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60" r:id="rId5"/>
  </p:sldMasterIdLst>
  <p:notesMasterIdLst>
    <p:notesMasterId r:id="rId16"/>
  </p:notesMasterIdLst>
  <p:handoutMasterIdLst>
    <p:handoutMasterId r:id="rId17"/>
  </p:handoutMasterIdLst>
  <p:sldIdLst>
    <p:sldId id="327" r:id="rId6"/>
    <p:sldId id="317" r:id="rId7"/>
    <p:sldId id="318" r:id="rId8"/>
    <p:sldId id="339" r:id="rId9"/>
    <p:sldId id="340" r:id="rId10"/>
    <p:sldId id="345" r:id="rId11"/>
    <p:sldId id="346" r:id="rId12"/>
    <p:sldId id="347" r:id="rId13"/>
    <p:sldId id="348" r:id="rId14"/>
    <p:sldId id="342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r, Christopher J (DHS)" initials="OCJ(" lastIdx="1" clrIdx="0">
    <p:extLst>
      <p:ext uri="{19B8F6BF-5375-455C-9EA6-DF929625EA0E}">
        <p15:presenceInfo xmlns:p15="http://schemas.microsoft.com/office/powerpoint/2012/main" userId="S-1-5-21-79331101-957628765-1238779560-1491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39F"/>
    <a:srgbClr val="2261AE"/>
    <a:srgbClr val="498759"/>
    <a:srgbClr val="CC04AF"/>
    <a:srgbClr val="923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27C5B-B4E1-4288-A104-3383DD6F8ED4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E854E-831B-499C-9688-277C022E7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04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E34FF-608E-4AC9-9BF6-7CE1B9BAB4C9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F101B-402E-4D9F-8894-D02706433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582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D27D1-433A-4783-90CC-6F6037949C76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519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D27D1-433A-4783-90CC-6F6037949C76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795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028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479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87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362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-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8" name="Picture 7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03" y="5730575"/>
            <a:ext cx="4448641" cy="931111"/>
          </a:xfrm>
          <a:prstGeom prst="rect">
            <a:avLst/>
          </a:prstGeom>
        </p:spPr>
      </p:pic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7ED242C-24FB-43A0-BCB6-43756FC812F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r>
              <a:rPr lang="en-US" dirty="0" smtClean="0">
                <a:solidFill>
                  <a:srgbClr val="000000"/>
                </a:solidFill>
              </a:rPr>
              <a:t>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1" name="Picture 10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03" y="5730575"/>
            <a:ext cx="4448641" cy="93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091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olid - Dark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330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-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8" name="Picture 7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03" y="5730575"/>
            <a:ext cx="4448641" cy="931111"/>
          </a:xfrm>
          <a:prstGeom prst="rect">
            <a:avLst/>
          </a:prstGeom>
        </p:spPr>
      </p:pic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7ED242C-24FB-43A0-BCB6-43756FC812F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r>
              <a:rPr lang="en-US" smtClean="0">
                <a:solidFill>
                  <a:srgbClr val="000000"/>
                </a:solidFill>
              </a:rPr>
              <a:t>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1" name="Picture 10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03" y="5730575"/>
            <a:ext cx="4448641" cy="93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957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- Logo Only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9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4" y="1193805"/>
            <a:ext cx="8741044" cy="1829520"/>
          </a:xfrm>
          <a:prstGeom prst="rect">
            <a:avLst/>
          </a:prstGeom>
        </p:spPr>
      </p:pic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12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4" y="1193805"/>
            <a:ext cx="8741044" cy="182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399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- Logo Only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188562"/>
            <a:ext cx="12192000" cy="1197864"/>
          </a:xfrm>
          <a:solidFill>
            <a:srgbClr val="78BE21"/>
          </a:solidFill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 smtClean="0"/>
              <a:t>Click to enter slideshow title</a:t>
            </a:r>
            <a:endParaRPr lang="en-US" dirty="0"/>
          </a:p>
        </p:txBody>
      </p:sp>
      <p:pic>
        <p:nvPicPr>
          <p:cNvPr id="7" name="Picture 6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5" y="1193803"/>
            <a:ext cx="8741044" cy="1829522"/>
          </a:xfrm>
          <a:prstGeom prst="rect">
            <a:avLst/>
          </a:prstGeom>
        </p:spPr>
      </p:pic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1" name="Picture 10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5" y="1193803"/>
            <a:ext cx="8741044" cy="182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3067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- Photo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" y="4186256"/>
            <a:ext cx="12188952" cy="1197864"/>
          </a:xfrm>
          <a:solidFill>
            <a:schemeClr val="tx1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5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8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548172"/>
            <a:ext cx="6587067" cy="649794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1" name="Picture 10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51050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- Photo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" y="4186256"/>
            <a:ext cx="12188952" cy="1197864"/>
          </a:xfrm>
          <a:solidFill>
            <a:schemeClr val="accent2"/>
          </a:solidFill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" name="Picture 9" descr="Minnesota Department of Human Services logo" title="MN DHS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0737"/>
            <a:ext cx="4456176" cy="932688"/>
          </a:xfrm>
          <a:prstGeom prst="rect">
            <a:avLst/>
          </a:prstGeom>
        </p:spPr>
      </p:pic>
      <p:sp>
        <p:nvSpPr>
          <p:cNvPr id="8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548172"/>
            <a:ext cx="6587067" cy="649794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2" name="Picture 11" descr="Minnesota Department of Human Services logo" title="MN DHS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0737"/>
            <a:ext cx="4456176" cy="93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649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54480"/>
            <a:ext cx="10360152" cy="4572000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5D47-1752-4D84-8BFB-C2F71A34C932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726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54480"/>
            <a:ext cx="10360152" cy="4572000"/>
          </a:xfrm>
          <a:solidFill>
            <a:schemeClr val="bg1"/>
          </a:solidFill>
          <a:ln>
            <a:noFill/>
          </a:ln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254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olid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463040" cy="365125"/>
          </a:xfrm>
        </p:spPr>
        <p:txBody>
          <a:bodyPr/>
          <a:lstStyle/>
          <a:p>
            <a:fld id="{66C283A4-7960-4BFD-B3A5-A2CC5BB2A47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156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olid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1"/>
            <a:ext cx="10360152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4630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214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olid - Dark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770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olid - Gradient Ligh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2952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009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olid - Gradient Ligh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2952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286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plit -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8BE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5352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8BE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915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plit -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5352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307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-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386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914400" y="1554480"/>
            <a:ext cx="10360152" cy="45720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3865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745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ckground Image Dark Overlay -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6099048" cy="2743200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5566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ckground Image Dark Overlay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6099048" cy="2743200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54267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Pic Right Solid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621792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883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Pic Right Solid - Dark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3" name="Content Placeholder 4"/>
          <p:cNvSpPr>
            <a:spLocks noGrp="1"/>
          </p:cNvSpPr>
          <p:nvPr>
            <p:ph sz="quarter" idx="10"/>
          </p:nvPr>
        </p:nvSpPr>
        <p:spPr>
          <a:xfrm>
            <a:off x="914399" y="1188720"/>
            <a:ext cx="621792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82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Pic Right Solid - Gradient Ligh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6217920" cy="5029200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2952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597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 Up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892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plit -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78BE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5352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8BE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244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-Up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643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3 Up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5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 Up Horizontal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896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 Up Horizontal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935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2 Up Horizontal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226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2 Up Horizontal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Optional Tagline Goes Here 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336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Dar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6789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Whit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chemeClr val="bg1">
              <a:alpha val="87843"/>
            </a:scheme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rgbClr val="003865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6801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1121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Green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4741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plit -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5352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806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de Solid - Light Gradient BG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51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de Solid - Dark BG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65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Right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23412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Right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3200400"/>
            <a:ext cx="3657600" cy="283464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05840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48815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Right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05840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00862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Bottom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56364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Bottom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8200418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Bottom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8206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Display Right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9" name="Picture 8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43021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Quote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352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-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386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914400" y="1554480"/>
            <a:ext cx="10360152" cy="45720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3865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09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Quote - Black Gradient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53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Quote - Light Gradient">
    <p:bg>
      <p:bgPr>
        <a:gradFill>
          <a:gsLst>
            <a:gs pos="100000">
              <a:srgbClr val="E8E8E8"/>
            </a:gs>
            <a:gs pos="3000">
              <a:schemeClr val="bg1"/>
            </a:gs>
            <a:gs pos="86000">
              <a:schemeClr val="bg2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ounded Rectangular Callout 11"/>
          <p:cNvSpPr/>
          <p:nvPr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4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96353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Box - Dark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54480"/>
            <a:ext cx="10360152" cy="3200400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44527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 On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902952" y="6356350"/>
            <a:ext cx="1371600" cy="274320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20637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 Mu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9902952" y="6356350"/>
            <a:ext cx="1371600" cy="274320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93591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olid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280160"/>
            <a:ext cx="10360152" cy="1371600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75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Solid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280160"/>
            <a:ext cx="12192000" cy="1371600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422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371600"/>
            <a:ext cx="10360152" cy="1371600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51412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- Imag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86400" y="457200"/>
            <a:ext cx="5029200" cy="502920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0"/>
            <a:ext cx="4114800" cy="50292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8029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- Dark BG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86400" y="457200"/>
            <a:ext cx="5029200" cy="502920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0"/>
            <a:ext cx="4114800" cy="50292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414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ckground Image Dark Overlay -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6099048" cy="2743200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89358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s dark BG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>
          <a:xfrm>
            <a:off x="914400" y="2011680"/>
            <a:ext cx="1036015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idx="4294967295"/>
          </p:nvPr>
        </p:nvSpPr>
        <p:spPr>
          <a:xfrm>
            <a:off x="914400" y="186856"/>
            <a:ext cx="54864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3657600"/>
            <a:ext cx="10360152" cy="22860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9" name="Picture 8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Optional Tagline Goes Here 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 mn.gov/websiteurl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Title 2"/>
          <p:cNvSpPr txBox="1">
            <a:spLocks/>
          </p:cNvSpPr>
          <p:nvPr userDrawn="1"/>
        </p:nvSpPr>
        <p:spPr>
          <a:xfrm>
            <a:off x="914400" y="2011680"/>
            <a:ext cx="1036015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5" name="Picture 14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466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s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idx="4294967295"/>
          </p:nvPr>
        </p:nvSpPr>
        <p:spPr>
          <a:xfrm>
            <a:off x="914400" y="186856"/>
            <a:ext cx="54864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0" y="1651380"/>
            <a:ext cx="12192000" cy="1828800"/>
          </a:xfrm>
          <a:prstGeom prst="rect">
            <a:avLst/>
          </a:prstGeom>
          <a:solidFill>
            <a:srgbClr val="003865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3657600"/>
            <a:ext cx="10360152" cy="22860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9" name="Picture 8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</a:t>
            </a:r>
            <a:r>
              <a:rPr lang="en-US" smtClean="0">
                <a:solidFill>
                  <a:srgbClr val="003865"/>
                </a:solidFill>
              </a:rPr>
              <a:t> | </a:t>
            </a:r>
            <a:r>
              <a:rPr lang="en-US" smtClean="0">
                <a:solidFill>
                  <a:srgbClr val="000000"/>
                </a:solidFill>
              </a:rPr>
              <a:t>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Title 2"/>
          <p:cNvSpPr txBox="1">
            <a:spLocks/>
          </p:cNvSpPr>
          <p:nvPr userDrawn="1"/>
        </p:nvSpPr>
        <p:spPr>
          <a:xfrm>
            <a:off x="0" y="1651380"/>
            <a:ext cx="12192000" cy="1828800"/>
          </a:xfrm>
          <a:prstGeom prst="rect">
            <a:avLst/>
          </a:prstGeom>
          <a:solidFill>
            <a:srgbClr val="003865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4" name="Picture 13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955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8" name="Picture 7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03" y="5730575"/>
            <a:ext cx="4448641" cy="931111"/>
          </a:xfrm>
          <a:prstGeom prst="rect">
            <a:avLst/>
          </a:prstGeom>
        </p:spPr>
      </p:pic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7ED242C-24FB-43A0-BCB6-43756FC812F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r>
              <a:rPr lang="en-US" dirty="0" smtClean="0">
                <a:solidFill>
                  <a:srgbClr val="000000"/>
                </a:solidFill>
              </a:rPr>
              <a:t>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189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Logo Only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9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4" y="1193805"/>
            <a:ext cx="8741044" cy="1829520"/>
          </a:xfrm>
          <a:prstGeom prst="rect">
            <a:avLst/>
          </a:prstGeom>
        </p:spPr>
      </p:pic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741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Logo Only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188562"/>
            <a:ext cx="12192000" cy="1197864"/>
          </a:xfrm>
          <a:solidFill>
            <a:srgbClr val="78BE21"/>
          </a:solidFill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 smtClean="0"/>
              <a:t>Click to enter slideshow title</a:t>
            </a:r>
            <a:endParaRPr lang="en-US" dirty="0"/>
          </a:p>
        </p:txBody>
      </p:sp>
      <p:pic>
        <p:nvPicPr>
          <p:cNvPr id="7" name="Picture 6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5" y="1193803"/>
            <a:ext cx="8741044" cy="1829522"/>
          </a:xfrm>
          <a:prstGeom prst="rect">
            <a:avLst/>
          </a:prstGeom>
        </p:spPr>
      </p:pic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86489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- Photo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" y="4186256"/>
            <a:ext cx="12188952" cy="1197864"/>
          </a:xfrm>
          <a:solidFill>
            <a:schemeClr val="tx1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5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8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548172"/>
            <a:ext cx="6587067" cy="649794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</p:spTree>
    <p:extLst>
      <p:ext uri="{BB962C8B-B14F-4D97-AF65-F5344CB8AC3E}">
        <p14:creationId xmlns:p14="http://schemas.microsoft.com/office/powerpoint/2010/main" val="235892734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- Photo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" y="4186256"/>
            <a:ext cx="12188952" cy="1197864"/>
          </a:xfrm>
          <a:solidFill>
            <a:schemeClr val="accent2"/>
          </a:solidFill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" name="Picture 9" descr="Minnesota Department of Human Services logo" title="MN DHS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0737"/>
            <a:ext cx="4456176" cy="932688"/>
          </a:xfrm>
          <a:prstGeom prst="rect">
            <a:avLst/>
          </a:prstGeom>
        </p:spPr>
      </p:pic>
      <p:sp>
        <p:nvSpPr>
          <p:cNvPr id="8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548172"/>
            <a:ext cx="6587067" cy="649794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</p:spTree>
    <p:extLst>
      <p:ext uri="{BB962C8B-B14F-4D97-AF65-F5344CB8AC3E}">
        <p14:creationId xmlns:p14="http://schemas.microsoft.com/office/powerpoint/2010/main" val="1915499671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olid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463040" cy="365125"/>
          </a:xfrm>
        </p:spPr>
        <p:txBody>
          <a:bodyPr/>
          <a:lstStyle/>
          <a:p>
            <a:fld id="{66C283A4-7960-4BFD-B3A5-A2CC5BB2A47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733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olid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1"/>
            <a:ext cx="10360152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4630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18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olid - Dark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292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ckground Image Dark Overlay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6099048" cy="2743200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86473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olid - Gradient Ligh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2952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439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plit -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8BE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5352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73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plit -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5352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076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 -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386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914400" y="1554480"/>
            <a:ext cx="10360152" cy="4572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206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ckground Image Dark Overlay -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6099048" cy="2743200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36099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ckground Image Dark Overlay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6099048" cy="2743200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70023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Pic Right Solid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621792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566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Pic Right Solid - Dark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3" name="Content Placeholder 4"/>
          <p:cNvSpPr>
            <a:spLocks noGrp="1"/>
          </p:cNvSpPr>
          <p:nvPr>
            <p:ph sz="quarter" idx="10"/>
          </p:nvPr>
        </p:nvSpPr>
        <p:spPr>
          <a:xfrm>
            <a:off x="914399" y="1188720"/>
            <a:ext cx="621792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087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Pic Right Solid - Gradient Ligh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6217920" cy="5029200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2952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882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4 Up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083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Pic Right Solid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621792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083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4-Up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433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3 Up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230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4 Up Horizontal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324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4 Up Horizontal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542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2 Up Horizontal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012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2 Up Horizontal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330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de Solid - Light Gradient BG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50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de Solid - Dark BG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198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Right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61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Right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3200400"/>
            <a:ext cx="3657600" cy="283464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05840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673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Pic Right Solid - Dark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3" name="Content Placeholder 4"/>
          <p:cNvSpPr>
            <a:spLocks noGrp="1"/>
          </p:cNvSpPr>
          <p:nvPr>
            <p:ph sz="quarter" idx="10"/>
          </p:nvPr>
        </p:nvSpPr>
        <p:spPr>
          <a:xfrm>
            <a:off x="914399" y="1188720"/>
            <a:ext cx="621792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954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Right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05840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187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Bottom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689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Bottom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8106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Bottom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240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Display Right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183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039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- Black Gradient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218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- Light Gradient">
    <p:bg>
      <p:bgPr>
        <a:gradFill>
          <a:gsLst>
            <a:gs pos="100000">
              <a:srgbClr val="E8E8E8"/>
            </a:gs>
            <a:gs pos="3000">
              <a:schemeClr val="bg1"/>
            </a:gs>
            <a:gs pos="86000">
              <a:schemeClr val="bg2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16590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Box - Dark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54480"/>
            <a:ext cx="10360152" cy="3200400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54944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 On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902952" y="6356350"/>
            <a:ext cx="1371600" cy="274320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6479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Pic Right Solid - Gradient Ligh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6217920" cy="5029200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2952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77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 Mu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9902952" y="6356350"/>
            <a:ext cx="1371600" cy="274320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4622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280160"/>
            <a:ext cx="10360152" cy="1371600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615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Quote Solid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280160"/>
            <a:ext cx="12192000" cy="1371600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381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371600"/>
            <a:ext cx="10360152" cy="1371600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364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Number - Imag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86400" y="457200"/>
            <a:ext cx="5029200" cy="502920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0"/>
            <a:ext cx="4114800" cy="50292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66061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Number - Dark BG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86400" y="457200"/>
            <a:ext cx="5029200" cy="502920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0"/>
            <a:ext cx="4114800" cy="50292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199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s dark BG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 userDrawn="1"/>
        </p:nvSpPr>
        <p:spPr>
          <a:xfrm>
            <a:off x="914400" y="2011680"/>
            <a:ext cx="1036015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idx="4294967295"/>
          </p:nvPr>
        </p:nvSpPr>
        <p:spPr>
          <a:xfrm>
            <a:off x="914400" y="186856"/>
            <a:ext cx="5486400" cy="1371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3657600"/>
            <a:ext cx="10360152" cy="22860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9" name="Picture 8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websiteurl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162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hanks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idx="4294967295"/>
          </p:nvPr>
        </p:nvSpPr>
        <p:spPr>
          <a:xfrm>
            <a:off x="914400" y="186856"/>
            <a:ext cx="5486400" cy="1371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itle 2"/>
          <p:cNvSpPr txBox="1">
            <a:spLocks/>
          </p:cNvSpPr>
          <p:nvPr userDrawn="1"/>
        </p:nvSpPr>
        <p:spPr>
          <a:xfrm>
            <a:off x="0" y="1651380"/>
            <a:ext cx="12192000" cy="1828800"/>
          </a:xfrm>
          <a:prstGeom prst="rect">
            <a:avLst/>
          </a:prstGeom>
          <a:solidFill>
            <a:srgbClr val="003865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3657600"/>
            <a:ext cx="10360152" cy="22860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9" name="Picture 8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</a:t>
            </a:r>
            <a:r>
              <a:rPr lang="en-US" dirty="0" smtClean="0">
                <a:solidFill>
                  <a:srgbClr val="003865"/>
                </a:solidFill>
              </a:rPr>
              <a:t> | </a:t>
            </a:r>
            <a:r>
              <a:rPr lang="en-US" dirty="0" smtClean="0">
                <a:solidFill>
                  <a:srgbClr val="000000"/>
                </a:solidFill>
              </a:rPr>
              <a:t>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311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371600"/>
            <a:ext cx="538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371600"/>
            <a:ext cx="538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01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- Logo Only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9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4" y="1193805"/>
            <a:ext cx="8741044" cy="1829520"/>
          </a:xfrm>
          <a:prstGeom prst="rect">
            <a:avLst/>
          </a:prstGeom>
        </p:spPr>
      </p:pic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3" name="Picture 12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4" y="1193805"/>
            <a:ext cx="8741044" cy="182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277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 Up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1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-Up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789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3 Up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02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 Up Horizontal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887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 Up Horizontal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116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2 Up Horizontal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523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2 Up Horizontal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Optional Tagline Goes Here 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178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Dar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4844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Whit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chemeClr val="bg1">
              <a:alpha val="87843"/>
            </a:scheme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rgbClr val="003865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0923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6690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- Logo Only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188562"/>
            <a:ext cx="12192000" cy="1197864"/>
          </a:xfrm>
          <a:solidFill>
            <a:srgbClr val="78BE21"/>
          </a:solidFill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 smtClean="0"/>
              <a:t>Click to enter slideshow title</a:t>
            </a:r>
            <a:endParaRPr lang="en-US" dirty="0"/>
          </a:p>
        </p:txBody>
      </p:sp>
      <p:pic>
        <p:nvPicPr>
          <p:cNvPr id="7" name="Picture 6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5" y="1193803"/>
            <a:ext cx="8741044" cy="1829522"/>
          </a:xfrm>
          <a:prstGeom prst="rect">
            <a:avLst/>
          </a:prstGeom>
        </p:spPr>
      </p:pic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1" name="Picture 10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5" y="1193803"/>
            <a:ext cx="8741044" cy="182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0989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Green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3732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de Solid - Light Gradient BG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211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de Solid - Dark BG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773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Right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0190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Right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3200400"/>
            <a:ext cx="3657600" cy="283464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05840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53498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Right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05840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74644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Bottom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3316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Bottom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039058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Bottom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22623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 Capture Display Right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9" name="Picture 8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71402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- Photo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" y="4186256"/>
            <a:ext cx="12188952" cy="1197864"/>
          </a:xfrm>
          <a:solidFill>
            <a:schemeClr val="tx1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5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8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548172"/>
            <a:ext cx="6587067" cy="649794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1" name="Picture 10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00885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Quote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25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Quote - Black Gradient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247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Quote - Light Gradient">
    <p:bg>
      <p:bgPr>
        <a:gradFill>
          <a:gsLst>
            <a:gs pos="100000">
              <a:srgbClr val="E8E8E8"/>
            </a:gs>
            <a:gs pos="3000">
              <a:schemeClr val="bg1"/>
            </a:gs>
            <a:gs pos="86000">
              <a:schemeClr val="bg2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ounded Rectangular Callout 11"/>
          <p:cNvSpPr/>
          <p:nvPr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4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5467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Box - Dark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54480"/>
            <a:ext cx="10360152" cy="3200400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3530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 On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902952" y="6356350"/>
            <a:ext cx="1371600" cy="274320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1924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 Mu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9902952" y="6356350"/>
            <a:ext cx="1371600" cy="274320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19281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olid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280160"/>
            <a:ext cx="10360152" cy="1371600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994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Solid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280160"/>
            <a:ext cx="12192000" cy="1371600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938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371600"/>
            <a:ext cx="10360152" cy="1371600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30493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- Imag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86400" y="457200"/>
            <a:ext cx="5029200" cy="502920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0"/>
            <a:ext cx="4114800" cy="50292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64542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- Photo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" y="4186256"/>
            <a:ext cx="12188952" cy="1197864"/>
          </a:xfrm>
          <a:solidFill>
            <a:schemeClr val="accent2"/>
          </a:solidFill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" name="Picture 9" descr="Minnesota Department of Human Services logo" title="MN DHS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0737"/>
            <a:ext cx="4456176" cy="932688"/>
          </a:xfrm>
          <a:prstGeom prst="rect">
            <a:avLst/>
          </a:prstGeom>
        </p:spPr>
      </p:pic>
      <p:sp>
        <p:nvSpPr>
          <p:cNvPr id="8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548172"/>
            <a:ext cx="6587067" cy="649794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2" name="Picture 11" descr="Minnesota Department of Human Services logo" title="MN DHS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0737"/>
            <a:ext cx="4456176" cy="93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03092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- Dark BG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86400" y="457200"/>
            <a:ext cx="5029200" cy="502920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0"/>
            <a:ext cx="4114800" cy="50292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369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s dark BG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>
          <a:xfrm>
            <a:off x="914400" y="2011680"/>
            <a:ext cx="1036015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idx="4294967295"/>
          </p:nvPr>
        </p:nvSpPr>
        <p:spPr>
          <a:xfrm>
            <a:off x="914400" y="186856"/>
            <a:ext cx="54864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3657600"/>
            <a:ext cx="10360152" cy="22860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9" name="Picture 8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Optional Tagline Goes Here </a:t>
            </a:r>
            <a:r>
              <a:rPr lang="en-US" smtClean="0">
                <a:solidFill>
                  <a:srgbClr val="78BE21"/>
                </a:solidFill>
              </a:rPr>
              <a:t>|</a:t>
            </a:r>
            <a:r>
              <a:rPr lang="en-US" smtClean="0">
                <a:solidFill>
                  <a:srgbClr val="FFFFFF"/>
                </a:solidFill>
              </a:rPr>
              <a:t> mn.gov/websiteurl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Title 2"/>
          <p:cNvSpPr txBox="1">
            <a:spLocks/>
          </p:cNvSpPr>
          <p:nvPr userDrawn="1"/>
        </p:nvSpPr>
        <p:spPr>
          <a:xfrm>
            <a:off x="914400" y="2011680"/>
            <a:ext cx="1036015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5" name="Picture 14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24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s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idx="4294967295"/>
          </p:nvPr>
        </p:nvSpPr>
        <p:spPr>
          <a:xfrm>
            <a:off x="914400" y="186856"/>
            <a:ext cx="54864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0" y="1651380"/>
            <a:ext cx="12192000" cy="1828800"/>
          </a:xfrm>
          <a:prstGeom prst="rect">
            <a:avLst/>
          </a:prstGeom>
          <a:solidFill>
            <a:srgbClr val="003865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3657600"/>
            <a:ext cx="10360152" cy="22860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9" name="Picture 8" descr="Minnesota Department of Human Services logo" title="MN DH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Minnesota Department of Human Services</a:t>
            </a:r>
            <a:r>
              <a:rPr lang="en-US" smtClean="0">
                <a:solidFill>
                  <a:srgbClr val="003865"/>
                </a:solidFill>
              </a:rPr>
              <a:t> | </a:t>
            </a:r>
            <a:r>
              <a:rPr lang="en-US" smtClean="0">
                <a:solidFill>
                  <a:srgbClr val="000000"/>
                </a:solidFill>
              </a:rPr>
              <a:t>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Title 2"/>
          <p:cNvSpPr txBox="1">
            <a:spLocks/>
          </p:cNvSpPr>
          <p:nvPr userDrawn="1"/>
        </p:nvSpPr>
        <p:spPr>
          <a:xfrm>
            <a:off x="0" y="1651380"/>
            <a:ext cx="12192000" cy="1828800"/>
          </a:xfrm>
          <a:prstGeom prst="rect">
            <a:avLst/>
          </a:prstGeom>
          <a:solidFill>
            <a:srgbClr val="003865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4" name="Picture 13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855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8" name="Picture 7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03" y="5730575"/>
            <a:ext cx="4448641" cy="931111"/>
          </a:xfrm>
          <a:prstGeom prst="rect">
            <a:avLst/>
          </a:prstGeom>
        </p:spPr>
      </p:pic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7ED242C-24FB-43A0-BCB6-43756FC812F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r>
              <a:rPr lang="en-US" dirty="0" smtClean="0">
                <a:solidFill>
                  <a:srgbClr val="000000"/>
                </a:solidFill>
              </a:rPr>
              <a:t>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99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Logo Only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9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4" y="1193805"/>
            <a:ext cx="8741044" cy="1829520"/>
          </a:xfrm>
          <a:prstGeom prst="rect">
            <a:avLst/>
          </a:prstGeom>
        </p:spPr>
      </p:pic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345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Logo Only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188562"/>
            <a:ext cx="12192000" cy="1197864"/>
          </a:xfrm>
          <a:solidFill>
            <a:srgbClr val="78BE21"/>
          </a:solidFill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 smtClean="0"/>
              <a:t>Click to enter slideshow title</a:t>
            </a:r>
            <a:endParaRPr lang="en-US" dirty="0"/>
          </a:p>
        </p:txBody>
      </p:sp>
      <p:pic>
        <p:nvPicPr>
          <p:cNvPr id="7" name="Picture 6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5" y="1193803"/>
            <a:ext cx="8741044" cy="1829522"/>
          </a:xfrm>
          <a:prstGeom prst="rect">
            <a:avLst/>
          </a:prstGeom>
        </p:spPr>
      </p:pic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8191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- Photo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" y="4186256"/>
            <a:ext cx="12188952" cy="1197864"/>
          </a:xfrm>
          <a:solidFill>
            <a:schemeClr val="tx1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5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8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548172"/>
            <a:ext cx="6587067" cy="649794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</p:spTree>
    <p:extLst>
      <p:ext uri="{BB962C8B-B14F-4D97-AF65-F5344CB8AC3E}">
        <p14:creationId xmlns:p14="http://schemas.microsoft.com/office/powerpoint/2010/main" val="198512662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- Photo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" y="4186256"/>
            <a:ext cx="12188952" cy="1197864"/>
          </a:xfrm>
          <a:solidFill>
            <a:schemeClr val="accent2"/>
          </a:solidFill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" name="Picture 9" descr="Minnesota Department of Human Services logo" title="MN DHS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0737"/>
            <a:ext cx="4456176" cy="932688"/>
          </a:xfrm>
          <a:prstGeom prst="rect">
            <a:avLst/>
          </a:prstGeom>
        </p:spPr>
      </p:pic>
      <p:sp>
        <p:nvSpPr>
          <p:cNvPr id="8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548172"/>
            <a:ext cx="6587067" cy="649794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</p:spTree>
    <p:extLst>
      <p:ext uri="{BB962C8B-B14F-4D97-AF65-F5344CB8AC3E}">
        <p14:creationId xmlns:p14="http://schemas.microsoft.com/office/powerpoint/2010/main" val="15962384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olid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463040" cy="365125"/>
          </a:xfrm>
        </p:spPr>
        <p:txBody>
          <a:bodyPr/>
          <a:lstStyle/>
          <a:p>
            <a:fld id="{66C283A4-7960-4BFD-B3A5-A2CC5BB2A47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143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olid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1"/>
            <a:ext cx="10360152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4630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2345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54480"/>
            <a:ext cx="10360152" cy="4572000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5D47-1752-4D84-8BFB-C2F71A34C932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652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olid - Dark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039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olid - Gradient Ligh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2952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675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plit -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8BE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5352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9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plit -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5352" y="1554480"/>
            <a:ext cx="5029200" cy="45720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73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 -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386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914400" y="1554480"/>
            <a:ext cx="10360152" cy="4572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621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ckground Image Dark Overlay -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6099048" cy="2743200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35267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ckground Image Dark Overlay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6099048" cy="2743200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28818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Pic Right Solid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621792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13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Pic Right Solid - Dark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3" name="Content Placeholder 4"/>
          <p:cNvSpPr>
            <a:spLocks noGrp="1"/>
          </p:cNvSpPr>
          <p:nvPr>
            <p:ph sz="quarter" idx="10"/>
          </p:nvPr>
        </p:nvSpPr>
        <p:spPr>
          <a:xfrm>
            <a:off x="914399" y="1188720"/>
            <a:ext cx="621792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064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Pic Right Solid - Gradient Ligh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6217920" cy="5029200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434072" y="1188720"/>
            <a:ext cx="4754880" cy="5029200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2952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206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54480"/>
            <a:ext cx="10360152" cy="4572000"/>
          </a:xfrm>
          <a:solidFill>
            <a:schemeClr val="bg1"/>
          </a:solidFill>
          <a:ln>
            <a:noFill/>
          </a:ln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978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4 Up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65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4-Up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649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3 Up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188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4 Up Horizontal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903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4 Up Horizontal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05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2 Up Horizontal - Light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471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2 Up Horizontal -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616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de Solid - Light Gradient BG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701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de Solid - Dark BG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071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Right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330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olid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0"/>
            <a:ext cx="10360152" cy="502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463040" cy="365125"/>
          </a:xfrm>
        </p:spPr>
        <p:txBody>
          <a:bodyPr/>
          <a:lstStyle/>
          <a:p>
            <a:fld id="{66C283A4-7960-4BFD-B3A5-A2CC5BB2A47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248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Right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3200400"/>
            <a:ext cx="3657600" cy="283464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05840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199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Right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457200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846320" y="1005840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297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Bottom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98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Bottom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81514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Bottom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400" y="1188720"/>
            <a:ext cx="10360152" cy="173736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108960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657600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925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 Capture Display Right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65760"/>
            <a:ext cx="3657600" cy="2743200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399" y="3200399"/>
            <a:ext cx="3657600" cy="283464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008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079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- Black Gradient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468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- Light Gradient">
    <p:bg>
      <p:bgPr>
        <a:gradFill>
          <a:gsLst>
            <a:gs pos="100000">
              <a:srgbClr val="E8E8E8"/>
            </a:gs>
            <a:gs pos="3000">
              <a:schemeClr val="bg1"/>
            </a:gs>
            <a:gs pos="86000">
              <a:schemeClr val="bg2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03185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Box - Dark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54480"/>
            <a:ext cx="10360152" cy="3200400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82412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olid - Black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"/>
            <a:ext cx="10360152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188721"/>
            <a:ext cx="10360152" cy="50292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914400" y="6356350"/>
            <a:ext cx="14630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2952" y="6356350"/>
            <a:ext cx="1371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975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 On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902952" y="6356350"/>
            <a:ext cx="1371600" cy="274320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85140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 Mu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9902952" y="6356350"/>
            <a:ext cx="1371600" cy="274320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97286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- Dark Gradi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280160"/>
            <a:ext cx="10360152" cy="1371600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794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Quote Solid - Light Gradient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280160"/>
            <a:ext cx="12192000" cy="1371600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383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371600"/>
            <a:ext cx="10360152" cy="1371600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743200"/>
            <a:ext cx="10360152" cy="27432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61265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Number - Imag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86400" y="457200"/>
            <a:ext cx="5029200" cy="502920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0"/>
            <a:ext cx="4114800" cy="50292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2"/>
          </p:nvPr>
        </p:nvSpPr>
        <p:spPr>
          <a:xfrm>
            <a:off x="914400" y="6356350"/>
            <a:ext cx="1371600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9902952" y="6356350"/>
            <a:ext cx="1371600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85270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Number - Dark BG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86400" y="457200"/>
            <a:ext cx="5029200" cy="502920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0"/>
            <a:ext cx="4114800" cy="50292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Minnesota Department of Human Services 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dhs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466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s dark BG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 userDrawn="1"/>
        </p:nvSpPr>
        <p:spPr>
          <a:xfrm>
            <a:off x="914400" y="2011680"/>
            <a:ext cx="1036015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idx="4294967295"/>
          </p:nvPr>
        </p:nvSpPr>
        <p:spPr>
          <a:xfrm>
            <a:off x="914400" y="186856"/>
            <a:ext cx="5486400" cy="1371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3657600"/>
            <a:ext cx="10360152" cy="22860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9" name="Picture 8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>
                <a:solidFill>
                  <a:srgbClr val="FFFFFF"/>
                </a:solidFill>
              </a:rPr>
              <a:pPr/>
              <a:t>12/13/2018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 mn.gov/</a:t>
            </a:r>
            <a:r>
              <a:rPr lang="en-US" dirty="0" err="1" smtClean="0">
                <a:solidFill>
                  <a:srgbClr val="FFFFFF"/>
                </a:solidFill>
              </a:rPr>
              <a:t>websiteurl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6499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hanks light BG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idx="4294967295"/>
          </p:nvPr>
        </p:nvSpPr>
        <p:spPr>
          <a:xfrm>
            <a:off x="914400" y="186856"/>
            <a:ext cx="5486400" cy="1371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itle 2"/>
          <p:cNvSpPr txBox="1">
            <a:spLocks/>
          </p:cNvSpPr>
          <p:nvPr userDrawn="1"/>
        </p:nvSpPr>
        <p:spPr>
          <a:xfrm>
            <a:off x="0" y="1651380"/>
            <a:ext cx="12192000" cy="1828800"/>
          </a:xfrm>
          <a:prstGeom prst="rect">
            <a:avLst/>
          </a:prstGeom>
          <a:solidFill>
            <a:srgbClr val="003865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Thank you!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3657600"/>
            <a:ext cx="10360152" cy="22860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9" name="Picture 8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94" y="444403"/>
            <a:ext cx="4448641" cy="931111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Minnesota Department of Human Services</a:t>
            </a:r>
            <a:r>
              <a:rPr lang="en-US" dirty="0" smtClean="0">
                <a:solidFill>
                  <a:srgbClr val="003865"/>
                </a:solidFill>
              </a:rPr>
              <a:t> | </a:t>
            </a:r>
            <a:r>
              <a:rPr lang="en-US" dirty="0" smtClean="0">
                <a:solidFill>
                  <a:srgbClr val="000000"/>
                </a:solidFill>
              </a:rPr>
              <a:t>mn.gov/</a:t>
            </a:r>
            <a:r>
              <a:rPr lang="en-US" dirty="0" err="1" smtClean="0">
                <a:solidFill>
                  <a:srgbClr val="000000"/>
                </a:solidFill>
              </a:rPr>
              <a:t>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14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371600"/>
            <a:ext cx="538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371600"/>
            <a:ext cx="538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09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slideLayout" Target="../slideLayouts/slideLayout76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97" Type="http://schemas.openxmlformats.org/officeDocument/2006/relationships/slideLayout" Target="../slideLayouts/slideLayout97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100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_rels/slideMaster2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125.xml"/><Relationship Id="rId21" Type="http://schemas.openxmlformats.org/officeDocument/2006/relationships/slideLayout" Target="../slideLayouts/slideLayout120.xml"/><Relationship Id="rId34" Type="http://schemas.openxmlformats.org/officeDocument/2006/relationships/slideLayout" Target="../slideLayouts/slideLayout133.xml"/><Relationship Id="rId42" Type="http://schemas.openxmlformats.org/officeDocument/2006/relationships/slideLayout" Target="../slideLayouts/slideLayout141.xml"/><Relationship Id="rId47" Type="http://schemas.openxmlformats.org/officeDocument/2006/relationships/slideLayout" Target="../slideLayouts/slideLayout146.xml"/><Relationship Id="rId50" Type="http://schemas.openxmlformats.org/officeDocument/2006/relationships/slideLayout" Target="../slideLayouts/slideLayout149.xml"/><Relationship Id="rId55" Type="http://schemas.openxmlformats.org/officeDocument/2006/relationships/slideLayout" Target="../slideLayouts/slideLayout154.xml"/><Relationship Id="rId63" Type="http://schemas.openxmlformats.org/officeDocument/2006/relationships/slideLayout" Target="../slideLayouts/slideLayout162.xml"/><Relationship Id="rId68" Type="http://schemas.openxmlformats.org/officeDocument/2006/relationships/slideLayout" Target="../slideLayouts/slideLayout167.xml"/><Relationship Id="rId76" Type="http://schemas.openxmlformats.org/officeDocument/2006/relationships/slideLayout" Target="../slideLayouts/slideLayout175.xml"/><Relationship Id="rId84" Type="http://schemas.openxmlformats.org/officeDocument/2006/relationships/slideLayout" Target="../slideLayouts/slideLayout183.xml"/><Relationship Id="rId89" Type="http://schemas.openxmlformats.org/officeDocument/2006/relationships/slideLayout" Target="../slideLayouts/slideLayout188.xml"/><Relationship Id="rId97" Type="http://schemas.openxmlformats.org/officeDocument/2006/relationships/slideLayout" Target="../slideLayouts/slideLayout196.xml"/><Relationship Id="rId7" Type="http://schemas.openxmlformats.org/officeDocument/2006/relationships/slideLayout" Target="../slideLayouts/slideLayout106.xml"/><Relationship Id="rId71" Type="http://schemas.openxmlformats.org/officeDocument/2006/relationships/slideLayout" Target="../slideLayouts/slideLayout170.xml"/><Relationship Id="rId92" Type="http://schemas.openxmlformats.org/officeDocument/2006/relationships/slideLayout" Target="../slideLayouts/slideLayout191.xml"/><Relationship Id="rId2" Type="http://schemas.openxmlformats.org/officeDocument/2006/relationships/slideLayout" Target="../slideLayouts/slideLayout101.xml"/><Relationship Id="rId16" Type="http://schemas.openxmlformats.org/officeDocument/2006/relationships/slideLayout" Target="../slideLayouts/slideLayout115.xml"/><Relationship Id="rId29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10.xml"/><Relationship Id="rId24" Type="http://schemas.openxmlformats.org/officeDocument/2006/relationships/slideLayout" Target="../slideLayouts/slideLayout123.xml"/><Relationship Id="rId32" Type="http://schemas.openxmlformats.org/officeDocument/2006/relationships/slideLayout" Target="../slideLayouts/slideLayout131.xml"/><Relationship Id="rId37" Type="http://schemas.openxmlformats.org/officeDocument/2006/relationships/slideLayout" Target="../slideLayouts/slideLayout136.xml"/><Relationship Id="rId40" Type="http://schemas.openxmlformats.org/officeDocument/2006/relationships/slideLayout" Target="../slideLayouts/slideLayout139.xml"/><Relationship Id="rId45" Type="http://schemas.openxmlformats.org/officeDocument/2006/relationships/slideLayout" Target="../slideLayouts/slideLayout144.xml"/><Relationship Id="rId53" Type="http://schemas.openxmlformats.org/officeDocument/2006/relationships/slideLayout" Target="../slideLayouts/slideLayout152.xml"/><Relationship Id="rId58" Type="http://schemas.openxmlformats.org/officeDocument/2006/relationships/slideLayout" Target="../slideLayouts/slideLayout157.xml"/><Relationship Id="rId66" Type="http://schemas.openxmlformats.org/officeDocument/2006/relationships/slideLayout" Target="../slideLayouts/slideLayout165.xml"/><Relationship Id="rId74" Type="http://schemas.openxmlformats.org/officeDocument/2006/relationships/slideLayout" Target="../slideLayouts/slideLayout173.xml"/><Relationship Id="rId79" Type="http://schemas.openxmlformats.org/officeDocument/2006/relationships/slideLayout" Target="../slideLayouts/slideLayout178.xml"/><Relationship Id="rId87" Type="http://schemas.openxmlformats.org/officeDocument/2006/relationships/slideLayout" Target="../slideLayouts/slideLayout186.xml"/><Relationship Id="rId5" Type="http://schemas.openxmlformats.org/officeDocument/2006/relationships/slideLayout" Target="../slideLayouts/slideLayout104.xml"/><Relationship Id="rId61" Type="http://schemas.openxmlformats.org/officeDocument/2006/relationships/slideLayout" Target="../slideLayouts/slideLayout160.xml"/><Relationship Id="rId82" Type="http://schemas.openxmlformats.org/officeDocument/2006/relationships/slideLayout" Target="../slideLayouts/slideLayout181.xml"/><Relationship Id="rId90" Type="http://schemas.openxmlformats.org/officeDocument/2006/relationships/slideLayout" Target="../slideLayouts/slideLayout189.xml"/><Relationship Id="rId95" Type="http://schemas.openxmlformats.org/officeDocument/2006/relationships/slideLayout" Target="../slideLayouts/slideLayout194.xml"/><Relationship Id="rId19" Type="http://schemas.openxmlformats.org/officeDocument/2006/relationships/slideLayout" Target="../slideLayouts/slideLayout118.xml"/><Relationship Id="rId14" Type="http://schemas.openxmlformats.org/officeDocument/2006/relationships/slideLayout" Target="../slideLayouts/slideLayout113.xml"/><Relationship Id="rId22" Type="http://schemas.openxmlformats.org/officeDocument/2006/relationships/slideLayout" Target="../slideLayouts/slideLayout121.xml"/><Relationship Id="rId27" Type="http://schemas.openxmlformats.org/officeDocument/2006/relationships/slideLayout" Target="../slideLayouts/slideLayout126.xml"/><Relationship Id="rId30" Type="http://schemas.openxmlformats.org/officeDocument/2006/relationships/slideLayout" Target="../slideLayouts/slideLayout129.xml"/><Relationship Id="rId35" Type="http://schemas.openxmlformats.org/officeDocument/2006/relationships/slideLayout" Target="../slideLayouts/slideLayout134.xml"/><Relationship Id="rId43" Type="http://schemas.openxmlformats.org/officeDocument/2006/relationships/slideLayout" Target="../slideLayouts/slideLayout142.xml"/><Relationship Id="rId48" Type="http://schemas.openxmlformats.org/officeDocument/2006/relationships/slideLayout" Target="../slideLayouts/slideLayout147.xml"/><Relationship Id="rId56" Type="http://schemas.openxmlformats.org/officeDocument/2006/relationships/slideLayout" Target="../slideLayouts/slideLayout155.xml"/><Relationship Id="rId64" Type="http://schemas.openxmlformats.org/officeDocument/2006/relationships/slideLayout" Target="../slideLayouts/slideLayout163.xml"/><Relationship Id="rId69" Type="http://schemas.openxmlformats.org/officeDocument/2006/relationships/slideLayout" Target="../slideLayouts/slideLayout168.xml"/><Relationship Id="rId77" Type="http://schemas.openxmlformats.org/officeDocument/2006/relationships/slideLayout" Target="../slideLayouts/slideLayout176.xml"/><Relationship Id="rId100" Type="http://schemas.openxmlformats.org/officeDocument/2006/relationships/theme" Target="../theme/theme2.xml"/><Relationship Id="rId8" Type="http://schemas.openxmlformats.org/officeDocument/2006/relationships/slideLayout" Target="../slideLayouts/slideLayout107.xml"/><Relationship Id="rId51" Type="http://schemas.openxmlformats.org/officeDocument/2006/relationships/slideLayout" Target="../slideLayouts/slideLayout150.xml"/><Relationship Id="rId72" Type="http://schemas.openxmlformats.org/officeDocument/2006/relationships/slideLayout" Target="../slideLayouts/slideLayout171.xml"/><Relationship Id="rId80" Type="http://schemas.openxmlformats.org/officeDocument/2006/relationships/slideLayout" Target="../slideLayouts/slideLayout179.xml"/><Relationship Id="rId85" Type="http://schemas.openxmlformats.org/officeDocument/2006/relationships/slideLayout" Target="../slideLayouts/slideLayout184.xml"/><Relationship Id="rId93" Type="http://schemas.openxmlformats.org/officeDocument/2006/relationships/slideLayout" Target="../slideLayouts/slideLayout192.xml"/><Relationship Id="rId98" Type="http://schemas.openxmlformats.org/officeDocument/2006/relationships/slideLayout" Target="../slideLayouts/slideLayout197.xml"/><Relationship Id="rId3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11.xml"/><Relationship Id="rId17" Type="http://schemas.openxmlformats.org/officeDocument/2006/relationships/slideLayout" Target="../slideLayouts/slideLayout116.xml"/><Relationship Id="rId25" Type="http://schemas.openxmlformats.org/officeDocument/2006/relationships/slideLayout" Target="../slideLayouts/slideLayout124.xml"/><Relationship Id="rId33" Type="http://schemas.openxmlformats.org/officeDocument/2006/relationships/slideLayout" Target="../slideLayouts/slideLayout132.xml"/><Relationship Id="rId38" Type="http://schemas.openxmlformats.org/officeDocument/2006/relationships/slideLayout" Target="../slideLayouts/slideLayout137.xml"/><Relationship Id="rId46" Type="http://schemas.openxmlformats.org/officeDocument/2006/relationships/slideLayout" Target="../slideLayouts/slideLayout145.xml"/><Relationship Id="rId59" Type="http://schemas.openxmlformats.org/officeDocument/2006/relationships/slideLayout" Target="../slideLayouts/slideLayout158.xml"/><Relationship Id="rId67" Type="http://schemas.openxmlformats.org/officeDocument/2006/relationships/slideLayout" Target="../slideLayouts/slideLayout166.xml"/><Relationship Id="rId20" Type="http://schemas.openxmlformats.org/officeDocument/2006/relationships/slideLayout" Target="../slideLayouts/slideLayout119.xml"/><Relationship Id="rId41" Type="http://schemas.openxmlformats.org/officeDocument/2006/relationships/slideLayout" Target="../slideLayouts/slideLayout140.xml"/><Relationship Id="rId54" Type="http://schemas.openxmlformats.org/officeDocument/2006/relationships/slideLayout" Target="../slideLayouts/slideLayout153.xml"/><Relationship Id="rId62" Type="http://schemas.openxmlformats.org/officeDocument/2006/relationships/slideLayout" Target="../slideLayouts/slideLayout161.xml"/><Relationship Id="rId70" Type="http://schemas.openxmlformats.org/officeDocument/2006/relationships/slideLayout" Target="../slideLayouts/slideLayout169.xml"/><Relationship Id="rId75" Type="http://schemas.openxmlformats.org/officeDocument/2006/relationships/slideLayout" Target="../slideLayouts/slideLayout174.xml"/><Relationship Id="rId83" Type="http://schemas.openxmlformats.org/officeDocument/2006/relationships/slideLayout" Target="../slideLayouts/slideLayout182.xml"/><Relationship Id="rId88" Type="http://schemas.openxmlformats.org/officeDocument/2006/relationships/slideLayout" Target="../slideLayouts/slideLayout187.xml"/><Relationship Id="rId91" Type="http://schemas.openxmlformats.org/officeDocument/2006/relationships/slideLayout" Target="../slideLayouts/slideLayout190.xml"/><Relationship Id="rId96" Type="http://schemas.openxmlformats.org/officeDocument/2006/relationships/slideLayout" Target="../slideLayouts/slideLayout195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5" Type="http://schemas.openxmlformats.org/officeDocument/2006/relationships/slideLayout" Target="../slideLayouts/slideLayout114.xml"/><Relationship Id="rId23" Type="http://schemas.openxmlformats.org/officeDocument/2006/relationships/slideLayout" Target="../slideLayouts/slideLayout122.xml"/><Relationship Id="rId28" Type="http://schemas.openxmlformats.org/officeDocument/2006/relationships/slideLayout" Target="../slideLayouts/slideLayout127.xml"/><Relationship Id="rId36" Type="http://schemas.openxmlformats.org/officeDocument/2006/relationships/slideLayout" Target="../slideLayouts/slideLayout135.xml"/><Relationship Id="rId49" Type="http://schemas.openxmlformats.org/officeDocument/2006/relationships/slideLayout" Target="../slideLayouts/slideLayout148.xml"/><Relationship Id="rId57" Type="http://schemas.openxmlformats.org/officeDocument/2006/relationships/slideLayout" Target="../slideLayouts/slideLayout156.xml"/><Relationship Id="rId10" Type="http://schemas.openxmlformats.org/officeDocument/2006/relationships/slideLayout" Target="../slideLayouts/slideLayout109.xml"/><Relationship Id="rId31" Type="http://schemas.openxmlformats.org/officeDocument/2006/relationships/slideLayout" Target="../slideLayouts/slideLayout130.xml"/><Relationship Id="rId44" Type="http://schemas.openxmlformats.org/officeDocument/2006/relationships/slideLayout" Target="../slideLayouts/slideLayout143.xml"/><Relationship Id="rId52" Type="http://schemas.openxmlformats.org/officeDocument/2006/relationships/slideLayout" Target="../slideLayouts/slideLayout151.xml"/><Relationship Id="rId60" Type="http://schemas.openxmlformats.org/officeDocument/2006/relationships/slideLayout" Target="../slideLayouts/slideLayout159.xml"/><Relationship Id="rId65" Type="http://schemas.openxmlformats.org/officeDocument/2006/relationships/slideLayout" Target="../slideLayouts/slideLayout164.xml"/><Relationship Id="rId73" Type="http://schemas.openxmlformats.org/officeDocument/2006/relationships/slideLayout" Target="../slideLayouts/slideLayout172.xml"/><Relationship Id="rId78" Type="http://schemas.openxmlformats.org/officeDocument/2006/relationships/slideLayout" Target="../slideLayouts/slideLayout177.xml"/><Relationship Id="rId81" Type="http://schemas.openxmlformats.org/officeDocument/2006/relationships/slideLayout" Target="../slideLayouts/slideLayout180.xml"/><Relationship Id="rId86" Type="http://schemas.openxmlformats.org/officeDocument/2006/relationships/slideLayout" Target="../slideLayouts/slideLayout185.xml"/><Relationship Id="rId94" Type="http://schemas.openxmlformats.org/officeDocument/2006/relationships/slideLayout" Target="../slideLayouts/slideLayout193.xml"/><Relationship Id="rId99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Relationship Id="rId13" Type="http://schemas.openxmlformats.org/officeDocument/2006/relationships/slideLayout" Target="../slideLayouts/slideLayout112.xml"/><Relationship Id="rId18" Type="http://schemas.openxmlformats.org/officeDocument/2006/relationships/slideLayout" Target="../slideLayouts/slideLayout117.xml"/><Relationship Id="rId39" Type="http://schemas.openxmlformats.org/officeDocument/2006/relationships/slideLayout" Target="../slideLayouts/slideLayout1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188720"/>
            <a:ext cx="10360152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A2763B5-47EF-40F4-84B9-36FF004F7D27}" type="datetimeFigureOut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2952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D3D305B-B13C-4A2B-9530-5F173175849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932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725" r:id="rId65"/>
    <p:sldLayoutId id="2147483726" r:id="rId66"/>
    <p:sldLayoutId id="2147483727" r:id="rId67"/>
    <p:sldLayoutId id="2147483728" r:id="rId68"/>
    <p:sldLayoutId id="2147483729" r:id="rId69"/>
    <p:sldLayoutId id="2147483730" r:id="rId70"/>
    <p:sldLayoutId id="2147483731" r:id="rId71"/>
    <p:sldLayoutId id="2147483732" r:id="rId72"/>
    <p:sldLayoutId id="2147483733" r:id="rId73"/>
    <p:sldLayoutId id="2147483734" r:id="rId74"/>
    <p:sldLayoutId id="2147483735" r:id="rId75"/>
    <p:sldLayoutId id="2147483736" r:id="rId76"/>
    <p:sldLayoutId id="2147483737" r:id="rId77"/>
    <p:sldLayoutId id="2147483738" r:id="rId78"/>
    <p:sldLayoutId id="2147483739" r:id="rId79"/>
    <p:sldLayoutId id="2147483740" r:id="rId80"/>
    <p:sldLayoutId id="2147483741" r:id="rId81"/>
    <p:sldLayoutId id="2147483742" r:id="rId82"/>
    <p:sldLayoutId id="2147483743" r:id="rId83"/>
    <p:sldLayoutId id="2147483744" r:id="rId84"/>
    <p:sldLayoutId id="2147483745" r:id="rId85"/>
    <p:sldLayoutId id="2147483746" r:id="rId86"/>
    <p:sldLayoutId id="2147483747" r:id="rId87"/>
    <p:sldLayoutId id="2147483748" r:id="rId88"/>
    <p:sldLayoutId id="2147483749" r:id="rId89"/>
    <p:sldLayoutId id="2147483750" r:id="rId90"/>
    <p:sldLayoutId id="2147483751" r:id="rId91"/>
    <p:sldLayoutId id="2147483752" r:id="rId92"/>
    <p:sldLayoutId id="2147483753" r:id="rId93"/>
    <p:sldLayoutId id="2147483754" r:id="rId94"/>
    <p:sldLayoutId id="2147483755" r:id="rId95"/>
    <p:sldLayoutId id="2147483756" r:id="rId96"/>
    <p:sldLayoutId id="2147483757" r:id="rId97"/>
    <p:sldLayoutId id="2147483758" r:id="rId98"/>
    <p:sldLayoutId id="2147483759" r:id="rId9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360152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188720"/>
            <a:ext cx="10360152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A2763B5-47EF-40F4-84B9-36FF004F7D27}" type="datetimeFigureOut">
              <a:rPr lang="en-US" smtClean="0">
                <a:solidFill>
                  <a:srgbClr val="000000"/>
                </a:solidFill>
              </a:rPr>
              <a:pPr/>
              <a:t>12/13/2018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2952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D3D305B-B13C-4A2B-9530-5F173175849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92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  <p:sldLayoutId id="2147483777" r:id="rId17"/>
    <p:sldLayoutId id="2147483778" r:id="rId18"/>
    <p:sldLayoutId id="2147483779" r:id="rId19"/>
    <p:sldLayoutId id="2147483780" r:id="rId20"/>
    <p:sldLayoutId id="2147483781" r:id="rId21"/>
    <p:sldLayoutId id="2147483782" r:id="rId22"/>
    <p:sldLayoutId id="2147483783" r:id="rId23"/>
    <p:sldLayoutId id="2147483784" r:id="rId24"/>
    <p:sldLayoutId id="2147483785" r:id="rId25"/>
    <p:sldLayoutId id="2147483786" r:id="rId26"/>
    <p:sldLayoutId id="2147483787" r:id="rId27"/>
    <p:sldLayoutId id="2147483788" r:id="rId28"/>
    <p:sldLayoutId id="2147483789" r:id="rId29"/>
    <p:sldLayoutId id="2147483790" r:id="rId30"/>
    <p:sldLayoutId id="2147483791" r:id="rId31"/>
    <p:sldLayoutId id="2147483792" r:id="rId32"/>
    <p:sldLayoutId id="2147483793" r:id="rId33"/>
    <p:sldLayoutId id="2147483794" r:id="rId34"/>
    <p:sldLayoutId id="2147483795" r:id="rId35"/>
    <p:sldLayoutId id="2147483796" r:id="rId36"/>
    <p:sldLayoutId id="2147483797" r:id="rId37"/>
    <p:sldLayoutId id="2147483798" r:id="rId38"/>
    <p:sldLayoutId id="2147483799" r:id="rId39"/>
    <p:sldLayoutId id="2147483800" r:id="rId40"/>
    <p:sldLayoutId id="2147483801" r:id="rId41"/>
    <p:sldLayoutId id="2147483802" r:id="rId42"/>
    <p:sldLayoutId id="2147483803" r:id="rId43"/>
    <p:sldLayoutId id="2147483804" r:id="rId44"/>
    <p:sldLayoutId id="2147483805" r:id="rId45"/>
    <p:sldLayoutId id="2147483806" r:id="rId46"/>
    <p:sldLayoutId id="2147483807" r:id="rId47"/>
    <p:sldLayoutId id="2147483808" r:id="rId48"/>
    <p:sldLayoutId id="2147483809" r:id="rId49"/>
    <p:sldLayoutId id="2147483810" r:id="rId50"/>
    <p:sldLayoutId id="2147483811" r:id="rId51"/>
    <p:sldLayoutId id="2147483812" r:id="rId52"/>
    <p:sldLayoutId id="2147483813" r:id="rId53"/>
    <p:sldLayoutId id="2147483814" r:id="rId54"/>
    <p:sldLayoutId id="2147483815" r:id="rId55"/>
    <p:sldLayoutId id="2147483816" r:id="rId56"/>
    <p:sldLayoutId id="2147483817" r:id="rId57"/>
    <p:sldLayoutId id="2147483818" r:id="rId58"/>
    <p:sldLayoutId id="2147483819" r:id="rId59"/>
    <p:sldLayoutId id="2147483820" r:id="rId60"/>
    <p:sldLayoutId id="2147483821" r:id="rId61"/>
    <p:sldLayoutId id="2147483822" r:id="rId62"/>
    <p:sldLayoutId id="2147483823" r:id="rId63"/>
    <p:sldLayoutId id="2147483824" r:id="rId64"/>
    <p:sldLayoutId id="2147483825" r:id="rId65"/>
    <p:sldLayoutId id="2147483826" r:id="rId66"/>
    <p:sldLayoutId id="2147483827" r:id="rId67"/>
    <p:sldLayoutId id="2147483828" r:id="rId68"/>
    <p:sldLayoutId id="2147483829" r:id="rId69"/>
    <p:sldLayoutId id="2147483830" r:id="rId70"/>
    <p:sldLayoutId id="2147483831" r:id="rId71"/>
    <p:sldLayoutId id="2147483832" r:id="rId72"/>
    <p:sldLayoutId id="2147483833" r:id="rId73"/>
    <p:sldLayoutId id="2147483834" r:id="rId74"/>
    <p:sldLayoutId id="2147483835" r:id="rId75"/>
    <p:sldLayoutId id="2147483836" r:id="rId76"/>
    <p:sldLayoutId id="2147483837" r:id="rId77"/>
    <p:sldLayoutId id="2147483838" r:id="rId78"/>
    <p:sldLayoutId id="2147483839" r:id="rId79"/>
    <p:sldLayoutId id="2147483840" r:id="rId80"/>
    <p:sldLayoutId id="2147483841" r:id="rId81"/>
    <p:sldLayoutId id="2147483842" r:id="rId82"/>
    <p:sldLayoutId id="2147483843" r:id="rId83"/>
    <p:sldLayoutId id="2147483844" r:id="rId84"/>
    <p:sldLayoutId id="2147483845" r:id="rId85"/>
    <p:sldLayoutId id="2147483846" r:id="rId86"/>
    <p:sldLayoutId id="2147483847" r:id="rId87"/>
    <p:sldLayoutId id="2147483848" r:id="rId88"/>
    <p:sldLayoutId id="2147483849" r:id="rId89"/>
    <p:sldLayoutId id="2147483850" r:id="rId90"/>
    <p:sldLayoutId id="2147483851" r:id="rId91"/>
    <p:sldLayoutId id="2147483852" r:id="rId92"/>
    <p:sldLayoutId id="2147483853" r:id="rId93"/>
    <p:sldLayoutId id="2147483854" r:id="rId94"/>
    <p:sldLayoutId id="2147483855" r:id="rId95"/>
    <p:sldLayoutId id="2147483856" r:id="rId96"/>
    <p:sldLayoutId id="2147483857" r:id="rId97"/>
    <p:sldLayoutId id="2147483858" r:id="rId98"/>
    <p:sldLayoutId id="2147483859" r:id="rId9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Legislative Hearing December 17, 2018</a:t>
            </a:r>
            <a:br>
              <a:rPr lang="en-US" dirty="0" smtClean="0"/>
            </a:br>
            <a:r>
              <a:rPr lang="en-US" dirty="0" smtClean="0"/>
              <a:t>OIG FFAID OVERVIEW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Carolyn Ham</a:t>
            </a:r>
          </a:p>
          <a:p>
            <a:r>
              <a:rPr lang="en-US" dirty="0" smtClean="0"/>
              <a:t>Inspector General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631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Cumulative Actions </a:t>
            </a:r>
            <a:r>
              <a:rPr lang="en-US" dirty="0"/>
              <a:t>taken </a:t>
            </a:r>
            <a:r>
              <a:rPr lang="en-US" dirty="0" smtClean="0"/>
              <a:t>by CCPIU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842" y="1554480"/>
            <a:ext cx="11107885" cy="5033356"/>
          </a:xfrm>
        </p:spPr>
        <p:txBody>
          <a:bodyPr>
            <a:noAutofit/>
          </a:bodyPr>
          <a:lstStyle/>
          <a:p>
            <a:r>
              <a:rPr lang="en-US" sz="2400" dirty="0" smtClean="0"/>
              <a:t>171 civil investigations completed</a:t>
            </a:r>
          </a:p>
          <a:p>
            <a:r>
              <a:rPr lang="en-US" sz="2400" dirty="0" smtClean="0"/>
              <a:t>10 CCAP child </a:t>
            </a:r>
            <a:r>
              <a:rPr lang="en-US" sz="2400" dirty="0"/>
              <a:t>c</a:t>
            </a:r>
            <a:r>
              <a:rPr lang="en-US" sz="2400" dirty="0" smtClean="0"/>
              <a:t>are </a:t>
            </a:r>
            <a:r>
              <a:rPr lang="en-US" sz="2400" dirty="0"/>
              <a:t>c</a:t>
            </a:r>
            <a:r>
              <a:rPr lang="en-US" sz="2400" dirty="0" smtClean="0"/>
              <a:t>enters were assessed $382,000 for identified overpayments due to failure to document that care was provided</a:t>
            </a:r>
          </a:p>
          <a:p>
            <a:pPr>
              <a:spcAft>
                <a:spcPts val="0"/>
              </a:spcAft>
            </a:pPr>
            <a:r>
              <a:rPr lang="en-US" sz="2400" dirty="0" smtClean="0"/>
              <a:t>CCAP payments to 16 centers were stopped after OIG identified fraud and made referrals to law enforcement</a:t>
            </a:r>
          </a:p>
          <a:p>
            <a:pPr lvl="1"/>
            <a:r>
              <a:rPr lang="en-US" sz="2000" dirty="0" smtClean="0"/>
              <a:t>During the time they operated these 16 centers billed CCAP $66.7M.</a:t>
            </a:r>
          </a:p>
          <a:p>
            <a:pPr>
              <a:spcAft>
                <a:spcPts val="0"/>
              </a:spcAft>
            </a:pPr>
            <a:r>
              <a:rPr lang="en-US" sz="2400" dirty="0" smtClean="0"/>
              <a:t>5 investigations resulted in felony convictions</a:t>
            </a:r>
          </a:p>
          <a:p>
            <a:pPr lvl="1"/>
            <a:r>
              <a:rPr lang="en-US" sz="2000" dirty="0" smtClean="0"/>
              <a:t> These convictions resulted in $1.6 million in CCAP restitution ordered, of which $175,000 has been collected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2236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Office of the Inspector General (OIG)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Office of the Inspector General was created in August 2011</a:t>
            </a:r>
          </a:p>
          <a:p>
            <a:r>
              <a:rPr lang="en-US" dirty="0" smtClean="0"/>
              <a:t>The OIG consists of four divisions:</a:t>
            </a:r>
          </a:p>
          <a:p>
            <a:pPr lvl="1"/>
            <a:r>
              <a:rPr lang="en-US" dirty="0" smtClean="0"/>
              <a:t>The Licensing Division</a:t>
            </a:r>
          </a:p>
          <a:p>
            <a:pPr lvl="1"/>
            <a:r>
              <a:rPr lang="en-US" dirty="0" smtClean="0"/>
              <a:t>The Background Studies Division</a:t>
            </a:r>
          </a:p>
          <a:p>
            <a:pPr lvl="1"/>
            <a:r>
              <a:rPr lang="en-US" dirty="0" smtClean="0"/>
              <a:t>Financial Fraud and Abuse Investigations Division (FFAID)</a:t>
            </a:r>
          </a:p>
          <a:p>
            <a:pPr lvl="1"/>
            <a:r>
              <a:rPr lang="en-US" dirty="0" smtClean="0"/>
              <a:t>Legal Division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11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OIG: Financial Fraud and Abuse Investigations Division (FFAID)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Financial Fraud and Abuse Investigations Division (FFAID) is responsible for </a:t>
            </a:r>
            <a:r>
              <a:rPr lang="en-US" dirty="0" smtClean="0"/>
              <a:t>investigating </a:t>
            </a:r>
            <a:r>
              <a:rPr lang="en-US" dirty="0"/>
              <a:t>activities </a:t>
            </a:r>
            <a:r>
              <a:rPr lang="en-US" dirty="0" smtClean="0"/>
              <a:t>in </a:t>
            </a:r>
            <a:r>
              <a:rPr lang="en-US" dirty="0"/>
              <a:t>DHS public programs. It investigates:</a:t>
            </a:r>
          </a:p>
          <a:p>
            <a:pPr lvl="1"/>
            <a:r>
              <a:rPr lang="en-US" dirty="0"/>
              <a:t>Billing violations by providers who are reimbursed by Medical </a:t>
            </a:r>
            <a:r>
              <a:rPr lang="en-US" dirty="0" smtClean="0"/>
              <a:t>Assistance </a:t>
            </a:r>
            <a:r>
              <a:rPr lang="en-US" dirty="0"/>
              <a:t>and the Child Care Assistance Program </a:t>
            </a:r>
          </a:p>
          <a:p>
            <a:pPr lvl="1"/>
            <a:r>
              <a:rPr lang="en-US" dirty="0"/>
              <a:t>Recipients of or applicants for public benefits when there is suspicion or </a:t>
            </a:r>
            <a:r>
              <a:rPr lang="en-US" dirty="0" smtClean="0"/>
              <a:t>questionable </a:t>
            </a:r>
            <a:r>
              <a:rPr lang="en-US" dirty="0"/>
              <a:t>eligibility. </a:t>
            </a:r>
          </a:p>
        </p:txBody>
      </p:sp>
    </p:spTree>
    <p:extLst>
      <p:ext uri="{BB962C8B-B14F-4D97-AF65-F5344CB8AC3E}">
        <p14:creationId xmlns:p14="http://schemas.microsoft.com/office/powerpoint/2010/main" val="3120471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OIG: FFAID Child Care Assistance Program Investigations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Established by the Minnesota Legislature in 2013</a:t>
            </a:r>
          </a:p>
          <a:p>
            <a:pPr lvl="1"/>
            <a:r>
              <a:rPr lang="en-US" sz="2800" dirty="0" smtClean="0"/>
              <a:t>2011-2012 new fraudulent activity identified among child care providers serving CCAP recipients, but absence of investigative agency with resources and expertise to investigate suspected fraud</a:t>
            </a:r>
          </a:p>
          <a:p>
            <a:pPr lvl="1"/>
            <a:r>
              <a:rPr lang="en-US" sz="2800" dirty="0" smtClean="0"/>
              <a:t>2013 Legislative Session </a:t>
            </a:r>
          </a:p>
          <a:p>
            <a:pPr lvl="1"/>
            <a:r>
              <a:rPr lang="en-US" sz="2800" dirty="0" smtClean="0"/>
              <a:t>2014 new unit fully staffed (4 Investigators)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6462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OIG: FFAID Child Care Provider Investigation Unit</a:t>
            </a:r>
            <a:br>
              <a:rPr lang="en-US" dirty="0" smtClean="0"/>
            </a:br>
            <a:r>
              <a:rPr lang="en-US" dirty="0" smtClean="0"/>
              <a:t>(CCPIU)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54480"/>
            <a:ext cx="10360152" cy="4922520"/>
          </a:xfrm>
        </p:spPr>
        <p:txBody>
          <a:bodyPr>
            <a:normAutofit/>
          </a:bodyPr>
          <a:lstStyle/>
          <a:p>
            <a:r>
              <a:rPr lang="en-US" dirty="0" smtClean="0"/>
              <a:t>The CCPIU identifies and takes appropriate action against child care centers that fraudulently bill Minnesota’s Child Care Assistance Program (CCAP)</a:t>
            </a:r>
          </a:p>
          <a:p>
            <a:r>
              <a:rPr lang="en-US" dirty="0" smtClean="0"/>
              <a:t>The Unit currently consists of 9 </a:t>
            </a:r>
            <a:r>
              <a:rPr lang="en-US" dirty="0"/>
              <a:t>i</a:t>
            </a:r>
            <a:r>
              <a:rPr lang="en-US" dirty="0" smtClean="0"/>
              <a:t>nvestigators for approximately 1200 child care providers</a:t>
            </a:r>
          </a:p>
          <a:p>
            <a:pPr lvl="1"/>
            <a:r>
              <a:rPr lang="en-US" dirty="0" smtClean="0"/>
              <a:t>Currently investigations are initiated based on tips</a:t>
            </a:r>
          </a:p>
          <a:p>
            <a:pPr lvl="1"/>
            <a:r>
              <a:rPr lang="en-US" dirty="0" smtClean="0"/>
              <a:t>There is a backlog of waiting investigations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CCPIU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1670305"/>
            <a:ext cx="10515600" cy="3828288"/>
          </a:xfrm>
        </p:spPr>
        <p:txBody>
          <a:bodyPr>
            <a:normAutofit/>
          </a:bodyPr>
          <a:lstStyle/>
          <a:p>
            <a:pPr lvl="1"/>
            <a:r>
              <a:rPr lang="en-US" sz="3000" dirty="0" smtClean="0"/>
              <a:t>Minnesota has over 1,740 licensed child care centers.</a:t>
            </a:r>
          </a:p>
          <a:p>
            <a:pPr lvl="1"/>
            <a:r>
              <a:rPr lang="en-US" sz="3000" dirty="0" smtClean="0"/>
              <a:t>In 2017, child care centers received CCAP payments totaling $214.9 million.</a:t>
            </a:r>
          </a:p>
          <a:p>
            <a:pPr lvl="1"/>
            <a:r>
              <a:rPr lang="en-US" sz="3000" dirty="0" smtClean="0"/>
              <a:t>We contract and work with Minnesota Bureau of Criminal Apprehension Agents to investigate criminal allegations of child care fraud.</a:t>
            </a:r>
          </a:p>
          <a:p>
            <a:pPr lvl="1"/>
            <a:endParaRPr lang="en-US" sz="4400" i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379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/>
              <a:t>CCPIU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1670305"/>
            <a:ext cx="10515600" cy="450665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200" b="1" dirty="0" smtClean="0"/>
              <a:t>The CCPIU gets its cases from:</a:t>
            </a:r>
          </a:p>
          <a:p>
            <a:pPr lvl="1"/>
            <a:r>
              <a:rPr lang="en-US" sz="2800" dirty="0"/>
              <a:t>Hotline tips/leads from providers, recipients, community </a:t>
            </a:r>
            <a:r>
              <a:rPr lang="en-US" sz="2800" dirty="0" smtClean="0"/>
              <a:t>members</a:t>
            </a:r>
            <a:endParaRPr lang="en-US" sz="2800" dirty="0"/>
          </a:p>
          <a:p>
            <a:pPr lvl="1"/>
            <a:r>
              <a:rPr lang="en-US" sz="2800" dirty="0"/>
              <a:t>Law Enforcement – federal and state</a:t>
            </a:r>
          </a:p>
          <a:p>
            <a:pPr lvl="1"/>
            <a:r>
              <a:rPr lang="en-US" sz="2800" dirty="0" smtClean="0"/>
              <a:t>State </a:t>
            </a:r>
            <a:r>
              <a:rPr lang="en-US" sz="2800" dirty="0"/>
              <a:t>Agencies</a:t>
            </a:r>
          </a:p>
          <a:p>
            <a:pPr marL="1371600" lvl="3" indent="0">
              <a:buNone/>
            </a:pPr>
            <a:endParaRPr lang="en-US" sz="3900" i="1" dirty="0"/>
          </a:p>
          <a:p>
            <a:pPr lvl="1"/>
            <a:endParaRPr lang="en-US" sz="3500" i="1" dirty="0" smtClean="0"/>
          </a:p>
          <a:p>
            <a:endParaRPr lang="en-US" sz="4800" i="1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2688" y="3508970"/>
            <a:ext cx="2310384" cy="256641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779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/>
              <a:t>CCPIU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1496137"/>
            <a:ext cx="10515600" cy="5225338"/>
          </a:xfrm>
        </p:spPr>
        <p:txBody>
          <a:bodyPr>
            <a:normAutofit fontScale="25000" lnSpcReduction="20000"/>
          </a:bodyPr>
          <a:lstStyle/>
          <a:p>
            <a:pPr marL="457200" lvl="1" indent="0">
              <a:buNone/>
            </a:pPr>
            <a:r>
              <a:rPr lang="en-US" sz="11200" b="1" dirty="0" smtClean="0"/>
              <a:t>What is fraud in the Child Care Assistance Program?</a:t>
            </a:r>
            <a:endParaRPr lang="en-US" sz="11200" b="1" dirty="0"/>
          </a:p>
          <a:p>
            <a:pPr lvl="1"/>
            <a:r>
              <a:rPr lang="en-US" sz="8800" dirty="0" smtClean="0"/>
              <a:t>Providers intentionally billing for a child on a day when that child was not at the Center, and the day was not billed as “Absent” or “Holiday”. </a:t>
            </a:r>
          </a:p>
          <a:p>
            <a:pPr lvl="1"/>
            <a:r>
              <a:rPr lang="en-US" sz="8800" dirty="0" smtClean="0"/>
              <a:t>Providers intentionally creating attendance records that state a child was at the Center for more hours than the child was truly in attendance at the Center. </a:t>
            </a:r>
          </a:p>
          <a:p>
            <a:pPr lvl="1"/>
            <a:r>
              <a:rPr lang="en-US" sz="8800" dirty="0" smtClean="0"/>
              <a:t>Providers concealing </a:t>
            </a:r>
            <a:r>
              <a:rPr lang="en-US" sz="8800" dirty="0"/>
              <a:t>(</a:t>
            </a:r>
            <a:r>
              <a:rPr lang="en-US" sz="8800" dirty="0" smtClean="0"/>
              <a:t>failing) to provide the names of all owners and controlling individuals on Licensing documents. </a:t>
            </a:r>
          </a:p>
          <a:p>
            <a:pPr lvl="1"/>
            <a:r>
              <a:rPr lang="en-US" sz="8800" dirty="0" smtClean="0"/>
              <a:t>Providers giving false paystubs to parents so that they qualify for CCAP. </a:t>
            </a:r>
          </a:p>
          <a:p>
            <a:pPr lvl="1"/>
            <a:r>
              <a:rPr lang="en-US" sz="8800" dirty="0" smtClean="0"/>
              <a:t>Providers offering and paying money (“kickbacks”) to parents to register their child at a particular center. </a:t>
            </a:r>
          </a:p>
          <a:p>
            <a:pPr lvl="1"/>
            <a:r>
              <a:rPr lang="en-US" sz="8800" dirty="0" smtClean="0"/>
              <a:t>Providers creating false training and teaching credentials for their employees.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585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/>
              <a:t>CCPIU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1670305"/>
            <a:ext cx="10515600" cy="5051170"/>
          </a:xfrm>
        </p:spPr>
        <p:txBody>
          <a:bodyPr>
            <a:normAutofit fontScale="25000" lnSpcReduction="20000"/>
          </a:bodyPr>
          <a:lstStyle/>
          <a:p>
            <a:pPr marL="457200" lvl="1" indent="0">
              <a:buNone/>
            </a:pPr>
            <a:r>
              <a:rPr lang="en-US" sz="9600" b="1" dirty="0"/>
              <a:t>What </a:t>
            </a:r>
            <a:r>
              <a:rPr lang="en-US" sz="9600" b="1" dirty="0" smtClean="0"/>
              <a:t>are the possible outcomes of a child care provider </a:t>
            </a:r>
            <a:r>
              <a:rPr lang="en-US" sz="9600" b="1" dirty="0"/>
              <a:t>investigation?</a:t>
            </a:r>
          </a:p>
          <a:p>
            <a:pPr lvl="2"/>
            <a:r>
              <a:rPr lang="en-US" sz="8800" dirty="0"/>
              <a:t>No </a:t>
            </a:r>
            <a:r>
              <a:rPr lang="en-US" sz="8800" dirty="0" smtClean="0"/>
              <a:t>action</a:t>
            </a:r>
          </a:p>
          <a:p>
            <a:pPr lvl="2"/>
            <a:r>
              <a:rPr lang="en-US" sz="8800" dirty="0" smtClean="0"/>
              <a:t>Recover overpayments </a:t>
            </a:r>
            <a:endParaRPr lang="en-US" sz="8800" dirty="0"/>
          </a:p>
          <a:p>
            <a:pPr lvl="2"/>
            <a:r>
              <a:rPr lang="en-US" sz="8800" dirty="0"/>
              <a:t>Provider is </a:t>
            </a:r>
            <a:r>
              <a:rPr lang="en-US" sz="8800" dirty="0" smtClean="0"/>
              <a:t>terminated from CCAP</a:t>
            </a:r>
            <a:endParaRPr lang="en-US" sz="8800" dirty="0"/>
          </a:p>
          <a:p>
            <a:pPr lvl="2">
              <a:spcAft>
                <a:spcPts val="0"/>
              </a:spcAft>
            </a:pPr>
            <a:r>
              <a:rPr lang="en-US" sz="8800" dirty="0" smtClean="0"/>
              <a:t>Referred to Law Enforcement</a:t>
            </a:r>
          </a:p>
          <a:p>
            <a:pPr lvl="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8800" dirty="0" smtClean="0"/>
              <a:t>US Health and Human Services – Office of Inspector General</a:t>
            </a:r>
          </a:p>
          <a:p>
            <a:pPr lvl="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8800" dirty="0" smtClean="0"/>
              <a:t>County Attorneys</a:t>
            </a:r>
          </a:p>
          <a:p>
            <a:pPr lvl="3"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8800" dirty="0" smtClean="0"/>
              <a:t>US Attorney</a:t>
            </a:r>
            <a:endParaRPr lang="en-US" sz="8800" dirty="0"/>
          </a:p>
          <a:p>
            <a:pPr lvl="2"/>
            <a:r>
              <a:rPr lang="en-US" sz="8800" dirty="0"/>
              <a:t>Referral to other state </a:t>
            </a:r>
            <a:r>
              <a:rPr lang="en-US" sz="8800" dirty="0" smtClean="0"/>
              <a:t>agencies or </a:t>
            </a:r>
            <a:r>
              <a:rPr lang="en-US" sz="8800" dirty="0"/>
              <a:t>Department of Human Services </a:t>
            </a:r>
            <a:r>
              <a:rPr lang="en-US" sz="8800" dirty="0" smtClean="0"/>
              <a:t>divisions</a:t>
            </a:r>
          </a:p>
          <a:p>
            <a:pPr marL="0" indent="0">
              <a:buNone/>
            </a:pPr>
            <a:endParaRPr lang="en-US" sz="4800" i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00271"/>
      </p:ext>
    </p:extLst>
  </p:cSld>
  <p:clrMapOvr>
    <a:masterClrMapping/>
  </p:clrMapOvr>
</p:sld>
</file>

<file path=ppt/theme/theme1.xml><?xml version="1.0" encoding="utf-8"?>
<a:theme xmlns:a="http://schemas.openxmlformats.org/drawingml/2006/main" name="mn-dhs-ppt-template-all-slides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-dhs-ppt-template-all-slides" id="{7029E31A-D073-4F84-B89A-E0BA36FB240F}" vid="{F8B4E2AA-447C-4B6B-8943-4B3C984BDD74}"/>
    </a:ext>
  </a:extLst>
</a:theme>
</file>

<file path=ppt/theme/theme2.xml><?xml version="1.0" encoding="utf-8"?>
<a:theme xmlns:a="http://schemas.openxmlformats.org/drawingml/2006/main" name="1_mn-dhs-ppt-template-all-slides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-dhs-ppt-template-all-slides" id="{7029E31A-D073-4F84-B89A-E0BA36FB240F}" vid="{F8B4E2AA-447C-4B6B-8943-4B3C984BDD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00DFABA59100499DD664C9BF0FBC10" ma:contentTypeVersion="0" ma:contentTypeDescription="Create a new document." ma:contentTypeScope="" ma:versionID="64c74a490c8292d8f11d6eb8a05c0a5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a276fbc7de9a4060e54dafc32f34ca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CA3DDF-92B7-461D-BEB6-5BEA618A7AC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822714A-B493-4B4A-911F-4E132ED3FB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127C00-D2F1-4255-A4C4-332ABB00E9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36166</TotalTime>
  <Words>575</Words>
  <Application>Microsoft Office PowerPoint</Application>
  <PresentationFormat>Widescreen</PresentationFormat>
  <Paragraphs>71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mn-dhs-ppt-template-all-slides</vt:lpstr>
      <vt:lpstr>1_mn-dhs-ppt-template-all-slides</vt:lpstr>
      <vt:lpstr>Legislative Hearing December 17, 2018 OIG FFAID OVERVIEW</vt:lpstr>
      <vt:lpstr>The Office of the Inspector General (OIG)</vt:lpstr>
      <vt:lpstr>OIG: Financial Fraud and Abuse Investigations Division (FFAID)</vt:lpstr>
      <vt:lpstr>OIG: FFAID Child Care Assistance Program Investigations</vt:lpstr>
      <vt:lpstr>OIG: FFAID Child Care Provider Investigation Unit (CCPIU)</vt:lpstr>
      <vt:lpstr>CCPIU</vt:lpstr>
      <vt:lpstr>CCPIU</vt:lpstr>
      <vt:lpstr>CCPIU</vt:lpstr>
      <vt:lpstr>CCPIU</vt:lpstr>
      <vt:lpstr>Cumulative Actions taken by CCPIU </vt:lpstr>
    </vt:vector>
  </TitlesOfParts>
  <Company>MN Dept of Human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Swanson, Jay C</dc:creator>
  <cp:lastModifiedBy>GOPUser</cp:lastModifiedBy>
  <cp:revision>238</cp:revision>
  <cp:lastPrinted>2018-12-12T16:17:37Z</cp:lastPrinted>
  <dcterms:created xsi:type="dcterms:W3CDTF">2017-04-27T16:22:26Z</dcterms:created>
  <dcterms:modified xsi:type="dcterms:W3CDTF">2018-12-13T23:28:03Z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0x010100A300DFABA59100499DD664C9BF0FBC10</vt:lpwstr>
  </property>
</Properties>
</file>