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4"/>
  </p:notesMasterIdLst>
  <p:sldIdLst>
    <p:sldId id="266" r:id="rId2"/>
    <p:sldId id="272" r:id="rId3"/>
    <p:sldId id="257" r:id="rId4"/>
    <p:sldId id="268" r:id="rId5"/>
    <p:sldId id="278" r:id="rId6"/>
    <p:sldId id="276" r:id="rId7"/>
    <p:sldId id="270" r:id="rId8"/>
    <p:sldId id="271" r:id="rId9"/>
    <p:sldId id="267" r:id="rId10"/>
    <p:sldId id="279" r:id="rId11"/>
    <p:sldId id="280" r:id="rId12"/>
    <p:sldId id="27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2"/>
      </a:buClr>
      <a:defRPr sz="3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2"/>
      </a:buClr>
      <a:defRPr sz="3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2"/>
      </a:buClr>
      <a:defRPr sz="3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2"/>
      </a:buClr>
      <a:defRPr sz="3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2"/>
      </a:buClr>
      <a:defRPr sz="3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E068D-C4B8-5646-919E-4ED3E605B95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E36D8-FB49-3841-850C-1B50351F7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1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36D8-FB49-3841-850C-1B50351F7D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62A7DA-82E6-481F-BA83-FAA149CAEC5D}" type="datetimeFigureOut">
              <a:rPr lang="en-US" smtClean="0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Juvenile Justice in America, 5</a:t>
            </a:r>
            <a:r>
              <a:rPr lang="en-US" baseline="30000"/>
              <a:t>th</a:t>
            </a:r>
            <a:r>
              <a:rPr lang="en-US"/>
              <a:t> Edition</a:t>
            </a:r>
            <a:r>
              <a:rPr lang="en-US" sz="1200"/>
              <a:t>                                                                                                     </a:t>
            </a:r>
            <a:r>
              <a:rPr lang="en-US"/>
              <a:t>©2008 Pearson Education, Inc.</a:t>
            </a:r>
          </a:p>
          <a:p>
            <a:pPr>
              <a:defRPr/>
            </a:pPr>
            <a:r>
              <a:rPr lang="en-US"/>
              <a:t>Bartollas/Miller                                                                                                                                                                  Pearson Prentice Hall</a:t>
            </a:r>
          </a:p>
          <a:p>
            <a:pPr>
              <a:defRPr/>
            </a:pPr>
            <a:r>
              <a:rPr lang="en-US"/>
              <a:t>                                                                                                                                                                                           Upper Saddle River, NJ 07458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2C639-FBAA-4118-BB65-BAA1FE6D1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A5ABAF-DD8D-4072-AD48-82BAAEAA6511}" type="datetimeFigureOut">
              <a:rPr lang="en-US" smtClean="0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6B5B9-A2A0-4CEE-BDCE-3E85E69C60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BCFC4E-1128-4BAB-AB1B-51DD12A58DF3}" type="datetimeFigureOut">
              <a:rPr lang="en-US" smtClean="0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D083E-2FE4-48F3-A902-FB444B66C6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C48741-4AED-49E4-85EB-C59188759AE0}" type="datetimeFigureOut">
              <a:rPr lang="en-US" smtClean="0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71B1A2-8700-4443-93EA-F31B9FA58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F6150-FAE1-438B-8661-C14915198F2A}" type="datetimeFigureOut">
              <a:rPr lang="en-US" smtClean="0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6D453-A4D4-40EB-82E1-1D21C4D102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D7487-620F-4D62-A27B-7DF6AA0A5F2A}" type="datetimeFigureOut">
              <a:rPr lang="en-US" smtClean="0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E0C88-59B7-44F1-97E8-BA0B54200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653151-7F62-4F49-8A56-8199E993A4E1}" type="datetimeFigureOut">
              <a:rPr lang="en-US" smtClean="0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A3BC2-481B-4C91-A1FD-9D0120A3CF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AB3E8-7227-4BCC-8FCA-E62FBF700E7F}" type="datetimeFigureOut">
              <a:rPr lang="en-US" smtClean="0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FBF47-D0C3-499E-8A5F-1B72DDEF1B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BA1C0B-41AE-49FD-BFF4-E7E7E8844DB8}" type="datetimeFigureOut">
              <a:rPr lang="en-US" smtClean="0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33ECD-0823-4984-824E-5D175530DB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06A284-D752-4016-BB68-024941B28D9C}" type="datetimeFigureOut">
              <a:rPr lang="en-US" smtClean="0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E586F8-8EB4-4213-B146-7A8D3B0380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C3A42-F3DF-4833-BDCB-14858FF9A9FA}" type="datetimeFigureOut">
              <a:rPr lang="en-US" smtClean="0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4D2AD-6A4E-4AC9-A106-4B1E6FDEE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E10F0D0-AFB0-4294-976A-91E04C71949E}" type="datetimeFigureOut">
              <a:rPr lang="en-US" smtClean="0"/>
              <a:pPr>
                <a:defRPr/>
              </a:pPr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6BE76C-EF6E-4856-8D9C-C5F5981742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617322"/>
            <a:ext cx="8517467" cy="196187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Times New Roman"/>
                <a:cs typeface="Times New Roman"/>
              </a:rPr>
              <a:t>Race and the Law: </a:t>
            </a:r>
            <a:br>
              <a:rPr lang="en-US" sz="3600" dirty="0">
                <a:latin typeface="Times New Roman"/>
                <a:cs typeface="Times New Roman"/>
              </a:rPr>
            </a:br>
            <a:r>
              <a:rPr lang="en-US" sz="3600" i="1" dirty="0">
                <a:latin typeface="Times New Roman"/>
                <a:cs typeface="Times New Roman"/>
              </a:rPr>
              <a:t>How We Can Improve Equity in the Minnesota Criminal Justice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33333"/>
            <a:ext cx="7772400" cy="2235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600" b="1" cap="none" dirty="0">
                <a:solidFill>
                  <a:srgbClr val="404040"/>
                </a:solidFill>
                <a:latin typeface="Arial"/>
                <a:cs typeface="Arial"/>
              </a:rPr>
              <a:t>Minnesota House </a:t>
            </a:r>
          </a:p>
          <a:p>
            <a:pPr algn="ctr">
              <a:spcBef>
                <a:spcPts val="0"/>
              </a:spcBef>
            </a:pPr>
            <a:r>
              <a:rPr lang="en-US" sz="1600" b="1" cap="none" dirty="0">
                <a:solidFill>
                  <a:srgbClr val="404040"/>
                </a:solidFill>
                <a:latin typeface="Arial"/>
                <a:cs typeface="Arial"/>
              </a:rPr>
              <a:t>Public Safety and Criminal Justice Reform </a:t>
            </a:r>
          </a:p>
          <a:p>
            <a:pPr algn="ctr">
              <a:spcBef>
                <a:spcPts val="0"/>
              </a:spcBef>
            </a:pPr>
            <a:r>
              <a:rPr lang="en-US" sz="1600" b="1" cap="none" dirty="0">
                <a:solidFill>
                  <a:srgbClr val="404040"/>
                </a:solidFill>
                <a:latin typeface="Arial"/>
                <a:cs typeface="Arial"/>
              </a:rPr>
              <a:t>and Judiciary Committees</a:t>
            </a:r>
          </a:p>
          <a:p>
            <a:pPr algn="ctr">
              <a:spcBef>
                <a:spcPts val="0"/>
              </a:spcBef>
            </a:pPr>
            <a:r>
              <a:rPr lang="en-US" sz="1600" b="1" cap="none" dirty="0">
                <a:solidFill>
                  <a:srgbClr val="404040"/>
                </a:solidFill>
                <a:latin typeface="Arial"/>
                <a:cs typeface="Arial"/>
              </a:rPr>
              <a:t>January 29, 2020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404040"/>
              </a:solidFill>
              <a:latin typeface="Arial"/>
              <a:cs typeface="Arial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968375" algn="l">
              <a:spcBef>
                <a:spcPts val="0"/>
              </a:spcBef>
              <a:spcAft>
                <a:spcPts val="0"/>
              </a:spcAft>
            </a:pPr>
            <a:r>
              <a:rPr lang="en-US" sz="1400" cap="none" dirty="0">
                <a:solidFill>
                  <a:srgbClr val="404040"/>
                </a:solidFill>
                <a:latin typeface="Arial"/>
                <a:cs typeface="Arial"/>
              </a:rPr>
              <a:t>Perry Moriearty</a:t>
            </a:r>
          </a:p>
          <a:p>
            <a:pPr marL="968375" algn="l">
              <a:spcBef>
                <a:spcPts val="0"/>
              </a:spcBef>
              <a:spcAft>
                <a:spcPts val="0"/>
              </a:spcAft>
            </a:pPr>
            <a:r>
              <a:rPr lang="en-US" sz="1400" cap="none" dirty="0">
                <a:solidFill>
                  <a:srgbClr val="404040"/>
                </a:solidFill>
                <a:latin typeface="Arial"/>
                <a:cs typeface="Arial"/>
              </a:rPr>
              <a:t>Associate Professor</a:t>
            </a:r>
          </a:p>
          <a:p>
            <a:pPr marL="968375" algn="l">
              <a:spcBef>
                <a:spcPts val="0"/>
              </a:spcBef>
              <a:spcAft>
                <a:spcPts val="0"/>
              </a:spcAft>
            </a:pPr>
            <a:r>
              <a:rPr lang="en-US" sz="1400" cap="none" dirty="0">
                <a:solidFill>
                  <a:srgbClr val="404040"/>
                </a:solidFill>
                <a:latin typeface="Arial"/>
                <a:cs typeface="Arial"/>
              </a:rPr>
              <a:t>University of Minnesota Law School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6" y="5525875"/>
            <a:ext cx="942658" cy="942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3142" y="3097894"/>
            <a:ext cx="568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Race, Pretrial and Trial </a:t>
            </a:r>
          </a:p>
        </p:txBody>
      </p:sp>
    </p:spTree>
    <p:extLst>
      <p:ext uri="{BB962C8B-B14F-4D97-AF65-F5344CB8AC3E}">
        <p14:creationId xmlns:p14="http://schemas.microsoft.com/office/powerpoint/2010/main" val="795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8" y="1066800"/>
            <a:ext cx="5181602" cy="5604932"/>
          </a:xfrm>
        </p:spPr>
        <p:txBody>
          <a:bodyPr>
            <a:noAutofit/>
          </a:bodyPr>
          <a:lstStyle/>
          <a:p>
            <a:pPr marL="68262" indent="0" algn="just">
              <a:spcBef>
                <a:spcPts val="0"/>
              </a:spcBef>
            </a:pPr>
            <a:endParaRPr lang="en-US" sz="1800" b="0" dirty="0"/>
          </a:p>
          <a:p>
            <a:pPr marL="354012" indent="-285750" algn="just">
              <a:spcBef>
                <a:spcPts val="0"/>
              </a:spcBef>
              <a:buFont typeface="Arial"/>
              <a:buChar char="•"/>
            </a:pPr>
            <a:r>
              <a:rPr lang="en-US" sz="1800" b="0" dirty="0"/>
              <a:t>Approximately </a:t>
            </a:r>
            <a:r>
              <a:rPr lang="en-US" sz="2000" dirty="0"/>
              <a:t>95% of criminal cases </a:t>
            </a:r>
            <a:r>
              <a:rPr lang="en-US" sz="1800" dirty="0"/>
              <a:t>end in pleas. </a:t>
            </a:r>
            <a:endParaRPr lang="en-US" sz="1600" b="0" dirty="0"/>
          </a:p>
          <a:p>
            <a:pPr marL="354012" indent="-285750" algn="just">
              <a:spcBef>
                <a:spcPts val="0"/>
              </a:spcBef>
              <a:buFont typeface="Arial"/>
              <a:buChar char="•"/>
            </a:pPr>
            <a:endParaRPr lang="en-US" sz="1800" b="0" dirty="0"/>
          </a:p>
          <a:p>
            <a:pPr marL="354012" indent="-285750" algn="just">
              <a:spcBef>
                <a:spcPts val="0"/>
              </a:spcBef>
              <a:buFont typeface="Arial"/>
              <a:buChar char="•"/>
            </a:pPr>
            <a:r>
              <a:rPr lang="en-US" sz="1800" b="0" dirty="0"/>
              <a:t>Defendants detained pretrial were </a:t>
            </a:r>
            <a:r>
              <a:rPr lang="en-US" sz="2000" dirty="0"/>
              <a:t>25% more likely </a:t>
            </a:r>
            <a:r>
              <a:rPr lang="en-US" sz="1800" b="0" dirty="0"/>
              <a:t>to plead guilty than those who were released. </a:t>
            </a:r>
          </a:p>
          <a:p>
            <a:pPr marL="354012" indent="-285750" algn="just">
              <a:spcBef>
                <a:spcPts val="0"/>
              </a:spcBef>
              <a:buFont typeface="Arial"/>
              <a:buChar char="•"/>
            </a:pPr>
            <a:endParaRPr lang="en-US" sz="1800" b="0" dirty="0"/>
          </a:p>
          <a:p>
            <a:pPr marL="354012" indent="-285750" algn="just">
              <a:spcBef>
                <a:spcPts val="0"/>
              </a:spcBef>
              <a:buFont typeface="Arial"/>
              <a:buChar char="•"/>
            </a:pPr>
            <a:r>
              <a:rPr lang="en-US" sz="1800" b="0" dirty="0"/>
              <a:t>Studies in other states reveal that white defendants were offered more favorable deals than defendants of color.</a:t>
            </a:r>
          </a:p>
          <a:p>
            <a:pPr marL="354012" indent="-285750">
              <a:spcBef>
                <a:spcPts val="0"/>
              </a:spcBef>
              <a:buFont typeface="Arial"/>
              <a:buChar char="•"/>
            </a:pPr>
            <a:endParaRPr lang="en-US" sz="1800" dirty="0"/>
          </a:p>
          <a:p>
            <a:pPr marL="411162">
              <a:spcBef>
                <a:spcPts val="0"/>
              </a:spcBef>
              <a:buFont typeface="Arial"/>
              <a:buChar char="•"/>
            </a:pPr>
            <a:r>
              <a:rPr lang="en-US" sz="1800" i="1" dirty="0"/>
              <a:t>BUT </a:t>
            </a:r>
            <a:r>
              <a:rPr lang="en-US" sz="1800" b="0" dirty="0"/>
              <a:t>because we lack state-wide data, we do not know the extent of disparities in Minnesota.</a:t>
            </a:r>
          </a:p>
          <a:p>
            <a:pPr marL="354012" indent="-285750" algn="just">
              <a:spcBef>
                <a:spcPts val="0"/>
              </a:spcBef>
              <a:buFont typeface="Arial"/>
              <a:buChar char="•"/>
            </a:pPr>
            <a:endParaRPr lang="en-US" sz="2000" b="0" dirty="0"/>
          </a:p>
          <a:p>
            <a:pPr marL="354012" indent="-285750">
              <a:spcBef>
                <a:spcPts val="0"/>
              </a:spcBef>
              <a:buFont typeface="Arial"/>
              <a:buChar char="•"/>
            </a:pPr>
            <a:endParaRPr lang="en-US" sz="1600" dirty="0"/>
          </a:p>
          <a:p>
            <a:pPr marL="354012" indent="-285750">
              <a:spcBef>
                <a:spcPts val="0"/>
              </a:spcBef>
              <a:buFont typeface="Arial"/>
              <a:buChar char="•"/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SOME FACTS ABOUT PLEA BARGAINING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398" y="6273799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Hennepin County Public Defender</a:t>
            </a:r>
          </a:p>
        </p:txBody>
      </p:sp>
      <p:pic>
        <p:nvPicPr>
          <p:cNvPr id="5" name="Content Placeholder 4" descr="download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r="6905"/>
          <a:stretch>
            <a:fillRect/>
          </a:stretch>
        </p:blipFill>
        <p:spPr>
          <a:xfrm>
            <a:off x="5791200" y="1272376"/>
            <a:ext cx="2972816" cy="3448467"/>
          </a:xfrm>
        </p:spPr>
      </p:pic>
    </p:spTree>
    <p:extLst>
      <p:ext uri="{BB962C8B-B14F-4D97-AF65-F5344CB8AC3E}">
        <p14:creationId xmlns:p14="http://schemas.microsoft.com/office/powerpoint/2010/main" val="145295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SOME plea bargaining STUDIES IN OTHER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070100"/>
            <a:ext cx="8051800" cy="29464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3200" b="0" dirty="0"/>
              <a:t>A recent study of Wisconsin Circuit Courts revealed that “[w]</a:t>
            </a:r>
            <a:r>
              <a:rPr lang="en-US" sz="3200" b="0" dirty="0" err="1"/>
              <a:t>hite</a:t>
            </a:r>
            <a:r>
              <a:rPr lang="en-US" sz="3200" b="0" dirty="0"/>
              <a:t> defendants are </a:t>
            </a:r>
            <a:r>
              <a:rPr lang="en-US" sz="3600" dirty="0"/>
              <a:t>25 percent more likely </a:t>
            </a:r>
            <a:r>
              <a:rPr lang="en-US" sz="3200" b="0" dirty="0"/>
              <a:t>than black defendants to have their most serious initial charge dropped or reduced to a less severe charge.”</a:t>
            </a:r>
          </a:p>
          <a:p>
            <a:pPr marL="0" indent="0"/>
            <a:endParaRPr lang="en-US" sz="3200" b="0" dirty="0"/>
          </a:p>
          <a:p>
            <a:endParaRPr lang="en-US" dirty="0"/>
          </a:p>
          <a:p>
            <a:r>
              <a:rPr lang="en-US" i="1" dirty="0"/>
              <a:t>Criminalizing Race: Racial Disparities in Plea Bargaining</a:t>
            </a:r>
            <a:r>
              <a:rPr lang="en-US" dirty="0"/>
              <a:t>, </a:t>
            </a:r>
            <a:r>
              <a:rPr lang="en-US" cap="small" dirty="0"/>
              <a:t>B.C. L. Rev</a:t>
            </a:r>
            <a:r>
              <a:rPr lang="en-US" dirty="0"/>
              <a:t>. (2017)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7068" y="1206788"/>
            <a:ext cx="330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Wisconsin</a:t>
            </a:r>
          </a:p>
        </p:txBody>
      </p:sp>
    </p:spTree>
    <p:extLst>
      <p:ext uri="{BB962C8B-B14F-4D97-AF65-F5344CB8AC3E}">
        <p14:creationId xmlns:p14="http://schemas.microsoft.com/office/powerpoint/2010/main" val="26144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35211859-cd38-46f8-92f9-dcbab5b255b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r="-713"/>
          <a:stretch/>
        </p:blipFill>
        <p:spPr>
          <a:xfrm>
            <a:off x="767678" y="1586655"/>
            <a:ext cx="7995322" cy="4028718"/>
          </a:xfrm>
        </p:spPr>
      </p:pic>
      <p:sp>
        <p:nvSpPr>
          <p:cNvPr id="5" name="TextBox 4"/>
          <p:cNvSpPr txBox="1"/>
          <p:nvPr/>
        </p:nvSpPr>
        <p:spPr>
          <a:xfrm>
            <a:off x="2777068" y="914400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New York City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5360" y="5181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SOME plea bargaining STUDIES IN OTHER STATES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6900" y="6007100"/>
            <a:ext cx="308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Vera Institute, 2014</a:t>
            </a:r>
          </a:p>
        </p:txBody>
      </p:sp>
    </p:spTree>
    <p:extLst>
      <p:ext uri="{BB962C8B-B14F-4D97-AF65-F5344CB8AC3E}">
        <p14:creationId xmlns:p14="http://schemas.microsoft.com/office/powerpoint/2010/main" val="114867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SCOPE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0" y="1460499"/>
            <a:ext cx="6604000" cy="381000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Brief Overview of the Pretrial and Trial Stages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Evidence of Racial Disparities in Bail and Plea Bargaining</a:t>
            </a:r>
          </a:p>
        </p:txBody>
      </p:sp>
    </p:spTree>
    <p:extLst>
      <p:ext uri="{BB962C8B-B14F-4D97-AF65-F5344CB8AC3E}">
        <p14:creationId xmlns:p14="http://schemas.microsoft.com/office/powerpoint/2010/main" val="116092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7799" y="274638"/>
            <a:ext cx="8683011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Minnesota Criminal Justice Process</a:t>
            </a:r>
          </a:p>
        </p:txBody>
      </p:sp>
      <p:pic>
        <p:nvPicPr>
          <p:cNvPr id="17" name="Picture 16" descr="large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-3111"/>
          <a:stretch/>
        </p:blipFill>
        <p:spPr>
          <a:xfrm>
            <a:off x="177800" y="1783893"/>
            <a:ext cx="8683011" cy="2501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06500" y="2053166"/>
            <a:ext cx="1168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Entry into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5100" y="2053166"/>
            <a:ext cx="1168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Prosecution and Pretrial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5300" y="2236462"/>
            <a:ext cx="1168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Adjudication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76900" y="2053166"/>
            <a:ext cx="1397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Sentencing and Sanctions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36367" y="2265863"/>
            <a:ext cx="1168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Corrections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833" y="2544239"/>
            <a:ext cx="99060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Crime?</a:t>
            </a:r>
          </a:p>
        </p:txBody>
      </p:sp>
      <p:sp>
        <p:nvSpPr>
          <p:cNvPr id="28" name="Oval 27"/>
          <p:cNvSpPr/>
          <p:nvPr/>
        </p:nvSpPr>
        <p:spPr>
          <a:xfrm>
            <a:off x="2387600" y="1570970"/>
            <a:ext cx="3289300" cy="3568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3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98" y="1193800"/>
            <a:ext cx="5232402" cy="5477932"/>
          </a:xfrm>
        </p:spPr>
        <p:txBody>
          <a:bodyPr>
            <a:noAutofit/>
          </a:bodyPr>
          <a:lstStyle/>
          <a:p>
            <a:pPr marL="354012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Purposes are to protect the public and ensure re-appearance</a:t>
            </a:r>
          </a:p>
          <a:p>
            <a:pPr marL="354012" indent="-285750">
              <a:spcBef>
                <a:spcPts val="0"/>
              </a:spcBef>
              <a:buFont typeface="Arial"/>
              <a:buChar char="•"/>
            </a:pPr>
            <a:endParaRPr lang="en-US" sz="1600" dirty="0"/>
          </a:p>
          <a:p>
            <a:pPr marL="354012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A constitutional right </a:t>
            </a:r>
            <a:r>
              <a:rPr lang="en-US" sz="1200" dirty="0"/>
              <a:t>(except in first-degree murder)</a:t>
            </a:r>
          </a:p>
          <a:p>
            <a:pPr marL="354012" indent="-285750">
              <a:spcBef>
                <a:spcPts val="0"/>
              </a:spcBef>
              <a:buFont typeface="Arial"/>
              <a:buChar char="•"/>
            </a:pPr>
            <a:endParaRPr lang="en-US" sz="1600" dirty="0"/>
          </a:p>
          <a:p>
            <a:pPr marL="354012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May not be “excessive” but can be “unaffordable”</a:t>
            </a:r>
          </a:p>
          <a:p>
            <a:pPr marL="354012" indent="-285750">
              <a:spcBef>
                <a:spcPts val="0"/>
              </a:spcBef>
              <a:buFont typeface="Arial"/>
              <a:buChar char="•"/>
            </a:pPr>
            <a:endParaRPr lang="en-US" sz="1600" dirty="0"/>
          </a:p>
          <a:p>
            <a:pPr marL="354012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Defendants often rely on bail bond companies to make bail, which charge 10% of the total</a:t>
            </a:r>
          </a:p>
          <a:p>
            <a:pPr marL="354012" indent="-285750">
              <a:spcBef>
                <a:spcPts val="0"/>
              </a:spcBef>
              <a:buFont typeface="Arial"/>
              <a:buChar char="•"/>
            </a:pPr>
            <a:endParaRPr lang="en-US" sz="1600" dirty="0"/>
          </a:p>
          <a:p>
            <a:pPr marL="354012" indent="-285750">
              <a:spcBef>
                <a:spcPts val="0"/>
              </a:spcBef>
              <a:buFont typeface="Arial"/>
              <a:buChar char="•"/>
            </a:pPr>
            <a:r>
              <a:rPr lang="en-US" sz="1600" dirty="0"/>
              <a:t>Low-wealth defendants and persons of color are disproportionately detained pretrial</a:t>
            </a:r>
          </a:p>
          <a:p>
            <a:pPr marL="354012" indent="-285750">
              <a:spcBef>
                <a:spcPts val="0"/>
              </a:spcBef>
              <a:buFont typeface="Arial"/>
              <a:buChar char="•"/>
            </a:pPr>
            <a:endParaRPr lang="en-US" sz="1600" dirty="0"/>
          </a:p>
          <a:p>
            <a:pPr marL="411162">
              <a:spcBef>
                <a:spcPts val="0"/>
              </a:spcBef>
              <a:buFont typeface="Arial"/>
              <a:buChar char="•"/>
            </a:pPr>
            <a:r>
              <a:rPr lang="en-US" sz="2000" i="1" dirty="0"/>
              <a:t>BUT </a:t>
            </a:r>
            <a:r>
              <a:rPr lang="en-US" sz="1600" dirty="0"/>
              <a:t>because we lack state-wide data, we do not know the extent of disparities in Minnesota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84800" y="1097280"/>
            <a:ext cx="3471333" cy="5201919"/>
          </a:xfr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indent="-55563" algn="ctr">
              <a:spcBef>
                <a:spcPts val="0"/>
              </a:spcBef>
            </a:pPr>
            <a:r>
              <a:rPr lang="en-US" sz="3200" b="0" dirty="0">
                <a:solidFill>
                  <a:schemeClr val="bg1"/>
                </a:solidFill>
                <a:latin typeface="Baskerville"/>
                <a:cs typeface="Baskerville"/>
              </a:rPr>
              <a:t>“[I]n our society, liberty is the norm, and detention prior to trial or without trial is the carefully limited exception.”</a:t>
            </a:r>
            <a:endParaRPr lang="en-US" sz="3200" b="0" i="1" dirty="0">
              <a:solidFill>
                <a:schemeClr val="bg1"/>
              </a:solidFill>
              <a:latin typeface="Baskerville"/>
              <a:cs typeface="Baskerville"/>
            </a:endParaRPr>
          </a:p>
          <a:p>
            <a:pPr algn="ctr">
              <a:spcBef>
                <a:spcPts val="0"/>
              </a:spcBef>
            </a:pPr>
            <a:r>
              <a:rPr lang="en-US" sz="3200" b="0" i="1" dirty="0">
                <a:solidFill>
                  <a:schemeClr val="bg1"/>
                </a:solidFill>
                <a:latin typeface="Baskerville"/>
                <a:cs typeface="Baskerville"/>
              </a:rPr>
              <a:t>U.S. v. Salerno</a:t>
            </a:r>
            <a:r>
              <a:rPr lang="en-US" sz="3200" b="0" dirty="0">
                <a:solidFill>
                  <a:schemeClr val="bg1"/>
                </a:solidFill>
                <a:latin typeface="Baskerville"/>
                <a:cs typeface="Baskerville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3200" b="0" dirty="0">
                <a:solidFill>
                  <a:schemeClr val="bg1"/>
                </a:solidFill>
                <a:latin typeface="Baskerville"/>
                <a:cs typeface="Baskerville"/>
              </a:rPr>
              <a:t>481 U.S. 739 (1987)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SOME FACTS ABOUT Bail in Minnesota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398" y="6273799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Minneapolis Foundation, 2018</a:t>
            </a:r>
          </a:p>
        </p:txBody>
      </p:sp>
    </p:spTree>
    <p:extLst>
      <p:ext uri="{BB962C8B-B14F-4D97-AF65-F5344CB8AC3E}">
        <p14:creationId xmlns:p14="http://schemas.microsoft.com/office/powerpoint/2010/main" val="83075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65760"/>
            <a:ext cx="8140700" cy="54864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SOME FACTS ABOUT PRETRIAL DETENTION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2615" y="1097280"/>
            <a:ext cx="5104385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latin typeface="+mj-lt"/>
              </a:rPr>
              <a:t>A national study found that those who are detained pretrial are</a:t>
            </a:r>
            <a:r>
              <a:rPr lang="mr-IN" sz="2400" b="1" dirty="0">
                <a:latin typeface="+mj-lt"/>
              </a:rPr>
              <a:t>…</a:t>
            </a:r>
            <a:endParaRPr lang="en-US" sz="2400" b="1" dirty="0">
              <a:latin typeface="+mj-lt"/>
            </a:endParaRP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endParaRPr lang="en-US" sz="1800" dirty="0">
              <a:latin typeface="+mn-lt"/>
              <a:cs typeface="Arial"/>
            </a:endParaRP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000" b="1" dirty="0">
                <a:latin typeface="+mn-lt"/>
                <a:cs typeface="Arial"/>
              </a:rPr>
              <a:t>4 times more likely </a:t>
            </a:r>
            <a:r>
              <a:rPr lang="en-US" sz="1800" dirty="0">
                <a:latin typeface="+mn-lt"/>
                <a:cs typeface="Arial"/>
              </a:rPr>
              <a:t>to receive jail time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endParaRPr lang="en-US" sz="1800" dirty="0">
              <a:latin typeface="+mn-lt"/>
              <a:cs typeface="Arial"/>
            </a:endParaRP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000" b="1" dirty="0">
                <a:latin typeface="+mn-lt"/>
                <a:cs typeface="Arial"/>
              </a:rPr>
              <a:t>3 times more likely </a:t>
            </a:r>
            <a:r>
              <a:rPr lang="en-US" sz="1800" dirty="0">
                <a:latin typeface="+mn-lt"/>
                <a:cs typeface="Arial"/>
              </a:rPr>
              <a:t>to go to prison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endParaRPr lang="en-US" sz="1800" dirty="0">
              <a:latin typeface="+mn-lt"/>
              <a:cs typeface="Arial"/>
            </a:endParaRP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000" b="1" dirty="0">
                <a:latin typeface="+mn-lt"/>
                <a:cs typeface="Arial"/>
              </a:rPr>
              <a:t>More likely </a:t>
            </a:r>
            <a:r>
              <a:rPr lang="en-US" sz="1800" dirty="0">
                <a:latin typeface="+mn-lt"/>
                <a:cs typeface="Arial"/>
              </a:rPr>
              <a:t>to commit a new crime following release</a:t>
            </a: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endParaRPr lang="en-US" sz="1800" dirty="0">
              <a:latin typeface="+mn-lt"/>
              <a:cs typeface="Arial"/>
            </a:endParaRPr>
          </a:p>
          <a:p>
            <a:pPr marL="457200" indent="-457200">
              <a:spcBef>
                <a:spcPts val="0"/>
              </a:spcBef>
              <a:buFont typeface="Arial"/>
              <a:buChar char="•"/>
            </a:pPr>
            <a:r>
              <a:rPr lang="en-US" sz="2000" b="1" dirty="0">
                <a:latin typeface="+mn-lt"/>
                <a:cs typeface="Arial"/>
              </a:rPr>
              <a:t>Less likely </a:t>
            </a:r>
            <a:r>
              <a:rPr lang="en-US" sz="1800" dirty="0">
                <a:latin typeface="+mn-lt"/>
                <a:cs typeface="Arial"/>
              </a:rPr>
              <a:t>to appear for court if held longer than 24 hours</a:t>
            </a:r>
          </a:p>
        </p:txBody>
      </p:sp>
      <p:pic>
        <p:nvPicPr>
          <p:cNvPr id="8" name="Picture 7" descr="1543535749_10061321+1jail1130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4" y="1378301"/>
            <a:ext cx="3428313" cy="2955544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68819" y="6273558"/>
            <a:ext cx="402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Harvard University Study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4333845"/>
            <a:ext cx="284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Hennepin County Jail</a:t>
            </a:r>
          </a:p>
        </p:txBody>
      </p:sp>
    </p:spTree>
    <p:extLst>
      <p:ext uri="{BB962C8B-B14F-4D97-AF65-F5344CB8AC3E}">
        <p14:creationId xmlns:p14="http://schemas.microsoft.com/office/powerpoint/2010/main" val="262026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RACIAL DISPARTIES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HennEpin</a:t>
            </a:r>
            <a:r>
              <a:rPr lang="en-US" dirty="0"/>
              <a:t> County JAIL POPULATION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6659" y="1097280"/>
            <a:ext cx="4031342" cy="5486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HENNEPIN COUNTY </a:t>
            </a:r>
          </a:p>
          <a:p>
            <a:pPr algn="ctr">
              <a:spcBef>
                <a:spcPts val="0"/>
              </a:spcBef>
            </a:pPr>
            <a:r>
              <a:rPr lang="en-US" b="1" dirty="0"/>
              <a:t>POPULATION</a:t>
            </a:r>
            <a:r>
              <a:rPr lang="en-US" sz="1200" dirty="0"/>
              <a:t>(ages 15-64)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22029" y="1097280"/>
            <a:ext cx="4418771" cy="5486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HENNEPIN COUNTY </a:t>
            </a:r>
          </a:p>
          <a:p>
            <a:pPr algn="ctr">
              <a:spcBef>
                <a:spcPts val="0"/>
              </a:spcBef>
            </a:pPr>
            <a:r>
              <a:rPr lang="en-US" b="1" dirty="0"/>
              <a:t>JAIL POPULATION</a:t>
            </a:r>
          </a:p>
        </p:txBody>
      </p:sp>
      <p:pic>
        <p:nvPicPr>
          <p:cNvPr id="11" name="Content Placeholder 10" descr="Screen Shot 2020-01-28 at 2.27.04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" t="45863" r="76498" b="27592"/>
          <a:stretch/>
        </p:blipFill>
        <p:spPr>
          <a:xfrm>
            <a:off x="546100" y="1747520"/>
            <a:ext cx="3975929" cy="3099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Content Placeholder 12" descr="Screen Shot 2020-01-28 at 2.34.18 PM.png"/>
          <p:cNvPicPr>
            <a:picLocks noGrp="1" noChangeAspect="1"/>
          </p:cNvPicPr>
          <p:nvPr>
            <p:ph sz="quarter" idx="4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25" t="46820" r="30195" b="21636"/>
          <a:stretch/>
        </p:blipFill>
        <p:spPr>
          <a:xfrm>
            <a:off x="4522030" y="1747520"/>
            <a:ext cx="4054796" cy="3099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Content Placeholder 10" descr="Screen Shot 2020-01-28 at 2.27.04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3" t="72002" r="80837" b="15944"/>
          <a:stretch/>
        </p:blipFill>
        <p:spPr>
          <a:xfrm>
            <a:off x="6603785" y="1747520"/>
            <a:ext cx="1973041" cy="981367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255659" y="5113923"/>
            <a:ext cx="278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Vera Institute of Justice,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9204" y="5113923"/>
            <a:ext cx="5576596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“African Americans make up 12% of the Hennepin County population, but 53% of jail admissions.” </a:t>
            </a:r>
          </a:p>
          <a:p>
            <a:r>
              <a:rPr lang="en-US" sz="1600" dirty="0"/>
              <a:t>Hennepin County Public Defender </a:t>
            </a:r>
          </a:p>
        </p:txBody>
      </p:sp>
    </p:spTree>
    <p:extLst>
      <p:ext uri="{BB962C8B-B14F-4D97-AF65-F5344CB8AC3E}">
        <p14:creationId xmlns:p14="http://schemas.microsoft.com/office/powerpoint/2010/main" val="264502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365760"/>
            <a:ext cx="7802033" cy="548640"/>
          </a:xfrm>
        </p:spPr>
        <p:txBody>
          <a:bodyPr/>
          <a:lstStyle/>
          <a:p>
            <a:pPr algn="ctr"/>
            <a:r>
              <a:rPr lang="en-US" sz="3200" dirty="0"/>
              <a:t>Some BAIL STUDIES IN OTHER STATES</a:t>
            </a:r>
          </a:p>
        </p:txBody>
      </p:sp>
      <p:pic>
        <p:nvPicPr>
          <p:cNvPr id="4" name="Content Placeholder 3" descr="bond_disparities_bar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79" r="-8379"/>
          <a:stretch>
            <a:fillRect/>
          </a:stretch>
        </p:blipFill>
        <p:spPr>
          <a:xfrm>
            <a:off x="287867" y="1461651"/>
            <a:ext cx="8652933" cy="4647625"/>
          </a:xfrm>
        </p:spPr>
      </p:pic>
      <p:sp>
        <p:nvSpPr>
          <p:cNvPr id="5" name="TextBox 4"/>
          <p:cNvSpPr txBox="1"/>
          <p:nvPr/>
        </p:nvSpPr>
        <p:spPr>
          <a:xfrm>
            <a:off x="4605867" y="6319343"/>
            <a:ext cx="433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ACLU of Nebraska,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7068" y="914400"/>
            <a:ext cx="330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Nebraska</a:t>
            </a:r>
          </a:p>
        </p:txBody>
      </p:sp>
    </p:spTree>
    <p:extLst>
      <p:ext uri="{BB962C8B-B14F-4D97-AF65-F5344CB8AC3E}">
        <p14:creationId xmlns:p14="http://schemas.microsoft.com/office/powerpoint/2010/main" val="51400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365760"/>
            <a:ext cx="7802033" cy="548640"/>
          </a:xfrm>
        </p:spPr>
        <p:txBody>
          <a:bodyPr/>
          <a:lstStyle/>
          <a:p>
            <a:pPr algn="ctr"/>
            <a:r>
              <a:rPr lang="en-US" sz="3200" dirty="0"/>
              <a:t>Some BAIL STUDIES IN OTHER STATES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92800" y="6337303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Vera Institute,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7068" y="914400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New York City</a:t>
            </a:r>
          </a:p>
        </p:txBody>
      </p:sp>
      <p:pic>
        <p:nvPicPr>
          <p:cNvPr id="9" name="Content Placeholder 3" descr="8eb6bea0-8eb2-4fc1-bc34-f8988ac709f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"/>
          <a:stretch/>
        </p:blipFill>
        <p:spPr>
          <a:xfrm>
            <a:off x="791631" y="1609045"/>
            <a:ext cx="7552269" cy="4690156"/>
          </a:xfrm>
        </p:spPr>
      </p:pic>
    </p:spTree>
    <p:extLst>
      <p:ext uri="{BB962C8B-B14F-4D97-AF65-F5344CB8AC3E}">
        <p14:creationId xmlns:p14="http://schemas.microsoft.com/office/powerpoint/2010/main" val="98218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SOME BAIL STUDIES IN OTHER STATES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680477"/>
            <a:ext cx="3695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Prison Policy Initiative, 2019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60" y="1388533"/>
            <a:ext cx="7520940" cy="3291944"/>
          </a:xfrm>
        </p:spPr>
        <p:txBody>
          <a:bodyPr>
            <a:normAutofit/>
          </a:bodyPr>
          <a:lstStyle/>
          <a:p>
            <a:pPr indent="-4763" algn="ctr"/>
            <a:r>
              <a:rPr lang="en-US" sz="4000" dirty="0"/>
              <a:t>“In large urban areas [in the U.S.], Black felony defendants are over </a:t>
            </a:r>
            <a:r>
              <a:rPr lang="en-US" sz="4800" dirty="0"/>
              <a:t>25% more likely </a:t>
            </a:r>
            <a:r>
              <a:rPr lang="en-US" sz="4000" dirty="0"/>
              <a:t>than white defendants to be held pretrial.”</a:t>
            </a:r>
          </a:p>
        </p:txBody>
      </p:sp>
    </p:spTree>
    <p:extLst>
      <p:ext uri="{BB962C8B-B14F-4D97-AF65-F5344CB8AC3E}">
        <p14:creationId xmlns:p14="http://schemas.microsoft.com/office/powerpoint/2010/main" val="2852499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5070</TotalTime>
  <Words>521</Words>
  <Application>Microsoft Office PowerPoint</Application>
  <PresentationFormat>On-screen Show (4:3)</PresentationFormat>
  <Paragraphs>95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Baskerville</vt:lpstr>
      <vt:lpstr>Calibri</vt:lpstr>
      <vt:lpstr>Franklin Gothic Book</vt:lpstr>
      <vt:lpstr>Franklin Gothic Medium</vt:lpstr>
      <vt:lpstr>Times New Roman</vt:lpstr>
      <vt:lpstr>Wingdings</vt:lpstr>
      <vt:lpstr>Angles</vt:lpstr>
      <vt:lpstr>Race and the Law:  How We Can Improve Equity in the Minnesota Criminal Justice System</vt:lpstr>
      <vt:lpstr>SCOPE OF PRESENTATION</vt:lpstr>
      <vt:lpstr>The Minnesota Criminal Justice Process</vt:lpstr>
      <vt:lpstr>SOME FACTS ABOUT Bail in Minnesota</vt:lpstr>
      <vt:lpstr>SOME FACTS ABOUT PRETRIAL DETENTION</vt:lpstr>
      <vt:lpstr>RACIAL DISPARTIES  IN HennEpin County JAIL POPULATION</vt:lpstr>
      <vt:lpstr>Some BAIL STUDIES IN OTHER STATES</vt:lpstr>
      <vt:lpstr>Some BAIL STUDIES IN OTHER STATES</vt:lpstr>
      <vt:lpstr>SOME BAIL STUDIES IN OTHER STATES</vt:lpstr>
      <vt:lpstr>SOME FACTS ABOUT PLEA BARGAINING</vt:lpstr>
      <vt:lpstr>SOME plea bargaining STUDIES IN OTHER STATES</vt:lpstr>
      <vt:lpstr>  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 Moriearty</dc:creator>
  <cp:lastModifiedBy>Rachel Ganani</cp:lastModifiedBy>
  <cp:revision>25</cp:revision>
  <dcterms:created xsi:type="dcterms:W3CDTF">2020-01-26T00:34:30Z</dcterms:created>
  <dcterms:modified xsi:type="dcterms:W3CDTF">2020-01-30T15:43:51Z</dcterms:modified>
</cp:coreProperties>
</file>