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58" r:id="rId4"/>
    <p:sldId id="269" r:id="rId5"/>
    <p:sldId id="260" r:id="rId6"/>
    <p:sldId id="259" r:id="rId7"/>
    <p:sldId id="263" r:id="rId8"/>
    <p:sldId id="264" r:id="rId9"/>
    <p:sldId id="270" r:id="rId10"/>
    <p:sldId id="265" r:id="rId11"/>
    <p:sldId id="266" r:id="rId12"/>
    <p:sldId id="268" r:id="rId13"/>
    <p:sldId id="267"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426"/>
  </p:normalViewPr>
  <p:slideViewPr>
    <p:cSldViewPr snapToGrid="0" snapToObjects="1">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B4E30-FB1F-204A-9053-77121FF0824B}"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9A206-CE86-C44A-880C-3FB576B85BBE}" type="slidenum">
              <a:rPr lang="en-US" smtClean="0"/>
              <a:t>‹#›</a:t>
            </a:fld>
            <a:endParaRPr lang="en-US"/>
          </a:p>
        </p:txBody>
      </p:sp>
    </p:spTree>
    <p:extLst>
      <p:ext uri="{BB962C8B-B14F-4D97-AF65-F5344CB8AC3E}">
        <p14:creationId xmlns:p14="http://schemas.microsoft.com/office/powerpoint/2010/main" val="145599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Licensed</a:t>
            </a:r>
            <a:r>
              <a:rPr lang="en-US" dirty="0" smtClean="0"/>
              <a:t> capacity. </a:t>
            </a:r>
          </a:p>
          <a:p>
            <a:r>
              <a:rPr lang="en-US" dirty="0" smtClean="0"/>
              <a:t>Numbers are always changing. These are from April 2016. DHS used more updated ones recently.</a:t>
            </a:r>
          </a:p>
          <a:p>
            <a:endParaRPr lang="en-US" dirty="0" smtClean="0"/>
          </a:p>
          <a:p>
            <a:r>
              <a:rPr lang="en-US" dirty="0" smtClean="0"/>
              <a:t>Number of families with children under 6, both parents working.</a:t>
            </a:r>
          </a:p>
          <a:p>
            <a:r>
              <a:rPr lang="en-US" dirty="0" smtClean="0"/>
              <a:t>Shortfall.</a:t>
            </a:r>
          </a:p>
          <a:p>
            <a:r>
              <a:rPr lang="en-US" dirty="0" smtClean="0"/>
              <a:t>Percentage</a:t>
            </a:r>
            <a:r>
              <a:rPr lang="en-US" baseline="0" dirty="0" smtClean="0"/>
              <a:t> growth needed to make up the difference. Demand divided by supply</a:t>
            </a:r>
            <a:endParaRPr lang="en-US" dirty="0" smtClean="0"/>
          </a:p>
          <a:p>
            <a:r>
              <a:rPr lang="en-US" dirty="0" smtClean="0"/>
              <a:t>These are estimates.</a:t>
            </a:r>
            <a:r>
              <a:rPr lang="en-US" baseline="0" dirty="0" smtClean="0"/>
              <a:t> </a:t>
            </a:r>
          </a:p>
          <a:p>
            <a:r>
              <a:rPr lang="en-US" b="1" baseline="0" dirty="0" smtClean="0"/>
              <a:t>Also consider, l</a:t>
            </a:r>
            <a:r>
              <a:rPr lang="en-US" b="1" dirty="0" smtClean="0"/>
              <a:t>icensed capacity doesn’t mean that provider will take that many children. General rule</a:t>
            </a:r>
            <a:r>
              <a:rPr lang="en-US" b="1" baseline="0" dirty="0" smtClean="0"/>
              <a:t> seems to be about 75%.</a:t>
            </a:r>
            <a:endParaRPr lang="en-US" b="1" dirty="0"/>
          </a:p>
        </p:txBody>
      </p:sp>
      <p:sp>
        <p:nvSpPr>
          <p:cNvPr id="4" name="Slide Number Placeholder 3"/>
          <p:cNvSpPr>
            <a:spLocks noGrp="1"/>
          </p:cNvSpPr>
          <p:nvPr>
            <p:ph type="sldNum" sz="quarter" idx="10"/>
          </p:nvPr>
        </p:nvSpPr>
        <p:spPr/>
        <p:txBody>
          <a:bodyPr/>
          <a:lstStyle/>
          <a:p>
            <a:fld id="{FAA9A206-CE86-C44A-880C-3FB576B85BBE}" type="slidenum">
              <a:rPr lang="en-US" smtClean="0"/>
              <a:t>2</a:t>
            </a:fld>
            <a:endParaRPr lang="en-US"/>
          </a:p>
        </p:txBody>
      </p:sp>
    </p:spTree>
    <p:extLst>
      <p:ext uri="{BB962C8B-B14F-4D97-AF65-F5344CB8AC3E}">
        <p14:creationId xmlns:p14="http://schemas.microsoft.com/office/powerpoint/2010/main" val="27305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Wolf had some pithier</a:t>
            </a:r>
            <a:r>
              <a:rPr lang="en-US" baseline="0" dirty="0" smtClean="0"/>
              <a:t> things to say, too, about the startup process.</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12</a:t>
            </a:fld>
            <a:endParaRPr lang="en-US"/>
          </a:p>
        </p:txBody>
      </p:sp>
    </p:spTree>
    <p:extLst>
      <p:ext uri="{BB962C8B-B14F-4D97-AF65-F5344CB8AC3E}">
        <p14:creationId xmlns:p14="http://schemas.microsoft.com/office/powerpoint/2010/main" val="2409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issues that seemed to keep coming to the top.</a:t>
            </a:r>
          </a:p>
          <a:p>
            <a:endParaRPr lang="en-US" dirty="0" smtClean="0"/>
          </a:p>
          <a:p>
            <a:r>
              <a:rPr lang="en-US" b="1" dirty="0" smtClean="0"/>
              <a:t>We may be at a transition point, too,</a:t>
            </a:r>
            <a:r>
              <a:rPr lang="en-US" b="1" baseline="0" dirty="0" smtClean="0"/>
              <a:t> where people who were in it casually are getting out and those who are serious about it are getting better. We just have to make sure that things don’t get so complicated that the people who are taking child care seriously are driven out, too.</a:t>
            </a:r>
            <a:endParaRPr lang="en-US" b="1" dirty="0"/>
          </a:p>
        </p:txBody>
      </p:sp>
      <p:sp>
        <p:nvSpPr>
          <p:cNvPr id="4" name="Slide Number Placeholder 3"/>
          <p:cNvSpPr>
            <a:spLocks noGrp="1"/>
          </p:cNvSpPr>
          <p:nvPr>
            <p:ph type="sldNum" sz="quarter" idx="10"/>
          </p:nvPr>
        </p:nvSpPr>
        <p:spPr/>
        <p:txBody>
          <a:bodyPr/>
          <a:lstStyle/>
          <a:p>
            <a:fld id="{FAA9A206-CE86-C44A-880C-3FB576B85BBE}" type="slidenum">
              <a:rPr lang="en-US" smtClean="0"/>
              <a:t>13</a:t>
            </a:fld>
            <a:endParaRPr lang="en-US"/>
          </a:p>
        </p:txBody>
      </p:sp>
    </p:spTree>
    <p:extLst>
      <p:ext uri="{BB962C8B-B14F-4D97-AF65-F5344CB8AC3E}">
        <p14:creationId xmlns:p14="http://schemas.microsoft.com/office/powerpoint/2010/main" val="25812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Tied for first in the nation</a:t>
            </a:r>
            <a:r>
              <a:rPr lang="en-US" baseline="0" dirty="0" smtClean="0"/>
              <a:t> with Iowa and South Dakota.</a:t>
            </a:r>
            <a:endParaRPr lang="en-US" dirty="0" smtClean="0"/>
          </a:p>
          <a:p>
            <a:r>
              <a:rPr lang="en-US" dirty="0" smtClean="0"/>
              <a:t>Last ten years, the number of family child care dropped</a:t>
            </a:r>
            <a:r>
              <a:rPr lang="en-US" baseline="0" dirty="0" smtClean="0"/>
              <a:t> by over one fourth. &gt;&gt; 36,500 licensed spaces.</a:t>
            </a:r>
          </a:p>
          <a:p>
            <a:r>
              <a:rPr lang="en-US" b="1" baseline="0" dirty="0" smtClean="0"/>
              <a:t>Number of new providers—people entering the business—has dropped by about 60%.</a:t>
            </a:r>
          </a:p>
        </p:txBody>
      </p:sp>
      <p:sp>
        <p:nvSpPr>
          <p:cNvPr id="4" name="Slide Number Placeholder 3"/>
          <p:cNvSpPr>
            <a:spLocks noGrp="1"/>
          </p:cNvSpPr>
          <p:nvPr>
            <p:ph type="sldNum" sz="quarter" idx="10"/>
          </p:nvPr>
        </p:nvSpPr>
        <p:spPr/>
        <p:txBody>
          <a:bodyPr/>
          <a:lstStyle/>
          <a:p>
            <a:fld id="{FAA9A206-CE86-C44A-880C-3FB576B85BBE}" type="slidenum">
              <a:rPr lang="en-US" smtClean="0"/>
              <a:t>3</a:t>
            </a:fld>
            <a:endParaRPr lang="en-US"/>
          </a:p>
        </p:txBody>
      </p:sp>
    </p:spTree>
    <p:extLst>
      <p:ext uri="{BB962C8B-B14F-4D97-AF65-F5344CB8AC3E}">
        <p14:creationId xmlns:p14="http://schemas.microsoft.com/office/powerpoint/2010/main" val="36587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Number of child care centers increased 8% and capacity grew by 27%.</a:t>
            </a:r>
          </a:p>
          <a:p>
            <a:r>
              <a:rPr lang="en-US" baseline="0" dirty="0" smtClean="0"/>
              <a:t>Statewide numbers mask a big difference.</a:t>
            </a:r>
          </a:p>
          <a:p>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4</a:t>
            </a:fld>
            <a:endParaRPr lang="en-US"/>
          </a:p>
        </p:txBody>
      </p:sp>
    </p:spTree>
    <p:extLst>
      <p:ext uri="{BB962C8B-B14F-4D97-AF65-F5344CB8AC3E}">
        <p14:creationId xmlns:p14="http://schemas.microsoft.com/office/powerpoint/2010/main" val="156267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graphs show change since 2006 </a:t>
            </a:r>
            <a:r>
              <a:rPr lang="en-US" baseline="0" dirty="0" smtClean="0"/>
              <a:t>for both family child care and center child care. </a:t>
            </a:r>
          </a:p>
          <a:p>
            <a:r>
              <a:rPr lang="en-US" baseline="0" dirty="0" smtClean="0"/>
              <a:t>Left: Number of providers</a:t>
            </a:r>
          </a:p>
          <a:p>
            <a:r>
              <a:rPr lang="en-US" baseline="0" dirty="0" smtClean="0"/>
              <a:t>Right: Capacity of providers.</a:t>
            </a:r>
          </a:p>
          <a:p>
            <a:r>
              <a:rPr lang="en-US" baseline="0" dirty="0" smtClean="0"/>
              <a:t>Family child care has taken a steep drop in the last ten years in both number of providers and capacity.</a:t>
            </a:r>
          </a:p>
          <a:p>
            <a:r>
              <a:rPr lang="en-US" dirty="0" smtClean="0"/>
              <a:t>Child care centers: grew in TC, not so much in Greater MN. (Next slide.)</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5</a:t>
            </a:fld>
            <a:endParaRPr lang="en-US"/>
          </a:p>
        </p:txBody>
      </p:sp>
    </p:spTree>
    <p:extLst>
      <p:ext uri="{BB962C8B-B14F-4D97-AF65-F5344CB8AC3E}">
        <p14:creationId xmlns:p14="http://schemas.microsoft.com/office/powerpoint/2010/main" val="37140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a:t>
            </a:r>
            <a:r>
              <a:rPr lang="en-US" baseline="0" dirty="0" smtClean="0"/>
              <a:t> growth in capacity: 27% statewide; 31% Twin Cities seven counties; 18% GM</a:t>
            </a:r>
          </a:p>
          <a:p>
            <a:r>
              <a:rPr lang="en-US" baseline="0" dirty="0" smtClean="0"/>
              <a:t>Sounds okay until you look at actual numbers. </a:t>
            </a:r>
            <a:endParaRPr lang="en-US" dirty="0" smtClean="0"/>
          </a:p>
          <a:p>
            <a:endParaRPr lang="en-US" dirty="0" smtClean="0"/>
          </a:p>
          <a:p>
            <a:r>
              <a:rPr lang="en-US" dirty="0" smtClean="0"/>
              <a:t>GM has a small number of child care centers to begin with, so any </a:t>
            </a:r>
            <a:r>
              <a:rPr lang="en-US" b="1" dirty="0" smtClean="0"/>
              <a:t>percentage </a:t>
            </a:r>
            <a:r>
              <a:rPr lang="en-US" dirty="0" smtClean="0"/>
              <a:t>increase</a:t>
            </a:r>
            <a:r>
              <a:rPr lang="en-US" baseline="0" dirty="0" smtClean="0"/>
              <a:t> in capacity is still going to be small in actual numbers.</a:t>
            </a:r>
          </a:p>
          <a:p>
            <a:endParaRPr lang="en-US" baseline="0" dirty="0" smtClean="0"/>
          </a:p>
          <a:p>
            <a:r>
              <a:rPr lang="en-US" b="1" baseline="0" dirty="0" smtClean="0"/>
              <a:t>Centers are hard to open in areas with less population. </a:t>
            </a:r>
            <a:r>
              <a:rPr lang="en-US" b="0" baseline="0" dirty="0" smtClean="0"/>
              <a:t>You need to bring in a minimum amount of revenue to cover the high cost of startup, and you need to hire workers.</a:t>
            </a:r>
            <a:endParaRPr lang="en-US" b="1" baseline="0" dirty="0" smtClean="0"/>
          </a:p>
          <a:p>
            <a:endParaRPr lang="en-US" baseline="0" dirty="0" smtClean="0"/>
          </a:p>
          <a:p>
            <a:r>
              <a:rPr lang="en-US" baseline="0" dirty="0" smtClean="0"/>
              <a:t>GM: 90% of providers are FCC</a:t>
            </a:r>
          </a:p>
          <a:p>
            <a:r>
              <a:rPr lang="en-US" baseline="0" dirty="0" smtClean="0"/>
              <a:t>TC: 77% of providers are FCC</a:t>
            </a:r>
          </a:p>
          <a:p>
            <a:endParaRPr lang="en-US" baseline="0" dirty="0" smtClean="0"/>
          </a:p>
          <a:p>
            <a:r>
              <a:rPr lang="en-US" dirty="0" smtClean="0"/>
              <a:t>Center-based care capacity in the Twin Cities increased by 31%, or </a:t>
            </a:r>
            <a:r>
              <a:rPr lang="en-US" b="1" dirty="0" smtClean="0">
                <a:solidFill>
                  <a:schemeClr val="accent1"/>
                </a:solidFill>
              </a:rPr>
              <a:t>+19,400 spaces,</a:t>
            </a:r>
            <a:r>
              <a:rPr lang="en-US" dirty="0" smtClean="0"/>
              <a:t> more than enough to make up for the 16,000 family care spaces lost. </a:t>
            </a:r>
          </a:p>
          <a:p>
            <a:r>
              <a:rPr lang="en-US" dirty="0" smtClean="0"/>
              <a:t>In Greater Minnesota, center-based capacity increased by only 18%, or </a:t>
            </a:r>
            <a:r>
              <a:rPr lang="en-US" b="1" dirty="0" smtClean="0">
                <a:solidFill>
                  <a:schemeClr val="accent1"/>
                </a:solidFill>
              </a:rPr>
              <a:t>+5,039 spaces.</a:t>
            </a:r>
            <a:r>
              <a:rPr lang="en-US" dirty="0" smtClean="0"/>
              <a:t> </a:t>
            </a:r>
          </a:p>
          <a:p>
            <a:pPr lvl="1"/>
            <a:r>
              <a:rPr lang="en-US" sz="1800" dirty="0" smtClean="0"/>
              <a:t>In-home family child care capacity </a:t>
            </a:r>
            <a:r>
              <a:rPr lang="en-US" sz="1800" i="1" dirty="0" smtClean="0"/>
              <a:t>decreased</a:t>
            </a:r>
            <a:r>
              <a:rPr lang="en-US" sz="1800" dirty="0" smtClean="0"/>
              <a:t> by 20,400 spaces for a </a:t>
            </a:r>
            <a:r>
              <a:rPr lang="en-US" sz="1800" b="1" dirty="0" smtClean="0">
                <a:solidFill>
                  <a:schemeClr val="accent1"/>
                </a:solidFill>
              </a:rPr>
              <a:t>net loss of more than -15,000 spaces.</a:t>
            </a:r>
          </a:p>
          <a:p>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6</a:t>
            </a:fld>
            <a:endParaRPr lang="en-US"/>
          </a:p>
        </p:txBody>
      </p:sp>
    </p:spTree>
    <p:extLst>
      <p:ext uri="{BB962C8B-B14F-4D97-AF65-F5344CB8AC3E}">
        <p14:creationId xmlns:p14="http://schemas.microsoft.com/office/powerpoint/2010/main" val="67398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providers are just retiring. Part of the baby boom generation.</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7</a:t>
            </a:fld>
            <a:endParaRPr lang="en-US"/>
          </a:p>
        </p:txBody>
      </p:sp>
    </p:spTree>
    <p:extLst>
      <p:ext uri="{BB962C8B-B14F-4D97-AF65-F5344CB8AC3E}">
        <p14:creationId xmlns:p14="http://schemas.microsoft.com/office/powerpoint/2010/main" val="9863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are saying the regulations are becoming</a:t>
            </a:r>
            <a:r>
              <a:rPr lang="en-US" baseline="0" dirty="0" smtClean="0"/>
              <a:t> onerous and overcomplicated and they're often made to feel like the criminal.</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8</a:t>
            </a:fld>
            <a:endParaRPr lang="en-US"/>
          </a:p>
        </p:txBody>
      </p:sp>
    </p:spTree>
    <p:extLst>
      <p:ext uri="{BB962C8B-B14F-4D97-AF65-F5344CB8AC3E}">
        <p14:creationId xmlns:p14="http://schemas.microsoft.com/office/powerpoint/2010/main" val="178561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Telling chart from DHS report from 2009.</a:t>
            </a:r>
          </a:p>
          <a:p>
            <a:endParaRPr lang="en-US" dirty="0" smtClean="0"/>
          </a:p>
          <a:p>
            <a:r>
              <a:rPr lang="en-US" dirty="0" smtClean="0"/>
              <a:t>The percentage of various groups saying they feel they have to take whatever</a:t>
            </a:r>
            <a:r>
              <a:rPr lang="en-US" baseline="0" dirty="0" smtClean="0"/>
              <a:t> form of child care they can get.</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10</a:t>
            </a:fld>
            <a:endParaRPr lang="en-US"/>
          </a:p>
        </p:txBody>
      </p:sp>
    </p:spTree>
    <p:extLst>
      <p:ext uri="{BB962C8B-B14F-4D97-AF65-F5344CB8AC3E}">
        <p14:creationId xmlns:p14="http://schemas.microsoft.com/office/powerpoint/2010/main" val="84805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this is what we’re finding out now.</a:t>
            </a:r>
            <a:endParaRPr lang="en-US" dirty="0"/>
          </a:p>
        </p:txBody>
      </p:sp>
      <p:sp>
        <p:nvSpPr>
          <p:cNvPr id="4" name="Slide Number Placeholder 3"/>
          <p:cNvSpPr>
            <a:spLocks noGrp="1"/>
          </p:cNvSpPr>
          <p:nvPr>
            <p:ph type="sldNum" sz="quarter" idx="10"/>
          </p:nvPr>
        </p:nvSpPr>
        <p:spPr/>
        <p:txBody>
          <a:bodyPr/>
          <a:lstStyle/>
          <a:p>
            <a:fld id="{FAA9A206-CE86-C44A-880C-3FB576B85BBE}" type="slidenum">
              <a:rPr lang="en-US" smtClean="0"/>
              <a:t>11</a:t>
            </a:fld>
            <a:endParaRPr lang="en-US"/>
          </a:p>
        </p:txBody>
      </p:sp>
    </p:spTree>
    <p:extLst>
      <p:ext uri="{BB962C8B-B14F-4D97-AF65-F5344CB8AC3E}">
        <p14:creationId xmlns:p14="http://schemas.microsoft.com/office/powerpoint/2010/main" val="142534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B26C94-22DA-2D45-96BA-B1C33FDC47AE}"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8BB71-C386-2A4B-ABC6-F949B4780D4B}"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ED844-2C7E-BE42-B293-BA1997BAA922}"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7C55D-62C8-DA4E-8B5F-7B7201EBF9B7}"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DF2AE-5D99-5548-B95B-DDC3EB20FCCC}"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238DC-CAC3-C44F-A045-980F8ADBA7F7}"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178AC-A4A5-5D4D-A220-113F0233911C}"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5DC51-4654-E247-A40C-0C0A2149DA1E}"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43B4EF-FF82-A340-84D5-C86D592DDA2C}"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758C5-335E-264E-AE65-87050B4B3036}" type="datetime1">
              <a:rPr lang="en-US" smtClean="0"/>
              <a:t>1/17/2017</a:t>
            </a:fld>
            <a:endParaRPr lang="en-US" dirty="0"/>
          </a:p>
        </p:txBody>
      </p:sp>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4C3779-83FA-184F-AE00-3C2E4A3EB921}"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 Center for Rural Policy &amp; Development</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8CC7D5-3F80-FE40-A701-88A35222008C}" type="datetime1">
              <a:rPr lang="en-US" smtClean="0"/>
              <a:t>1/17/2017</a:t>
            </a:fld>
            <a:endParaRPr lang="en-US" dirty="0"/>
          </a:p>
        </p:txBody>
      </p:sp>
      <p:sp>
        <p:nvSpPr>
          <p:cNvPr id="8" name="Footer Placeholder 7"/>
          <p:cNvSpPr>
            <a:spLocks noGrp="1"/>
          </p:cNvSpPr>
          <p:nvPr>
            <p:ph type="ftr" sz="quarter" idx="11"/>
          </p:nvPr>
        </p:nvSpPr>
        <p:spPr/>
        <p:txBody>
          <a:bodyPr/>
          <a:lstStyle/>
          <a:p>
            <a:r>
              <a:rPr lang="en-US" smtClean="0"/>
              <a:t>© Center for Rural Policy &amp; Development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ECD114-B38C-9F47-876B-202EEE9B4B65}" type="datetime1">
              <a:rPr lang="en-US" smtClean="0"/>
              <a:t>1/17/2017</a:t>
            </a:fld>
            <a:endParaRPr lang="en-US" dirty="0"/>
          </a:p>
        </p:txBody>
      </p:sp>
      <p:sp>
        <p:nvSpPr>
          <p:cNvPr id="4" name="Footer Placeholder 3"/>
          <p:cNvSpPr>
            <a:spLocks noGrp="1"/>
          </p:cNvSpPr>
          <p:nvPr>
            <p:ph type="ftr" sz="quarter" idx="11"/>
          </p:nvPr>
        </p:nvSpPr>
        <p:spPr/>
        <p:txBody>
          <a:bodyPr/>
          <a:lstStyle/>
          <a:p>
            <a:r>
              <a:rPr lang="en-US" smtClean="0"/>
              <a:t>© Center for Rural Policy &amp; Development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C6B5-41F3-B648-8593-141544C83790}" type="datetime1">
              <a:rPr lang="en-US" smtClean="0"/>
              <a:t>1/17/2017</a:t>
            </a:fld>
            <a:endParaRPr lang="en-US" dirty="0"/>
          </a:p>
        </p:txBody>
      </p:sp>
      <p:sp>
        <p:nvSpPr>
          <p:cNvPr id="3" name="Footer Placeholder 2"/>
          <p:cNvSpPr>
            <a:spLocks noGrp="1"/>
          </p:cNvSpPr>
          <p:nvPr>
            <p:ph type="ftr" sz="quarter" idx="11"/>
          </p:nvPr>
        </p:nvSpPr>
        <p:spPr/>
        <p:txBody>
          <a:bodyPr/>
          <a:lstStyle/>
          <a:p>
            <a:r>
              <a:rPr lang="en-US" smtClean="0"/>
              <a:t>© Center for Rural Policy &amp; Development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0EA64-A003-B144-AB3A-8F2DF623C315}"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 Center for Rural Policy &amp; Development</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A8265-1F18-BF43-8FE2-129E81CA5B5C}" type="datetime1">
              <a:rPr lang="en-US" smtClean="0"/>
              <a:t>1/17/2017</a:t>
            </a:fld>
            <a:endParaRPr lang="en-US" dirty="0"/>
          </a:p>
        </p:txBody>
      </p:sp>
      <p:sp>
        <p:nvSpPr>
          <p:cNvPr id="6" name="Footer Placeholder 5"/>
          <p:cNvSpPr>
            <a:spLocks noGrp="1"/>
          </p:cNvSpPr>
          <p:nvPr>
            <p:ph type="ftr" sz="quarter" idx="11"/>
          </p:nvPr>
        </p:nvSpPr>
        <p:spPr/>
        <p:txBody>
          <a:bodyPr/>
          <a:lstStyle/>
          <a:p>
            <a:r>
              <a:rPr lang="en-US" smtClean="0"/>
              <a:t>© Center for Rural Policy &amp; Development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0C1F37-E941-814E-BCC1-6E805E08485A}" type="datetime1">
              <a:rPr lang="en-US" smtClean="0"/>
              <a:t>1/17/2017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Center for Rural Policy &amp; Development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quiet crisis:</a:t>
            </a:r>
            <a:br>
              <a:rPr lang="en-US" dirty="0" smtClean="0"/>
            </a:br>
            <a:r>
              <a:rPr lang="en-US" sz="4200" dirty="0" smtClean="0"/>
              <a:t>Minnesota’s child care shortage</a:t>
            </a:r>
            <a:endParaRPr lang="en-US" sz="4200" dirty="0"/>
          </a:p>
        </p:txBody>
      </p:sp>
      <p:sp>
        <p:nvSpPr>
          <p:cNvPr id="3" name="Subtitle 2"/>
          <p:cNvSpPr>
            <a:spLocks noGrp="1"/>
          </p:cNvSpPr>
          <p:nvPr>
            <p:ph type="subTitle" idx="1"/>
          </p:nvPr>
        </p:nvSpPr>
        <p:spPr/>
        <p:txBody>
          <a:bodyPr>
            <a:normAutofit lnSpcReduction="10000"/>
          </a:bodyPr>
          <a:lstStyle/>
          <a:p>
            <a:r>
              <a:rPr lang="en-US" dirty="0" smtClean="0"/>
              <a:t>Center for Rural Policy &amp; Development</a:t>
            </a:r>
          </a:p>
          <a:p>
            <a:r>
              <a:rPr lang="en-US" dirty="0" smtClean="0"/>
              <a:t>Jan. 18, 2017</a:t>
            </a:r>
          </a:p>
          <a:p>
            <a:r>
              <a:rPr lang="en-US" dirty="0" smtClean="0"/>
              <a:t>Subcommittee on Affordable Child Care</a:t>
            </a:r>
            <a:endParaRPr lang="en-US" dirty="0"/>
          </a:p>
        </p:txBody>
      </p:sp>
    </p:spTree>
    <p:extLst>
      <p:ext uri="{BB962C8B-B14F-4D97-AF65-F5344CB8AC3E}">
        <p14:creationId xmlns:p14="http://schemas.microsoft.com/office/powerpoint/2010/main" val="2065104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Certain groups are harder hit by shortage</a:t>
            </a:r>
            <a:endParaRPr lang="en-US" dirty="0"/>
          </a:p>
        </p:txBody>
      </p:sp>
      <p:sp>
        <p:nvSpPr>
          <p:cNvPr id="4" name="Content Placeholder 3"/>
          <p:cNvSpPr>
            <a:spLocks noGrp="1"/>
          </p:cNvSpPr>
          <p:nvPr>
            <p:ph sz="half" idx="1"/>
          </p:nvPr>
        </p:nvSpPr>
        <p:spPr>
          <a:xfrm>
            <a:off x="677334" y="2160589"/>
            <a:ext cx="3820525" cy="3880772"/>
          </a:xfrm>
        </p:spPr>
        <p:txBody>
          <a:bodyPr/>
          <a:lstStyle/>
          <a:p>
            <a:r>
              <a:rPr lang="en-US" dirty="0" smtClean="0"/>
              <a:t>Low-income households</a:t>
            </a:r>
          </a:p>
          <a:p>
            <a:r>
              <a:rPr lang="en-US" dirty="0" smtClean="0"/>
              <a:t>Children with special needs</a:t>
            </a:r>
          </a:p>
          <a:p>
            <a:r>
              <a:rPr lang="en-US" dirty="0" smtClean="0"/>
              <a:t>Minority households</a:t>
            </a:r>
          </a:p>
          <a:p>
            <a:r>
              <a:rPr lang="en-US" dirty="0" smtClean="0"/>
              <a:t>Non-English-speaking and immigrant households</a:t>
            </a:r>
          </a:p>
          <a:p>
            <a:endParaRPr lang="en-US" dirty="0"/>
          </a:p>
          <a:p>
            <a:r>
              <a:rPr lang="en-US" b="1" dirty="0" smtClean="0"/>
              <a:t>Infant care is extremely difficult to find for everyone.</a:t>
            </a:r>
            <a:endParaRPr lang="en-US" b="1" dirty="0"/>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532" t="18005" r="17160" b="17032"/>
          <a:stretch/>
        </p:blipFill>
        <p:spPr>
          <a:xfrm>
            <a:off x="3927274" y="1742303"/>
            <a:ext cx="5550359" cy="4139514"/>
          </a:xfrm>
        </p:spPr>
      </p:pic>
      <p:sp>
        <p:nvSpPr>
          <p:cNvPr id="10" name="Footer Placeholder 9"/>
          <p:cNvSpPr>
            <a:spLocks noGrp="1"/>
          </p:cNvSpPr>
          <p:nvPr>
            <p:ph type="ftr" sz="quarter" idx="11"/>
          </p:nvPr>
        </p:nvSpPr>
        <p:spPr/>
        <p:txBody>
          <a:bodyPr/>
          <a:lstStyle/>
          <a:p>
            <a:r>
              <a:rPr lang="en-US" smtClean="0"/>
              <a:t>© Center for Rural Policy &amp; Development</a:t>
            </a:r>
            <a:endParaRPr lang="en-US" dirty="0"/>
          </a:p>
        </p:txBody>
      </p:sp>
      <p:sp>
        <p:nvSpPr>
          <p:cNvPr id="11" name="TextBox 10"/>
          <p:cNvSpPr txBox="1"/>
          <p:nvPr/>
        </p:nvSpPr>
        <p:spPr>
          <a:xfrm>
            <a:off x="4559644" y="5758249"/>
            <a:ext cx="4473146" cy="600164"/>
          </a:xfrm>
          <a:prstGeom prst="rect">
            <a:avLst/>
          </a:prstGeom>
          <a:noFill/>
        </p:spPr>
        <p:txBody>
          <a:bodyPr wrap="square" rtlCol="0">
            <a:spAutoFit/>
          </a:bodyPr>
          <a:lstStyle/>
          <a:p>
            <a:r>
              <a:rPr lang="en-US" sz="1100" b="1" dirty="0"/>
              <a:t>The percentage of </a:t>
            </a:r>
            <a:r>
              <a:rPr lang="en-US" sz="1100" b="1" dirty="0" smtClean="0"/>
              <a:t>various groups </a:t>
            </a:r>
            <a:r>
              <a:rPr lang="en-US" sz="1100" b="1" dirty="0"/>
              <a:t>saying they feel they have to take whatever form of child care they can get </a:t>
            </a:r>
            <a:r>
              <a:rPr lang="en-US" sz="1100" dirty="0"/>
              <a:t>(MN Dept. of Human Services, </a:t>
            </a:r>
            <a:r>
              <a:rPr lang="en-US" sz="1100" dirty="0" smtClean="0"/>
              <a:t>2009 </a:t>
            </a:r>
            <a:r>
              <a:rPr lang="en-US" sz="1100" dirty="0"/>
              <a:t>Statewide Household Child Care </a:t>
            </a:r>
            <a:r>
              <a:rPr lang="en-US" sz="1100" dirty="0" smtClean="0"/>
              <a:t>Survey).</a:t>
            </a:r>
            <a:endParaRPr lang="en-US" sz="1100" dirty="0"/>
          </a:p>
        </p:txBody>
      </p:sp>
    </p:spTree>
    <p:extLst>
      <p:ext uri="{BB962C8B-B14F-4D97-AF65-F5344CB8AC3E}">
        <p14:creationId xmlns:p14="http://schemas.microsoft.com/office/powerpoint/2010/main" val="1673134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business</a:t>
            </a:r>
            <a:endParaRPr lang="en-US" dirty="0"/>
          </a:p>
        </p:txBody>
      </p:sp>
      <p:sp>
        <p:nvSpPr>
          <p:cNvPr id="3" name="Content Placeholder 2"/>
          <p:cNvSpPr>
            <a:spLocks noGrp="1"/>
          </p:cNvSpPr>
          <p:nvPr>
            <p:ph idx="1"/>
          </p:nvPr>
        </p:nvSpPr>
        <p:spPr/>
        <p:txBody>
          <a:bodyPr>
            <a:normAutofit/>
          </a:bodyPr>
          <a:lstStyle/>
          <a:p>
            <a:pPr marL="0" indent="0">
              <a:buNone/>
            </a:pPr>
            <a:r>
              <a:rPr lang="en-US" dirty="0"/>
              <a:t>Without adequate child </a:t>
            </a:r>
            <a:r>
              <a:rPr lang="en-US" dirty="0" smtClean="0"/>
              <a:t>care in the community</a:t>
            </a:r>
          </a:p>
          <a:p>
            <a:r>
              <a:rPr lang="en-US" dirty="0"/>
              <a:t>L</a:t>
            </a:r>
            <a:r>
              <a:rPr lang="en-US" dirty="0" smtClean="0"/>
              <a:t>ocal </a:t>
            </a:r>
            <a:r>
              <a:rPr lang="en-US" dirty="0"/>
              <a:t>businesses are unable to recruit skilled </a:t>
            </a:r>
            <a:r>
              <a:rPr lang="en-US" dirty="0" smtClean="0"/>
              <a:t>workers. </a:t>
            </a:r>
          </a:p>
          <a:p>
            <a:r>
              <a:rPr lang="en-US" dirty="0" smtClean="0"/>
              <a:t>Current </a:t>
            </a:r>
            <a:r>
              <a:rPr lang="en-US" dirty="0"/>
              <a:t>workers </a:t>
            </a:r>
            <a:r>
              <a:rPr lang="en-US" dirty="0" smtClean="0"/>
              <a:t>may </a:t>
            </a:r>
            <a:r>
              <a:rPr lang="en-US" dirty="0"/>
              <a:t>be preoccupied with child care worries</a:t>
            </a:r>
            <a:r>
              <a:rPr lang="en-US" dirty="0" smtClean="0"/>
              <a:t>.</a:t>
            </a:r>
          </a:p>
          <a:p>
            <a:r>
              <a:rPr lang="en-US" dirty="0"/>
              <a:t>Child care is a top reason for absenteeism, </a:t>
            </a:r>
            <a:r>
              <a:rPr lang="en-US" dirty="0" smtClean="0"/>
              <a:t>which adds up to lost </a:t>
            </a:r>
            <a:r>
              <a:rPr lang="en-US" dirty="0"/>
              <a:t>productivity, </a:t>
            </a:r>
            <a:r>
              <a:rPr lang="en-US" dirty="0" smtClean="0"/>
              <a:t>overtime, cost </a:t>
            </a:r>
            <a:r>
              <a:rPr lang="en-US" dirty="0"/>
              <a:t>of </a:t>
            </a:r>
            <a:r>
              <a:rPr lang="en-US" dirty="0" smtClean="0"/>
              <a:t>temporary </a:t>
            </a:r>
            <a:r>
              <a:rPr lang="en-US" dirty="0"/>
              <a:t>help, </a:t>
            </a:r>
            <a:r>
              <a:rPr lang="en-US" dirty="0" smtClean="0"/>
              <a:t>and finding </a:t>
            </a:r>
            <a:r>
              <a:rPr lang="en-US" dirty="0"/>
              <a:t>and training </a:t>
            </a:r>
            <a:r>
              <a:rPr lang="en-US" dirty="0" smtClean="0"/>
              <a:t>replacements.</a:t>
            </a:r>
          </a:p>
          <a:p>
            <a:r>
              <a:rPr lang="en-US" dirty="0" smtClean="0"/>
              <a:t>Parents who can’t </a:t>
            </a:r>
            <a:r>
              <a:rPr lang="en-US" dirty="0"/>
              <a:t>find </a:t>
            </a:r>
            <a:r>
              <a:rPr lang="en-US" dirty="0" smtClean="0"/>
              <a:t>suitable child care may quit </a:t>
            </a:r>
            <a:r>
              <a:rPr lang="en-US" dirty="0"/>
              <a:t>work </a:t>
            </a:r>
            <a:r>
              <a:rPr lang="en-US" dirty="0" smtClean="0"/>
              <a:t>to </a:t>
            </a:r>
            <a:r>
              <a:rPr lang="en-US" dirty="0"/>
              <a:t>stay home</a:t>
            </a:r>
            <a:r>
              <a:rPr lang="en-US" dirty="0" smtClean="0"/>
              <a:t>.</a:t>
            </a:r>
          </a:p>
        </p:txBody>
      </p:sp>
      <p:sp>
        <p:nvSpPr>
          <p:cNvPr id="4" name="Footer Placeholder 3"/>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101530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business</a:t>
            </a:r>
            <a:endParaRPr lang="en-US" dirty="0"/>
          </a:p>
        </p:txBody>
      </p:sp>
      <p:sp>
        <p:nvSpPr>
          <p:cNvPr id="3" name="Content Placeholder 2"/>
          <p:cNvSpPr>
            <a:spLocks noGrp="1"/>
          </p:cNvSpPr>
          <p:nvPr>
            <p:ph idx="1"/>
          </p:nvPr>
        </p:nvSpPr>
        <p:spPr/>
        <p:txBody>
          <a:bodyPr/>
          <a:lstStyle/>
          <a:p>
            <a:r>
              <a:rPr lang="en-US" dirty="0"/>
              <a:t>Some Minnesota businesses are providing child care as a benefit to current employees and to attract new workers, especially younger workers. </a:t>
            </a:r>
          </a:p>
          <a:p>
            <a:r>
              <a:rPr lang="en-US" dirty="0"/>
              <a:t>Community-based solutions: financial incentives; pairing business owners and providers; offering scholarships for </a:t>
            </a:r>
            <a:r>
              <a:rPr lang="en-US" dirty="0" smtClean="0"/>
              <a:t>child care training</a:t>
            </a:r>
            <a:r>
              <a:rPr lang="en-US" dirty="0"/>
              <a:t>; and even providing high-speed Internet service for online training.</a:t>
            </a:r>
          </a:p>
          <a:p>
            <a:endParaRPr lang="en-US" dirty="0"/>
          </a:p>
        </p:txBody>
      </p:sp>
      <p:sp>
        <p:nvSpPr>
          <p:cNvPr id="4" name="Footer Placeholder 3"/>
          <p:cNvSpPr>
            <a:spLocks noGrp="1"/>
          </p:cNvSpPr>
          <p:nvPr>
            <p:ph type="ftr" sz="quarter" idx="11"/>
          </p:nvPr>
        </p:nvSpPr>
        <p:spPr/>
        <p:txBody>
          <a:bodyPr/>
          <a:lstStyle/>
          <a:p>
            <a:r>
              <a:rPr lang="en-US" dirty="0" smtClean="0"/>
              <a:t>© Center for Rural Policy &amp; Development</a:t>
            </a:r>
            <a:endParaRPr lang="en-US" dirty="0"/>
          </a:p>
        </p:txBody>
      </p:sp>
      <p:sp>
        <p:nvSpPr>
          <p:cNvPr id="5" name="TextBox 4"/>
          <p:cNvSpPr txBox="1"/>
          <p:nvPr/>
        </p:nvSpPr>
        <p:spPr>
          <a:xfrm>
            <a:off x="1964724" y="3954162"/>
            <a:ext cx="6203092" cy="2185214"/>
          </a:xfrm>
          <a:prstGeom prst="rect">
            <a:avLst/>
          </a:prstGeom>
          <a:noFill/>
        </p:spPr>
        <p:txBody>
          <a:bodyPr wrap="square" rtlCol="0">
            <a:spAutoFit/>
          </a:bodyPr>
          <a:lstStyle/>
          <a:p>
            <a:pPr>
              <a:spcAft>
                <a:spcPts val="1200"/>
              </a:spcAft>
            </a:pPr>
            <a:r>
              <a:rPr lang="en-US" sz="2000" dirty="0" smtClean="0">
                <a:solidFill>
                  <a:schemeClr val="tx1">
                    <a:lumMod val="75000"/>
                    <a:lumOff val="25000"/>
                  </a:schemeClr>
                </a:solidFill>
              </a:rPr>
              <a:t>It’s </a:t>
            </a:r>
            <a:r>
              <a:rPr lang="en-US" sz="2000" dirty="0">
                <a:solidFill>
                  <a:schemeClr val="tx1">
                    <a:lumMod val="75000"/>
                    <a:lumOff val="25000"/>
                  </a:schemeClr>
                </a:solidFill>
              </a:rPr>
              <a:t>the responsibility of employers with more than 15 </a:t>
            </a:r>
            <a:r>
              <a:rPr lang="en-US" sz="2000" dirty="0" smtClean="0">
                <a:solidFill>
                  <a:schemeClr val="tx1">
                    <a:lumMod val="75000"/>
                    <a:lumOff val="25000"/>
                  </a:schemeClr>
                </a:solidFill>
              </a:rPr>
              <a:t>or </a:t>
            </a:r>
            <a:r>
              <a:rPr lang="en-US" sz="2000" dirty="0">
                <a:solidFill>
                  <a:schemeClr val="tx1">
                    <a:lumMod val="75000"/>
                    <a:lumOff val="25000"/>
                  </a:schemeClr>
                </a:solidFill>
              </a:rPr>
              <a:t>20 employees to get involved with solving this </a:t>
            </a:r>
            <a:r>
              <a:rPr lang="en-US" sz="2000" dirty="0" smtClean="0">
                <a:solidFill>
                  <a:schemeClr val="tx1">
                    <a:lumMod val="75000"/>
                    <a:lumOff val="25000"/>
                  </a:schemeClr>
                </a:solidFill>
              </a:rPr>
              <a:t>issue. Especially </a:t>
            </a:r>
            <a:r>
              <a:rPr lang="en-US" sz="2000" dirty="0">
                <a:solidFill>
                  <a:schemeClr val="tx1">
                    <a:lumMod val="75000"/>
                    <a:lumOff val="25000"/>
                  </a:schemeClr>
                </a:solidFill>
              </a:rPr>
              <a:t>in a small town, you can’t assume somebody else is going to take care of it</a:t>
            </a:r>
            <a:r>
              <a:rPr lang="en-US" sz="2000" dirty="0" smtClean="0">
                <a:solidFill>
                  <a:schemeClr val="tx1">
                    <a:lumMod val="75000"/>
                    <a:lumOff val="25000"/>
                  </a:schemeClr>
                </a:solidFill>
              </a:rPr>
              <a:t>.</a:t>
            </a:r>
          </a:p>
          <a:p>
            <a:pPr algn="r"/>
            <a:r>
              <a:rPr lang="en-US" sz="1400" i="1" dirty="0" smtClean="0">
                <a:solidFill>
                  <a:schemeClr val="tx1">
                    <a:lumMod val="75000"/>
                    <a:lumOff val="25000"/>
                  </a:schemeClr>
                </a:solidFill>
              </a:rPr>
              <a:t>Dave Wolf, CEO, </a:t>
            </a:r>
            <a:r>
              <a:rPr lang="en-US" sz="1400" i="1" dirty="0" err="1" smtClean="0">
                <a:solidFill>
                  <a:schemeClr val="tx1">
                    <a:lumMod val="75000"/>
                    <a:lumOff val="25000"/>
                  </a:schemeClr>
                </a:solidFill>
              </a:rPr>
              <a:t>Gardonville</a:t>
            </a:r>
            <a:r>
              <a:rPr lang="en-US" sz="1400" i="1" dirty="0" smtClean="0">
                <a:solidFill>
                  <a:schemeClr val="tx1">
                    <a:lumMod val="75000"/>
                    <a:lumOff val="25000"/>
                  </a:schemeClr>
                </a:solidFill>
              </a:rPr>
              <a:t> Cooperative Telephone Association, </a:t>
            </a:r>
            <a:br>
              <a:rPr lang="en-US" sz="1400" i="1" dirty="0" smtClean="0">
                <a:solidFill>
                  <a:schemeClr val="tx1">
                    <a:lumMod val="75000"/>
                    <a:lumOff val="25000"/>
                  </a:schemeClr>
                </a:solidFill>
              </a:rPr>
            </a:br>
            <a:r>
              <a:rPr lang="en-US" sz="1400" i="1" dirty="0" smtClean="0">
                <a:solidFill>
                  <a:schemeClr val="tx1">
                    <a:lumMod val="75000"/>
                    <a:lumOff val="25000"/>
                  </a:schemeClr>
                </a:solidFill>
              </a:rPr>
              <a:t>on starting their own child care center in Brandon, pop. 480</a:t>
            </a:r>
            <a:endParaRPr lang="en-US" sz="1400" i="1" dirty="0">
              <a:solidFill>
                <a:schemeClr val="tx1">
                  <a:lumMod val="75000"/>
                  <a:lumOff val="25000"/>
                </a:schemeClr>
              </a:solidFill>
            </a:endParaRPr>
          </a:p>
          <a:p>
            <a:endParaRPr lang="en-US" dirty="0">
              <a:solidFill>
                <a:schemeClr val="tx1">
                  <a:lumMod val="75000"/>
                  <a:lumOff val="25000"/>
                </a:schemeClr>
              </a:solidFill>
            </a:endParaRPr>
          </a:p>
        </p:txBody>
      </p:sp>
      <p:sp>
        <p:nvSpPr>
          <p:cNvPr id="6" name="Rectangle 5"/>
          <p:cNvSpPr/>
          <p:nvPr/>
        </p:nvSpPr>
        <p:spPr>
          <a:xfrm>
            <a:off x="1583358" y="3759581"/>
            <a:ext cx="548548"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7732841" y="4705374"/>
            <a:ext cx="548548"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564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recommendations</a:t>
            </a:r>
            <a:endParaRPr lang="en-US" dirty="0"/>
          </a:p>
        </p:txBody>
      </p:sp>
      <p:sp>
        <p:nvSpPr>
          <p:cNvPr id="3" name="Content Placeholder 2"/>
          <p:cNvSpPr>
            <a:spLocks noGrp="1"/>
          </p:cNvSpPr>
          <p:nvPr>
            <p:ph idx="1"/>
          </p:nvPr>
        </p:nvSpPr>
        <p:spPr/>
        <p:txBody>
          <a:bodyPr>
            <a:normAutofit/>
          </a:bodyPr>
          <a:lstStyle/>
          <a:p>
            <a:r>
              <a:rPr lang="en-US" dirty="0" smtClean="0"/>
              <a:t>Don’t </a:t>
            </a:r>
            <a:r>
              <a:rPr lang="en-US" dirty="0"/>
              <a:t>depend on growth in child care centers to fix the shortage </a:t>
            </a:r>
            <a:r>
              <a:rPr lang="en-US" dirty="0" smtClean="0"/>
              <a:t>statewide. </a:t>
            </a:r>
          </a:p>
          <a:p>
            <a:pPr lvl="1"/>
            <a:r>
              <a:rPr lang="en-US" sz="1800" dirty="0" smtClean="0"/>
              <a:t>Greater Minnesota is far more dependent on family child care. </a:t>
            </a:r>
          </a:p>
          <a:p>
            <a:pPr lvl="1"/>
            <a:r>
              <a:rPr lang="en-US" sz="1800" dirty="0" smtClean="0"/>
              <a:t>Child </a:t>
            </a:r>
            <a:r>
              <a:rPr lang="en-US" sz="1800" dirty="0"/>
              <a:t>care centers </a:t>
            </a:r>
            <a:r>
              <a:rPr lang="en-US" sz="1800" b="1" i="1" dirty="0" smtClean="0"/>
              <a:t>in the traditional model </a:t>
            </a:r>
            <a:r>
              <a:rPr lang="en-US" sz="1800" dirty="0" smtClean="0"/>
              <a:t>are difficult </a:t>
            </a:r>
            <a:r>
              <a:rPr lang="en-US" sz="1800" dirty="0"/>
              <a:t>to open and maintain in rural areas and therefore can’t be counted on as the sole solution.</a:t>
            </a:r>
          </a:p>
          <a:p>
            <a:r>
              <a:rPr lang="en-US" dirty="0"/>
              <a:t>Require that training for county licensors ensures they understand child care regulations, how to assist as well as enforce, and the importance of enforcing regulations consistently across the state</a:t>
            </a:r>
            <a:r>
              <a:rPr lang="en-US" dirty="0" smtClean="0"/>
              <a:t>.</a:t>
            </a:r>
          </a:p>
          <a:p>
            <a:r>
              <a:rPr lang="en-US" dirty="0" smtClean="0"/>
              <a:t>Review thoroughly regulations already in place to find instances of overlap and over-complication that may be needlessly contributing to frustration.</a:t>
            </a:r>
            <a:endParaRPr lang="en-US" dirty="0"/>
          </a:p>
        </p:txBody>
      </p:sp>
      <p:sp>
        <p:nvSpPr>
          <p:cNvPr id="4" name="Footer Placeholder 3"/>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135790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3600" dirty="0" smtClean="0">
                <a:solidFill>
                  <a:schemeClr val="accent1"/>
                </a:solidFill>
              </a:rPr>
              <a:t>Thank you.</a:t>
            </a:r>
          </a:p>
          <a:p>
            <a:pPr marL="0" indent="0" algn="ctr">
              <a:buNone/>
            </a:pPr>
            <a:r>
              <a:rPr lang="en-US" sz="2800" dirty="0" smtClean="0"/>
              <a:t>For more information on the Center and its work, visit us at:</a:t>
            </a:r>
          </a:p>
          <a:p>
            <a:pPr marL="0" indent="0" algn="ctr">
              <a:buNone/>
            </a:pPr>
            <a:r>
              <a:rPr lang="en-US" sz="3600" dirty="0" err="1" smtClean="0">
                <a:solidFill>
                  <a:schemeClr val="accent1"/>
                </a:solidFill>
              </a:rPr>
              <a:t>ruralmn.org</a:t>
            </a:r>
            <a:endParaRPr lang="en-US" sz="3600" dirty="0" smtClean="0">
              <a:solidFill>
                <a:schemeClr val="accent1"/>
              </a:solidFill>
            </a:endParaRPr>
          </a:p>
          <a:p>
            <a:pPr marL="0" indent="0" algn="ctr">
              <a:buNone/>
            </a:pPr>
            <a:endParaRPr lang="en-US" sz="3600" dirty="0">
              <a:solidFill>
                <a:schemeClr val="accent1"/>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31505" b="31835"/>
          <a:stretch/>
        </p:blipFill>
        <p:spPr>
          <a:xfrm>
            <a:off x="2761660" y="4648233"/>
            <a:ext cx="4428016" cy="1623318"/>
          </a:xfrm>
          <a:prstGeom prst="rect">
            <a:avLst/>
          </a:prstGeom>
        </p:spPr>
      </p:pic>
      <p:sp>
        <p:nvSpPr>
          <p:cNvPr id="10" name="Footer Placeholder 9"/>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50006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care: A statewide issue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605" y="1517808"/>
            <a:ext cx="8184126" cy="4739973"/>
          </a:xfrm>
        </p:spPr>
      </p:pic>
      <p:sp>
        <p:nvSpPr>
          <p:cNvPr id="5" name="Footer Placeholder 4"/>
          <p:cNvSpPr>
            <a:spLocks noGrp="1"/>
          </p:cNvSpPr>
          <p:nvPr>
            <p:ph type="ftr" sz="quarter" idx="11"/>
          </p:nvPr>
        </p:nvSpPr>
        <p:spPr/>
        <p:txBody>
          <a:bodyPr/>
          <a:lstStyle/>
          <a:p>
            <a:r>
              <a:rPr lang="en-US" smtClean="0"/>
              <a:t>© Center for Rural Policy &amp; Development</a:t>
            </a:r>
            <a:endParaRPr lang="en-US" dirty="0"/>
          </a:p>
        </p:txBody>
      </p:sp>
      <p:sp>
        <p:nvSpPr>
          <p:cNvPr id="3" name="TextBox 2"/>
          <p:cNvSpPr txBox="1"/>
          <p:nvPr/>
        </p:nvSpPr>
        <p:spPr>
          <a:xfrm>
            <a:off x="6203092" y="5153992"/>
            <a:ext cx="2545492" cy="954107"/>
          </a:xfrm>
          <a:prstGeom prst="rect">
            <a:avLst/>
          </a:prstGeom>
          <a:noFill/>
        </p:spPr>
        <p:txBody>
          <a:bodyPr wrap="square" rtlCol="0">
            <a:spAutoFit/>
          </a:bodyPr>
          <a:lstStyle/>
          <a:p>
            <a:r>
              <a:rPr lang="en-US" sz="1400" dirty="0" smtClean="0"/>
              <a:t>As of April 2016. </a:t>
            </a:r>
          </a:p>
          <a:p>
            <a:r>
              <a:rPr lang="en-US" sz="1400" dirty="0" smtClean="0"/>
              <a:t>These numbers are always changing. MN DHS updates them monthly.</a:t>
            </a:r>
            <a:endParaRPr lang="en-US" sz="1400" dirty="0"/>
          </a:p>
        </p:txBody>
      </p:sp>
    </p:spTree>
    <p:extLst>
      <p:ext uri="{BB962C8B-B14F-4D97-AF65-F5344CB8AC3E}">
        <p14:creationId xmlns:p14="http://schemas.microsoft.com/office/powerpoint/2010/main" val="159504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child care providers:</a:t>
            </a:r>
            <a:br>
              <a:rPr lang="en-US" dirty="0" smtClean="0"/>
            </a:br>
            <a:r>
              <a:rPr lang="en-US" dirty="0" smtClean="0"/>
              <a:t>High demand, shrinking supply</a:t>
            </a:r>
            <a:endParaRPr lang="en-US" dirty="0"/>
          </a:p>
        </p:txBody>
      </p:sp>
      <p:sp>
        <p:nvSpPr>
          <p:cNvPr id="3" name="Content Placeholder 2"/>
          <p:cNvSpPr>
            <a:spLocks noGrp="1"/>
          </p:cNvSpPr>
          <p:nvPr>
            <p:ph idx="1"/>
          </p:nvPr>
        </p:nvSpPr>
        <p:spPr/>
        <p:txBody>
          <a:bodyPr>
            <a:normAutofit/>
          </a:bodyPr>
          <a:lstStyle/>
          <a:p>
            <a:r>
              <a:rPr lang="en-US" sz="2000" dirty="0" smtClean="0"/>
              <a:t>In </a:t>
            </a:r>
            <a:r>
              <a:rPr lang="en-US" sz="2000" dirty="0"/>
              <a:t>2014, </a:t>
            </a:r>
            <a:r>
              <a:rPr lang="en-US" sz="2000" b="1" dirty="0">
                <a:solidFill>
                  <a:schemeClr val="accent1"/>
                </a:solidFill>
              </a:rPr>
              <a:t>74% </a:t>
            </a:r>
            <a:r>
              <a:rPr lang="en-US" sz="2000" dirty="0"/>
              <a:t>of Minnesota households with children under age 6 had all parents in the workforce, </a:t>
            </a:r>
            <a:r>
              <a:rPr lang="en-US" sz="2000" b="1" dirty="0" smtClean="0">
                <a:solidFill>
                  <a:schemeClr val="accent1"/>
                </a:solidFill>
              </a:rPr>
              <a:t>tied for first. </a:t>
            </a:r>
          </a:p>
          <a:p>
            <a:endParaRPr lang="en-US" sz="2000" b="1" dirty="0" smtClean="0">
              <a:solidFill>
                <a:schemeClr val="accent1"/>
              </a:solidFill>
            </a:endParaRPr>
          </a:p>
          <a:p>
            <a:r>
              <a:rPr lang="en-US" sz="2000" dirty="0" smtClean="0"/>
              <a:t>2006—2015: Number </a:t>
            </a:r>
            <a:r>
              <a:rPr lang="en-US" sz="2000" dirty="0"/>
              <a:t>of licensed in-home </a:t>
            </a:r>
            <a:r>
              <a:rPr lang="en-US" sz="2000" b="1" dirty="0">
                <a:solidFill>
                  <a:schemeClr val="accent1"/>
                </a:solidFill>
              </a:rPr>
              <a:t>family child </a:t>
            </a:r>
            <a:r>
              <a:rPr lang="en-US" sz="2000" b="1" dirty="0" smtClean="0">
                <a:solidFill>
                  <a:schemeClr val="accent1"/>
                </a:solidFill>
              </a:rPr>
              <a:t>care</a:t>
            </a:r>
            <a:r>
              <a:rPr lang="en-US" sz="2000" dirty="0" smtClean="0">
                <a:solidFill>
                  <a:schemeClr val="accent1"/>
                </a:solidFill>
              </a:rPr>
              <a:t> </a:t>
            </a:r>
            <a:r>
              <a:rPr lang="en-US" sz="2000" dirty="0" smtClean="0">
                <a:solidFill>
                  <a:schemeClr val="tx1"/>
                </a:solidFill>
              </a:rPr>
              <a:t>p</a:t>
            </a:r>
            <a:r>
              <a:rPr lang="en-US" sz="2000" dirty="0" smtClean="0"/>
              <a:t>roviders</a:t>
            </a:r>
            <a:r>
              <a:rPr lang="en-US" sz="2000" dirty="0"/>
              <a:t> </a:t>
            </a:r>
            <a:r>
              <a:rPr lang="en-US" sz="2000" b="1" dirty="0">
                <a:solidFill>
                  <a:schemeClr val="accent1"/>
                </a:solidFill>
              </a:rPr>
              <a:t>decreased by </a:t>
            </a:r>
            <a:r>
              <a:rPr lang="en-US" sz="2000" b="1" dirty="0" smtClean="0">
                <a:solidFill>
                  <a:schemeClr val="accent1"/>
                </a:solidFill>
              </a:rPr>
              <a:t>27% </a:t>
            </a:r>
            <a:r>
              <a:rPr lang="en-US" sz="2000" dirty="0" smtClean="0"/>
              <a:t>statewide. </a:t>
            </a:r>
          </a:p>
          <a:p>
            <a:pPr lvl="1"/>
            <a:r>
              <a:rPr lang="en-US" sz="1800" dirty="0" smtClean="0"/>
              <a:t>A </a:t>
            </a:r>
            <a:r>
              <a:rPr lang="en-US" sz="1800" dirty="0"/>
              <a:t>loss </a:t>
            </a:r>
            <a:r>
              <a:rPr lang="en-US" sz="1800" dirty="0" smtClean="0"/>
              <a:t>of around </a:t>
            </a:r>
            <a:r>
              <a:rPr lang="en-US" sz="1800" b="1" dirty="0" smtClean="0">
                <a:solidFill>
                  <a:schemeClr val="accent1"/>
                </a:solidFill>
              </a:rPr>
              <a:t>36,500 licensed spaces.</a:t>
            </a:r>
          </a:p>
          <a:p>
            <a:r>
              <a:rPr lang="en-US" sz="2000" dirty="0" smtClean="0">
                <a:solidFill>
                  <a:schemeClr val="tx1"/>
                </a:solidFill>
              </a:rPr>
              <a:t>Number of new providers—people entering the business—is dropping.</a:t>
            </a:r>
            <a:endParaRPr lang="en-US" sz="2000" b="1" dirty="0" smtClean="0">
              <a:solidFill>
                <a:schemeClr val="accent1"/>
              </a:solidFill>
            </a:endParaRPr>
          </a:p>
          <a:p>
            <a:r>
              <a:rPr lang="en-US" sz="2000" dirty="0" smtClean="0">
                <a:solidFill>
                  <a:schemeClr val="tx1"/>
                </a:solidFill>
              </a:rPr>
              <a:t>People are leaving the business, and very few are coming in to replace them.</a:t>
            </a:r>
          </a:p>
          <a:p>
            <a:pPr lvl="1"/>
            <a:endParaRPr lang="en-US" sz="1800" i="1" dirty="0">
              <a:solidFill>
                <a:schemeClr val="tx1"/>
              </a:solidFill>
            </a:endParaRPr>
          </a:p>
        </p:txBody>
      </p:sp>
      <p:sp>
        <p:nvSpPr>
          <p:cNvPr id="4" name="Footer Placeholder 3"/>
          <p:cNvSpPr>
            <a:spLocks noGrp="1"/>
          </p:cNvSpPr>
          <p:nvPr>
            <p:ph type="ftr" sz="quarter" idx="11"/>
          </p:nvPr>
        </p:nvSpPr>
        <p:spPr/>
        <p:txBody>
          <a:bodyPr/>
          <a:lstStyle/>
          <a:p>
            <a:r>
              <a:rPr lang="de-DE" dirty="0" smtClean="0"/>
              <a:t>©</a:t>
            </a:r>
            <a:r>
              <a:rPr lang="en-US" dirty="0" smtClean="0"/>
              <a:t> Center for Rural Policy &amp; Development</a:t>
            </a:r>
            <a:endParaRPr lang="en-US" dirty="0"/>
          </a:p>
        </p:txBody>
      </p:sp>
    </p:spTree>
    <p:extLst>
      <p:ext uri="{BB962C8B-B14F-4D97-AF65-F5344CB8AC3E}">
        <p14:creationId xmlns:p14="http://schemas.microsoft.com/office/powerpoint/2010/main" val="202628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Center-based providers:</a:t>
            </a:r>
            <a:br>
              <a:rPr lang="en-US" dirty="0" smtClean="0"/>
            </a:br>
            <a:r>
              <a:rPr lang="en-US" dirty="0" smtClean="0"/>
              <a:t>Rural and urban are different</a:t>
            </a:r>
            <a:endParaRPr lang="en-US" dirty="0"/>
          </a:p>
        </p:txBody>
      </p:sp>
      <p:sp>
        <p:nvSpPr>
          <p:cNvPr id="3" name="Content Placeholder 2"/>
          <p:cNvSpPr>
            <a:spLocks noGrp="1"/>
          </p:cNvSpPr>
          <p:nvPr>
            <p:ph idx="1"/>
          </p:nvPr>
        </p:nvSpPr>
        <p:spPr/>
        <p:txBody>
          <a:bodyPr/>
          <a:lstStyle/>
          <a:p>
            <a:r>
              <a:rPr lang="en-US" sz="2000" dirty="0"/>
              <a:t>2006—2015: Number of </a:t>
            </a:r>
            <a:r>
              <a:rPr lang="en-US" sz="2000" b="1" dirty="0">
                <a:solidFill>
                  <a:schemeClr val="accent1"/>
                </a:solidFill>
              </a:rPr>
              <a:t>child care centers </a:t>
            </a:r>
            <a:r>
              <a:rPr lang="en-US" sz="2000" dirty="0"/>
              <a:t>increased by </a:t>
            </a:r>
            <a:r>
              <a:rPr lang="en-US" sz="2000" b="1" dirty="0">
                <a:solidFill>
                  <a:schemeClr val="accent1"/>
                </a:solidFill>
              </a:rPr>
              <a:t>8%</a:t>
            </a:r>
            <a:r>
              <a:rPr lang="en-US" sz="2000" dirty="0"/>
              <a:t> statewide and </a:t>
            </a:r>
            <a:r>
              <a:rPr lang="en-US" sz="2000" dirty="0" smtClean="0"/>
              <a:t>statewide </a:t>
            </a:r>
            <a:r>
              <a:rPr lang="en-US" sz="2000" i="1" dirty="0" smtClean="0"/>
              <a:t>capacity</a:t>
            </a:r>
            <a:r>
              <a:rPr lang="en-US" sz="2000" dirty="0" smtClean="0"/>
              <a:t> </a:t>
            </a:r>
            <a:r>
              <a:rPr lang="en-US" sz="2000" b="1" dirty="0">
                <a:solidFill>
                  <a:schemeClr val="accent1"/>
                </a:solidFill>
              </a:rPr>
              <a:t>grew by 27%</a:t>
            </a:r>
            <a:r>
              <a:rPr lang="en-US" sz="2000" dirty="0"/>
              <a:t>. </a:t>
            </a:r>
          </a:p>
          <a:p>
            <a:pPr lvl="1"/>
            <a:r>
              <a:rPr lang="en-US" sz="1800" dirty="0"/>
              <a:t>Enough to fill about two thirds of the gap created by in-home providers exiting the business.</a:t>
            </a:r>
          </a:p>
          <a:p>
            <a:endParaRPr lang="en-US" sz="2000" dirty="0" smtClean="0"/>
          </a:p>
          <a:p>
            <a:r>
              <a:rPr lang="en-US" sz="2000" dirty="0" smtClean="0"/>
              <a:t>Statewide numbers </a:t>
            </a:r>
            <a:r>
              <a:rPr lang="en-US" sz="2000" dirty="0"/>
              <a:t>mask a large difference between urban/suburban areas and Greater Minnesota.</a:t>
            </a:r>
          </a:p>
          <a:p>
            <a:endParaRPr lang="en-US" sz="2000" dirty="0"/>
          </a:p>
        </p:txBody>
      </p:sp>
      <p:sp>
        <p:nvSpPr>
          <p:cNvPr id="4" name="Footer Placeholder 3"/>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495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child care and center child care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787" y="1721167"/>
            <a:ext cx="8284464" cy="4206240"/>
          </a:xfrm>
        </p:spPr>
      </p:pic>
      <p:sp>
        <p:nvSpPr>
          <p:cNvPr id="9" name="Footer Placeholder 8"/>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25543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child care and center child care</a:t>
            </a:r>
          </a:p>
        </p:txBody>
      </p:sp>
      <p:sp>
        <p:nvSpPr>
          <p:cNvPr id="3" name="Content Placeholder 2"/>
          <p:cNvSpPr>
            <a:spLocks noGrp="1"/>
          </p:cNvSpPr>
          <p:nvPr>
            <p:ph sz="half" idx="1"/>
          </p:nvPr>
        </p:nvSpPr>
        <p:spPr>
          <a:xfrm>
            <a:off x="677334" y="1930400"/>
            <a:ext cx="4253012" cy="4110961"/>
          </a:xfrm>
        </p:spPr>
        <p:txBody>
          <a:bodyPr>
            <a:normAutofit/>
          </a:bodyPr>
          <a:lstStyle/>
          <a:p>
            <a:r>
              <a:rPr lang="en-US" b="1" dirty="0">
                <a:solidFill>
                  <a:schemeClr val="tx1"/>
                </a:solidFill>
              </a:rPr>
              <a:t>Most of the </a:t>
            </a:r>
            <a:r>
              <a:rPr lang="en-US" b="1" dirty="0" smtClean="0">
                <a:solidFill>
                  <a:schemeClr val="tx1"/>
                </a:solidFill>
              </a:rPr>
              <a:t>growth statewide </a:t>
            </a:r>
            <a:r>
              <a:rPr lang="en-US" dirty="0">
                <a:solidFill>
                  <a:schemeClr val="tx1"/>
                </a:solidFill>
              </a:rPr>
              <a:t>in </a:t>
            </a:r>
            <a:r>
              <a:rPr lang="en-US" dirty="0" smtClean="0">
                <a:solidFill>
                  <a:schemeClr val="tx1"/>
                </a:solidFill>
              </a:rPr>
              <a:t>child care capacity in </a:t>
            </a:r>
            <a:r>
              <a:rPr lang="en-US" dirty="0">
                <a:solidFill>
                  <a:schemeClr val="tx1"/>
                </a:solidFill>
              </a:rPr>
              <a:t>the last ten years </a:t>
            </a:r>
            <a:r>
              <a:rPr lang="en-US" dirty="0" smtClean="0">
                <a:solidFill>
                  <a:schemeClr val="tx1"/>
                </a:solidFill>
              </a:rPr>
              <a:t>came from </a:t>
            </a:r>
            <a:r>
              <a:rPr lang="en-US" b="1" dirty="0" smtClean="0">
                <a:solidFill>
                  <a:schemeClr val="tx1"/>
                </a:solidFill>
              </a:rPr>
              <a:t>growth in child care centers </a:t>
            </a:r>
            <a:r>
              <a:rPr lang="en-US" dirty="0" smtClean="0">
                <a:solidFill>
                  <a:schemeClr val="tx1"/>
                </a:solidFill>
              </a:rPr>
              <a:t>in </a:t>
            </a:r>
            <a:r>
              <a:rPr lang="en-US" dirty="0">
                <a:solidFill>
                  <a:schemeClr val="tx1"/>
                </a:solidFill>
              </a:rPr>
              <a:t>the </a:t>
            </a:r>
            <a:r>
              <a:rPr lang="en-US" b="1" dirty="0">
                <a:solidFill>
                  <a:schemeClr val="tx1"/>
                </a:solidFill>
              </a:rPr>
              <a:t>Twin Cities seven-county area. </a:t>
            </a:r>
            <a:endParaRPr lang="en-US" b="1" dirty="0" smtClean="0">
              <a:solidFill>
                <a:schemeClr val="tx1"/>
              </a:solidFill>
            </a:endParaRPr>
          </a:p>
          <a:p>
            <a:pPr marL="342900" lvl="1" indent="-342900"/>
            <a:r>
              <a:rPr lang="en-US" sz="1800" dirty="0">
                <a:solidFill>
                  <a:schemeClr val="tx1"/>
                </a:solidFill>
              </a:rPr>
              <a:t>While capacity due to centers grew in Greater MN, it did not make up for the loss of family providers.</a:t>
            </a:r>
          </a:p>
          <a:p>
            <a:pPr marL="342900" lvl="1" indent="-342900"/>
            <a:r>
              <a:rPr lang="en-US" sz="1800" dirty="0" smtClean="0">
                <a:solidFill>
                  <a:schemeClr val="tx1"/>
                </a:solidFill>
              </a:rPr>
              <a:t>Greater </a:t>
            </a:r>
            <a:r>
              <a:rPr lang="en-US" sz="1800" dirty="0">
                <a:solidFill>
                  <a:schemeClr val="tx1"/>
                </a:solidFill>
              </a:rPr>
              <a:t>Minnesota is far more dependent on family child care than the Twin </a:t>
            </a:r>
            <a:r>
              <a:rPr lang="en-US" sz="1800" dirty="0" smtClean="0">
                <a:solidFill>
                  <a:schemeClr val="tx1"/>
                </a:solidFill>
              </a:rPr>
              <a:t>Cities—90% of providers are family child care compared to 77% in the Twin Cities.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46673792"/>
              </p:ext>
            </p:extLst>
          </p:nvPr>
        </p:nvGraphicFramePr>
        <p:xfrm>
          <a:off x="5089350" y="2543650"/>
          <a:ext cx="4184652" cy="2865031"/>
        </p:xfrm>
        <a:graphic>
          <a:graphicData uri="http://schemas.openxmlformats.org/drawingml/2006/table">
            <a:tbl>
              <a:tblPr firstRow="1" bandRow="1">
                <a:tableStyleId>{5C22544A-7EE6-4342-B048-85BDC9FD1C3A}</a:tableStyleId>
              </a:tblPr>
              <a:tblGrid>
                <a:gridCol w="1046163"/>
                <a:gridCol w="1046163"/>
                <a:gridCol w="1046163"/>
                <a:gridCol w="1046163"/>
              </a:tblGrid>
              <a:tr h="923176">
                <a:tc>
                  <a:txBody>
                    <a:bodyPr/>
                    <a:lstStyle/>
                    <a:p>
                      <a:pPr algn="ctr"/>
                      <a:endParaRPr lang="en-US" dirty="0"/>
                    </a:p>
                  </a:txBody>
                  <a:tcPr anchor="ctr"/>
                </a:tc>
                <a:tc>
                  <a:txBody>
                    <a:bodyPr/>
                    <a:lstStyle/>
                    <a:p>
                      <a:pPr algn="ctr"/>
                      <a:r>
                        <a:rPr lang="en-US" dirty="0" smtClean="0"/>
                        <a:t>FCC</a:t>
                      </a:r>
                      <a:endParaRPr lang="en-US" dirty="0"/>
                    </a:p>
                  </a:txBody>
                  <a:tcPr anchor="ctr"/>
                </a:tc>
                <a:tc>
                  <a:txBody>
                    <a:bodyPr/>
                    <a:lstStyle/>
                    <a:p>
                      <a:pPr algn="ctr"/>
                      <a:r>
                        <a:rPr lang="en-US" dirty="0" smtClean="0"/>
                        <a:t>CCC</a:t>
                      </a:r>
                      <a:endParaRPr lang="en-US" dirty="0"/>
                    </a:p>
                  </a:txBody>
                  <a:tcPr anchor="ctr"/>
                </a:tc>
                <a:tc>
                  <a:txBody>
                    <a:bodyPr/>
                    <a:lstStyle/>
                    <a:p>
                      <a:pPr algn="ctr"/>
                      <a:r>
                        <a:rPr lang="en-US" dirty="0" smtClean="0"/>
                        <a:t>Net Change</a:t>
                      </a:r>
                      <a:endParaRPr lang="en-US" dirty="0"/>
                    </a:p>
                  </a:txBody>
                  <a:tcPr anchor="ctr"/>
                </a:tc>
              </a:tr>
              <a:tr h="1018679">
                <a:tc>
                  <a:txBody>
                    <a:bodyPr/>
                    <a:lstStyle/>
                    <a:p>
                      <a:r>
                        <a:rPr lang="en-US" dirty="0" smtClean="0"/>
                        <a:t>Greater MN</a:t>
                      </a:r>
                    </a:p>
                  </a:txBody>
                  <a:tcPr anchor="ctr"/>
                </a:tc>
                <a:tc>
                  <a:txBody>
                    <a:bodyPr/>
                    <a:lstStyle/>
                    <a:p>
                      <a:pPr algn="ctr"/>
                      <a:r>
                        <a:rPr lang="is-IS" dirty="0" smtClean="0">
                          <a:effectLst/>
                        </a:rPr>
                        <a:t>-20,416</a:t>
                      </a:r>
                      <a:endParaRPr lang="is-IS" dirty="0">
                        <a:effectLst/>
                      </a:endParaRPr>
                    </a:p>
                  </a:txBody>
                  <a:tcPr marL="76200" marR="76200" marT="76200" marB="76200" anchor="ctr"/>
                </a:tc>
                <a:tc>
                  <a:txBody>
                    <a:bodyPr/>
                    <a:lstStyle/>
                    <a:p>
                      <a:pPr algn="ctr"/>
                      <a:r>
                        <a:rPr lang="uk-UA">
                          <a:effectLst/>
                        </a:rPr>
                        <a:t>5,039</a:t>
                      </a:r>
                    </a:p>
                  </a:txBody>
                  <a:tcPr marL="76200" marR="76200" marT="76200" marB="76200" anchor="ctr"/>
                </a:tc>
                <a:tc>
                  <a:txBody>
                    <a:bodyPr/>
                    <a:lstStyle/>
                    <a:p>
                      <a:pPr algn="ctr"/>
                      <a:r>
                        <a:rPr lang="uk-UA" dirty="0">
                          <a:effectLst/>
                        </a:rPr>
                        <a:t>-15,377</a:t>
                      </a:r>
                    </a:p>
                  </a:txBody>
                  <a:tcPr marL="76200" marR="76200" marT="76200" marB="76200" anchor="ctr"/>
                </a:tc>
              </a:tr>
              <a:tr h="923176">
                <a:tc>
                  <a:txBody>
                    <a:bodyPr/>
                    <a:lstStyle/>
                    <a:p>
                      <a:r>
                        <a:rPr lang="en-US" dirty="0" smtClean="0"/>
                        <a:t>Twin Cities</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cs-CZ" dirty="0" smtClean="0">
                          <a:effectLst/>
                        </a:rPr>
                        <a:t>-16,125</a:t>
                      </a:r>
                    </a:p>
                  </a:txBody>
                  <a:tcPr marL="76200" marR="76200" marT="76200" marB="762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effectLst/>
                        </a:rPr>
                        <a:t>19,409</a:t>
                      </a:r>
                    </a:p>
                  </a:txBody>
                  <a:tcPr marL="76200" marR="76200" marT="76200" marB="76200" anchor="ctr"/>
                </a:tc>
                <a:tc>
                  <a:txBody>
                    <a:bodyPr/>
                    <a:lstStyle/>
                    <a:p>
                      <a:pPr algn="ctr"/>
                      <a:r>
                        <a:rPr lang="is-IS" sz="1800" b="0" i="0" kern="1200" dirty="0" smtClean="0">
                          <a:solidFill>
                            <a:schemeClr val="dk1"/>
                          </a:solidFill>
                          <a:effectLst/>
                          <a:latin typeface="+mn-lt"/>
                          <a:ea typeface="+mn-ea"/>
                          <a:cs typeface="+mn-cs"/>
                        </a:rPr>
                        <a:t>+3,284</a:t>
                      </a:r>
                      <a:endParaRPr lang="is-IS" dirty="0">
                        <a:effectLst/>
                      </a:endParaRPr>
                    </a:p>
                  </a:txBody>
                  <a:tcPr marL="76200" marR="76200" marT="76200" marB="76200" anchor="ctr"/>
                </a:tc>
              </a:tr>
            </a:tbl>
          </a:graphicData>
        </a:graphic>
      </p:graphicFrame>
      <p:sp>
        <p:nvSpPr>
          <p:cNvPr id="6" name="Footer Placeholder 5"/>
          <p:cNvSpPr>
            <a:spLocks noGrp="1"/>
          </p:cNvSpPr>
          <p:nvPr>
            <p:ph type="ftr" sz="quarter" idx="11"/>
          </p:nvPr>
        </p:nvSpPr>
        <p:spPr/>
        <p:txBody>
          <a:bodyPr/>
          <a:lstStyle/>
          <a:p>
            <a:r>
              <a:rPr lang="en-US" dirty="0" smtClean="0"/>
              <a:t>© Center for Rural Policy &amp; Development</a:t>
            </a:r>
            <a:endParaRPr lang="en-US" dirty="0"/>
          </a:p>
        </p:txBody>
      </p:sp>
      <p:sp>
        <p:nvSpPr>
          <p:cNvPr id="7" name="TextBox 6"/>
          <p:cNvSpPr txBox="1"/>
          <p:nvPr/>
        </p:nvSpPr>
        <p:spPr>
          <a:xfrm>
            <a:off x="5498756" y="1806833"/>
            <a:ext cx="3410464" cy="646331"/>
          </a:xfrm>
          <a:prstGeom prst="rect">
            <a:avLst/>
          </a:prstGeom>
          <a:noFill/>
        </p:spPr>
        <p:txBody>
          <a:bodyPr wrap="square" rtlCol="0">
            <a:spAutoFit/>
          </a:bodyPr>
          <a:lstStyle/>
          <a:p>
            <a:pPr algn="ctr"/>
            <a:r>
              <a:rPr lang="en-US" dirty="0" smtClean="0"/>
              <a:t>Change </a:t>
            </a:r>
            <a:r>
              <a:rPr lang="en-US" smtClean="0"/>
              <a:t>in child care capacity, 2006-2015</a:t>
            </a:r>
            <a:endParaRPr lang="en-US"/>
          </a:p>
        </p:txBody>
      </p:sp>
    </p:spTree>
    <p:extLst>
      <p:ext uri="{BB962C8B-B14F-4D97-AF65-F5344CB8AC3E}">
        <p14:creationId xmlns:p14="http://schemas.microsoft.com/office/powerpoint/2010/main" val="1638231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FCC providers leaving? </a:t>
            </a:r>
            <a:br>
              <a:rPr lang="en-US" dirty="0" smtClean="0"/>
            </a:br>
            <a:r>
              <a:rPr lang="en-US" dirty="0" smtClean="0"/>
              <a:t>Income</a:t>
            </a:r>
            <a:endParaRPr lang="en-US" dirty="0"/>
          </a:p>
        </p:txBody>
      </p:sp>
      <p:sp>
        <p:nvSpPr>
          <p:cNvPr id="3" name="Content Placeholder 2"/>
          <p:cNvSpPr>
            <a:spLocks noGrp="1"/>
          </p:cNvSpPr>
          <p:nvPr>
            <p:ph idx="1"/>
          </p:nvPr>
        </p:nvSpPr>
        <p:spPr/>
        <p:txBody>
          <a:bodyPr>
            <a:normAutofit/>
          </a:bodyPr>
          <a:lstStyle/>
          <a:p>
            <a:r>
              <a:rPr lang="en-US" sz="2000" dirty="0" smtClean="0"/>
              <a:t>In part: Baby boom generation is retiring.</a:t>
            </a:r>
          </a:p>
          <a:p>
            <a:r>
              <a:rPr lang="en-US" sz="2000" dirty="0" smtClean="0"/>
              <a:t>Subsequent generations are choosing other, better-paying options.</a:t>
            </a:r>
          </a:p>
          <a:p>
            <a:r>
              <a:rPr lang="en-US" sz="2000" dirty="0" smtClean="0"/>
              <a:t>Providers can’t make a living at it</a:t>
            </a:r>
            <a:r>
              <a:rPr lang="en-US" sz="2000" dirty="0"/>
              <a:t>. </a:t>
            </a:r>
            <a:endParaRPr lang="en-US" sz="2000" dirty="0" smtClean="0"/>
          </a:p>
          <a:p>
            <a:pPr lvl="1"/>
            <a:r>
              <a:rPr lang="en-US" sz="1800" b="1" dirty="0" smtClean="0"/>
              <a:t>Unable </a:t>
            </a:r>
            <a:r>
              <a:rPr lang="en-US" sz="1800" b="1" dirty="0"/>
              <a:t>to cover the costs of providing child care at rates </a:t>
            </a:r>
            <a:r>
              <a:rPr lang="en-US" sz="1800" b="1" dirty="0" smtClean="0"/>
              <a:t>parents </a:t>
            </a:r>
            <a:r>
              <a:rPr lang="en-US" sz="1800" b="1" dirty="0"/>
              <a:t>are willing or can afford to pay</a:t>
            </a:r>
            <a:r>
              <a:rPr lang="en-US" sz="1800" b="1" dirty="0" smtClean="0"/>
              <a:t>.</a:t>
            </a:r>
          </a:p>
          <a:p>
            <a:r>
              <a:rPr lang="en-US" sz="2000" dirty="0" smtClean="0"/>
              <a:t>Family incomes are generally lower in Greater Minnesota, sometimes much lower, making it more difficult for families to pay a profitable rate.</a:t>
            </a:r>
          </a:p>
          <a:p>
            <a:r>
              <a:rPr lang="en-US" sz="2000" dirty="0" smtClean="0"/>
              <a:t>Expenses for family child care include home, utilities, insurance, licensing, curriculum, training, etc. </a:t>
            </a:r>
          </a:p>
          <a:p>
            <a:endParaRPr lang="en-US" sz="2000" dirty="0"/>
          </a:p>
        </p:txBody>
      </p:sp>
      <p:sp>
        <p:nvSpPr>
          <p:cNvPr id="4" name="Footer Placeholder 3"/>
          <p:cNvSpPr>
            <a:spLocks noGrp="1"/>
          </p:cNvSpPr>
          <p:nvPr>
            <p:ph type="ftr" sz="quarter" idx="11"/>
          </p:nvPr>
        </p:nvSpPr>
        <p:spPr/>
        <p:txBody>
          <a:bodyPr/>
          <a:lstStyle/>
          <a:p>
            <a:r>
              <a:rPr lang="en-US" dirty="0" smtClean="0"/>
              <a:t>© Center for Rural Policy &amp; Development</a:t>
            </a:r>
            <a:endParaRPr lang="en-US" dirty="0"/>
          </a:p>
        </p:txBody>
      </p:sp>
    </p:spTree>
    <p:extLst>
      <p:ext uri="{BB962C8B-B14F-4D97-AF65-F5344CB8AC3E}">
        <p14:creationId xmlns:p14="http://schemas.microsoft.com/office/powerpoint/2010/main" val="2090185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FCC providers leaving? Regulations</a:t>
            </a:r>
            <a:endParaRPr lang="en-US" dirty="0"/>
          </a:p>
        </p:txBody>
      </p:sp>
      <p:sp>
        <p:nvSpPr>
          <p:cNvPr id="3" name="Content Placeholder 2"/>
          <p:cNvSpPr>
            <a:spLocks noGrp="1"/>
          </p:cNvSpPr>
          <p:nvPr>
            <p:ph idx="1"/>
          </p:nvPr>
        </p:nvSpPr>
        <p:spPr/>
        <p:txBody>
          <a:bodyPr/>
          <a:lstStyle/>
          <a:p>
            <a:r>
              <a:rPr lang="en-US" sz="2000" dirty="0" smtClean="0"/>
              <a:t>Regulations have been tightened in the last several years, partly due to new federal regulations.</a:t>
            </a:r>
          </a:p>
          <a:p>
            <a:r>
              <a:rPr lang="en-US" sz="2000" dirty="0" smtClean="0"/>
              <a:t>Inconsistency in enforcement and treatment by county licensors leave providers frustrated.</a:t>
            </a:r>
          </a:p>
          <a:p>
            <a:r>
              <a:rPr lang="en-US" sz="2000" dirty="0" smtClean="0"/>
              <a:t>Adding frustrations.</a:t>
            </a:r>
          </a:p>
        </p:txBody>
      </p:sp>
      <p:sp>
        <p:nvSpPr>
          <p:cNvPr id="4" name="Footer Placeholder 3"/>
          <p:cNvSpPr>
            <a:spLocks noGrp="1"/>
          </p:cNvSpPr>
          <p:nvPr>
            <p:ph type="ftr" sz="quarter" idx="11"/>
          </p:nvPr>
        </p:nvSpPr>
        <p:spPr/>
        <p:txBody>
          <a:bodyPr/>
          <a:lstStyle/>
          <a:p>
            <a:r>
              <a:rPr lang="en-US" dirty="0" smtClean="0"/>
              <a:t>© Center for Rural Policy &amp; Development</a:t>
            </a:r>
            <a:endParaRPr lang="en-US" dirty="0"/>
          </a:p>
        </p:txBody>
      </p:sp>
    </p:spTree>
    <p:extLst>
      <p:ext uri="{BB962C8B-B14F-4D97-AF65-F5344CB8AC3E}">
        <p14:creationId xmlns:p14="http://schemas.microsoft.com/office/powerpoint/2010/main" val="622837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FCC providers leaving? </a:t>
            </a:r>
            <a:br>
              <a:rPr lang="en-US" dirty="0"/>
            </a:br>
            <a:r>
              <a:rPr lang="en-US" dirty="0" smtClean="0"/>
              <a:t>Training requirements</a:t>
            </a:r>
            <a:endParaRPr lang="en-US" dirty="0"/>
          </a:p>
        </p:txBody>
      </p:sp>
      <p:sp>
        <p:nvSpPr>
          <p:cNvPr id="3" name="Content Placeholder 2"/>
          <p:cNvSpPr>
            <a:spLocks noGrp="1"/>
          </p:cNvSpPr>
          <p:nvPr>
            <p:ph idx="1"/>
          </p:nvPr>
        </p:nvSpPr>
        <p:spPr/>
        <p:txBody>
          <a:bodyPr>
            <a:normAutofit/>
          </a:bodyPr>
          <a:lstStyle/>
          <a:p>
            <a:r>
              <a:rPr lang="en-US" sz="2000" dirty="0"/>
              <a:t>Training requirements increased from 8 to 16 hours a year. </a:t>
            </a:r>
          </a:p>
          <a:p>
            <a:r>
              <a:rPr lang="en-US" sz="2000" dirty="0"/>
              <a:t>Training is good for providers but can be hard to access in rural areas.</a:t>
            </a:r>
          </a:p>
          <a:p>
            <a:pPr lvl="1"/>
            <a:r>
              <a:rPr lang="en-US" dirty="0" smtClean="0"/>
              <a:t>Travel </a:t>
            </a:r>
            <a:r>
              <a:rPr lang="en-US" dirty="0"/>
              <a:t>time, overnight stays, having to close for a day or two add to the cost of training. </a:t>
            </a:r>
            <a:endParaRPr lang="en-US" dirty="0" smtClean="0"/>
          </a:p>
          <a:p>
            <a:pPr lvl="1"/>
            <a:r>
              <a:rPr lang="en-US" dirty="0" smtClean="0"/>
              <a:t>Cancelled </a:t>
            </a:r>
            <a:r>
              <a:rPr lang="en-US" dirty="0"/>
              <a:t>classes due to low registration can make it difficult for rural providers to get their annual quota of training in. </a:t>
            </a:r>
            <a:endParaRPr lang="en-US" dirty="0" smtClean="0"/>
          </a:p>
          <a:p>
            <a:pPr lvl="1"/>
            <a:r>
              <a:rPr lang="en-US" dirty="0" smtClean="0"/>
              <a:t>Weather </a:t>
            </a:r>
            <a:r>
              <a:rPr lang="en-US" dirty="0"/>
              <a:t>is always a factor.</a:t>
            </a:r>
          </a:p>
          <a:p>
            <a:r>
              <a:rPr lang="en-US" sz="2000" dirty="0" smtClean="0"/>
              <a:t>Lack of trainers in rural areas.</a:t>
            </a:r>
          </a:p>
          <a:p>
            <a:r>
              <a:rPr lang="en-US" sz="2000" dirty="0" smtClean="0"/>
              <a:t>Several </a:t>
            </a:r>
            <a:r>
              <a:rPr lang="en-US" sz="2000" dirty="0"/>
              <a:t>organizations are stepping up to make training opportunities easier to access and more affordable.</a:t>
            </a:r>
          </a:p>
          <a:p>
            <a:endParaRPr lang="en-US" sz="2000" dirty="0"/>
          </a:p>
        </p:txBody>
      </p:sp>
      <p:sp>
        <p:nvSpPr>
          <p:cNvPr id="4" name="Footer Placeholder 3"/>
          <p:cNvSpPr>
            <a:spLocks noGrp="1"/>
          </p:cNvSpPr>
          <p:nvPr>
            <p:ph type="ftr" sz="quarter" idx="11"/>
          </p:nvPr>
        </p:nvSpPr>
        <p:spPr/>
        <p:txBody>
          <a:bodyPr/>
          <a:lstStyle/>
          <a:p>
            <a:r>
              <a:rPr lang="en-US" smtClean="0"/>
              <a:t>© Center for Rural Policy &amp; Development</a:t>
            </a:r>
            <a:endParaRPr lang="en-US" dirty="0"/>
          </a:p>
        </p:txBody>
      </p:sp>
    </p:spTree>
    <p:extLst>
      <p:ext uri="{BB962C8B-B14F-4D97-AF65-F5344CB8AC3E}">
        <p14:creationId xmlns:p14="http://schemas.microsoft.com/office/powerpoint/2010/main" val="6934825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8642</TotalTime>
  <Words>1417</Words>
  <Application>Microsoft Office PowerPoint</Application>
  <PresentationFormat>Widescreen</PresentationFormat>
  <Paragraphs>150</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A quiet crisis: Minnesota’s child care shortage</vt:lpstr>
      <vt:lpstr>Child care: A statewide issue</vt:lpstr>
      <vt:lpstr>Family child care providers: High demand, shrinking supply</vt:lpstr>
      <vt:lpstr>Center-based providers: Rural and urban are different</vt:lpstr>
      <vt:lpstr>Family child care and center child care</vt:lpstr>
      <vt:lpstr>Family child care and center child care</vt:lpstr>
      <vt:lpstr>Why are FCC providers leaving?  Income</vt:lpstr>
      <vt:lpstr>Why are FCC providers leaving? Regulations</vt:lpstr>
      <vt:lpstr>Why are FCC providers leaving?  Training requirements</vt:lpstr>
      <vt:lpstr>Certain groups are harder hit by shortage</vt:lpstr>
      <vt:lpstr>Impact on business</vt:lpstr>
      <vt:lpstr>Opportunities for business</vt:lpstr>
      <vt:lpstr>Some recommendations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quiet crisis: Minnesota’s child care shortage</dc:title>
  <dc:creator>mwerner@crpd.onmicrosoft.com</dc:creator>
  <cp:lastModifiedBy>GOPGuest</cp:lastModifiedBy>
  <cp:revision>50</cp:revision>
  <dcterms:created xsi:type="dcterms:W3CDTF">2016-10-12T15:01:12Z</dcterms:created>
  <dcterms:modified xsi:type="dcterms:W3CDTF">2017-01-17T18:44:28Z</dcterms:modified>
</cp:coreProperties>
</file>