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39"/>
  </p:notesMasterIdLst>
  <p:handoutMasterIdLst>
    <p:handoutMasterId r:id="rId40"/>
  </p:handoutMasterIdLst>
  <p:sldIdLst>
    <p:sldId id="529" r:id="rId6"/>
    <p:sldId id="524" r:id="rId7"/>
    <p:sldId id="488" r:id="rId8"/>
    <p:sldId id="489" r:id="rId9"/>
    <p:sldId id="490" r:id="rId10"/>
    <p:sldId id="491" r:id="rId11"/>
    <p:sldId id="497" r:id="rId12"/>
    <p:sldId id="492" r:id="rId13"/>
    <p:sldId id="493" r:id="rId14"/>
    <p:sldId id="494" r:id="rId15"/>
    <p:sldId id="530" r:id="rId16"/>
    <p:sldId id="482" r:id="rId17"/>
    <p:sldId id="498" r:id="rId18"/>
    <p:sldId id="500" r:id="rId19"/>
    <p:sldId id="502" r:id="rId20"/>
    <p:sldId id="503" r:id="rId21"/>
    <p:sldId id="504" r:id="rId22"/>
    <p:sldId id="505" r:id="rId23"/>
    <p:sldId id="508" r:id="rId24"/>
    <p:sldId id="510" r:id="rId25"/>
    <p:sldId id="511" r:id="rId26"/>
    <p:sldId id="514" r:id="rId27"/>
    <p:sldId id="506" r:id="rId28"/>
    <p:sldId id="526" r:id="rId29"/>
    <p:sldId id="512" r:id="rId30"/>
    <p:sldId id="507" r:id="rId31"/>
    <p:sldId id="521" r:id="rId32"/>
    <p:sldId id="515" r:id="rId33"/>
    <p:sldId id="516" r:id="rId34"/>
    <p:sldId id="518" r:id="rId35"/>
    <p:sldId id="520" r:id="rId36"/>
    <p:sldId id="531" r:id="rId37"/>
    <p:sldId id="483" r:id="rId3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A110E"/>
    <a:srgbClr val="003865"/>
    <a:srgbClr val="78BE21"/>
    <a:srgbClr val="0D0D0D"/>
    <a:srgbClr val="E8E8E8"/>
    <a:srgbClr val="B20738"/>
    <a:srgbClr val="00A3E2"/>
    <a:srgbClr val="2C2C2C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1" autoAdjust="0"/>
    <p:restoredTop sz="67606" autoAdjust="0"/>
  </p:normalViewPr>
  <p:slideViewPr>
    <p:cSldViewPr snapToGrid="0">
      <p:cViewPr varScale="1">
        <p:scale>
          <a:sx n="61" d="100"/>
          <a:sy n="61" d="100"/>
        </p:scale>
        <p:origin x="157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43E178-F5E1-4670-BACB-DC8F096B7B2C}" type="doc">
      <dgm:prSet loTypeId="urn:microsoft.com/office/officeart/2005/8/layout/hierarchy6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767075A-D3AC-4EE4-827A-9A30E429B9FE}">
      <dgm:prSet phldrT="[Text]" custT="1"/>
      <dgm:spPr>
        <a:solidFill>
          <a:srgbClr val="C0000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$11.946B</a:t>
          </a:r>
        </a:p>
      </dgm:t>
    </dgm:pt>
    <dgm:pt modelId="{AFD64548-D199-4294-AB69-6799A2924540}" type="parTrans" cxnId="{2B8297EE-8B21-40A9-B52F-A8EEDA372414}">
      <dgm:prSet/>
      <dgm:spPr/>
      <dgm:t>
        <a:bodyPr/>
        <a:lstStyle/>
        <a:p>
          <a:endParaRPr lang="en-US"/>
        </a:p>
      </dgm:t>
    </dgm:pt>
    <dgm:pt modelId="{66B169AA-226B-48E4-84E8-A76CB2F12E12}" type="sibTrans" cxnId="{2B8297EE-8B21-40A9-B52F-A8EEDA372414}">
      <dgm:prSet/>
      <dgm:spPr/>
      <dgm:t>
        <a:bodyPr/>
        <a:lstStyle/>
        <a:p>
          <a:endParaRPr lang="en-US"/>
        </a:p>
      </dgm:t>
    </dgm:pt>
    <dgm:pt modelId="{6F8D13D9-1807-48DF-ABC5-50253369AD73}">
      <dgm:prSet phldrT="[Text]" custT="1"/>
      <dgm:spPr>
        <a:solidFill>
          <a:srgbClr val="0070C0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600" b="0" dirty="0" smtClean="0"/>
            <a:t>$8.986B</a:t>
          </a:r>
        </a:p>
        <a:p>
          <a:pPr>
            <a:spcAft>
              <a:spcPct val="35000"/>
            </a:spcAft>
          </a:pPr>
          <a:r>
            <a:rPr lang="en-US" sz="1600" b="0" dirty="0" smtClean="0"/>
            <a:t>Roads and Bridges</a:t>
          </a:r>
          <a:endParaRPr lang="en-US" sz="1600" b="0" dirty="0"/>
        </a:p>
      </dgm:t>
    </dgm:pt>
    <dgm:pt modelId="{270C0D88-E663-43FB-9953-9CC545AE1E58}" type="parTrans" cxnId="{F12E2968-D10C-4999-8506-6E22799AF5A1}">
      <dgm:prSet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endParaRPr lang="en-US"/>
        </a:p>
      </dgm:t>
    </dgm:pt>
    <dgm:pt modelId="{EFC5C0BA-A959-4C6A-975C-00F172EFE3CD}" type="sibTrans" cxnId="{F12E2968-D10C-4999-8506-6E22799AF5A1}">
      <dgm:prSet/>
      <dgm:spPr/>
      <dgm:t>
        <a:bodyPr/>
        <a:lstStyle/>
        <a:p>
          <a:endParaRPr lang="en-US"/>
        </a:p>
      </dgm:t>
    </dgm:pt>
    <dgm:pt modelId="{7BA18268-581E-4EFF-BF88-AC7F77C31E8E}">
      <dgm:prSet phldrT="[Text]" custT="1"/>
      <dgm:spPr>
        <a:solidFill>
          <a:srgbClr val="00B05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600" b="0" u="sng" dirty="0" smtClean="0"/>
            <a:t>$6B State Roads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b="0" dirty="0" smtClean="0"/>
            <a:t>$5.46B investment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b="0" dirty="0" smtClean="0"/>
            <a:t>$0.54 efficiencies</a:t>
          </a:r>
        </a:p>
      </dgm:t>
    </dgm:pt>
    <dgm:pt modelId="{85855DC6-1413-4551-81EA-76222D6A5287}" type="parTrans" cxnId="{D688B9EE-7210-40EC-BE78-5154A0503225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4301984D-E102-48DE-9E01-095B584532B0}" type="sibTrans" cxnId="{D688B9EE-7210-40EC-BE78-5154A0503225}">
      <dgm:prSet/>
      <dgm:spPr/>
      <dgm:t>
        <a:bodyPr/>
        <a:lstStyle/>
        <a:p>
          <a:endParaRPr lang="en-US"/>
        </a:p>
      </dgm:t>
    </dgm:pt>
    <dgm:pt modelId="{0C2BF6D1-BE23-412B-9632-348E49A0FC3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b="0" dirty="0" smtClean="0"/>
            <a:t>$2.416B </a:t>
          </a:r>
        </a:p>
        <a:p>
          <a:r>
            <a:rPr lang="en-US" sz="1600" b="0" dirty="0" smtClean="0"/>
            <a:t>County, City, Townships</a:t>
          </a:r>
          <a:endParaRPr lang="en-US" sz="1600" b="0" dirty="0"/>
        </a:p>
      </dgm:t>
    </dgm:pt>
    <dgm:pt modelId="{2F19932B-C3C4-43C9-B057-EC7C00B2BC36}" type="parTrans" cxnId="{A32E6FCA-7150-4879-BC90-AC4CA306D91D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6C5DA317-71C7-4272-A280-F54681E38850}" type="sibTrans" cxnId="{A32E6FCA-7150-4879-BC90-AC4CA306D91D}">
      <dgm:prSet/>
      <dgm:spPr/>
      <dgm:t>
        <a:bodyPr/>
        <a:lstStyle/>
        <a:p>
          <a:endParaRPr lang="en-US"/>
        </a:p>
      </dgm:t>
    </dgm:pt>
    <dgm:pt modelId="{BCEA5128-DC97-4CF3-A049-A4BF8CFA0969}">
      <dgm:prSet phldrT="[Text]" custT="1"/>
      <dgm:spPr>
        <a:solidFill>
          <a:srgbClr val="0070C0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600" b="0" dirty="0" smtClean="0"/>
            <a:t>$2.96B </a:t>
          </a:r>
        </a:p>
        <a:p>
          <a:pPr>
            <a:spcAft>
              <a:spcPts val="0"/>
            </a:spcAft>
          </a:pPr>
          <a:r>
            <a:rPr lang="en-US" sz="1600" b="0" dirty="0" smtClean="0"/>
            <a:t>Metro Transit</a:t>
          </a:r>
        </a:p>
      </dgm:t>
    </dgm:pt>
    <dgm:pt modelId="{EF7977AE-49A8-4A1A-B9A5-D0D3587C8EC3}" type="sibTrans" cxnId="{FBC39BE1-5E1A-468B-B76E-4F193D80DD8C}">
      <dgm:prSet/>
      <dgm:spPr/>
      <dgm:t>
        <a:bodyPr/>
        <a:lstStyle/>
        <a:p>
          <a:endParaRPr lang="en-US"/>
        </a:p>
      </dgm:t>
    </dgm:pt>
    <dgm:pt modelId="{B6095A9E-A432-43E4-8E5C-575FEA426CF8}" type="parTrans" cxnId="{FBC39BE1-5E1A-468B-B76E-4F193D80DD8C}">
      <dgm:prSet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endParaRPr lang="en-US"/>
        </a:p>
      </dgm:t>
    </dgm:pt>
    <dgm:pt modelId="{01B8F97E-537C-404B-91C5-8708E3711536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dirty="0" smtClean="0"/>
            <a:t>$0.19B Cities Under 5,000</a:t>
          </a:r>
          <a:endParaRPr lang="en-US" sz="1600" dirty="0"/>
        </a:p>
      </dgm:t>
    </dgm:pt>
    <dgm:pt modelId="{511F9C56-1970-4EE1-BDDB-09744ECA1F4C}" type="parTrans" cxnId="{A9C769C6-6E42-4D4C-8CA6-C1C2E9948F08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7C0C42DC-5D4C-47D1-8793-16C273AED3CB}" type="sibTrans" cxnId="{A9C769C6-6E42-4D4C-8CA6-C1C2E9948F08}">
      <dgm:prSet/>
      <dgm:spPr/>
      <dgm:t>
        <a:bodyPr/>
        <a:lstStyle/>
        <a:p>
          <a:endParaRPr lang="en-US"/>
        </a:p>
      </dgm:t>
    </dgm:pt>
    <dgm:pt modelId="{455ECF8F-4393-4DF7-9F58-97AAF4A22B55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dirty="0" smtClean="0"/>
            <a:t>$0.19B Large Cities</a:t>
          </a:r>
          <a:endParaRPr lang="en-US" sz="1600" dirty="0"/>
        </a:p>
      </dgm:t>
    </dgm:pt>
    <dgm:pt modelId="{F573D560-899D-42A7-98B9-11E4A83B68EC}" type="parTrans" cxnId="{F7A6CDF5-3F8A-4E46-BBAB-0007A850255F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AB72760D-10DA-4DE3-831B-9A88EF383979}" type="sibTrans" cxnId="{F7A6CDF5-3F8A-4E46-BBAB-0007A850255F}">
      <dgm:prSet/>
      <dgm:spPr/>
      <dgm:t>
        <a:bodyPr/>
        <a:lstStyle/>
        <a:p>
          <a:endParaRPr lang="en-US"/>
        </a:p>
      </dgm:t>
    </dgm:pt>
    <dgm:pt modelId="{6D15AFD3-75C7-4EB8-92AA-162E7791FD4A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dirty="0" smtClean="0"/>
            <a:t>$0.025B Tribal Road</a:t>
          </a:r>
          <a:endParaRPr lang="en-US" sz="1600" dirty="0"/>
        </a:p>
      </dgm:t>
    </dgm:pt>
    <dgm:pt modelId="{82966B6F-46E0-4C0F-BC8B-54E4E42D0E63}" type="parTrans" cxnId="{30E35B1E-C0D8-4972-AC2B-963F9C87891E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E3137355-5B45-4D48-B7B5-A243F52BFF0D}" type="sibTrans" cxnId="{30E35B1E-C0D8-4972-AC2B-963F9C87891E}">
      <dgm:prSet/>
      <dgm:spPr/>
      <dgm:t>
        <a:bodyPr/>
        <a:lstStyle/>
        <a:p>
          <a:endParaRPr lang="en-US"/>
        </a:p>
      </dgm:t>
    </dgm:pt>
    <dgm:pt modelId="{5C362150-BEF3-41EF-B295-526E0FFE1C8E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dirty="0" smtClean="0"/>
            <a:t>$0.04B ADA Local Projects </a:t>
          </a:r>
          <a:endParaRPr lang="en-US" sz="1600" dirty="0"/>
        </a:p>
      </dgm:t>
    </dgm:pt>
    <dgm:pt modelId="{13C0BECF-799B-4217-87AA-71335A7BBF00}" type="parTrans" cxnId="{9D09CEBC-EE94-4A1E-A90C-FE03FC5693AF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2F59DF64-C291-4D4E-823B-0AF7ECFBBB5B}" type="sibTrans" cxnId="{9D09CEBC-EE94-4A1E-A90C-FE03FC5693AF}">
      <dgm:prSet/>
      <dgm:spPr/>
      <dgm:t>
        <a:bodyPr/>
        <a:lstStyle/>
        <a:p>
          <a:endParaRPr lang="en-US"/>
        </a:p>
      </dgm:t>
    </dgm:pt>
    <dgm:pt modelId="{DB158121-D9E4-4352-AE27-04D8B54EE43F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b="0" dirty="0" smtClean="0"/>
            <a:t>$0.10B Greater MN Transit</a:t>
          </a:r>
          <a:endParaRPr lang="en-US" sz="1600" dirty="0"/>
        </a:p>
      </dgm:t>
    </dgm:pt>
    <dgm:pt modelId="{58B7BBD4-DB5C-4DBC-80B9-106A1D46F321}" type="parTrans" cxnId="{6A93FC87-0628-41F4-84D3-F65219B45D50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CAC08998-16DD-4162-A8C2-E0F6C157394E}" type="sibTrans" cxnId="{6A93FC87-0628-41F4-84D3-F65219B45D50}">
      <dgm:prSet/>
      <dgm:spPr/>
      <dgm:t>
        <a:bodyPr/>
        <a:lstStyle/>
        <a:p>
          <a:endParaRPr lang="en-US"/>
        </a:p>
      </dgm:t>
    </dgm:pt>
    <dgm:pt modelId="{B3143DE4-D980-49DA-BD26-31FF6FBE6FF0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b="0" dirty="0" smtClean="0"/>
            <a:t>$0.025B Bike &amp;</a:t>
          </a:r>
        </a:p>
        <a:p>
          <a:r>
            <a:rPr lang="en-US" sz="1600" b="0" dirty="0" smtClean="0"/>
            <a:t> Ped/SRTS </a:t>
          </a:r>
          <a:endParaRPr lang="en-US" sz="1600" dirty="0"/>
        </a:p>
      </dgm:t>
    </dgm:pt>
    <dgm:pt modelId="{436CD7AE-1A1C-46EE-BBB5-B1D259C8DF17}" type="parTrans" cxnId="{CDD05B57-8900-49BB-87D0-E6533ADA7B87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E8FE6026-C65F-46BD-9167-92B7697A9CE9}" type="sibTrans" cxnId="{CDD05B57-8900-49BB-87D0-E6533ADA7B87}">
      <dgm:prSet/>
      <dgm:spPr/>
      <dgm:t>
        <a:bodyPr/>
        <a:lstStyle/>
        <a:p>
          <a:endParaRPr lang="en-US"/>
        </a:p>
      </dgm:t>
    </dgm:pt>
    <dgm:pt modelId="{153CD1E6-D38E-4FE6-9F13-CF5EAAC89FF6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dirty="0" smtClean="0"/>
            <a:t>$0.57B</a:t>
          </a:r>
        </a:p>
        <a:p>
          <a:r>
            <a:rPr lang="en-US" sz="1600" dirty="0" smtClean="0"/>
            <a:t>Vehicle Surcharges</a:t>
          </a:r>
          <a:endParaRPr lang="en-US" sz="1600" b="0" dirty="0"/>
        </a:p>
      </dgm:t>
    </dgm:pt>
    <dgm:pt modelId="{C12B51AC-015A-4BAC-B08C-1181C102EBEF}" type="parTrans" cxnId="{5F433791-3C8A-43D6-8718-080CF1642AF9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E34D993A-5E26-4B82-B6C4-2BA0E78D224F}" type="sibTrans" cxnId="{5F433791-3C8A-43D6-8718-080CF1642AF9}">
      <dgm:prSet/>
      <dgm:spPr/>
      <dgm:t>
        <a:bodyPr/>
        <a:lstStyle/>
        <a:p>
          <a:endParaRPr lang="en-US"/>
        </a:p>
      </dgm:t>
    </dgm:pt>
    <dgm:pt modelId="{A384FCA1-CD95-40BE-B252-AB5C9A8A9C6B}" type="pres">
      <dgm:prSet presAssocID="{9A43E178-F5E1-4670-BACB-DC8F096B7B2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356850-7F22-4FDF-8063-7767685FBBFC}" type="pres">
      <dgm:prSet presAssocID="{9A43E178-F5E1-4670-BACB-DC8F096B7B2C}" presName="hierFlow" presStyleCnt="0"/>
      <dgm:spPr/>
      <dgm:t>
        <a:bodyPr/>
        <a:lstStyle/>
        <a:p>
          <a:endParaRPr lang="en-US"/>
        </a:p>
      </dgm:t>
    </dgm:pt>
    <dgm:pt modelId="{8E8A7EE3-5A43-4F5F-9CCD-F9647FA50EA0}" type="pres">
      <dgm:prSet presAssocID="{9A43E178-F5E1-4670-BACB-DC8F096B7B2C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978CF8B-058E-4283-BABC-2B653C5E2B0E}" type="pres">
      <dgm:prSet presAssocID="{1767075A-D3AC-4EE4-827A-9A30E429B9FE}" presName="Name14" presStyleCnt="0"/>
      <dgm:spPr/>
      <dgm:t>
        <a:bodyPr/>
        <a:lstStyle/>
        <a:p>
          <a:endParaRPr lang="en-US"/>
        </a:p>
      </dgm:t>
    </dgm:pt>
    <dgm:pt modelId="{706FFEE4-DF7F-483E-9AA1-1A7FB9663402}" type="pres">
      <dgm:prSet presAssocID="{1767075A-D3AC-4EE4-827A-9A30E429B9FE}" presName="level1Shape" presStyleLbl="node0" presStyleIdx="0" presStyleCnt="1" custScaleX="277510" custLinFactNeighborX="65000" custLinFactNeighborY="13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C1DE25-64D9-4AB7-A0FF-BBF6D331C1FD}" type="pres">
      <dgm:prSet presAssocID="{1767075A-D3AC-4EE4-827A-9A30E429B9FE}" presName="hierChild2" presStyleCnt="0"/>
      <dgm:spPr/>
      <dgm:t>
        <a:bodyPr/>
        <a:lstStyle/>
        <a:p>
          <a:endParaRPr lang="en-US"/>
        </a:p>
      </dgm:t>
    </dgm:pt>
    <dgm:pt modelId="{F163ACA5-AB0D-48A5-830D-B3454A3738DE}" type="pres">
      <dgm:prSet presAssocID="{270C0D88-E663-43FB-9953-9CC545AE1E58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6E8A162-352A-4EDF-B335-6120EBDD6E0D}" type="pres">
      <dgm:prSet presAssocID="{6F8D13D9-1807-48DF-ABC5-50253369AD73}" presName="Name21" presStyleCnt="0"/>
      <dgm:spPr/>
      <dgm:t>
        <a:bodyPr/>
        <a:lstStyle/>
        <a:p>
          <a:endParaRPr lang="en-US"/>
        </a:p>
      </dgm:t>
    </dgm:pt>
    <dgm:pt modelId="{B044C076-5CC3-488B-80AE-4EC2FA827C18}" type="pres">
      <dgm:prSet presAssocID="{6F8D13D9-1807-48DF-ABC5-50253369AD73}" presName="level2Shape" presStyleLbl="node2" presStyleIdx="0" presStyleCnt="2" custScaleX="153600" custLinFactNeighborX="-28175" custLinFactNeighborY="-11439"/>
      <dgm:spPr/>
      <dgm:t>
        <a:bodyPr/>
        <a:lstStyle/>
        <a:p>
          <a:endParaRPr lang="en-US"/>
        </a:p>
      </dgm:t>
    </dgm:pt>
    <dgm:pt modelId="{C8C79A8C-D5C5-4E44-BDAB-9CAA06D9CD56}" type="pres">
      <dgm:prSet presAssocID="{6F8D13D9-1807-48DF-ABC5-50253369AD73}" presName="hierChild3" presStyleCnt="0"/>
      <dgm:spPr/>
      <dgm:t>
        <a:bodyPr/>
        <a:lstStyle/>
        <a:p>
          <a:endParaRPr lang="en-US"/>
        </a:p>
      </dgm:t>
    </dgm:pt>
    <dgm:pt modelId="{1B451988-6192-420C-B890-660DF4DD5015}" type="pres">
      <dgm:prSet presAssocID="{85855DC6-1413-4551-81EA-76222D6A5287}" presName="Name19" presStyleLbl="parChTrans1D3" presStyleIdx="0" presStyleCnt="3"/>
      <dgm:spPr/>
      <dgm:t>
        <a:bodyPr/>
        <a:lstStyle/>
        <a:p>
          <a:endParaRPr lang="en-US"/>
        </a:p>
      </dgm:t>
    </dgm:pt>
    <dgm:pt modelId="{0410B265-254C-4810-ACC6-2CE1133A2EAC}" type="pres">
      <dgm:prSet presAssocID="{7BA18268-581E-4EFF-BF88-AC7F77C31E8E}" presName="Name21" presStyleCnt="0"/>
      <dgm:spPr/>
      <dgm:t>
        <a:bodyPr/>
        <a:lstStyle/>
        <a:p>
          <a:endParaRPr lang="en-US"/>
        </a:p>
      </dgm:t>
    </dgm:pt>
    <dgm:pt modelId="{B1459EBC-4848-40C9-972F-5C9D83DA4729}" type="pres">
      <dgm:prSet presAssocID="{7BA18268-581E-4EFF-BF88-AC7F77C31E8E}" presName="level2Shape" presStyleLbl="node3" presStyleIdx="0" presStyleCnt="3" custScaleX="147692"/>
      <dgm:spPr/>
      <dgm:t>
        <a:bodyPr/>
        <a:lstStyle/>
        <a:p>
          <a:endParaRPr lang="en-US"/>
        </a:p>
      </dgm:t>
    </dgm:pt>
    <dgm:pt modelId="{3637B84F-713F-420A-B88D-5D2390F6A494}" type="pres">
      <dgm:prSet presAssocID="{7BA18268-581E-4EFF-BF88-AC7F77C31E8E}" presName="hierChild3" presStyleCnt="0"/>
      <dgm:spPr/>
      <dgm:t>
        <a:bodyPr/>
        <a:lstStyle/>
        <a:p>
          <a:endParaRPr lang="en-US"/>
        </a:p>
      </dgm:t>
    </dgm:pt>
    <dgm:pt modelId="{77D8B8F9-BFC5-4740-B616-E8480C8F49AE}" type="pres">
      <dgm:prSet presAssocID="{2F19932B-C3C4-43C9-B057-EC7C00B2BC36}" presName="Name19" presStyleLbl="parChTrans1D3" presStyleIdx="1" presStyleCnt="3"/>
      <dgm:spPr/>
      <dgm:t>
        <a:bodyPr/>
        <a:lstStyle/>
        <a:p>
          <a:endParaRPr lang="en-US"/>
        </a:p>
      </dgm:t>
    </dgm:pt>
    <dgm:pt modelId="{6F06450C-4886-4065-A002-78FB719C3A72}" type="pres">
      <dgm:prSet presAssocID="{0C2BF6D1-BE23-412B-9632-348E49A0FC38}" presName="Name21" presStyleCnt="0"/>
      <dgm:spPr/>
      <dgm:t>
        <a:bodyPr/>
        <a:lstStyle/>
        <a:p>
          <a:endParaRPr lang="en-US"/>
        </a:p>
      </dgm:t>
    </dgm:pt>
    <dgm:pt modelId="{D760AA9F-2F56-4AD3-AB5E-D67ACAAD0C5F}" type="pres">
      <dgm:prSet presAssocID="{0C2BF6D1-BE23-412B-9632-348E49A0FC38}" presName="level2Shape" presStyleLbl="node3" presStyleIdx="1" presStyleCnt="3" custScaleX="170742"/>
      <dgm:spPr/>
      <dgm:t>
        <a:bodyPr/>
        <a:lstStyle/>
        <a:p>
          <a:endParaRPr lang="en-US"/>
        </a:p>
      </dgm:t>
    </dgm:pt>
    <dgm:pt modelId="{6CBF1D75-148D-4807-B8BE-7BAE547DB534}" type="pres">
      <dgm:prSet presAssocID="{0C2BF6D1-BE23-412B-9632-348E49A0FC38}" presName="hierChild3" presStyleCnt="0"/>
      <dgm:spPr/>
      <dgm:t>
        <a:bodyPr/>
        <a:lstStyle/>
        <a:p>
          <a:endParaRPr lang="en-US"/>
        </a:p>
      </dgm:t>
    </dgm:pt>
    <dgm:pt modelId="{5EE8C448-F789-4844-87DA-1ABD9F23A56A}" type="pres">
      <dgm:prSet presAssocID="{C12B51AC-015A-4BAC-B08C-1181C102EBEF}" presName="Name19" presStyleLbl="parChTrans1D3" presStyleIdx="2" presStyleCnt="3"/>
      <dgm:spPr/>
      <dgm:t>
        <a:bodyPr/>
        <a:lstStyle/>
        <a:p>
          <a:endParaRPr lang="en-US"/>
        </a:p>
      </dgm:t>
    </dgm:pt>
    <dgm:pt modelId="{935A911E-A377-4727-8F47-A7EA9CEA3B7C}" type="pres">
      <dgm:prSet presAssocID="{153CD1E6-D38E-4FE6-9F13-CF5EAAC89FF6}" presName="Name21" presStyleCnt="0"/>
      <dgm:spPr/>
      <dgm:t>
        <a:bodyPr/>
        <a:lstStyle/>
        <a:p>
          <a:endParaRPr lang="en-US"/>
        </a:p>
      </dgm:t>
    </dgm:pt>
    <dgm:pt modelId="{086AD425-AC52-4BFD-83C1-0B67DF43517A}" type="pres">
      <dgm:prSet presAssocID="{153CD1E6-D38E-4FE6-9F13-CF5EAAC89FF6}" presName="level2Shape" presStyleLbl="node3" presStyleIdx="2" presStyleCnt="3" custScaleX="155939"/>
      <dgm:spPr/>
      <dgm:t>
        <a:bodyPr/>
        <a:lstStyle/>
        <a:p>
          <a:endParaRPr lang="en-US"/>
        </a:p>
      </dgm:t>
    </dgm:pt>
    <dgm:pt modelId="{DF224F21-5A58-4EB5-97AC-64E57AAEAE68}" type="pres">
      <dgm:prSet presAssocID="{153CD1E6-D38E-4FE6-9F13-CF5EAAC89FF6}" presName="hierChild3" presStyleCnt="0"/>
      <dgm:spPr/>
      <dgm:t>
        <a:bodyPr/>
        <a:lstStyle/>
        <a:p>
          <a:endParaRPr lang="en-US"/>
        </a:p>
      </dgm:t>
    </dgm:pt>
    <dgm:pt modelId="{9A9BE66C-806E-4A7A-8A41-8013B17FEB55}" type="pres">
      <dgm:prSet presAssocID="{58B7BBD4-DB5C-4DBC-80B9-106A1D46F321}" presName="Name19" presStyleLbl="parChTrans1D4" presStyleIdx="0" presStyleCnt="6"/>
      <dgm:spPr/>
      <dgm:t>
        <a:bodyPr/>
        <a:lstStyle/>
        <a:p>
          <a:endParaRPr lang="en-US"/>
        </a:p>
      </dgm:t>
    </dgm:pt>
    <dgm:pt modelId="{06135392-C3D1-4748-A64A-731D8DFA05F0}" type="pres">
      <dgm:prSet presAssocID="{DB158121-D9E4-4352-AE27-04D8B54EE43F}" presName="Name21" presStyleCnt="0"/>
      <dgm:spPr/>
      <dgm:t>
        <a:bodyPr/>
        <a:lstStyle/>
        <a:p>
          <a:endParaRPr lang="en-US"/>
        </a:p>
      </dgm:t>
    </dgm:pt>
    <dgm:pt modelId="{FF18057D-4A49-49AF-A57F-A7452A75BC76}" type="pres">
      <dgm:prSet presAssocID="{DB158121-D9E4-4352-AE27-04D8B54EE43F}" presName="level2Shape" presStyleLbl="node4" presStyleIdx="0" presStyleCnt="6"/>
      <dgm:spPr/>
      <dgm:t>
        <a:bodyPr/>
        <a:lstStyle/>
        <a:p>
          <a:endParaRPr lang="en-US"/>
        </a:p>
      </dgm:t>
    </dgm:pt>
    <dgm:pt modelId="{D1566BE1-A8FC-460C-9C8E-37FD84B37F38}" type="pres">
      <dgm:prSet presAssocID="{DB158121-D9E4-4352-AE27-04D8B54EE43F}" presName="hierChild3" presStyleCnt="0"/>
      <dgm:spPr/>
      <dgm:t>
        <a:bodyPr/>
        <a:lstStyle/>
        <a:p>
          <a:endParaRPr lang="en-US"/>
        </a:p>
      </dgm:t>
    </dgm:pt>
    <dgm:pt modelId="{F9CC25E2-E2D2-4665-B25E-DAD33ABF36E2}" type="pres">
      <dgm:prSet presAssocID="{436CD7AE-1A1C-46EE-BBB5-B1D259C8DF17}" presName="Name19" presStyleLbl="parChTrans1D4" presStyleIdx="1" presStyleCnt="6"/>
      <dgm:spPr/>
      <dgm:t>
        <a:bodyPr/>
        <a:lstStyle/>
        <a:p>
          <a:endParaRPr lang="en-US"/>
        </a:p>
      </dgm:t>
    </dgm:pt>
    <dgm:pt modelId="{9C47575B-3A1E-4717-AAA7-C3F65AA401D7}" type="pres">
      <dgm:prSet presAssocID="{B3143DE4-D980-49DA-BD26-31FF6FBE6FF0}" presName="Name21" presStyleCnt="0"/>
      <dgm:spPr/>
      <dgm:t>
        <a:bodyPr/>
        <a:lstStyle/>
        <a:p>
          <a:endParaRPr lang="en-US"/>
        </a:p>
      </dgm:t>
    </dgm:pt>
    <dgm:pt modelId="{B5F8647B-A2D4-442B-971C-C42ADE522A36}" type="pres">
      <dgm:prSet presAssocID="{B3143DE4-D980-49DA-BD26-31FF6FBE6FF0}" presName="level2Shape" presStyleLbl="node4" presStyleIdx="1" presStyleCnt="6"/>
      <dgm:spPr/>
      <dgm:t>
        <a:bodyPr/>
        <a:lstStyle/>
        <a:p>
          <a:endParaRPr lang="en-US"/>
        </a:p>
      </dgm:t>
    </dgm:pt>
    <dgm:pt modelId="{E0461891-BA09-43AE-95CC-A91D61FFEC5B}" type="pres">
      <dgm:prSet presAssocID="{B3143DE4-D980-49DA-BD26-31FF6FBE6FF0}" presName="hierChild3" presStyleCnt="0"/>
      <dgm:spPr/>
      <dgm:t>
        <a:bodyPr/>
        <a:lstStyle/>
        <a:p>
          <a:endParaRPr lang="en-US"/>
        </a:p>
      </dgm:t>
    </dgm:pt>
    <dgm:pt modelId="{557F13C7-08E0-4EC1-92AA-1BC26E796188}" type="pres">
      <dgm:prSet presAssocID="{511F9C56-1970-4EE1-BDDB-09744ECA1F4C}" presName="Name19" presStyleLbl="parChTrans1D4" presStyleIdx="2" presStyleCnt="6"/>
      <dgm:spPr/>
      <dgm:t>
        <a:bodyPr/>
        <a:lstStyle/>
        <a:p>
          <a:endParaRPr lang="en-US"/>
        </a:p>
      </dgm:t>
    </dgm:pt>
    <dgm:pt modelId="{790E8DCC-4882-4B47-8B49-5A40940AEEA4}" type="pres">
      <dgm:prSet presAssocID="{01B8F97E-537C-404B-91C5-8708E3711536}" presName="Name21" presStyleCnt="0"/>
      <dgm:spPr/>
      <dgm:t>
        <a:bodyPr/>
        <a:lstStyle/>
        <a:p>
          <a:endParaRPr lang="en-US"/>
        </a:p>
      </dgm:t>
    </dgm:pt>
    <dgm:pt modelId="{5AE2E681-4525-4391-BC70-EF54DCEEAE5D}" type="pres">
      <dgm:prSet presAssocID="{01B8F97E-537C-404B-91C5-8708E3711536}" presName="level2Shape" presStyleLbl="node4" presStyleIdx="2" presStyleCnt="6"/>
      <dgm:spPr/>
      <dgm:t>
        <a:bodyPr/>
        <a:lstStyle/>
        <a:p>
          <a:endParaRPr lang="en-US"/>
        </a:p>
      </dgm:t>
    </dgm:pt>
    <dgm:pt modelId="{07B974A6-EFC1-40BE-B95E-9BDF41D8B515}" type="pres">
      <dgm:prSet presAssocID="{01B8F97E-537C-404B-91C5-8708E3711536}" presName="hierChild3" presStyleCnt="0"/>
      <dgm:spPr/>
      <dgm:t>
        <a:bodyPr/>
        <a:lstStyle/>
        <a:p>
          <a:endParaRPr lang="en-US"/>
        </a:p>
      </dgm:t>
    </dgm:pt>
    <dgm:pt modelId="{84972917-DADA-4976-AD87-0A11B611B7AA}" type="pres">
      <dgm:prSet presAssocID="{F573D560-899D-42A7-98B9-11E4A83B68EC}" presName="Name19" presStyleLbl="parChTrans1D4" presStyleIdx="3" presStyleCnt="6"/>
      <dgm:spPr/>
      <dgm:t>
        <a:bodyPr/>
        <a:lstStyle/>
        <a:p>
          <a:endParaRPr lang="en-US"/>
        </a:p>
      </dgm:t>
    </dgm:pt>
    <dgm:pt modelId="{17A238BA-1227-4EED-9E14-2CBDC44A62D7}" type="pres">
      <dgm:prSet presAssocID="{455ECF8F-4393-4DF7-9F58-97AAF4A22B55}" presName="Name21" presStyleCnt="0"/>
      <dgm:spPr/>
      <dgm:t>
        <a:bodyPr/>
        <a:lstStyle/>
        <a:p>
          <a:endParaRPr lang="en-US"/>
        </a:p>
      </dgm:t>
    </dgm:pt>
    <dgm:pt modelId="{FE30D3AE-7DA3-4527-B7CF-48E73ED30BEE}" type="pres">
      <dgm:prSet presAssocID="{455ECF8F-4393-4DF7-9F58-97AAF4A22B55}" presName="level2Shape" presStyleLbl="node4" presStyleIdx="3" presStyleCnt="6"/>
      <dgm:spPr/>
      <dgm:t>
        <a:bodyPr/>
        <a:lstStyle/>
        <a:p>
          <a:endParaRPr lang="en-US"/>
        </a:p>
      </dgm:t>
    </dgm:pt>
    <dgm:pt modelId="{CAF315FB-5537-4E61-8C2E-B9EF0E9477B6}" type="pres">
      <dgm:prSet presAssocID="{455ECF8F-4393-4DF7-9F58-97AAF4A22B55}" presName="hierChild3" presStyleCnt="0"/>
      <dgm:spPr/>
      <dgm:t>
        <a:bodyPr/>
        <a:lstStyle/>
        <a:p>
          <a:endParaRPr lang="en-US"/>
        </a:p>
      </dgm:t>
    </dgm:pt>
    <dgm:pt modelId="{F868DD13-4CA8-4121-A528-09F3AE7F22F1}" type="pres">
      <dgm:prSet presAssocID="{82966B6F-46E0-4C0F-BC8B-54E4E42D0E63}" presName="Name19" presStyleLbl="parChTrans1D4" presStyleIdx="4" presStyleCnt="6"/>
      <dgm:spPr/>
      <dgm:t>
        <a:bodyPr/>
        <a:lstStyle/>
        <a:p>
          <a:endParaRPr lang="en-US"/>
        </a:p>
      </dgm:t>
    </dgm:pt>
    <dgm:pt modelId="{C12C8036-5948-4CAA-A567-0CBD6DC74F83}" type="pres">
      <dgm:prSet presAssocID="{6D15AFD3-75C7-4EB8-92AA-162E7791FD4A}" presName="Name21" presStyleCnt="0"/>
      <dgm:spPr/>
      <dgm:t>
        <a:bodyPr/>
        <a:lstStyle/>
        <a:p>
          <a:endParaRPr lang="en-US"/>
        </a:p>
      </dgm:t>
    </dgm:pt>
    <dgm:pt modelId="{E4FD9C5E-46C5-4616-86CB-39E5754F1CE9}" type="pres">
      <dgm:prSet presAssocID="{6D15AFD3-75C7-4EB8-92AA-162E7791FD4A}" presName="level2Shape" presStyleLbl="node4" presStyleIdx="4" presStyleCnt="6"/>
      <dgm:spPr/>
      <dgm:t>
        <a:bodyPr/>
        <a:lstStyle/>
        <a:p>
          <a:endParaRPr lang="en-US"/>
        </a:p>
      </dgm:t>
    </dgm:pt>
    <dgm:pt modelId="{EBD9DA55-89B4-4DCF-BDC0-2D1BEA642B91}" type="pres">
      <dgm:prSet presAssocID="{6D15AFD3-75C7-4EB8-92AA-162E7791FD4A}" presName="hierChild3" presStyleCnt="0"/>
      <dgm:spPr/>
      <dgm:t>
        <a:bodyPr/>
        <a:lstStyle/>
        <a:p>
          <a:endParaRPr lang="en-US"/>
        </a:p>
      </dgm:t>
    </dgm:pt>
    <dgm:pt modelId="{414CA380-C869-423F-A460-7BAC4CFD6FA6}" type="pres">
      <dgm:prSet presAssocID="{13C0BECF-799B-4217-87AA-71335A7BBF00}" presName="Name19" presStyleLbl="parChTrans1D4" presStyleIdx="5" presStyleCnt="6"/>
      <dgm:spPr/>
      <dgm:t>
        <a:bodyPr/>
        <a:lstStyle/>
        <a:p>
          <a:endParaRPr lang="en-US"/>
        </a:p>
      </dgm:t>
    </dgm:pt>
    <dgm:pt modelId="{4AB26130-C2DB-4D48-9729-DB5DE61CBFFC}" type="pres">
      <dgm:prSet presAssocID="{5C362150-BEF3-41EF-B295-526E0FFE1C8E}" presName="Name21" presStyleCnt="0"/>
      <dgm:spPr/>
      <dgm:t>
        <a:bodyPr/>
        <a:lstStyle/>
        <a:p>
          <a:endParaRPr lang="en-US"/>
        </a:p>
      </dgm:t>
    </dgm:pt>
    <dgm:pt modelId="{CFB630F7-DC50-4BD6-9279-73B98DDD87F6}" type="pres">
      <dgm:prSet presAssocID="{5C362150-BEF3-41EF-B295-526E0FFE1C8E}" presName="level2Shape" presStyleLbl="node4" presStyleIdx="5" presStyleCnt="6"/>
      <dgm:spPr/>
      <dgm:t>
        <a:bodyPr/>
        <a:lstStyle/>
        <a:p>
          <a:endParaRPr lang="en-US"/>
        </a:p>
      </dgm:t>
    </dgm:pt>
    <dgm:pt modelId="{F714385B-932B-4EA1-9AB6-982F48D56F60}" type="pres">
      <dgm:prSet presAssocID="{5C362150-BEF3-41EF-B295-526E0FFE1C8E}" presName="hierChild3" presStyleCnt="0"/>
      <dgm:spPr/>
      <dgm:t>
        <a:bodyPr/>
        <a:lstStyle/>
        <a:p>
          <a:endParaRPr lang="en-US"/>
        </a:p>
      </dgm:t>
    </dgm:pt>
    <dgm:pt modelId="{12A49A08-747C-4238-ABF8-DF9637288B46}" type="pres">
      <dgm:prSet presAssocID="{B6095A9E-A432-43E4-8E5C-575FEA426CF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090CD055-FC59-44A0-BF96-B6DF9E97AEA2}" type="pres">
      <dgm:prSet presAssocID="{BCEA5128-DC97-4CF3-A049-A4BF8CFA0969}" presName="Name21" presStyleCnt="0"/>
      <dgm:spPr/>
      <dgm:t>
        <a:bodyPr/>
        <a:lstStyle/>
        <a:p>
          <a:endParaRPr lang="en-US"/>
        </a:p>
      </dgm:t>
    </dgm:pt>
    <dgm:pt modelId="{7B2589A8-356F-4F03-933D-294D04CC6311}" type="pres">
      <dgm:prSet presAssocID="{BCEA5128-DC97-4CF3-A049-A4BF8CFA0969}" presName="level2Shape" presStyleLbl="node2" presStyleIdx="1" presStyleCnt="2" custScaleX="153600" custLinFactX="56327" custLinFactNeighborX="100000" custLinFactNeighborY="-11439"/>
      <dgm:spPr/>
      <dgm:t>
        <a:bodyPr/>
        <a:lstStyle/>
        <a:p>
          <a:endParaRPr lang="en-US"/>
        </a:p>
      </dgm:t>
    </dgm:pt>
    <dgm:pt modelId="{19E564B7-6075-49A2-B57C-2ED35AAE258C}" type="pres">
      <dgm:prSet presAssocID="{BCEA5128-DC97-4CF3-A049-A4BF8CFA0969}" presName="hierChild3" presStyleCnt="0"/>
      <dgm:spPr/>
      <dgm:t>
        <a:bodyPr/>
        <a:lstStyle/>
        <a:p>
          <a:endParaRPr lang="en-US"/>
        </a:p>
      </dgm:t>
    </dgm:pt>
    <dgm:pt modelId="{A986F699-CC8F-4CFD-BF8A-DCE3EA5BE55F}" type="pres">
      <dgm:prSet presAssocID="{9A43E178-F5E1-4670-BACB-DC8F096B7B2C}" presName="bgShapesFlow" presStyleCnt="0"/>
      <dgm:spPr/>
      <dgm:t>
        <a:bodyPr/>
        <a:lstStyle/>
        <a:p>
          <a:endParaRPr lang="en-US"/>
        </a:p>
      </dgm:t>
    </dgm:pt>
  </dgm:ptLst>
  <dgm:cxnLst>
    <dgm:cxn modelId="{F7A6CDF5-3F8A-4E46-BBAB-0007A850255F}" srcId="{153CD1E6-D38E-4FE6-9F13-CF5EAAC89FF6}" destId="{455ECF8F-4393-4DF7-9F58-97AAF4A22B55}" srcOrd="3" destOrd="0" parTransId="{F573D560-899D-42A7-98B9-11E4A83B68EC}" sibTransId="{AB72760D-10DA-4DE3-831B-9A88EF383979}"/>
    <dgm:cxn modelId="{D12F6255-D07A-48A3-9E57-E86544B4A3B4}" type="presOf" srcId="{B3143DE4-D980-49DA-BD26-31FF6FBE6FF0}" destId="{B5F8647B-A2D4-442B-971C-C42ADE522A36}" srcOrd="0" destOrd="0" presId="urn:microsoft.com/office/officeart/2005/8/layout/hierarchy6"/>
    <dgm:cxn modelId="{30E35B1E-C0D8-4972-AC2B-963F9C87891E}" srcId="{153CD1E6-D38E-4FE6-9F13-CF5EAAC89FF6}" destId="{6D15AFD3-75C7-4EB8-92AA-162E7791FD4A}" srcOrd="4" destOrd="0" parTransId="{82966B6F-46E0-4C0F-BC8B-54E4E42D0E63}" sibTransId="{E3137355-5B45-4D48-B7B5-A243F52BFF0D}"/>
    <dgm:cxn modelId="{74CBE3B1-E1C5-49CF-A148-7AD5746C7ABB}" type="presOf" srcId="{13C0BECF-799B-4217-87AA-71335A7BBF00}" destId="{414CA380-C869-423F-A460-7BAC4CFD6FA6}" srcOrd="0" destOrd="0" presId="urn:microsoft.com/office/officeart/2005/8/layout/hierarchy6"/>
    <dgm:cxn modelId="{6A93FC87-0628-41F4-84D3-F65219B45D50}" srcId="{153CD1E6-D38E-4FE6-9F13-CF5EAAC89FF6}" destId="{DB158121-D9E4-4352-AE27-04D8B54EE43F}" srcOrd="0" destOrd="0" parTransId="{58B7BBD4-DB5C-4DBC-80B9-106A1D46F321}" sibTransId="{CAC08998-16DD-4162-A8C2-E0F6C157394E}"/>
    <dgm:cxn modelId="{CE60EBAD-DBD2-4896-8DB8-40B07449982C}" type="presOf" srcId="{58B7BBD4-DB5C-4DBC-80B9-106A1D46F321}" destId="{9A9BE66C-806E-4A7A-8A41-8013B17FEB55}" srcOrd="0" destOrd="0" presId="urn:microsoft.com/office/officeart/2005/8/layout/hierarchy6"/>
    <dgm:cxn modelId="{A108FE9C-DF25-4E04-9E1E-7D6F6DA29576}" type="presOf" srcId="{5C362150-BEF3-41EF-B295-526E0FFE1C8E}" destId="{CFB630F7-DC50-4BD6-9279-73B98DDD87F6}" srcOrd="0" destOrd="0" presId="urn:microsoft.com/office/officeart/2005/8/layout/hierarchy6"/>
    <dgm:cxn modelId="{A9C769C6-6E42-4D4C-8CA6-C1C2E9948F08}" srcId="{153CD1E6-D38E-4FE6-9F13-CF5EAAC89FF6}" destId="{01B8F97E-537C-404B-91C5-8708E3711536}" srcOrd="2" destOrd="0" parTransId="{511F9C56-1970-4EE1-BDDB-09744ECA1F4C}" sibTransId="{7C0C42DC-5D4C-47D1-8793-16C273AED3CB}"/>
    <dgm:cxn modelId="{58005CD6-7F4B-48DD-9B5D-93BC13078654}" type="presOf" srcId="{0C2BF6D1-BE23-412B-9632-348E49A0FC38}" destId="{D760AA9F-2F56-4AD3-AB5E-D67ACAAD0C5F}" srcOrd="0" destOrd="0" presId="urn:microsoft.com/office/officeart/2005/8/layout/hierarchy6"/>
    <dgm:cxn modelId="{34A5D6BB-7F02-4287-8B58-3D2D132B1E92}" type="presOf" srcId="{9A43E178-F5E1-4670-BACB-DC8F096B7B2C}" destId="{A384FCA1-CD95-40BE-B252-AB5C9A8A9C6B}" srcOrd="0" destOrd="0" presId="urn:microsoft.com/office/officeart/2005/8/layout/hierarchy6"/>
    <dgm:cxn modelId="{D743B234-D7EA-4D51-8D59-C7A8B451FE72}" type="presOf" srcId="{C12B51AC-015A-4BAC-B08C-1181C102EBEF}" destId="{5EE8C448-F789-4844-87DA-1ABD9F23A56A}" srcOrd="0" destOrd="0" presId="urn:microsoft.com/office/officeart/2005/8/layout/hierarchy6"/>
    <dgm:cxn modelId="{9E9AAAC1-4E6C-4223-8E0A-73CB140A91EE}" type="presOf" srcId="{85855DC6-1413-4551-81EA-76222D6A5287}" destId="{1B451988-6192-420C-B890-660DF4DD5015}" srcOrd="0" destOrd="0" presId="urn:microsoft.com/office/officeart/2005/8/layout/hierarchy6"/>
    <dgm:cxn modelId="{2B8297EE-8B21-40A9-B52F-A8EEDA372414}" srcId="{9A43E178-F5E1-4670-BACB-DC8F096B7B2C}" destId="{1767075A-D3AC-4EE4-827A-9A30E429B9FE}" srcOrd="0" destOrd="0" parTransId="{AFD64548-D199-4294-AB69-6799A2924540}" sibTransId="{66B169AA-226B-48E4-84E8-A76CB2F12E12}"/>
    <dgm:cxn modelId="{81D6BE4F-6DB0-46F7-BF2F-CBABFA4A3101}" type="presOf" srcId="{6D15AFD3-75C7-4EB8-92AA-162E7791FD4A}" destId="{E4FD9C5E-46C5-4616-86CB-39E5754F1CE9}" srcOrd="0" destOrd="0" presId="urn:microsoft.com/office/officeart/2005/8/layout/hierarchy6"/>
    <dgm:cxn modelId="{014C4AD3-BD6D-4CB7-9640-0D821887D86E}" type="presOf" srcId="{1767075A-D3AC-4EE4-827A-9A30E429B9FE}" destId="{706FFEE4-DF7F-483E-9AA1-1A7FB9663402}" srcOrd="0" destOrd="0" presId="urn:microsoft.com/office/officeart/2005/8/layout/hierarchy6"/>
    <dgm:cxn modelId="{97763657-D5B6-4D70-BA87-69A57111DB9A}" type="presOf" srcId="{455ECF8F-4393-4DF7-9F58-97AAF4A22B55}" destId="{FE30D3AE-7DA3-4527-B7CF-48E73ED30BEE}" srcOrd="0" destOrd="0" presId="urn:microsoft.com/office/officeart/2005/8/layout/hierarchy6"/>
    <dgm:cxn modelId="{B9296FD0-38A6-4DF5-86B3-7EFE1641AA73}" type="presOf" srcId="{436CD7AE-1A1C-46EE-BBB5-B1D259C8DF17}" destId="{F9CC25E2-E2D2-4665-B25E-DAD33ABF36E2}" srcOrd="0" destOrd="0" presId="urn:microsoft.com/office/officeart/2005/8/layout/hierarchy6"/>
    <dgm:cxn modelId="{F12E2968-D10C-4999-8506-6E22799AF5A1}" srcId="{1767075A-D3AC-4EE4-827A-9A30E429B9FE}" destId="{6F8D13D9-1807-48DF-ABC5-50253369AD73}" srcOrd="0" destOrd="0" parTransId="{270C0D88-E663-43FB-9953-9CC545AE1E58}" sibTransId="{EFC5C0BA-A959-4C6A-975C-00F172EFE3CD}"/>
    <dgm:cxn modelId="{9D09CEBC-EE94-4A1E-A90C-FE03FC5693AF}" srcId="{153CD1E6-D38E-4FE6-9F13-CF5EAAC89FF6}" destId="{5C362150-BEF3-41EF-B295-526E0FFE1C8E}" srcOrd="5" destOrd="0" parTransId="{13C0BECF-799B-4217-87AA-71335A7BBF00}" sibTransId="{2F59DF64-C291-4D4E-823B-0AF7ECFBBB5B}"/>
    <dgm:cxn modelId="{78B542FB-3F85-43CD-B776-3AB8D7A2BF09}" type="presOf" srcId="{6F8D13D9-1807-48DF-ABC5-50253369AD73}" destId="{B044C076-5CC3-488B-80AE-4EC2FA827C18}" srcOrd="0" destOrd="0" presId="urn:microsoft.com/office/officeart/2005/8/layout/hierarchy6"/>
    <dgm:cxn modelId="{5F433791-3C8A-43D6-8718-080CF1642AF9}" srcId="{6F8D13D9-1807-48DF-ABC5-50253369AD73}" destId="{153CD1E6-D38E-4FE6-9F13-CF5EAAC89FF6}" srcOrd="2" destOrd="0" parTransId="{C12B51AC-015A-4BAC-B08C-1181C102EBEF}" sibTransId="{E34D993A-5E26-4B82-B6C4-2BA0E78D224F}"/>
    <dgm:cxn modelId="{4173532D-47E4-4180-A476-7A39B04C8AC2}" type="presOf" srcId="{BCEA5128-DC97-4CF3-A049-A4BF8CFA0969}" destId="{7B2589A8-356F-4F03-933D-294D04CC6311}" srcOrd="0" destOrd="0" presId="urn:microsoft.com/office/officeart/2005/8/layout/hierarchy6"/>
    <dgm:cxn modelId="{6ABA6FE1-56A4-4E5D-A472-4401ADD01937}" type="presOf" srcId="{511F9C56-1970-4EE1-BDDB-09744ECA1F4C}" destId="{557F13C7-08E0-4EC1-92AA-1BC26E796188}" srcOrd="0" destOrd="0" presId="urn:microsoft.com/office/officeart/2005/8/layout/hierarchy6"/>
    <dgm:cxn modelId="{3C47AE15-C43D-48A9-A698-08086AA057E7}" type="presOf" srcId="{2F19932B-C3C4-43C9-B057-EC7C00B2BC36}" destId="{77D8B8F9-BFC5-4740-B616-E8480C8F49AE}" srcOrd="0" destOrd="0" presId="urn:microsoft.com/office/officeart/2005/8/layout/hierarchy6"/>
    <dgm:cxn modelId="{A377846C-5ECE-4ABC-AD63-1C873E65D73B}" type="presOf" srcId="{DB158121-D9E4-4352-AE27-04D8B54EE43F}" destId="{FF18057D-4A49-49AF-A57F-A7452A75BC76}" srcOrd="0" destOrd="0" presId="urn:microsoft.com/office/officeart/2005/8/layout/hierarchy6"/>
    <dgm:cxn modelId="{7D8F06A1-CFEC-4D1E-B02A-E07B75784879}" type="presOf" srcId="{153CD1E6-D38E-4FE6-9F13-CF5EAAC89FF6}" destId="{086AD425-AC52-4BFD-83C1-0B67DF43517A}" srcOrd="0" destOrd="0" presId="urn:microsoft.com/office/officeart/2005/8/layout/hierarchy6"/>
    <dgm:cxn modelId="{7AB87017-74E4-43FC-8928-53CF691E743D}" type="presOf" srcId="{F573D560-899D-42A7-98B9-11E4A83B68EC}" destId="{84972917-DADA-4976-AD87-0A11B611B7AA}" srcOrd="0" destOrd="0" presId="urn:microsoft.com/office/officeart/2005/8/layout/hierarchy6"/>
    <dgm:cxn modelId="{C451FA48-2C6D-45B2-AD1E-67F048A074F3}" type="presOf" srcId="{82966B6F-46E0-4C0F-BC8B-54E4E42D0E63}" destId="{F868DD13-4CA8-4121-A528-09F3AE7F22F1}" srcOrd="0" destOrd="0" presId="urn:microsoft.com/office/officeart/2005/8/layout/hierarchy6"/>
    <dgm:cxn modelId="{A4A478A7-AA67-4C44-93A7-349BA572FD37}" type="presOf" srcId="{01B8F97E-537C-404B-91C5-8708E3711536}" destId="{5AE2E681-4525-4391-BC70-EF54DCEEAE5D}" srcOrd="0" destOrd="0" presId="urn:microsoft.com/office/officeart/2005/8/layout/hierarchy6"/>
    <dgm:cxn modelId="{F305738D-04C4-442C-95C0-D0E752CDC028}" type="presOf" srcId="{270C0D88-E663-43FB-9953-9CC545AE1E58}" destId="{F163ACA5-AB0D-48A5-830D-B3454A3738DE}" srcOrd="0" destOrd="0" presId="urn:microsoft.com/office/officeart/2005/8/layout/hierarchy6"/>
    <dgm:cxn modelId="{A32E6FCA-7150-4879-BC90-AC4CA306D91D}" srcId="{6F8D13D9-1807-48DF-ABC5-50253369AD73}" destId="{0C2BF6D1-BE23-412B-9632-348E49A0FC38}" srcOrd="1" destOrd="0" parTransId="{2F19932B-C3C4-43C9-B057-EC7C00B2BC36}" sibTransId="{6C5DA317-71C7-4272-A280-F54681E38850}"/>
    <dgm:cxn modelId="{210DEA0F-D31E-4BA5-8BDF-5DB41F02F296}" type="presOf" srcId="{B6095A9E-A432-43E4-8E5C-575FEA426CF8}" destId="{12A49A08-747C-4238-ABF8-DF9637288B46}" srcOrd="0" destOrd="0" presId="urn:microsoft.com/office/officeart/2005/8/layout/hierarchy6"/>
    <dgm:cxn modelId="{CDD05B57-8900-49BB-87D0-E6533ADA7B87}" srcId="{153CD1E6-D38E-4FE6-9F13-CF5EAAC89FF6}" destId="{B3143DE4-D980-49DA-BD26-31FF6FBE6FF0}" srcOrd="1" destOrd="0" parTransId="{436CD7AE-1A1C-46EE-BBB5-B1D259C8DF17}" sibTransId="{E8FE6026-C65F-46BD-9167-92B7697A9CE9}"/>
    <dgm:cxn modelId="{FBC39BE1-5E1A-468B-B76E-4F193D80DD8C}" srcId="{1767075A-D3AC-4EE4-827A-9A30E429B9FE}" destId="{BCEA5128-DC97-4CF3-A049-A4BF8CFA0969}" srcOrd="1" destOrd="0" parTransId="{B6095A9E-A432-43E4-8E5C-575FEA426CF8}" sibTransId="{EF7977AE-49A8-4A1A-B9A5-D0D3587C8EC3}"/>
    <dgm:cxn modelId="{D688B9EE-7210-40EC-BE78-5154A0503225}" srcId="{6F8D13D9-1807-48DF-ABC5-50253369AD73}" destId="{7BA18268-581E-4EFF-BF88-AC7F77C31E8E}" srcOrd="0" destOrd="0" parTransId="{85855DC6-1413-4551-81EA-76222D6A5287}" sibTransId="{4301984D-E102-48DE-9E01-095B584532B0}"/>
    <dgm:cxn modelId="{F46A0A14-275A-4B3A-BE8E-014B1943467D}" type="presOf" srcId="{7BA18268-581E-4EFF-BF88-AC7F77C31E8E}" destId="{B1459EBC-4848-40C9-972F-5C9D83DA4729}" srcOrd="0" destOrd="0" presId="urn:microsoft.com/office/officeart/2005/8/layout/hierarchy6"/>
    <dgm:cxn modelId="{9FB0B739-0BC6-4685-B561-CE4BE388F28C}" type="presParOf" srcId="{A384FCA1-CD95-40BE-B252-AB5C9A8A9C6B}" destId="{1C356850-7F22-4FDF-8063-7767685FBBFC}" srcOrd="0" destOrd="0" presId="urn:microsoft.com/office/officeart/2005/8/layout/hierarchy6"/>
    <dgm:cxn modelId="{937E61D9-A0AB-4366-9E17-4C509D5509FC}" type="presParOf" srcId="{1C356850-7F22-4FDF-8063-7767685FBBFC}" destId="{8E8A7EE3-5A43-4F5F-9CCD-F9647FA50EA0}" srcOrd="0" destOrd="0" presId="urn:microsoft.com/office/officeart/2005/8/layout/hierarchy6"/>
    <dgm:cxn modelId="{26314237-C9AD-4539-ADD2-7C996369B850}" type="presParOf" srcId="{8E8A7EE3-5A43-4F5F-9CCD-F9647FA50EA0}" destId="{6978CF8B-058E-4283-BABC-2B653C5E2B0E}" srcOrd="0" destOrd="0" presId="urn:microsoft.com/office/officeart/2005/8/layout/hierarchy6"/>
    <dgm:cxn modelId="{9CA880A8-8F3A-4D1B-8A76-312BB612C93B}" type="presParOf" srcId="{6978CF8B-058E-4283-BABC-2B653C5E2B0E}" destId="{706FFEE4-DF7F-483E-9AA1-1A7FB9663402}" srcOrd="0" destOrd="0" presId="urn:microsoft.com/office/officeart/2005/8/layout/hierarchy6"/>
    <dgm:cxn modelId="{8882EB94-9A28-4DBB-8C8B-9E138D0EAA97}" type="presParOf" srcId="{6978CF8B-058E-4283-BABC-2B653C5E2B0E}" destId="{B4C1DE25-64D9-4AB7-A0FF-BBF6D331C1FD}" srcOrd="1" destOrd="0" presId="urn:microsoft.com/office/officeart/2005/8/layout/hierarchy6"/>
    <dgm:cxn modelId="{C6427BD0-8ED5-40C7-95F0-68CCE7BBA9C1}" type="presParOf" srcId="{B4C1DE25-64D9-4AB7-A0FF-BBF6D331C1FD}" destId="{F163ACA5-AB0D-48A5-830D-B3454A3738DE}" srcOrd="0" destOrd="0" presId="urn:microsoft.com/office/officeart/2005/8/layout/hierarchy6"/>
    <dgm:cxn modelId="{D5F20D34-56E2-49C6-B92E-68BA0FB9D983}" type="presParOf" srcId="{B4C1DE25-64D9-4AB7-A0FF-BBF6D331C1FD}" destId="{06E8A162-352A-4EDF-B335-6120EBDD6E0D}" srcOrd="1" destOrd="0" presId="urn:microsoft.com/office/officeart/2005/8/layout/hierarchy6"/>
    <dgm:cxn modelId="{4BD24FA5-D7A4-4470-ABED-AFEADDE82AE9}" type="presParOf" srcId="{06E8A162-352A-4EDF-B335-6120EBDD6E0D}" destId="{B044C076-5CC3-488B-80AE-4EC2FA827C18}" srcOrd="0" destOrd="0" presId="urn:microsoft.com/office/officeart/2005/8/layout/hierarchy6"/>
    <dgm:cxn modelId="{616FD1B8-EA35-4C53-A3E6-0643778C1754}" type="presParOf" srcId="{06E8A162-352A-4EDF-B335-6120EBDD6E0D}" destId="{C8C79A8C-D5C5-4E44-BDAB-9CAA06D9CD56}" srcOrd="1" destOrd="0" presId="urn:microsoft.com/office/officeart/2005/8/layout/hierarchy6"/>
    <dgm:cxn modelId="{60DC82FC-CBA3-49D7-B823-104749384998}" type="presParOf" srcId="{C8C79A8C-D5C5-4E44-BDAB-9CAA06D9CD56}" destId="{1B451988-6192-420C-B890-660DF4DD5015}" srcOrd="0" destOrd="0" presId="urn:microsoft.com/office/officeart/2005/8/layout/hierarchy6"/>
    <dgm:cxn modelId="{254CB22F-4C00-4670-A83A-DF9E13EECB66}" type="presParOf" srcId="{C8C79A8C-D5C5-4E44-BDAB-9CAA06D9CD56}" destId="{0410B265-254C-4810-ACC6-2CE1133A2EAC}" srcOrd="1" destOrd="0" presId="urn:microsoft.com/office/officeart/2005/8/layout/hierarchy6"/>
    <dgm:cxn modelId="{EDABCD68-3323-4801-B055-A83ADC9D9B4C}" type="presParOf" srcId="{0410B265-254C-4810-ACC6-2CE1133A2EAC}" destId="{B1459EBC-4848-40C9-972F-5C9D83DA4729}" srcOrd="0" destOrd="0" presId="urn:microsoft.com/office/officeart/2005/8/layout/hierarchy6"/>
    <dgm:cxn modelId="{85B46494-2FCA-4BEB-95EB-618949B81C77}" type="presParOf" srcId="{0410B265-254C-4810-ACC6-2CE1133A2EAC}" destId="{3637B84F-713F-420A-B88D-5D2390F6A494}" srcOrd="1" destOrd="0" presId="urn:microsoft.com/office/officeart/2005/8/layout/hierarchy6"/>
    <dgm:cxn modelId="{D8E4CC10-8B5B-41B0-B801-40986D9EDEB5}" type="presParOf" srcId="{C8C79A8C-D5C5-4E44-BDAB-9CAA06D9CD56}" destId="{77D8B8F9-BFC5-4740-B616-E8480C8F49AE}" srcOrd="2" destOrd="0" presId="urn:microsoft.com/office/officeart/2005/8/layout/hierarchy6"/>
    <dgm:cxn modelId="{DFE33DC3-99BE-4C4D-A767-865B2F3E1862}" type="presParOf" srcId="{C8C79A8C-D5C5-4E44-BDAB-9CAA06D9CD56}" destId="{6F06450C-4886-4065-A002-78FB719C3A72}" srcOrd="3" destOrd="0" presId="urn:microsoft.com/office/officeart/2005/8/layout/hierarchy6"/>
    <dgm:cxn modelId="{607EF699-C88C-4153-87BB-0407AFE3B3E9}" type="presParOf" srcId="{6F06450C-4886-4065-A002-78FB719C3A72}" destId="{D760AA9F-2F56-4AD3-AB5E-D67ACAAD0C5F}" srcOrd="0" destOrd="0" presId="urn:microsoft.com/office/officeart/2005/8/layout/hierarchy6"/>
    <dgm:cxn modelId="{EC4DE851-8A44-4129-8AC6-902E98E63B6B}" type="presParOf" srcId="{6F06450C-4886-4065-A002-78FB719C3A72}" destId="{6CBF1D75-148D-4807-B8BE-7BAE547DB534}" srcOrd="1" destOrd="0" presId="urn:microsoft.com/office/officeart/2005/8/layout/hierarchy6"/>
    <dgm:cxn modelId="{CFE162E0-03BE-42D0-B54C-C86958BB8CDE}" type="presParOf" srcId="{C8C79A8C-D5C5-4E44-BDAB-9CAA06D9CD56}" destId="{5EE8C448-F789-4844-87DA-1ABD9F23A56A}" srcOrd="4" destOrd="0" presId="urn:microsoft.com/office/officeart/2005/8/layout/hierarchy6"/>
    <dgm:cxn modelId="{32342D8C-7A91-4FD3-9ED9-63AA7FED5875}" type="presParOf" srcId="{C8C79A8C-D5C5-4E44-BDAB-9CAA06D9CD56}" destId="{935A911E-A377-4727-8F47-A7EA9CEA3B7C}" srcOrd="5" destOrd="0" presId="urn:microsoft.com/office/officeart/2005/8/layout/hierarchy6"/>
    <dgm:cxn modelId="{68E80DFA-1832-43D4-9D88-93ECC1428833}" type="presParOf" srcId="{935A911E-A377-4727-8F47-A7EA9CEA3B7C}" destId="{086AD425-AC52-4BFD-83C1-0B67DF43517A}" srcOrd="0" destOrd="0" presId="urn:microsoft.com/office/officeart/2005/8/layout/hierarchy6"/>
    <dgm:cxn modelId="{A379E29B-428E-481A-8742-6A43CB6E6E4B}" type="presParOf" srcId="{935A911E-A377-4727-8F47-A7EA9CEA3B7C}" destId="{DF224F21-5A58-4EB5-97AC-64E57AAEAE68}" srcOrd="1" destOrd="0" presId="urn:microsoft.com/office/officeart/2005/8/layout/hierarchy6"/>
    <dgm:cxn modelId="{5C2C6C89-CEB1-4F83-8F2F-B32679229F6F}" type="presParOf" srcId="{DF224F21-5A58-4EB5-97AC-64E57AAEAE68}" destId="{9A9BE66C-806E-4A7A-8A41-8013B17FEB55}" srcOrd="0" destOrd="0" presId="urn:microsoft.com/office/officeart/2005/8/layout/hierarchy6"/>
    <dgm:cxn modelId="{E14089FC-4FBF-4AD7-A689-3FD47C6276D9}" type="presParOf" srcId="{DF224F21-5A58-4EB5-97AC-64E57AAEAE68}" destId="{06135392-C3D1-4748-A64A-731D8DFA05F0}" srcOrd="1" destOrd="0" presId="urn:microsoft.com/office/officeart/2005/8/layout/hierarchy6"/>
    <dgm:cxn modelId="{C6766173-54BB-4585-AEFE-C79985F2D056}" type="presParOf" srcId="{06135392-C3D1-4748-A64A-731D8DFA05F0}" destId="{FF18057D-4A49-49AF-A57F-A7452A75BC76}" srcOrd="0" destOrd="0" presId="urn:microsoft.com/office/officeart/2005/8/layout/hierarchy6"/>
    <dgm:cxn modelId="{7B7B29C4-1336-4968-BB98-69B0F7FFCB67}" type="presParOf" srcId="{06135392-C3D1-4748-A64A-731D8DFA05F0}" destId="{D1566BE1-A8FC-460C-9C8E-37FD84B37F38}" srcOrd="1" destOrd="0" presId="urn:microsoft.com/office/officeart/2005/8/layout/hierarchy6"/>
    <dgm:cxn modelId="{1D90FC60-39FE-4275-A3D0-4DE0CF551810}" type="presParOf" srcId="{DF224F21-5A58-4EB5-97AC-64E57AAEAE68}" destId="{F9CC25E2-E2D2-4665-B25E-DAD33ABF36E2}" srcOrd="2" destOrd="0" presId="urn:microsoft.com/office/officeart/2005/8/layout/hierarchy6"/>
    <dgm:cxn modelId="{53867003-77DB-4864-BD4E-4FC5E69A06D5}" type="presParOf" srcId="{DF224F21-5A58-4EB5-97AC-64E57AAEAE68}" destId="{9C47575B-3A1E-4717-AAA7-C3F65AA401D7}" srcOrd="3" destOrd="0" presId="urn:microsoft.com/office/officeart/2005/8/layout/hierarchy6"/>
    <dgm:cxn modelId="{A01CDCB2-46C1-4E0E-8D27-6D12A1E60DC5}" type="presParOf" srcId="{9C47575B-3A1E-4717-AAA7-C3F65AA401D7}" destId="{B5F8647B-A2D4-442B-971C-C42ADE522A36}" srcOrd="0" destOrd="0" presId="urn:microsoft.com/office/officeart/2005/8/layout/hierarchy6"/>
    <dgm:cxn modelId="{8365635C-8D2E-4A03-8038-D4079AD80BF1}" type="presParOf" srcId="{9C47575B-3A1E-4717-AAA7-C3F65AA401D7}" destId="{E0461891-BA09-43AE-95CC-A91D61FFEC5B}" srcOrd="1" destOrd="0" presId="urn:microsoft.com/office/officeart/2005/8/layout/hierarchy6"/>
    <dgm:cxn modelId="{99094B35-9C2D-4E4F-AC47-381B6ABB3D53}" type="presParOf" srcId="{DF224F21-5A58-4EB5-97AC-64E57AAEAE68}" destId="{557F13C7-08E0-4EC1-92AA-1BC26E796188}" srcOrd="4" destOrd="0" presId="urn:microsoft.com/office/officeart/2005/8/layout/hierarchy6"/>
    <dgm:cxn modelId="{AACA8B69-9863-4703-A505-0D262709E8CC}" type="presParOf" srcId="{DF224F21-5A58-4EB5-97AC-64E57AAEAE68}" destId="{790E8DCC-4882-4B47-8B49-5A40940AEEA4}" srcOrd="5" destOrd="0" presId="urn:microsoft.com/office/officeart/2005/8/layout/hierarchy6"/>
    <dgm:cxn modelId="{2AF3B05A-2661-4D65-AD27-A5BB697403EB}" type="presParOf" srcId="{790E8DCC-4882-4B47-8B49-5A40940AEEA4}" destId="{5AE2E681-4525-4391-BC70-EF54DCEEAE5D}" srcOrd="0" destOrd="0" presId="urn:microsoft.com/office/officeart/2005/8/layout/hierarchy6"/>
    <dgm:cxn modelId="{EC48F382-88F7-4B61-8721-49357864DD5F}" type="presParOf" srcId="{790E8DCC-4882-4B47-8B49-5A40940AEEA4}" destId="{07B974A6-EFC1-40BE-B95E-9BDF41D8B515}" srcOrd="1" destOrd="0" presId="urn:microsoft.com/office/officeart/2005/8/layout/hierarchy6"/>
    <dgm:cxn modelId="{D390F154-3F3E-4456-8D81-8A43E1B57904}" type="presParOf" srcId="{DF224F21-5A58-4EB5-97AC-64E57AAEAE68}" destId="{84972917-DADA-4976-AD87-0A11B611B7AA}" srcOrd="6" destOrd="0" presId="urn:microsoft.com/office/officeart/2005/8/layout/hierarchy6"/>
    <dgm:cxn modelId="{0653C917-4E50-47C6-9672-95578E741F0D}" type="presParOf" srcId="{DF224F21-5A58-4EB5-97AC-64E57AAEAE68}" destId="{17A238BA-1227-4EED-9E14-2CBDC44A62D7}" srcOrd="7" destOrd="0" presId="urn:microsoft.com/office/officeart/2005/8/layout/hierarchy6"/>
    <dgm:cxn modelId="{A1B3AC28-0B89-47B9-B3C7-6568FE135F05}" type="presParOf" srcId="{17A238BA-1227-4EED-9E14-2CBDC44A62D7}" destId="{FE30D3AE-7DA3-4527-B7CF-48E73ED30BEE}" srcOrd="0" destOrd="0" presId="urn:microsoft.com/office/officeart/2005/8/layout/hierarchy6"/>
    <dgm:cxn modelId="{6E7D5FC6-E01C-4C6C-AB78-CB6BFFC67E27}" type="presParOf" srcId="{17A238BA-1227-4EED-9E14-2CBDC44A62D7}" destId="{CAF315FB-5537-4E61-8C2E-B9EF0E9477B6}" srcOrd="1" destOrd="0" presId="urn:microsoft.com/office/officeart/2005/8/layout/hierarchy6"/>
    <dgm:cxn modelId="{297128E9-E301-4732-B591-CCB8957C8C69}" type="presParOf" srcId="{DF224F21-5A58-4EB5-97AC-64E57AAEAE68}" destId="{F868DD13-4CA8-4121-A528-09F3AE7F22F1}" srcOrd="8" destOrd="0" presId="urn:microsoft.com/office/officeart/2005/8/layout/hierarchy6"/>
    <dgm:cxn modelId="{2FA899EF-0A2A-42EE-8F3E-C9DB6A90E9E8}" type="presParOf" srcId="{DF224F21-5A58-4EB5-97AC-64E57AAEAE68}" destId="{C12C8036-5948-4CAA-A567-0CBD6DC74F83}" srcOrd="9" destOrd="0" presId="urn:microsoft.com/office/officeart/2005/8/layout/hierarchy6"/>
    <dgm:cxn modelId="{88CE563E-464A-4C57-A75B-68A343757E9B}" type="presParOf" srcId="{C12C8036-5948-4CAA-A567-0CBD6DC74F83}" destId="{E4FD9C5E-46C5-4616-86CB-39E5754F1CE9}" srcOrd="0" destOrd="0" presId="urn:microsoft.com/office/officeart/2005/8/layout/hierarchy6"/>
    <dgm:cxn modelId="{79C99E7C-972B-4B30-9B9B-8408A4309380}" type="presParOf" srcId="{C12C8036-5948-4CAA-A567-0CBD6DC74F83}" destId="{EBD9DA55-89B4-4DCF-BDC0-2D1BEA642B91}" srcOrd="1" destOrd="0" presId="urn:microsoft.com/office/officeart/2005/8/layout/hierarchy6"/>
    <dgm:cxn modelId="{44579442-0B1E-4436-A3D8-3468216EB0FF}" type="presParOf" srcId="{DF224F21-5A58-4EB5-97AC-64E57AAEAE68}" destId="{414CA380-C869-423F-A460-7BAC4CFD6FA6}" srcOrd="10" destOrd="0" presId="urn:microsoft.com/office/officeart/2005/8/layout/hierarchy6"/>
    <dgm:cxn modelId="{1B32F825-43FA-4AC4-ACD0-96D7C5997EE6}" type="presParOf" srcId="{DF224F21-5A58-4EB5-97AC-64E57AAEAE68}" destId="{4AB26130-C2DB-4D48-9729-DB5DE61CBFFC}" srcOrd="11" destOrd="0" presId="urn:microsoft.com/office/officeart/2005/8/layout/hierarchy6"/>
    <dgm:cxn modelId="{A455E8CC-E216-461C-B8CA-BAD6CCF31756}" type="presParOf" srcId="{4AB26130-C2DB-4D48-9729-DB5DE61CBFFC}" destId="{CFB630F7-DC50-4BD6-9279-73B98DDD87F6}" srcOrd="0" destOrd="0" presId="urn:microsoft.com/office/officeart/2005/8/layout/hierarchy6"/>
    <dgm:cxn modelId="{2974F28F-BBBC-4AC4-92E4-8F30ADAC461D}" type="presParOf" srcId="{4AB26130-C2DB-4D48-9729-DB5DE61CBFFC}" destId="{F714385B-932B-4EA1-9AB6-982F48D56F60}" srcOrd="1" destOrd="0" presId="urn:microsoft.com/office/officeart/2005/8/layout/hierarchy6"/>
    <dgm:cxn modelId="{4ACF0D57-DEC5-4FA7-B04E-35D0AE51B619}" type="presParOf" srcId="{B4C1DE25-64D9-4AB7-A0FF-BBF6D331C1FD}" destId="{12A49A08-747C-4238-ABF8-DF9637288B46}" srcOrd="2" destOrd="0" presId="urn:microsoft.com/office/officeart/2005/8/layout/hierarchy6"/>
    <dgm:cxn modelId="{932A3CBC-26ED-44F7-B1D0-EAB639998044}" type="presParOf" srcId="{B4C1DE25-64D9-4AB7-A0FF-BBF6D331C1FD}" destId="{090CD055-FC59-44A0-BF96-B6DF9E97AEA2}" srcOrd="3" destOrd="0" presId="urn:microsoft.com/office/officeart/2005/8/layout/hierarchy6"/>
    <dgm:cxn modelId="{A620EBE8-0193-42A7-8D8A-0A275056FB50}" type="presParOf" srcId="{090CD055-FC59-44A0-BF96-B6DF9E97AEA2}" destId="{7B2589A8-356F-4F03-933D-294D04CC6311}" srcOrd="0" destOrd="0" presId="urn:microsoft.com/office/officeart/2005/8/layout/hierarchy6"/>
    <dgm:cxn modelId="{6E32EF9F-0BC1-4379-880C-D14E4DC127A6}" type="presParOf" srcId="{090CD055-FC59-44A0-BF96-B6DF9E97AEA2}" destId="{19E564B7-6075-49A2-B57C-2ED35AAE258C}" srcOrd="1" destOrd="0" presId="urn:microsoft.com/office/officeart/2005/8/layout/hierarchy6"/>
    <dgm:cxn modelId="{088E593A-C81B-46E1-A2AF-34E39674151F}" type="presParOf" srcId="{A384FCA1-CD95-40BE-B252-AB5C9A8A9C6B}" destId="{A986F699-CC8F-4CFD-BF8A-DCE3EA5BE55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3/1/2017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3/1/2017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572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98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38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85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341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855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381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53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07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929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106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506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rgbClr val="000000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10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374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2133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8333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874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432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14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4929B-8F6F-4236-BD36-497C1E7C13D4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918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995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231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871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685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3510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135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78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957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58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0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03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04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3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B604AF-85C4-4197-AD31-8C0D3386A4A4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83" y="1842964"/>
            <a:ext cx="7099634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110B0-3D20-471A-83EC-C99F5BBB6394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6D3FA-8285-47E0-8F72-75E213D56EDA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93107E38-8E4F-4FD3-9108-B8F16473924F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601871-2AF9-45FD-B1D3-BBEC5870BF1C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E2A6AC-8122-4FD3-8EBF-800FD42E05E7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6200CA-C42C-4869-A831-4DA472A5E101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A0FD4D-9306-4559-A90C-BE72F84180B5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EE5296-1D34-4A6E-91B2-3F82128CC232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FD31FB8-70D4-432B-8647-0ADAD6058309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88F0-733D-496A-8F97-80D5B4119AB0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06BB419-C3C6-44E1-94CC-D27F50F8E700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85" y="1842964"/>
            <a:ext cx="7099630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763-A8EE-4DBC-BF20-77074ADBB409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B8E-ACE9-4855-B89A-DECA9E015966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11B1-537F-4CAE-A33B-FA54D57AFA76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7314-E94C-49DE-BFC4-B6AB5300C7D8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2AF1-1E3B-4D4E-94C7-757B9E9F2D5E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346-8735-4FA0-9284-5B36C3CDD8AC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6000575"/>
            <a:ext cx="3858492" cy="45720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F87B46-E46A-4FCD-A5C6-B09CC6DE9AAD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10906A-701E-44FF-9D7B-B76026669375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379821BC-86BC-43EA-8FE7-C8E462AC1E01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D5160D-B6F5-459A-98D1-0C54C68AABF3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C5FD9E-B192-4B33-83B2-D4AA097B1DAD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CA50A90-FD69-43CC-9516-24B59A4EB156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1B2E37-D443-46A1-9DF1-66B64CFA3862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3C00-4F11-4678-AB27-BE4122F1EC8A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99D3EE9-EA51-4984-8FAF-0B52B1CFC2A9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39A0F3-CFE2-4C90-8462-8781EFD93476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1054F6-4C94-4112-BD76-902925A4D60F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BDECEE6-D5BD-4901-B7A0-26418EE3CF90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4008-0B9D-4D20-8F25-345988CF1DC1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45F7A5-8061-4628-9381-F2E4E3FF3D23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BE2896-C6CD-4E25-95B6-193C3232766E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721C16-EE85-4B36-9EDD-86AC6342D7AA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6B03F53-BBF1-43F2-A1D8-D113D47D8F0A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52" y="630935"/>
            <a:ext cx="385849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787C1D-B7BF-40FF-AC11-A5334BE3BCAE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Optional Tagline Goes Here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52" y="630936"/>
            <a:ext cx="385849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62" y="705498"/>
            <a:ext cx="3858492" cy="45720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BAC2708-C1BB-4421-993E-D6DAC58C6332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BAA5-3386-45D2-B93F-DCE02AC9445C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A3761-6914-40A0-B69A-768F5A062EEA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9634-0702-4A56-927D-FD5F4413FF1F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C2DB-8E34-45B3-A047-3C07D3E7266C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BCE5C45-A488-4D54-99D0-88B1EEF00372}" type="datetime1">
              <a:rPr lang="en-US" smtClean="0"/>
              <a:t>3/1/2017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243584"/>
            <a:ext cx="12192000" cy="351150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4400" dirty="0" smtClean="0"/>
              <a:t>Governor’s Budget Presentation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House Transportation Finance Committee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 smtClean="0"/>
              <a:t>Charlie Zelle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Commissioner, MnDOT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March 2, 2017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725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Vehicle Surcharges</a:t>
            </a:r>
            <a:br>
              <a:rPr lang="en-US" dirty="0" smtClean="0"/>
            </a:br>
            <a:r>
              <a:rPr lang="en-US" sz="2700" dirty="0" smtClean="0"/>
              <a:t>Special Revenue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1176"/>
            <a:ext cx="10852052" cy="52303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/>
              <a:t>A $10 surcharge </a:t>
            </a:r>
            <a:r>
              <a:rPr lang="en-US" sz="4400" dirty="0" smtClean="0"/>
              <a:t>for each </a:t>
            </a:r>
            <a:r>
              <a:rPr lang="en-US" sz="4400" dirty="0"/>
              <a:t>annual motor vehicle registration </a:t>
            </a:r>
            <a:r>
              <a:rPr lang="en-US" sz="4400" dirty="0" smtClean="0"/>
              <a:t>and each </a:t>
            </a:r>
            <a:r>
              <a:rPr lang="en-US" sz="4400" dirty="0"/>
              <a:t>motor vehicle title </a:t>
            </a:r>
            <a:r>
              <a:rPr lang="en-US" sz="4400" dirty="0" smtClean="0"/>
              <a:t>transfer</a:t>
            </a:r>
          </a:p>
          <a:p>
            <a:pPr marL="0" indent="0">
              <a:buNone/>
            </a:pPr>
            <a:r>
              <a:rPr lang="en-US" sz="4400" dirty="0" smtClean="0"/>
              <a:t>Will raise an estimated $57M per year in </a:t>
            </a:r>
            <a:r>
              <a:rPr lang="en-US" sz="4400" dirty="0"/>
              <a:t>the Special Revenue Fund </a:t>
            </a:r>
            <a:r>
              <a:rPr lang="en-US" sz="4400" dirty="0" smtClean="0"/>
              <a:t>for transportation </a:t>
            </a:r>
            <a:r>
              <a:rPr lang="en-US" sz="4400" dirty="0"/>
              <a:t>needs not eligible for </a:t>
            </a:r>
            <a:r>
              <a:rPr lang="en-US" sz="4400" dirty="0" smtClean="0"/>
              <a:t>Trunk Highway funding:</a:t>
            </a:r>
            <a:endParaRPr lang="en-US" sz="4400" dirty="0"/>
          </a:p>
          <a:p>
            <a:pPr marL="628650" lvl="1" indent="-171450"/>
            <a:r>
              <a:rPr lang="en-US" sz="3800" dirty="0"/>
              <a:t>Greater Minnesota transit - $10 </a:t>
            </a:r>
            <a:r>
              <a:rPr lang="en-US" sz="3800" dirty="0" smtClean="0"/>
              <a:t>million</a:t>
            </a:r>
            <a:endParaRPr lang="en-US" sz="3800" dirty="0"/>
          </a:p>
          <a:p>
            <a:pPr marL="628650" lvl="1" indent="-171450"/>
            <a:r>
              <a:rPr lang="en-US" sz="3800" dirty="0"/>
              <a:t>Bike and pedestrian infrastructure, including Safe Routes to Schools – $2.25 million </a:t>
            </a:r>
            <a:endParaRPr lang="en-US" sz="3800" dirty="0" smtClean="0"/>
          </a:p>
          <a:p>
            <a:pPr marL="628650" lvl="1" indent="-171450"/>
            <a:r>
              <a:rPr lang="en-US" sz="3800" dirty="0" smtClean="0"/>
              <a:t>Safe </a:t>
            </a:r>
            <a:r>
              <a:rPr lang="en-US" sz="3800" dirty="0"/>
              <a:t>Routes to School administration - $250,000 </a:t>
            </a:r>
            <a:endParaRPr lang="en-US" sz="3800" dirty="0" smtClean="0"/>
          </a:p>
          <a:p>
            <a:pPr marL="628650" lvl="1" indent="-171450"/>
            <a:r>
              <a:rPr lang="en-US" sz="3800" dirty="0" smtClean="0"/>
              <a:t>Americans </a:t>
            </a:r>
            <a:r>
              <a:rPr lang="en-US" sz="3800" dirty="0"/>
              <a:t>with Disabilities (ADA) projects for local roads - $4 million </a:t>
            </a:r>
            <a:endParaRPr lang="en-US" sz="3800" dirty="0" smtClean="0"/>
          </a:p>
          <a:p>
            <a:pPr marL="628650" lvl="1" indent="-171450"/>
            <a:r>
              <a:rPr lang="en-US" sz="3800" dirty="0" smtClean="0"/>
              <a:t>Aid </a:t>
            </a:r>
            <a:r>
              <a:rPr lang="en-US" sz="3800" dirty="0"/>
              <a:t>for Cities with Populations under 5,000 - $19 million </a:t>
            </a:r>
            <a:endParaRPr lang="en-US" sz="3800" dirty="0" smtClean="0"/>
          </a:p>
          <a:p>
            <a:pPr marL="628650" lvl="1" indent="-171450"/>
            <a:r>
              <a:rPr lang="en-US" sz="3800" dirty="0" smtClean="0"/>
              <a:t>Aid </a:t>
            </a:r>
            <a:r>
              <a:rPr lang="en-US" sz="3800" dirty="0"/>
              <a:t>for Large Cities - $19 </a:t>
            </a:r>
            <a:r>
              <a:rPr lang="en-US" sz="3800" dirty="0" smtClean="0"/>
              <a:t>million</a:t>
            </a:r>
            <a:endParaRPr lang="en-US" sz="3800" dirty="0"/>
          </a:p>
          <a:p>
            <a:pPr marL="628650" lvl="1" indent="-171450"/>
            <a:r>
              <a:rPr lang="en-US" sz="3800" dirty="0"/>
              <a:t>Aid for Tribal Roads - $2.5 </a:t>
            </a:r>
            <a:r>
              <a:rPr lang="en-US" sz="3800" dirty="0" smtClean="0"/>
              <a:t>million</a:t>
            </a:r>
            <a:endParaRPr lang="en-US" sz="38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34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Investment at a Glance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204017"/>
              </p:ext>
            </p:extLst>
          </p:nvPr>
        </p:nvGraphicFramePr>
        <p:xfrm>
          <a:off x="0" y="1167937"/>
          <a:ext cx="12191999" cy="5370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742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243584"/>
            <a:ext cx="12192000" cy="351150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4400" dirty="0" smtClean="0"/>
              <a:t>Governor’s Budget Presentation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House Transportation Finance Committee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/>
              <a:t>Tracy Hatch </a:t>
            </a:r>
            <a:br>
              <a:rPr lang="en-US" sz="2400" dirty="0"/>
            </a:br>
            <a:r>
              <a:rPr lang="en-US" sz="2400" dirty="0"/>
              <a:t>Deputy Commissioner</a:t>
            </a:r>
            <a:br>
              <a:rPr lang="en-US" sz="2400" dirty="0"/>
            </a:br>
            <a:r>
              <a:rPr lang="en-US" sz="2400" dirty="0"/>
              <a:t>Chief Financial Officer / Chief Operating Officer</a:t>
            </a:r>
            <a:br>
              <a:rPr lang="en-US" sz="2400" dirty="0"/>
            </a:br>
            <a:r>
              <a:rPr lang="en-US" sz="2400" dirty="0" smtClean="0"/>
              <a:t>March 2, 2017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652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82040" y="259080"/>
            <a:ext cx="10607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</a:rPr>
              <a:t>Governor’s Operating Budget </a:t>
            </a:r>
            <a:r>
              <a:rPr lang="en-US" sz="2400" b="1" dirty="0">
                <a:solidFill>
                  <a:schemeClr val="bg1"/>
                </a:solidFill>
              </a:rPr>
              <a:t>Requests</a:t>
            </a:r>
          </a:p>
          <a:p>
            <a:pPr algn="r"/>
            <a:r>
              <a:rPr lang="en-US" sz="2400" b="1" dirty="0">
                <a:solidFill>
                  <a:schemeClr val="bg1"/>
                </a:solidFill>
              </a:rPr>
              <a:t>FY 18-19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127211"/>
              </p:ext>
            </p:extLst>
          </p:nvPr>
        </p:nvGraphicFramePr>
        <p:xfrm>
          <a:off x="1222717" y="1357418"/>
          <a:ext cx="9519790" cy="536405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235652"/>
                <a:gridCol w="1954209"/>
                <a:gridCol w="2329929"/>
              </a:tblGrid>
              <a:tr h="605933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Change Item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18-19</a:t>
                      </a:r>
                      <a:r>
                        <a:rPr lang="en-US" baseline="0" dirty="0" smtClean="0"/>
                        <a:t> Total</a:t>
                      </a:r>
                    </a:p>
                    <a:p>
                      <a:pPr algn="r"/>
                      <a:r>
                        <a:rPr lang="en-US" baseline="0" dirty="0" smtClean="0"/>
                        <a:t>($ in thousands)</a:t>
                      </a:r>
                      <a:endParaRPr lang="en-US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Cyber Security Risk Management and Agency Priorities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$19,850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65337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Snow and Ice Contingency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Trunk Highway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Workforce Optimization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$50,750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Operating Pressures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Trunk Highway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$31,325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Road Construction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$361,300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Pavement Preservation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Trunk Highway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$20,000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Building Services Appropriation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$34,000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Road Equipment Fund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Trunk Highway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$20,000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Intelligent Transportation Systems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$8,000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Tribal Training 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General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$410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Working Capital Loan Fund 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Port Development Reappropriation 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General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 anchor="ctr"/>
                </a:tc>
              </a:tr>
              <a:tr h="3303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Plane Purchase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$10,000</a:t>
                      </a:r>
                      <a:endParaRPr kumimoji="0"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Aeronautics Appropriation Increase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State Airports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$6,000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02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Cyber Security Risk Management and Agency </a:t>
            </a:r>
            <a:r>
              <a:rPr lang="en-US" b="1" dirty="0" smtClean="0"/>
              <a:t>Priorities</a:t>
            </a:r>
            <a:br>
              <a:rPr lang="en-US" b="1" dirty="0" smtClean="0"/>
            </a:br>
            <a:r>
              <a:rPr lang="en-US" sz="2700" b="1" dirty="0" smtClean="0"/>
              <a:t>Trunk Highway Fund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748375" cy="480064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Appropriation increase of $</a:t>
            </a:r>
            <a:r>
              <a:rPr lang="en-US" sz="2400" dirty="0"/>
              <a:t>10.5 </a:t>
            </a:r>
            <a:r>
              <a:rPr lang="en-US" sz="2400" dirty="0" smtClean="0"/>
              <a:t>million </a:t>
            </a:r>
            <a:r>
              <a:rPr lang="en-US" sz="2400" dirty="0"/>
              <a:t>in FY18 and $9.35 million in </a:t>
            </a:r>
            <a:r>
              <a:rPr lang="en-US" sz="2400" dirty="0" smtClean="0"/>
              <a:t>FY19 from the Trunk Highway Fund</a:t>
            </a:r>
            <a:endParaRPr lang="en-US" sz="2400" dirty="0"/>
          </a:p>
          <a:p>
            <a:r>
              <a:rPr lang="en-US" sz="2400" dirty="0"/>
              <a:t>The proposal would:</a:t>
            </a:r>
          </a:p>
          <a:p>
            <a:pPr lvl="1"/>
            <a:r>
              <a:rPr lang="en-US" sz="2400" dirty="0"/>
              <a:t>Address </a:t>
            </a:r>
            <a:r>
              <a:rPr lang="en-US" sz="2400" dirty="0" smtClean="0"/>
              <a:t>cyber-security, risk management and protection of the state’s sensitive data assets</a:t>
            </a: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/>
              <a:t>Upgrade/replace MnDOT’s IT portfolio to ensure reliable delivery of agency products 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Improve data tracking, project management and reporting abilities to better inform agency stakeholders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48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15461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Snow and Ice Contingency</a:t>
            </a:r>
            <a:br>
              <a:rPr lang="en-US" b="1" dirty="0"/>
            </a:br>
            <a:r>
              <a:rPr lang="en-US" sz="2700" b="1" dirty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0539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Establish Snow </a:t>
            </a:r>
            <a:r>
              <a:rPr lang="en-US" sz="2600" dirty="0"/>
              <a:t>and Ice statutory language </a:t>
            </a:r>
            <a:r>
              <a:rPr lang="en-US" sz="2600" dirty="0" smtClean="0"/>
              <a:t>to provide funding to cover </a:t>
            </a:r>
            <a:r>
              <a:rPr lang="en-US" sz="2600" dirty="0"/>
              <a:t>costs in extreme </a:t>
            </a:r>
            <a:r>
              <a:rPr lang="en-US" sz="2600" dirty="0" smtClean="0"/>
              <a:t>winters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 smtClean="0"/>
          </a:p>
          <a:p>
            <a:r>
              <a:rPr lang="en-US" sz="2600" dirty="0" smtClean="0"/>
              <a:t>Ability to use fund balance to stabilize other maintenance activities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 smtClean="0"/>
          </a:p>
          <a:p>
            <a:r>
              <a:rPr lang="en-US" sz="2600" dirty="0" smtClean="0"/>
              <a:t>Weather </a:t>
            </a:r>
            <a:r>
              <a:rPr lang="en-US" sz="2600" dirty="0"/>
              <a:t>patterns over the past few years have resulted </a:t>
            </a:r>
            <a:r>
              <a:rPr lang="en-US" sz="2600" dirty="0" smtClean="0"/>
              <a:t>in varied costs</a:t>
            </a:r>
          </a:p>
          <a:p>
            <a:endParaRPr lang="en-US" sz="2600" dirty="0"/>
          </a:p>
          <a:p>
            <a:r>
              <a:rPr lang="en-US" sz="2600" dirty="0" smtClean="0"/>
              <a:t>Funding stability for snow and ice means better planning (and better assets) in all other maintenance areas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33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3559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Workforce </a:t>
            </a:r>
            <a:r>
              <a:rPr lang="en-US" b="1" dirty="0" smtClean="0"/>
              <a:t>Optimization</a:t>
            </a:r>
            <a:br>
              <a:rPr lang="en-US" b="1" dirty="0" smtClean="0"/>
            </a:br>
            <a:r>
              <a:rPr lang="en-US" sz="2700" b="1" dirty="0" smtClean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budget increase of $25 </a:t>
            </a:r>
            <a:r>
              <a:rPr lang="en-US" sz="2400" dirty="0" smtClean="0"/>
              <a:t>million from the Trunk </a:t>
            </a:r>
            <a:r>
              <a:rPr lang="en-US" sz="2400" dirty="0"/>
              <a:t>Highway Fund </a:t>
            </a:r>
            <a:endParaRPr lang="en-US" sz="2400" dirty="0" smtClean="0"/>
          </a:p>
          <a:p>
            <a:r>
              <a:rPr lang="en-US" sz="2400" dirty="0"/>
              <a:t>A</a:t>
            </a:r>
            <a:r>
              <a:rPr lang="en-US" sz="2400" dirty="0" smtClean="0"/>
              <a:t>n </a:t>
            </a:r>
            <a:r>
              <a:rPr lang="en-US" sz="2400" dirty="0"/>
              <a:t>increase in maintenance operations staff of approximately </a:t>
            </a:r>
            <a:r>
              <a:rPr lang="en-US" sz="2400" dirty="0" smtClean="0"/>
              <a:t>260 FTEs </a:t>
            </a:r>
            <a:r>
              <a:rPr lang="en-US" sz="2400" dirty="0"/>
              <a:t>which </a:t>
            </a:r>
            <a:r>
              <a:rPr lang="en-US" sz="2400" dirty="0" smtClean="0"/>
              <a:t>will:</a:t>
            </a:r>
          </a:p>
          <a:p>
            <a:pPr lvl="1"/>
            <a:r>
              <a:rPr lang="en-US" sz="2400" dirty="0"/>
              <a:t>Provide </a:t>
            </a:r>
            <a:r>
              <a:rPr lang="en-US" sz="2400" dirty="0" smtClean="0"/>
              <a:t>snow plow </a:t>
            </a:r>
            <a:r>
              <a:rPr lang="en-US" sz="2400" dirty="0"/>
              <a:t>truck </a:t>
            </a:r>
            <a:r>
              <a:rPr lang="en-US" sz="2400" dirty="0" smtClean="0"/>
              <a:t>operators sufficient to operate the </a:t>
            </a:r>
            <a:r>
              <a:rPr lang="en-US" sz="2400" dirty="0"/>
              <a:t>fleet </a:t>
            </a:r>
            <a:r>
              <a:rPr lang="en-US" sz="2400" dirty="0" smtClean="0"/>
              <a:t>two </a:t>
            </a:r>
            <a:r>
              <a:rPr lang="en-US" sz="2400" dirty="0"/>
              <a:t>shifts per day</a:t>
            </a:r>
            <a:endParaRPr lang="en-US" sz="2400" dirty="0" smtClean="0"/>
          </a:p>
          <a:p>
            <a:pPr lvl="1"/>
            <a:r>
              <a:rPr lang="en-US" sz="2400" dirty="0"/>
              <a:t>Reduce dependence on other non-maintenance staff to plow snow in the winter</a:t>
            </a:r>
            <a:endParaRPr lang="en-US" sz="2400" dirty="0" smtClean="0"/>
          </a:p>
          <a:p>
            <a:pPr lvl="1"/>
            <a:r>
              <a:rPr lang="en-US" sz="2400" dirty="0"/>
              <a:t>Increase ability to staff critical spring and summer maintenance work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50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32380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Operating </a:t>
            </a:r>
            <a:r>
              <a:rPr lang="en-US" b="1" dirty="0" smtClean="0"/>
              <a:t>Pressures</a:t>
            </a:r>
            <a:br>
              <a:rPr lang="en-US" b="1" dirty="0" smtClean="0"/>
            </a:br>
            <a:r>
              <a:rPr lang="en-US" sz="2400" b="1" dirty="0" smtClean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increase </a:t>
            </a:r>
            <a:r>
              <a:rPr lang="en-US" sz="2400" dirty="0" smtClean="0"/>
              <a:t>of </a:t>
            </a:r>
            <a:r>
              <a:rPr lang="en-US" sz="2400" dirty="0"/>
              <a:t>$10.8 million in FY18 and $20.5 million in FY19 </a:t>
            </a:r>
            <a:r>
              <a:rPr lang="en-US" sz="2400" dirty="0" smtClean="0"/>
              <a:t>from the </a:t>
            </a:r>
            <a:r>
              <a:rPr lang="en-US" sz="2400" dirty="0"/>
              <a:t>Trunk Highway </a:t>
            </a:r>
            <a:r>
              <a:rPr lang="en-US" sz="2400" dirty="0" smtClean="0"/>
              <a:t>Fund</a:t>
            </a:r>
          </a:p>
          <a:p>
            <a:r>
              <a:rPr lang="en-US" sz="2400" dirty="0"/>
              <a:t>To sustain existing purchasing power to relieve operating pressures of commodity inflation</a:t>
            </a:r>
          </a:p>
          <a:p>
            <a:r>
              <a:rPr lang="en-US" sz="2400" dirty="0"/>
              <a:t>Address compensation </a:t>
            </a:r>
            <a:r>
              <a:rPr lang="en-US" sz="2400" dirty="0" smtClean="0"/>
              <a:t>pressures related to:</a:t>
            </a:r>
          </a:p>
          <a:p>
            <a:pPr lvl="1"/>
            <a:r>
              <a:rPr lang="en-US" sz="2400" dirty="0" smtClean="0"/>
              <a:t>Healthcare costs </a:t>
            </a:r>
            <a:endParaRPr lang="en-US" sz="2400" dirty="0"/>
          </a:p>
          <a:p>
            <a:pPr lvl="1"/>
            <a:r>
              <a:rPr lang="en-US" sz="2400" dirty="0" smtClean="0"/>
              <a:t>Proposed pension contribution increases  </a:t>
            </a:r>
          </a:p>
          <a:p>
            <a:pPr lvl="1"/>
            <a:r>
              <a:rPr lang="en-US" sz="2400" dirty="0" smtClean="0"/>
              <a:t>Step </a:t>
            </a:r>
            <a:r>
              <a:rPr lang="en-US" sz="2400" dirty="0"/>
              <a:t>i</a:t>
            </a:r>
            <a:r>
              <a:rPr lang="en-US" sz="2400" dirty="0" smtClean="0"/>
              <a:t>ncreases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41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88267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State Road Construction</a:t>
            </a:r>
            <a:br>
              <a:rPr lang="en-US" b="1" dirty="0"/>
            </a:br>
            <a:r>
              <a:rPr lang="en-US" sz="2700" b="1" dirty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Increase the state road construction appropriation to enable MnDOT to spend </a:t>
            </a:r>
            <a:r>
              <a:rPr lang="en-US" sz="2400" dirty="0" smtClean="0"/>
              <a:t>additional </a:t>
            </a:r>
            <a:r>
              <a:rPr lang="en-US" sz="2400" dirty="0"/>
              <a:t>federal funding </a:t>
            </a:r>
            <a:r>
              <a:rPr lang="en-US" sz="2400" dirty="0" smtClean="0"/>
              <a:t>available through </a:t>
            </a:r>
            <a:r>
              <a:rPr lang="en-US" sz="2400" dirty="0"/>
              <a:t>the FAST Act</a:t>
            </a:r>
            <a:endParaRPr lang="en-US" sz="2400" dirty="0" smtClean="0"/>
          </a:p>
          <a:p>
            <a:r>
              <a:rPr lang="en-US" sz="2400" dirty="0" smtClean="0"/>
              <a:t>An increased appropriation </a:t>
            </a:r>
            <a:r>
              <a:rPr lang="en-US" sz="2400" dirty="0"/>
              <a:t>in the Trunk Highway </a:t>
            </a:r>
            <a:r>
              <a:rPr lang="en-US" sz="2400" dirty="0" smtClean="0"/>
              <a:t>Fund:</a:t>
            </a:r>
          </a:p>
          <a:p>
            <a:pPr lvl="1"/>
            <a:r>
              <a:rPr lang="en-US" sz="2400" dirty="0" smtClean="0"/>
              <a:t>$105 million in FY17 </a:t>
            </a:r>
          </a:p>
          <a:p>
            <a:pPr lvl="1"/>
            <a:r>
              <a:rPr lang="en-US" sz="2400" dirty="0" smtClean="0"/>
              <a:t>$</a:t>
            </a:r>
            <a:r>
              <a:rPr lang="en-US" sz="2400" dirty="0"/>
              <a:t>215.4 million in </a:t>
            </a:r>
            <a:r>
              <a:rPr lang="en-US" sz="2400" dirty="0" smtClean="0"/>
              <a:t>FY18</a:t>
            </a:r>
          </a:p>
          <a:p>
            <a:pPr lvl="1"/>
            <a:r>
              <a:rPr lang="en-US" sz="2400" dirty="0" smtClean="0"/>
              <a:t>$</a:t>
            </a:r>
            <a:r>
              <a:rPr lang="en-US" sz="2400" dirty="0"/>
              <a:t>145.9 million in FY19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31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37400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Pavement Preservation</a:t>
            </a:r>
            <a:br>
              <a:rPr lang="en-US" b="1" dirty="0"/>
            </a:br>
            <a:r>
              <a:rPr lang="en-US" sz="2700" b="1" dirty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6"/>
          </a:xfrm>
        </p:spPr>
        <p:txBody>
          <a:bodyPr>
            <a:norm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increase of $10 </a:t>
            </a:r>
            <a:r>
              <a:rPr lang="en-US" sz="2400" dirty="0" smtClean="0"/>
              <a:t>million </a:t>
            </a:r>
            <a:r>
              <a:rPr lang="en-US" sz="2400" dirty="0"/>
              <a:t>from the Trunk Highway </a:t>
            </a:r>
            <a:r>
              <a:rPr lang="en-US" sz="2400" dirty="0" smtClean="0"/>
              <a:t>Fund</a:t>
            </a:r>
          </a:p>
          <a:p>
            <a:r>
              <a:rPr lang="en-US" sz="2400" dirty="0" smtClean="0"/>
              <a:t>Funding </a:t>
            </a:r>
            <a:r>
              <a:rPr lang="en-US" sz="2400" dirty="0"/>
              <a:t>will be used to support longer lasting durable pavement preservation techniques</a:t>
            </a:r>
          </a:p>
          <a:p>
            <a:r>
              <a:rPr lang="en-US" sz="2400" dirty="0" smtClean="0"/>
              <a:t>Examples </a:t>
            </a:r>
            <a:r>
              <a:rPr lang="en-US" sz="2400" dirty="0"/>
              <a:t>of these longer lasting pavement preservation techniques </a:t>
            </a:r>
            <a:r>
              <a:rPr lang="en-US" sz="2400" dirty="0" smtClean="0"/>
              <a:t>include </a:t>
            </a:r>
            <a:r>
              <a:rPr lang="en-US" sz="2400" dirty="0"/>
              <a:t>mastic patching, micro-surfacing and slurry </a:t>
            </a:r>
            <a:r>
              <a:rPr lang="en-US" sz="2400" dirty="0" smtClean="0"/>
              <a:t>seals</a:t>
            </a:r>
            <a:endParaRPr lang="en-US" sz="2400" dirty="0"/>
          </a:p>
          <a:p>
            <a:r>
              <a:rPr lang="en-US" sz="2400" dirty="0" smtClean="0"/>
              <a:t>MnDOT </a:t>
            </a:r>
            <a:r>
              <a:rPr lang="en-US" sz="2400" dirty="0"/>
              <a:t>expects that the miles of pavement in poor condition </a:t>
            </a:r>
            <a:r>
              <a:rPr lang="en-US" sz="2400" dirty="0" smtClean="0"/>
              <a:t>will continue to increase. </a:t>
            </a:r>
            <a:r>
              <a:rPr lang="en-US" sz="2400" dirty="0"/>
              <a:t>This funding will allow the agency to strategically plan repairs and utilize durable pavement preservation techniques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35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2029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for Transportation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000" dirty="0"/>
              <a:t>10 year Investment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cs typeface="Arial" panose="020B0604020202020204" pitchFamily="34" charset="0"/>
              </a:rPr>
              <a:t>Commitment </a:t>
            </a:r>
            <a:r>
              <a:rPr lang="en-US" sz="2400" dirty="0">
                <a:cs typeface="Arial" panose="020B0604020202020204" pitchFamily="34" charset="0"/>
              </a:rPr>
              <a:t>to a long term investment plan for roads and </a:t>
            </a:r>
            <a:r>
              <a:rPr lang="en-US" sz="2400" dirty="0" smtClean="0">
                <a:cs typeface="Arial" panose="020B0604020202020204" pitchFamily="34" charset="0"/>
              </a:rPr>
              <a:t>bridges over the next ten years</a:t>
            </a:r>
          </a:p>
          <a:p>
            <a:r>
              <a:rPr lang="en-US" sz="2400" dirty="0">
                <a:cs typeface="Arial" panose="020B0604020202020204" pitchFamily="34" charset="0"/>
              </a:rPr>
              <a:t>$6 billion gap is projected between funding needs and estimated revenues for roads and </a:t>
            </a:r>
            <a:r>
              <a:rPr lang="en-US" sz="2400" dirty="0" smtClean="0">
                <a:cs typeface="Arial" panose="020B0604020202020204" pitchFamily="34" charset="0"/>
              </a:rPr>
              <a:t>bridges</a:t>
            </a:r>
            <a:endParaRPr lang="en-US" sz="2400" strike="sngStrike" dirty="0">
              <a:cs typeface="Arial" panose="020B0604020202020204" pitchFamily="34" charset="0"/>
            </a:endParaRPr>
          </a:p>
          <a:p>
            <a:r>
              <a:rPr lang="en-US" sz="2400" dirty="0" smtClean="0">
                <a:cs typeface="Arial" panose="020B0604020202020204" pitchFamily="34" charset="0"/>
              </a:rPr>
              <a:t>Without additional resources there will be</a:t>
            </a:r>
          </a:p>
          <a:p>
            <a:pPr lvl="1"/>
            <a:r>
              <a:rPr lang="en-US" sz="2400" dirty="0" smtClean="0">
                <a:cs typeface="Arial" panose="020B0604020202020204" pitchFamily="34" charset="0"/>
              </a:rPr>
              <a:t>Increased deterioration of pavement and bridges</a:t>
            </a:r>
            <a:endParaRPr lang="en-US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lvl="1"/>
            <a:r>
              <a:rPr lang="en-US" sz="2400" dirty="0" smtClean="0">
                <a:cs typeface="Arial" panose="020B0604020202020204" pitchFamily="34" charset="0"/>
              </a:rPr>
              <a:t>Very little, if any, expansion to address population &amp; economic growth</a:t>
            </a:r>
            <a:endParaRPr lang="en-US" sz="2400" dirty="0">
              <a:cs typeface="Arial" panose="020B0604020202020204" pitchFamily="34" charset="0"/>
            </a:endParaRP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79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Building Services Appropriation</a:t>
            </a:r>
            <a:br>
              <a:rPr lang="en-US" b="1" dirty="0"/>
            </a:br>
            <a:r>
              <a:rPr lang="en-US" sz="2700" b="1" dirty="0"/>
              <a:t>Trunk Highway Fund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increase of $17 </a:t>
            </a:r>
            <a:r>
              <a:rPr lang="en-US" sz="2400" dirty="0" smtClean="0"/>
              <a:t>million </a:t>
            </a:r>
            <a:r>
              <a:rPr lang="en-US" sz="2400" dirty="0"/>
              <a:t>from the Trunk Highway Fund </a:t>
            </a:r>
          </a:p>
          <a:p>
            <a:r>
              <a:rPr lang="en-US" sz="2400" dirty="0" smtClean="0"/>
              <a:t>Maintain critical statewide facilities: </a:t>
            </a:r>
          </a:p>
          <a:p>
            <a:pPr lvl="1"/>
            <a:r>
              <a:rPr lang="en-US" sz="2400" dirty="0" smtClean="0"/>
              <a:t>$</a:t>
            </a:r>
            <a:r>
              <a:rPr lang="en-US" sz="2400" dirty="0"/>
              <a:t>6 million for Facilities Maintenance </a:t>
            </a:r>
            <a:r>
              <a:rPr lang="en-US" sz="2400" dirty="0" smtClean="0"/>
              <a:t>Program which enable </a:t>
            </a:r>
            <a:r>
              <a:rPr lang="en-US" sz="2400" dirty="0"/>
              <a:t>MnDOT to upgrade its current </a:t>
            </a:r>
            <a:r>
              <a:rPr lang="en-US" sz="2400" dirty="0" smtClean="0"/>
              <a:t>buildings (projects less </a:t>
            </a:r>
            <a:r>
              <a:rPr lang="en-US" sz="2400" dirty="0"/>
              <a:t>than $2 </a:t>
            </a:r>
            <a:r>
              <a:rPr lang="en-US" sz="2400" dirty="0" smtClean="0"/>
              <a:t>million)</a:t>
            </a:r>
            <a:endParaRPr lang="en-US" sz="2400" dirty="0"/>
          </a:p>
          <a:p>
            <a:pPr lvl="1"/>
            <a:r>
              <a:rPr lang="en-US" sz="2400" dirty="0"/>
              <a:t>$10.75 million for facilities replacement and upgrades (</a:t>
            </a:r>
            <a:r>
              <a:rPr lang="en-US" sz="2400" dirty="0" smtClean="0"/>
              <a:t>projects </a:t>
            </a:r>
            <a:r>
              <a:rPr lang="en-US" sz="2400" dirty="0"/>
              <a:t>over $2 million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/>
              <a:t>$250,000 annually </a:t>
            </a:r>
            <a:r>
              <a:rPr lang="en-US" sz="2400" dirty="0" smtClean="0"/>
              <a:t>for the lease </a:t>
            </a:r>
            <a:r>
              <a:rPr lang="en-US" sz="2400" dirty="0"/>
              <a:t>increase on Central Office </a:t>
            </a:r>
            <a:r>
              <a:rPr lang="en-US" sz="2400" dirty="0" smtClean="0"/>
              <a:t>Building</a:t>
            </a:r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52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5366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Road Equipment Fund</a:t>
            </a:r>
            <a:br>
              <a:rPr lang="en-US" b="1" dirty="0"/>
            </a:br>
            <a:r>
              <a:rPr lang="en-US" sz="2700" b="1" dirty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increase of $10 </a:t>
            </a:r>
            <a:r>
              <a:rPr lang="en-US" sz="2400" dirty="0" smtClean="0"/>
              <a:t>million from the </a:t>
            </a:r>
            <a:r>
              <a:rPr lang="en-US" sz="2400" dirty="0"/>
              <a:t>Trunk Highway Fund </a:t>
            </a:r>
          </a:p>
          <a:p>
            <a:r>
              <a:rPr lang="en-US" sz="2400" dirty="0" smtClean="0"/>
              <a:t>Funding </a:t>
            </a:r>
            <a:r>
              <a:rPr lang="en-US" sz="2400" dirty="0"/>
              <a:t>will allow MnDOT </a:t>
            </a:r>
            <a:r>
              <a:rPr lang="en-US" sz="2400" dirty="0" smtClean="0"/>
              <a:t>to:</a:t>
            </a:r>
            <a:endParaRPr lang="en-US" sz="2400" dirty="0"/>
          </a:p>
          <a:p>
            <a:pPr lvl="1"/>
            <a:r>
              <a:rPr lang="en-US" sz="2400" dirty="0"/>
              <a:t>Replace equipment </a:t>
            </a:r>
            <a:r>
              <a:rPr lang="en-US" sz="2400" dirty="0" smtClean="0"/>
              <a:t>at planned lifecycle </a:t>
            </a:r>
            <a:endParaRPr lang="en-US" sz="2400" dirty="0"/>
          </a:p>
          <a:p>
            <a:pPr lvl="1"/>
            <a:r>
              <a:rPr lang="en-US" sz="2400" dirty="0"/>
              <a:t>Reduce equipment repair costs</a:t>
            </a:r>
          </a:p>
          <a:p>
            <a:pPr lvl="1"/>
            <a:r>
              <a:rPr lang="en-US" sz="2400" dirty="0"/>
              <a:t>Limit unscheduled downtime and the need for reserve equipment</a:t>
            </a:r>
          </a:p>
          <a:p>
            <a:r>
              <a:rPr lang="en-US" sz="2400" dirty="0" smtClean="0"/>
              <a:t>MnDOT’s </a:t>
            </a:r>
            <a:r>
              <a:rPr lang="en-US" sz="2400" dirty="0"/>
              <a:t>operations and maintenance activities are dependent on a large fleet of equipment with varying </a:t>
            </a:r>
            <a:r>
              <a:rPr lang="en-US" sz="2400" dirty="0" smtClean="0"/>
              <a:t>lifecycles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40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0883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Intelligent Transportation Systems</a:t>
            </a:r>
            <a:br>
              <a:rPr lang="en-US" b="1" dirty="0"/>
            </a:br>
            <a:r>
              <a:rPr lang="en-US" sz="2700" b="1" dirty="0"/>
              <a:t>Trunk Highway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5383"/>
          </a:xfrm>
        </p:spPr>
        <p:txBody>
          <a:bodyPr>
            <a:no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ase </a:t>
            </a:r>
            <a:r>
              <a:rPr lang="en-US" sz="2400" dirty="0"/>
              <a:t>increase of $4M </a:t>
            </a:r>
            <a:r>
              <a:rPr lang="en-US" sz="2400" dirty="0" smtClean="0"/>
              <a:t>from the Trunk </a:t>
            </a:r>
            <a:r>
              <a:rPr lang="en-US" sz="2400" dirty="0"/>
              <a:t>Highway Fund </a:t>
            </a:r>
          </a:p>
          <a:p>
            <a:r>
              <a:rPr lang="en-US" sz="2400" dirty="0"/>
              <a:t>Proposal will </a:t>
            </a:r>
            <a:r>
              <a:rPr lang="en-US" sz="2400" dirty="0" smtClean="0"/>
              <a:t>advance </a:t>
            </a:r>
            <a:r>
              <a:rPr lang="en-US" sz="2400" dirty="0"/>
              <a:t>d</a:t>
            </a:r>
            <a:r>
              <a:rPr lang="en-US" sz="2400" dirty="0" smtClean="0"/>
              <a:t>evelopment deployment </a:t>
            </a:r>
            <a:r>
              <a:rPr lang="en-US" sz="2400" dirty="0"/>
              <a:t>of ITS Technologies which will either match federal grant opportunities or advance ITS technology </a:t>
            </a:r>
            <a:r>
              <a:rPr lang="en-US" sz="2400" dirty="0" smtClean="0"/>
              <a:t>in: </a:t>
            </a:r>
          </a:p>
          <a:p>
            <a:pPr lvl="2"/>
            <a:r>
              <a:rPr lang="en-US" sz="2000" dirty="0" smtClean="0"/>
              <a:t>Connected </a:t>
            </a:r>
            <a:r>
              <a:rPr lang="en-US" sz="2000" dirty="0"/>
              <a:t>Vehicles and Autonomous Vehicles (</a:t>
            </a:r>
            <a:r>
              <a:rPr lang="en-US" sz="2000" dirty="0" smtClean="0"/>
              <a:t>CV/AV)</a:t>
            </a:r>
          </a:p>
          <a:p>
            <a:pPr lvl="2"/>
            <a:r>
              <a:rPr lang="en-US" sz="2000" dirty="0"/>
              <a:t>W</a:t>
            </a:r>
            <a:r>
              <a:rPr lang="en-US" sz="2000" dirty="0" smtClean="0"/>
              <a:t>ork zones</a:t>
            </a:r>
          </a:p>
          <a:p>
            <a:pPr lvl="2"/>
            <a:r>
              <a:rPr lang="en-US" sz="2000" dirty="0"/>
              <a:t>S</a:t>
            </a:r>
            <a:r>
              <a:rPr lang="en-US" sz="2000" dirty="0" smtClean="0"/>
              <a:t>now </a:t>
            </a:r>
            <a:r>
              <a:rPr lang="en-US" sz="2000" dirty="0"/>
              <a:t>and ice operations.</a:t>
            </a:r>
          </a:p>
          <a:p>
            <a:r>
              <a:rPr lang="en-US" sz="2400" dirty="0"/>
              <a:t>ITS capital asset replacement at life cycle targets</a:t>
            </a:r>
          </a:p>
          <a:p>
            <a:r>
              <a:rPr lang="en-US" sz="2400" dirty="0"/>
              <a:t>Operations and maintenance to provide additional statewide incident and congestion management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44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055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11049000" cy="9144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Tribal Training </a:t>
            </a:r>
            <a:r>
              <a:rPr lang="en-US" b="1" dirty="0" smtClean="0"/>
              <a:t>Funding </a:t>
            </a:r>
            <a:br>
              <a:rPr lang="en-US" b="1" dirty="0" smtClean="0"/>
            </a:br>
            <a:r>
              <a:rPr lang="en-US" sz="2700" b="1" dirty="0" smtClean="0"/>
              <a:t>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/>
              <a:t>Appropriation </a:t>
            </a:r>
            <a:r>
              <a:rPr lang="en-US" sz="2400" dirty="0"/>
              <a:t>of $192,000 in </a:t>
            </a:r>
            <a:r>
              <a:rPr lang="en-US" sz="2400" dirty="0" smtClean="0"/>
              <a:t>FY18 and </a:t>
            </a:r>
            <a:r>
              <a:rPr lang="en-US" sz="2400" dirty="0"/>
              <a:t>$</a:t>
            </a:r>
            <a:r>
              <a:rPr lang="en-US" sz="2400" dirty="0" smtClean="0"/>
              <a:t>218,000 in FY19 from the General Fund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/>
              <a:t>Provide tribal </a:t>
            </a:r>
            <a:r>
              <a:rPr lang="en-US" sz="2400" dirty="0"/>
              <a:t>training for </a:t>
            </a:r>
            <a:r>
              <a:rPr lang="en-US" sz="2400" dirty="0" smtClean="0"/>
              <a:t>state agencies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r>
              <a:rPr lang="en-US" sz="2400" dirty="0" smtClean="0"/>
              <a:t>Training informs employees about consultation and coordination with </a:t>
            </a:r>
            <a:r>
              <a:rPr lang="en-US" sz="2400" dirty="0"/>
              <a:t>tribes and tribal </a:t>
            </a:r>
            <a:r>
              <a:rPr lang="en-US" sz="2400" dirty="0" smtClean="0"/>
              <a:t>governments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47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2422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-33866"/>
            <a:ext cx="111252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Working Capital Loan Fund &amp;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Port </a:t>
            </a:r>
            <a:r>
              <a:rPr lang="en-US" dirty="0"/>
              <a:t>Development </a:t>
            </a:r>
            <a:r>
              <a:rPr lang="en-US" dirty="0" smtClean="0"/>
              <a:t>Reappropriation 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2700" b="1" dirty="0" smtClean="0"/>
              <a:t>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59317"/>
            <a:ext cx="10232571" cy="4685846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Working Capital Loan Fund: </a:t>
            </a:r>
            <a:r>
              <a:rPr lang="en-US" sz="2800" dirty="0" smtClean="0"/>
              <a:t>a one-time appropriation of </a:t>
            </a:r>
            <a:r>
              <a:rPr lang="en-US" sz="2800" dirty="0"/>
              <a:t>$1.5 million </a:t>
            </a:r>
            <a:r>
              <a:rPr lang="en-US" sz="2800" dirty="0" smtClean="0"/>
              <a:t>from the General Fund</a:t>
            </a:r>
          </a:p>
          <a:p>
            <a:r>
              <a:rPr lang="en-US" sz="2800" dirty="0" smtClean="0"/>
              <a:t>Support </a:t>
            </a:r>
            <a:r>
              <a:rPr lang="en-US" sz="2800" dirty="0"/>
              <a:t>low interest loans to small businesses that are owned by socially or economically disadvantaged individuals interested in working on MnDOT </a:t>
            </a:r>
            <a:r>
              <a:rPr lang="en-US" sz="2800" dirty="0" smtClean="0"/>
              <a:t>projects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Port Development Assistance Reappropriation: </a:t>
            </a:r>
            <a:r>
              <a:rPr lang="en-US" sz="2800" dirty="0"/>
              <a:t>C</a:t>
            </a:r>
            <a:r>
              <a:rPr lang="en-US" sz="2800" dirty="0" smtClean="0"/>
              <a:t>ancel </a:t>
            </a:r>
            <a:r>
              <a:rPr lang="en-US" sz="2800" dirty="0"/>
              <a:t>the unencumbered </a:t>
            </a:r>
            <a:r>
              <a:rPr lang="en-US" sz="2800" dirty="0" smtClean="0"/>
              <a:t>portion of </a:t>
            </a:r>
            <a:r>
              <a:rPr lang="en-US" sz="2800" dirty="0"/>
              <a:t>the 2015 General Fund appropriation and reappropriate the funds in </a:t>
            </a:r>
            <a:r>
              <a:rPr lang="en-US" sz="2800" dirty="0" smtClean="0"/>
              <a:t>2018</a:t>
            </a:r>
          </a:p>
          <a:p>
            <a:r>
              <a:rPr lang="en-US" sz="2800" dirty="0"/>
              <a:t>The Red Wing Port Authority and the Port Authority of Winona are currently developing projects that will use this appropriation</a:t>
            </a:r>
            <a:endParaRPr lang="en-US" sz="2800" b="1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6" y="3382220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37 of Governor’s FY18-19 Budget</a:t>
            </a:r>
            <a:endParaRPr lang="en-US" sz="1600" b="1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302175" y="6228847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See p. 23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230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State Plane </a:t>
            </a:r>
            <a:r>
              <a:rPr lang="en-US" b="1" dirty="0" smtClean="0"/>
              <a:t>Purchase</a:t>
            </a:r>
            <a:br>
              <a:rPr lang="en-US" b="1" dirty="0" smtClean="0"/>
            </a:br>
            <a:r>
              <a:rPr lang="en-US" sz="2700" b="1" dirty="0" smtClean="0"/>
              <a:t>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One-time </a:t>
            </a:r>
            <a:r>
              <a:rPr lang="en-US" sz="2400" dirty="0"/>
              <a:t>appropriation of $10 million from the General Fund to </a:t>
            </a:r>
            <a:r>
              <a:rPr lang="en-US" sz="2400" dirty="0" smtClean="0"/>
              <a:t>replace </a:t>
            </a:r>
            <a:r>
              <a:rPr lang="en-US" sz="2400" dirty="0"/>
              <a:t>two </a:t>
            </a:r>
            <a:r>
              <a:rPr lang="en-US" sz="2400" dirty="0" smtClean="0"/>
              <a:t>aging King Air aircraft that are 35 and 23 years old</a:t>
            </a:r>
          </a:p>
          <a:p>
            <a:r>
              <a:rPr lang="en-US" sz="2400" dirty="0"/>
              <a:t>Proceeds from the sale of the existing aircraft will also be used towards the purchase of the </a:t>
            </a:r>
            <a:r>
              <a:rPr lang="en-US" sz="2400" dirty="0" smtClean="0"/>
              <a:t>new plane</a:t>
            </a:r>
          </a:p>
          <a:p>
            <a:r>
              <a:rPr lang="en-US" sz="2400" dirty="0"/>
              <a:t>The age of the current aircrafts causes high down time for repairs and maintenance and increased operating expense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17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4717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Aeronautics Appropriation </a:t>
            </a:r>
            <a:r>
              <a:rPr lang="en-US" b="1" dirty="0" smtClean="0"/>
              <a:t>Increase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2700" b="1" dirty="0"/>
              <a:t>State Airports </a:t>
            </a:r>
            <a:r>
              <a:rPr lang="en-US" sz="2700" b="1" dirty="0" smtClean="0"/>
              <a:t>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Appropriation </a:t>
            </a:r>
            <a:r>
              <a:rPr lang="en-US" sz="2400" dirty="0"/>
              <a:t>increase </a:t>
            </a:r>
            <a:r>
              <a:rPr lang="en-US" sz="2400" dirty="0" smtClean="0"/>
              <a:t>of $3 million annually in FY2018-19 biennium </a:t>
            </a:r>
            <a:r>
              <a:rPr lang="en-US" sz="2400" dirty="0"/>
              <a:t>and $1 </a:t>
            </a:r>
            <a:r>
              <a:rPr lang="en-US" sz="2400" dirty="0" smtClean="0"/>
              <a:t>million annually </a:t>
            </a:r>
            <a:r>
              <a:rPr lang="en-US" sz="2400" dirty="0"/>
              <a:t>in </a:t>
            </a:r>
            <a:r>
              <a:rPr lang="en-US" sz="2400" dirty="0" smtClean="0"/>
              <a:t>FY2020+ from the State </a:t>
            </a:r>
            <a:r>
              <a:rPr lang="en-US" sz="2400" dirty="0"/>
              <a:t>Airports Fund </a:t>
            </a:r>
            <a:endParaRPr lang="en-US" sz="2400" dirty="0" smtClean="0"/>
          </a:p>
          <a:p>
            <a:r>
              <a:rPr lang="en-US" sz="2400" dirty="0" smtClean="0"/>
              <a:t>Additional </a:t>
            </a:r>
            <a:r>
              <a:rPr lang="en-US" sz="2400" dirty="0"/>
              <a:t>funding for construction, pavement </a:t>
            </a:r>
            <a:r>
              <a:rPr lang="en-US" sz="2400" dirty="0" smtClean="0"/>
              <a:t>maintenance </a:t>
            </a:r>
            <a:r>
              <a:rPr lang="en-US" sz="2400" dirty="0"/>
              <a:t>and other improvements at the state’s 135 </a:t>
            </a:r>
            <a:r>
              <a:rPr lang="en-US" sz="2400" dirty="0" smtClean="0"/>
              <a:t>airports</a:t>
            </a:r>
          </a:p>
          <a:p>
            <a:r>
              <a:rPr lang="en-US" sz="2400" dirty="0" smtClean="0"/>
              <a:t>The aeronautics base appropriation has not increased in 20 years</a:t>
            </a:r>
          </a:p>
          <a:p>
            <a:r>
              <a:rPr lang="en-US" sz="2400" dirty="0" smtClean="0"/>
              <a:t>The increase will help keep pace with inflation and increasing project demands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19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91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021815"/>
              </p:ext>
            </p:extLst>
          </p:nvPr>
        </p:nvGraphicFramePr>
        <p:xfrm>
          <a:off x="1021080" y="1720341"/>
          <a:ext cx="10252879" cy="426703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383206"/>
                <a:gridCol w="2302029"/>
                <a:gridCol w="2567644"/>
              </a:tblGrid>
              <a:tr h="9067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Freight Rail</a:t>
                      </a:r>
                      <a:r>
                        <a:rPr lang="en-US" sz="2400" baseline="0" dirty="0" smtClean="0"/>
                        <a:t> Change Items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Fund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FY 18-19</a:t>
                      </a:r>
                      <a:r>
                        <a:rPr lang="en-US" sz="2400" baseline="0" dirty="0" smtClean="0"/>
                        <a:t> Total</a:t>
                      </a:r>
                    </a:p>
                    <a:p>
                      <a:pPr algn="r"/>
                      <a:r>
                        <a:rPr lang="en-US" sz="2400" baseline="0" dirty="0" smtClean="0"/>
                        <a:t>($ in thousands)</a:t>
                      </a:r>
                      <a:endParaRPr lang="en-US" sz="2400" dirty="0"/>
                    </a:p>
                  </a:txBody>
                  <a:tcPr anchor="ctr"/>
                </a:tc>
              </a:tr>
              <a:tr h="522620">
                <a:tc>
                  <a:txBody>
                    <a:bodyPr/>
                    <a:lstStyle/>
                    <a:p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Freight Rail Appropriation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$1,600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5226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Passenger Rail Program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General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$800</a:t>
                      </a:r>
                      <a:endParaRPr lang="en-US" sz="2000" dirty="0"/>
                    </a:p>
                  </a:txBody>
                  <a:tcPr anchor="ctr"/>
                </a:tc>
              </a:tr>
              <a:tr h="5226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MN Rail Service Improvement Program 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$2,000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522620"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/>
                        <a:t>Rail Safety Inspectors 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Special Revenue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$1,473</a:t>
                      </a:r>
                      <a:endParaRPr lang="en-US" sz="2000" dirty="0"/>
                    </a:p>
                  </a:txBody>
                  <a:tcPr anchor="ctr"/>
                </a:tc>
              </a:tr>
              <a:tr h="52262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Rail Safety Account 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Special Revenue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$7,450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  <a:alpha val="20000"/>
                      </a:schemeClr>
                    </a:solidFill>
                  </a:tcPr>
                </a:tc>
              </a:tr>
              <a:tr h="747146"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/>
                        <a:t>Railroad Assessment for Safety Improvements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Special Revenue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$65,000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2251-9C5F-45DA-A60A-ACD617B80C5F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21080" y="285541"/>
            <a:ext cx="10607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</a:rPr>
              <a:t>Governor’s Freight Rail Budget </a:t>
            </a:r>
            <a:r>
              <a:rPr lang="en-US" sz="2400" b="1" dirty="0">
                <a:solidFill>
                  <a:schemeClr val="bg1"/>
                </a:solidFill>
              </a:rPr>
              <a:t>Requests</a:t>
            </a:r>
          </a:p>
          <a:p>
            <a:pPr algn="r"/>
            <a:r>
              <a:rPr lang="en-US" sz="2400" b="1" dirty="0">
                <a:solidFill>
                  <a:schemeClr val="bg1"/>
                </a:solidFill>
              </a:rPr>
              <a:t>FY 18-19</a:t>
            </a:r>
          </a:p>
        </p:txBody>
      </p:sp>
    </p:spTree>
    <p:extLst>
      <p:ext uri="{BB962C8B-B14F-4D97-AF65-F5344CB8AC3E}">
        <p14:creationId xmlns:p14="http://schemas.microsoft.com/office/powerpoint/2010/main" val="348642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Freight Rail </a:t>
            </a:r>
            <a:r>
              <a:rPr lang="en-US" b="1" dirty="0" smtClean="0"/>
              <a:t>Appropriation</a:t>
            </a:r>
            <a:br>
              <a:rPr lang="en-US" b="1" dirty="0" smtClean="0"/>
            </a:br>
            <a:r>
              <a:rPr lang="en-US" sz="2700" b="1" dirty="0" smtClean="0"/>
              <a:t>General Fund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55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Provide $800,000 base funding from the General Fund </a:t>
            </a:r>
          </a:p>
          <a:p>
            <a:r>
              <a:rPr lang="en-US" dirty="0" smtClean="0"/>
              <a:t>Funding </a:t>
            </a:r>
            <a:r>
              <a:rPr lang="en-US" dirty="0"/>
              <a:t>will support a portion of MnDOT’s critical freight rail activities</a:t>
            </a:r>
          </a:p>
          <a:p>
            <a:pPr lvl="1"/>
            <a:r>
              <a:rPr lang="en-US" sz="2400" dirty="0" smtClean="0"/>
              <a:t>Manage rail </a:t>
            </a:r>
            <a:r>
              <a:rPr lang="en-US" sz="2400" dirty="0"/>
              <a:t>grade crossing safety improvement projects</a:t>
            </a:r>
          </a:p>
          <a:p>
            <a:pPr lvl="1"/>
            <a:r>
              <a:rPr lang="en-US" sz="2400" dirty="0" smtClean="0"/>
              <a:t>Develop, </a:t>
            </a:r>
            <a:r>
              <a:rPr lang="en-US" sz="2400" dirty="0"/>
              <a:t>execute and </a:t>
            </a:r>
            <a:r>
              <a:rPr lang="en-US" sz="2400" dirty="0" smtClean="0"/>
              <a:t>administer project </a:t>
            </a:r>
            <a:r>
              <a:rPr lang="en-US" sz="2400" dirty="0"/>
              <a:t>agreements with </a:t>
            </a:r>
            <a:r>
              <a:rPr lang="en-US" sz="2400" dirty="0" smtClean="0"/>
              <a:t>railroads </a:t>
            </a:r>
            <a:endParaRPr lang="en-US" sz="2400" dirty="0"/>
          </a:p>
          <a:p>
            <a:pPr lvl="1"/>
            <a:r>
              <a:rPr lang="en-US" sz="2400" dirty="0"/>
              <a:t>Assist communities with improving safety and emergency services access </a:t>
            </a:r>
            <a:endParaRPr lang="en-US" sz="2400" dirty="0" smtClean="0"/>
          </a:p>
          <a:p>
            <a:pPr lvl="1"/>
            <a:r>
              <a:rPr lang="en-US" sz="2400" dirty="0" smtClean="0"/>
              <a:t>Maintain </a:t>
            </a:r>
            <a:r>
              <a:rPr lang="en-US" sz="2400" dirty="0"/>
              <a:t>federally-mandated inventory of local grade crossing conditions</a:t>
            </a:r>
          </a:p>
          <a:p>
            <a:pPr lvl="1"/>
            <a:r>
              <a:rPr lang="en-US" sz="2400" dirty="0" smtClean="0"/>
              <a:t>Support economic </a:t>
            </a:r>
            <a:r>
              <a:rPr lang="en-US" sz="2400" dirty="0"/>
              <a:t>development </a:t>
            </a:r>
            <a:r>
              <a:rPr lang="en-US" sz="2400" dirty="0" smtClean="0"/>
              <a:t>and ensure eligibility for federal funding by developing </a:t>
            </a:r>
            <a:r>
              <a:rPr lang="en-US" sz="2400" dirty="0"/>
              <a:t>statewide rail plans</a:t>
            </a:r>
            <a:endParaRPr lang="en-US" sz="3300" dirty="0"/>
          </a:p>
          <a:p>
            <a:pPr lvl="1"/>
            <a:r>
              <a:rPr lang="en-US" sz="2400" dirty="0"/>
              <a:t>Administer freight program funds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21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98189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Passenger Rail Program </a:t>
            </a:r>
            <a:r>
              <a:rPr lang="en-US" b="1" dirty="0" smtClean="0"/>
              <a:t>and </a:t>
            </a:r>
            <a:br>
              <a:rPr lang="en-US" b="1" dirty="0" smtClean="0"/>
            </a:br>
            <a:r>
              <a:rPr lang="en-US" b="1" dirty="0" smtClean="0"/>
              <a:t> MN Rail Service Improvement Program (MRSI)</a:t>
            </a:r>
            <a:br>
              <a:rPr lang="en-US" b="1" dirty="0" smtClean="0"/>
            </a:br>
            <a:r>
              <a:rPr lang="en-US" sz="2700" b="1" dirty="0" smtClean="0"/>
              <a:t>General Fund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698271" cy="4675383"/>
          </a:xfrm>
        </p:spPr>
        <p:txBody>
          <a:bodyPr>
            <a:normAutofit fontScale="92500" lnSpcReduction="10000"/>
          </a:bodyPr>
          <a:lstStyle/>
          <a:p>
            <a:r>
              <a:rPr lang="en-US" sz="2600" b="1" dirty="0" smtClean="0"/>
              <a:t>Passenger Rail </a:t>
            </a:r>
            <a:r>
              <a:rPr lang="en-US" sz="2600" dirty="0" smtClean="0"/>
              <a:t>– A General </a:t>
            </a:r>
            <a:r>
              <a:rPr lang="en-US" sz="2600" dirty="0"/>
              <a:t>Fund base increase of $400,000 </a:t>
            </a:r>
            <a:r>
              <a:rPr lang="en-US" sz="2600" dirty="0" smtClean="0"/>
              <a:t>to fund Passenger Rail Office responsibilities for: Environmental studies, Design, Traffic Engineering and Legal Services</a:t>
            </a:r>
            <a:endParaRPr lang="en-US" sz="2600" dirty="0"/>
          </a:p>
          <a:p>
            <a:r>
              <a:rPr lang="en-US" sz="2600" dirty="0" smtClean="0"/>
              <a:t>Adequately </a:t>
            </a:r>
            <a:r>
              <a:rPr lang="en-US" sz="2600" dirty="0"/>
              <a:t>staff to accommodate environmental, predesign, and planning work for passenger rail services identified in the approved State Rail </a:t>
            </a:r>
            <a:r>
              <a:rPr lang="en-US" sz="2600" dirty="0" smtClean="0"/>
              <a:t>Plan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sz="2600" b="1" dirty="0" smtClean="0"/>
              <a:t>MRSI</a:t>
            </a:r>
            <a:r>
              <a:rPr lang="en-US" sz="2600" dirty="0" smtClean="0"/>
              <a:t> – A General </a:t>
            </a:r>
            <a:r>
              <a:rPr lang="en-US" sz="2600" dirty="0"/>
              <a:t>Fund </a:t>
            </a:r>
            <a:r>
              <a:rPr lang="en-US" sz="2600" dirty="0" smtClean="0"/>
              <a:t>base appropriation of $1 million for a dedicated funding source for preserving and enhancing rail service – primarily for short line and regional railroads</a:t>
            </a:r>
          </a:p>
          <a:p>
            <a:r>
              <a:rPr lang="en-US" sz="2600" dirty="0" smtClean="0"/>
              <a:t> Modifies language to allow grants for projects generating development benefits</a:t>
            </a: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6" y="4150948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30 of Governor’s FY18-19 Budget</a:t>
            </a:r>
            <a:endParaRPr lang="en-US" sz="1600" b="1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393510" y="6356349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See p. 24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647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42" y="1434906"/>
            <a:ext cx="11943470" cy="5064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Pavements</a:t>
            </a:r>
            <a:r>
              <a:rPr lang="en-US" sz="2000" dirty="0" smtClean="0"/>
              <a:t>: </a:t>
            </a:r>
          </a:p>
          <a:p>
            <a:pPr lvl="1"/>
            <a:r>
              <a:rPr lang="en-US" sz="2000" dirty="0" smtClean="0"/>
              <a:t>Extend the asset lifecycle by using </a:t>
            </a:r>
            <a:r>
              <a:rPr lang="en-US" sz="2000" dirty="0"/>
              <a:t>newer longer lasting </a:t>
            </a:r>
            <a:r>
              <a:rPr lang="en-US" sz="2000" dirty="0" smtClean="0"/>
              <a:t>materials and preventive maintenance</a:t>
            </a:r>
            <a:endParaRPr lang="en-US" sz="2000" dirty="0"/>
          </a:p>
          <a:p>
            <a:pPr lvl="1"/>
            <a:r>
              <a:rPr lang="en-US" sz="2000" dirty="0" smtClean="0"/>
              <a:t>Target </a:t>
            </a:r>
            <a:r>
              <a:rPr lang="en-US" sz="2000" dirty="0"/>
              <a:t>segments </a:t>
            </a:r>
            <a:r>
              <a:rPr lang="en-US" sz="2000" dirty="0" smtClean="0"/>
              <a:t>of pavement with </a:t>
            </a:r>
            <a:r>
              <a:rPr lang="en-US" sz="2000" dirty="0"/>
              <a:t>little remaining service </a:t>
            </a:r>
            <a:r>
              <a:rPr lang="en-US" sz="2000" dirty="0" smtClean="0"/>
              <a:t>life  </a:t>
            </a:r>
          </a:p>
          <a:p>
            <a:pPr marL="0" indent="0">
              <a:buNone/>
            </a:pPr>
            <a:r>
              <a:rPr lang="en-US" sz="2400" b="1" dirty="0" smtClean="0"/>
              <a:t>Bridges</a:t>
            </a:r>
            <a:r>
              <a:rPr lang="en-US" sz="2400" b="1" dirty="0"/>
              <a:t>: </a:t>
            </a:r>
          </a:p>
          <a:p>
            <a:pPr lvl="1"/>
            <a:r>
              <a:rPr lang="en-US" sz="2000" dirty="0"/>
              <a:t>Accelerate the planned improvement program</a:t>
            </a:r>
          </a:p>
          <a:p>
            <a:pPr lvl="1"/>
            <a:r>
              <a:rPr lang="en-US" sz="2000" dirty="0" smtClean="0"/>
              <a:t>Expand preventive </a:t>
            </a:r>
            <a:r>
              <a:rPr lang="en-US" sz="2000" dirty="0"/>
              <a:t>maintenance </a:t>
            </a:r>
            <a:r>
              <a:rPr lang="en-US" sz="2000" dirty="0" smtClean="0"/>
              <a:t>to extend asset lifecycle</a:t>
            </a:r>
          </a:p>
          <a:p>
            <a:pPr marL="0" indent="0">
              <a:buNone/>
            </a:pPr>
            <a:r>
              <a:rPr lang="en-US" sz="2400" b="1" dirty="0" smtClean="0"/>
              <a:t>Twin Cities Mobility</a:t>
            </a:r>
            <a:r>
              <a:rPr lang="en-US" sz="2400" b="1" dirty="0"/>
              <a:t>:</a:t>
            </a:r>
          </a:p>
          <a:p>
            <a:pPr lvl="1"/>
            <a:r>
              <a:rPr lang="en-US" sz="2000" dirty="0" smtClean="0"/>
              <a:t>Add </a:t>
            </a:r>
            <a:r>
              <a:rPr lang="en-US" sz="2000" dirty="0"/>
              <a:t>capacity </a:t>
            </a:r>
            <a:r>
              <a:rPr lang="en-US" sz="2000" dirty="0" smtClean="0"/>
              <a:t>through prudent </a:t>
            </a:r>
            <a:r>
              <a:rPr lang="en-US" sz="2000" dirty="0"/>
              <a:t>improvements to intersections, </a:t>
            </a:r>
            <a:r>
              <a:rPr lang="en-US" sz="2000" dirty="0" smtClean="0"/>
              <a:t>interchanges and </a:t>
            </a:r>
            <a:r>
              <a:rPr lang="en-US" sz="2000" dirty="0"/>
              <a:t>lane additions to address </a:t>
            </a:r>
            <a:r>
              <a:rPr lang="en-US" sz="2000" dirty="0" smtClean="0"/>
              <a:t>continuity</a:t>
            </a:r>
          </a:p>
          <a:p>
            <a:pPr lvl="1"/>
            <a:r>
              <a:rPr lang="en-US" sz="2000" dirty="0"/>
              <a:t>Prioritize expansion of MnPASS system </a:t>
            </a:r>
          </a:p>
          <a:p>
            <a:pPr marL="457200" lvl="1" indent="0">
              <a:buNone/>
            </a:pPr>
            <a:endParaRPr lang="en-US" sz="1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3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Rail Safety </a:t>
            </a:r>
            <a:r>
              <a:rPr lang="en-US" b="1" dirty="0" smtClean="0"/>
              <a:t>Inspectors and Rail Safety Account</a:t>
            </a:r>
            <a:br>
              <a:rPr lang="en-US" b="1" dirty="0" smtClean="0"/>
            </a:br>
            <a:r>
              <a:rPr lang="en-US" sz="2700" b="1" dirty="0" smtClean="0"/>
              <a:t>Special Revenue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033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smtClean="0"/>
              <a:t>Rail Safety Inspectors </a:t>
            </a:r>
            <a:r>
              <a:rPr lang="en-US" sz="2600" dirty="0" smtClean="0"/>
              <a:t>- Hire up to 5 </a:t>
            </a:r>
            <a:r>
              <a:rPr lang="en-US" sz="2600" dirty="0"/>
              <a:t>additional rail inspectors, plus a program </a:t>
            </a:r>
            <a:r>
              <a:rPr lang="en-US" sz="2600" dirty="0" smtClean="0"/>
              <a:t>manager, funded through assessment </a:t>
            </a:r>
            <a:r>
              <a:rPr lang="en-US" sz="2600" dirty="0"/>
              <a:t>on </a:t>
            </a:r>
            <a:r>
              <a:rPr lang="en-US" sz="2600" dirty="0" smtClean="0"/>
              <a:t>Class </a:t>
            </a:r>
            <a:r>
              <a:rPr lang="en-US" sz="2600" dirty="0"/>
              <a:t>I and Class II </a:t>
            </a:r>
            <a:r>
              <a:rPr lang="en-US" sz="2600" dirty="0" smtClean="0"/>
              <a:t>railroads. Estimate: $615K </a:t>
            </a:r>
            <a:r>
              <a:rPr lang="en-US" sz="2600" dirty="0"/>
              <a:t>in FY 2018, $858K in FY 2019, $818K in FY 2020, and $841K in FY </a:t>
            </a:r>
            <a:r>
              <a:rPr lang="en-US" sz="2600" dirty="0" smtClean="0"/>
              <a:t>2021 </a:t>
            </a:r>
            <a:endParaRPr lang="en-US" sz="2600" dirty="0"/>
          </a:p>
          <a:p>
            <a:r>
              <a:rPr lang="en-US" sz="2600" dirty="0" smtClean="0"/>
              <a:t> Provide more comprehensive inspection activities, ensure </a:t>
            </a:r>
            <a:r>
              <a:rPr lang="en-US" sz="2600" dirty="0"/>
              <a:t>compliance with federal and state safety </a:t>
            </a:r>
            <a:r>
              <a:rPr lang="en-US" sz="2600" dirty="0" smtClean="0"/>
              <a:t>regulations, help reduce rail accidents</a:t>
            </a:r>
            <a:endParaRPr lang="en-US" sz="2600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2600" b="1" dirty="0" smtClean="0"/>
              <a:t>Rail Safety Account </a:t>
            </a:r>
            <a:r>
              <a:rPr lang="en-US" sz="2600" dirty="0" smtClean="0"/>
              <a:t>– Dedicate all State Patrol fine revenues currently deposited in the Trunk Highway Fund, about $3.725 million annually </a:t>
            </a:r>
            <a:endParaRPr lang="en-US" sz="2600" dirty="0"/>
          </a:p>
          <a:p>
            <a:r>
              <a:rPr lang="en-US" sz="2600" dirty="0"/>
              <a:t>Increase in the number of small safety projects that can be </a:t>
            </a:r>
            <a:r>
              <a:rPr lang="en-US" sz="2600" dirty="0" smtClean="0"/>
              <a:t>administered </a:t>
            </a:r>
            <a:r>
              <a:rPr lang="en-US" sz="2600" dirty="0"/>
              <a:t>and delivered rapidly, such </a:t>
            </a:r>
            <a:r>
              <a:rPr lang="en-US" sz="2600" dirty="0" smtClean="0"/>
              <a:t>as: sign replacements, crossing closures, roadway enhancements, signal </a:t>
            </a:r>
            <a:r>
              <a:rPr lang="en-US" sz="2600" dirty="0"/>
              <a:t>circuitry </a:t>
            </a:r>
            <a:r>
              <a:rPr lang="en-US" sz="2600" dirty="0" smtClean="0"/>
              <a:t>upgrades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399541" y="3818731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See p. 26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4392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Railroad Assessment for Safety </a:t>
            </a:r>
            <a:r>
              <a:rPr lang="en-US" b="1" dirty="0" smtClean="0"/>
              <a:t>Improvements</a:t>
            </a:r>
            <a:br>
              <a:rPr lang="en-US" b="1" dirty="0" smtClean="0"/>
            </a:br>
            <a:r>
              <a:rPr lang="en-US" sz="2700" b="1" dirty="0" smtClean="0"/>
              <a:t>Special Revenue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$</a:t>
            </a:r>
            <a:r>
              <a:rPr lang="en-US" sz="2400" dirty="0"/>
              <a:t>32.5 million annually through an </a:t>
            </a:r>
            <a:r>
              <a:rPr lang="en-US" sz="2400" dirty="0" smtClean="0"/>
              <a:t>assessment on </a:t>
            </a:r>
            <a:r>
              <a:rPr lang="en-US" sz="2400" dirty="0"/>
              <a:t>Class I </a:t>
            </a:r>
            <a:r>
              <a:rPr lang="en-US" sz="2400" dirty="0" smtClean="0"/>
              <a:t>railroads</a:t>
            </a:r>
            <a:endParaRPr lang="en-US" sz="2400" dirty="0"/>
          </a:p>
          <a:p>
            <a:r>
              <a:rPr lang="en-US" sz="2400" dirty="0"/>
              <a:t>Fund improvements to highway-rail grade crossings on rail corridors transporting crude oil and other hazardous </a:t>
            </a:r>
            <a:r>
              <a:rPr lang="en-US" sz="2400" dirty="0" smtClean="0"/>
              <a:t>materials </a:t>
            </a:r>
            <a:endParaRPr lang="en-US" sz="2400" dirty="0"/>
          </a:p>
          <a:p>
            <a:r>
              <a:rPr lang="en-US" sz="2400" dirty="0"/>
              <a:t>Improvements </a:t>
            </a:r>
            <a:r>
              <a:rPr lang="en-US" sz="2400" dirty="0" smtClean="0"/>
              <a:t>include:</a:t>
            </a:r>
          </a:p>
          <a:p>
            <a:pPr lvl="1"/>
            <a:r>
              <a:rPr lang="en-US" sz="2400" dirty="0" smtClean="0"/>
              <a:t>Upgrades</a:t>
            </a:r>
            <a:r>
              <a:rPr lang="en-US" sz="2400" dirty="0"/>
              <a:t> to existing warning </a:t>
            </a:r>
            <a:r>
              <a:rPr lang="en-US" sz="2400" dirty="0" smtClean="0"/>
              <a:t>devices</a:t>
            </a:r>
          </a:p>
          <a:p>
            <a:pPr lvl="1"/>
            <a:r>
              <a:rPr lang="en-US" sz="2400" dirty="0" smtClean="0"/>
              <a:t>Construction</a:t>
            </a:r>
            <a:r>
              <a:rPr lang="en-US" sz="2400" dirty="0"/>
              <a:t> of highway-rail grade </a:t>
            </a:r>
            <a:r>
              <a:rPr lang="en-US" sz="2400" dirty="0" smtClean="0"/>
              <a:t>separations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28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27937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Provisions with Fiscal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60499"/>
            <a:ext cx="10080171" cy="5260975"/>
          </a:xfrm>
        </p:spPr>
        <p:txBody>
          <a:bodyPr>
            <a:normAutofit fontScale="47500" lnSpcReduction="20000"/>
          </a:bodyPr>
          <a:lstStyle/>
          <a:p>
            <a:r>
              <a:rPr lang="en-US" sz="4400" dirty="0"/>
              <a:t>Sponsorship of Highway Property</a:t>
            </a:r>
          </a:p>
          <a:p>
            <a:pPr lvl="1"/>
            <a:r>
              <a:rPr lang="en-US" sz="3600" dirty="0"/>
              <a:t>Agreements for maintenance and improvement of trunk highway property</a:t>
            </a:r>
          </a:p>
          <a:p>
            <a:pPr lvl="1"/>
            <a:r>
              <a:rPr lang="en-US" sz="3600" dirty="0"/>
              <a:t>Authority for signs to recognize participants </a:t>
            </a:r>
          </a:p>
          <a:p>
            <a:r>
              <a:rPr lang="en-US" sz="4400" dirty="0"/>
              <a:t>Truck Permits</a:t>
            </a:r>
          </a:p>
          <a:p>
            <a:pPr lvl="1"/>
            <a:r>
              <a:rPr lang="en-US" sz="3600" dirty="0"/>
              <a:t>Repeal linking expiration date of permit to registration</a:t>
            </a:r>
          </a:p>
          <a:p>
            <a:pPr lvl="1"/>
            <a:r>
              <a:rPr lang="en-US" sz="3600" dirty="0"/>
              <a:t>Cancel $30,000 for linking MnDOT permit system to DPS registration system</a:t>
            </a:r>
          </a:p>
          <a:p>
            <a:r>
              <a:rPr lang="en-US" sz="4400" dirty="0"/>
              <a:t>County State Aid Highway Calculation</a:t>
            </a:r>
          </a:p>
          <a:p>
            <a:pPr lvl="1"/>
            <a:r>
              <a:rPr lang="en-US" sz="3600" dirty="0"/>
              <a:t>Apportionment sum is 68%, excess sum is 32%</a:t>
            </a:r>
          </a:p>
          <a:p>
            <a:pPr lvl="1"/>
            <a:r>
              <a:rPr lang="en-US" sz="3600" dirty="0"/>
              <a:t>Fixes statute to match change made in 2015</a:t>
            </a:r>
          </a:p>
          <a:p>
            <a:r>
              <a:rPr lang="en-US" sz="4400" dirty="0"/>
              <a:t>Utility Relocation on Interstates</a:t>
            </a:r>
          </a:p>
          <a:p>
            <a:pPr lvl="1"/>
            <a:r>
              <a:rPr lang="en-US" sz="3600" dirty="0"/>
              <a:t>New utility installations would be relocated at utility’s expense</a:t>
            </a:r>
          </a:p>
          <a:p>
            <a:pPr lvl="1"/>
            <a:r>
              <a:rPr lang="en-US" sz="3600" dirty="0"/>
              <a:t>All existing utilities continue to be relocated at state’s expense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43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0" y="1651380"/>
            <a:ext cx="12192000" cy="1733266"/>
          </a:xfrm>
        </p:spPr>
        <p:txBody>
          <a:bodyPr/>
          <a:lstStyle/>
          <a:p>
            <a:r>
              <a:rPr lang="en-US" dirty="0" smtClean="0"/>
              <a:t>Thank you again!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521123"/>
            <a:ext cx="10515600" cy="2681374"/>
          </a:xfrm>
        </p:spPr>
        <p:txBody>
          <a:bodyPr/>
          <a:lstStyle/>
          <a:p>
            <a:r>
              <a:rPr lang="en-US" sz="2700" b="1" dirty="0" smtClean="0"/>
              <a:t>Tracy Hatch</a:t>
            </a:r>
          </a:p>
          <a:p>
            <a:r>
              <a:rPr lang="en-US" sz="2200" i="1" dirty="0" smtClean="0"/>
              <a:t>tracy.hatch@state.mn.us</a:t>
            </a:r>
          </a:p>
          <a:p>
            <a:r>
              <a:rPr lang="en-US" sz="2200" dirty="0" smtClean="0"/>
              <a:t>651-366-4811</a:t>
            </a: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625" y="1491174"/>
            <a:ext cx="11718387" cy="51065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Safety:</a:t>
            </a:r>
          </a:p>
          <a:p>
            <a:pPr lvl="1"/>
            <a:r>
              <a:rPr lang="en-US" sz="2200" dirty="0" smtClean="0"/>
              <a:t>Invest in low </a:t>
            </a:r>
            <a:r>
              <a:rPr lang="en-US" sz="2200" dirty="0"/>
              <a:t>to mid cost improvements along corridors and at </a:t>
            </a:r>
            <a:r>
              <a:rPr lang="en-US" sz="2200" dirty="0" smtClean="0"/>
              <a:t>intersections</a:t>
            </a:r>
          </a:p>
          <a:p>
            <a:pPr lvl="1"/>
            <a:r>
              <a:rPr lang="en-US" sz="2200" dirty="0" smtClean="0"/>
              <a:t>Installation of rumble strips, median barriers, and lighting</a:t>
            </a:r>
          </a:p>
          <a:p>
            <a:pPr marL="0" indent="0">
              <a:buNone/>
            </a:pPr>
            <a:r>
              <a:rPr lang="en-US" sz="2400" b="1" dirty="0"/>
              <a:t>Greater Minnesota Mobility: </a:t>
            </a:r>
          </a:p>
          <a:p>
            <a:pPr lvl="1"/>
            <a:r>
              <a:rPr lang="en-US" sz="2200" dirty="0"/>
              <a:t>Increase the capacity of the Interregional Corridor (IRC) network  </a:t>
            </a:r>
          </a:p>
          <a:p>
            <a:pPr marL="0" indent="0">
              <a:buNone/>
            </a:pPr>
            <a:r>
              <a:rPr lang="en-US" sz="2400" b="1" dirty="0"/>
              <a:t>Bicycle Infrastructure:</a:t>
            </a:r>
          </a:p>
          <a:p>
            <a:pPr lvl="1"/>
            <a:r>
              <a:rPr lang="en-US" sz="2200" dirty="0" smtClean="0"/>
              <a:t>Expand local bicycle networks and the state bikeway network </a:t>
            </a:r>
            <a:r>
              <a:rPr lang="en-US" sz="2200" dirty="0"/>
              <a:t>via solicitation program or local planning </a:t>
            </a:r>
            <a:r>
              <a:rPr lang="en-US" sz="2200" dirty="0" smtClean="0"/>
              <a:t>assistance</a:t>
            </a:r>
          </a:p>
          <a:p>
            <a:pPr marL="0" indent="0">
              <a:buNone/>
            </a:pPr>
            <a:r>
              <a:rPr lang="en-US" sz="2400" b="1" dirty="0"/>
              <a:t>Pedestrian </a:t>
            </a:r>
            <a:r>
              <a:rPr lang="en-US" sz="2400" b="1" dirty="0" smtClean="0"/>
              <a:t>Infrastructure:</a:t>
            </a:r>
          </a:p>
          <a:p>
            <a:pPr lvl="1"/>
            <a:r>
              <a:rPr lang="en-US" sz="2200" dirty="0" smtClean="0"/>
              <a:t>Address </a:t>
            </a:r>
            <a:r>
              <a:rPr lang="en-US" sz="2200" dirty="0"/>
              <a:t>sidewalk </a:t>
            </a:r>
            <a:r>
              <a:rPr lang="en-US" sz="2200" dirty="0" smtClean="0"/>
              <a:t>deficiencies and </a:t>
            </a:r>
            <a:r>
              <a:rPr lang="en-US" sz="2200" dirty="0"/>
              <a:t>fill gaps in sidewalk </a:t>
            </a:r>
            <a:r>
              <a:rPr lang="en-US" sz="2200" dirty="0" smtClean="0"/>
              <a:t>network</a:t>
            </a:r>
          </a:p>
          <a:p>
            <a:pPr lvl="1"/>
            <a:r>
              <a:rPr lang="en-US" sz="2200" dirty="0" smtClean="0"/>
              <a:t>Greater ADA accessibility</a:t>
            </a:r>
            <a:endParaRPr lang="en-US" sz="22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Roadside </a:t>
            </a:r>
            <a:r>
              <a:rPr lang="en-US" sz="2400" b="1" dirty="0" smtClean="0"/>
              <a:t>Infrastructure:</a:t>
            </a:r>
          </a:p>
          <a:p>
            <a:pPr lvl="1"/>
            <a:r>
              <a:rPr lang="en-US" sz="2400" dirty="0" smtClean="0"/>
              <a:t>Meet </a:t>
            </a:r>
            <a:r>
              <a:rPr lang="en-US" sz="2400" dirty="0"/>
              <a:t>recommended condition targets for aging roadside </a:t>
            </a:r>
            <a:r>
              <a:rPr lang="en-US" sz="2400" dirty="0" smtClean="0"/>
              <a:t>infrastructure </a:t>
            </a:r>
            <a:r>
              <a:rPr lang="en-US" sz="2400" dirty="0"/>
              <a:t>(e.g. culverts, overhead signs, </a:t>
            </a:r>
            <a:r>
              <a:rPr lang="en-US" sz="2400" dirty="0" smtClean="0"/>
              <a:t>signals, etc.)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Local Partnerships:</a:t>
            </a:r>
          </a:p>
          <a:p>
            <a:pPr lvl="1"/>
            <a:r>
              <a:rPr lang="en-US" sz="2400" dirty="0" smtClean="0"/>
              <a:t>Establish </a:t>
            </a:r>
            <a:r>
              <a:rPr lang="en-US" sz="2400" dirty="0"/>
              <a:t>“Main Street” </a:t>
            </a:r>
            <a:r>
              <a:rPr lang="en-US" sz="2400" dirty="0" smtClean="0"/>
              <a:t>program </a:t>
            </a:r>
            <a:r>
              <a:rPr lang="en-US" sz="2400" dirty="0"/>
              <a:t>to address both statewide and local objectives</a:t>
            </a:r>
          </a:p>
          <a:p>
            <a:pPr lvl="1"/>
            <a:r>
              <a:rPr lang="en-US" sz="2400" dirty="0"/>
              <a:t>Support </a:t>
            </a:r>
            <a:r>
              <a:rPr lang="en-US" sz="2400" dirty="0" smtClean="0"/>
              <a:t>jurisdictional transfer </a:t>
            </a:r>
            <a:r>
              <a:rPr lang="en-US" sz="2400" dirty="0"/>
              <a:t>of road ownership where agreements are in </a:t>
            </a:r>
            <a:r>
              <a:rPr lang="en-US" sz="2400" dirty="0" smtClean="0"/>
              <a:t>place 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01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for Transportation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000" dirty="0"/>
              <a:t>10 year Investment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53019"/>
            <a:ext cx="10710797" cy="5268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Funding </a:t>
            </a:r>
            <a:r>
              <a:rPr lang="en-US" sz="2400" dirty="0"/>
              <a:t>Components:</a:t>
            </a:r>
          </a:p>
          <a:p>
            <a:pPr lvl="1"/>
            <a:r>
              <a:rPr lang="en-US" sz="2400" dirty="0"/>
              <a:t>New revenues dedicated to roads and </a:t>
            </a:r>
            <a:r>
              <a:rPr lang="en-US" sz="2400" dirty="0" smtClean="0"/>
              <a:t>bridges:</a:t>
            </a:r>
            <a:endParaRPr lang="en-US" sz="2400" dirty="0"/>
          </a:p>
          <a:p>
            <a:pPr lvl="2"/>
            <a:r>
              <a:rPr lang="en-US" sz="2400" dirty="0"/>
              <a:t>Implement a 6.5% gross receipts tax on fuel </a:t>
            </a:r>
            <a:endParaRPr lang="en-US" sz="2400" dirty="0" smtClean="0"/>
          </a:p>
          <a:p>
            <a:pPr lvl="2"/>
            <a:r>
              <a:rPr lang="en-US" sz="2400" dirty="0" smtClean="0"/>
              <a:t>Increase </a:t>
            </a:r>
            <a:r>
              <a:rPr lang="en-US" sz="2400" dirty="0"/>
              <a:t>registration fees for motor vehicles from 1.25% to 1.50% and base tax from $10 to $20 over four years</a:t>
            </a:r>
          </a:p>
          <a:p>
            <a:pPr lvl="1"/>
            <a:r>
              <a:rPr lang="en-US" sz="2400" dirty="0"/>
              <a:t>Authorize $2 billion in bonds over the next 10 years</a:t>
            </a:r>
          </a:p>
          <a:p>
            <a:pPr lvl="1"/>
            <a:r>
              <a:rPr lang="en-US" sz="2400" dirty="0" smtClean="0"/>
              <a:t>A $10 surcharge for both annual </a:t>
            </a:r>
            <a:r>
              <a:rPr lang="en-US" sz="2400" dirty="0"/>
              <a:t>motor vehicle </a:t>
            </a:r>
            <a:r>
              <a:rPr lang="en-US" sz="2400" dirty="0" smtClean="0"/>
              <a:t>registration </a:t>
            </a:r>
            <a:r>
              <a:rPr lang="en-US" sz="2400" dirty="0"/>
              <a:t>and motor vehicle title </a:t>
            </a:r>
            <a:r>
              <a:rPr lang="en-US" sz="2400" dirty="0" smtClean="0"/>
              <a:t>transfers</a:t>
            </a:r>
          </a:p>
          <a:p>
            <a:pPr lvl="1"/>
            <a:r>
              <a:rPr lang="en-US" sz="2400" dirty="0"/>
              <a:t>Leverage MnDOT efficiencies (up to 15% of the new revenue</a:t>
            </a:r>
            <a:r>
              <a:rPr lang="en-US" sz="2400" dirty="0" smtClean="0"/>
              <a:t>)</a:t>
            </a:r>
            <a:endParaRPr lang="en-US" sz="2400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for Transportation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000" dirty="0"/>
              <a:t>10 year Investment Plan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375356"/>
              </p:ext>
            </p:extLst>
          </p:nvPr>
        </p:nvGraphicFramePr>
        <p:xfrm>
          <a:off x="1093694" y="1726886"/>
          <a:ext cx="9399701" cy="4844211"/>
        </p:xfrm>
        <a:graphic>
          <a:graphicData uri="http://schemas.openxmlformats.org/drawingml/2006/table">
            <a:tbl>
              <a:tblPr firstRow="1" bandRow="1"/>
              <a:tblGrid>
                <a:gridCol w="3325277"/>
                <a:gridCol w="1518606"/>
                <a:gridCol w="1518606"/>
                <a:gridCol w="1518606"/>
                <a:gridCol w="1518606"/>
              </a:tblGrid>
              <a:tr h="531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($1,000s)</a:t>
                      </a:r>
                    </a:p>
                  </a:txBody>
                  <a:tcPr marT="45725" marB="45725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 2018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2020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5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2021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5E"/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 Wholesale Gross Receipts Tax</a:t>
                      </a: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318,845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495,792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493,839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490,901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Registration Taxes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21,750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90,800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117,510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167,320 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253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Less DOR Admin Costs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(234)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(222)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(222)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(222)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kumimoji="0" lang="en-US" sz="18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HUTD Fund</a:t>
                      </a:r>
                      <a:endParaRPr kumimoji="0" lang="en-US" sz="1800" b="1" u="sng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340,361 </a:t>
                      </a:r>
                      <a:endParaRPr kumimoji="0" lang="en-US" sz="1800" b="1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586,370 </a:t>
                      </a:r>
                      <a:endParaRPr kumimoji="0" lang="en-US" sz="1800" b="1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611,127 </a:t>
                      </a:r>
                      <a:endParaRPr kumimoji="0" lang="en-US" sz="1800" b="1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657,999 </a:t>
                      </a:r>
                      <a:endParaRPr kumimoji="0" lang="en-US" sz="1800" b="1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</a:t>
                      </a: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195,763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338,049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352,659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380,311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County</a:t>
                      </a:r>
                      <a:r>
                        <a:rPr kumimoji="0"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State Aid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91,567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158,120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164,954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177,887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Municipal</a:t>
                      </a:r>
                      <a:r>
                        <a:rPr kumimoji="0"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State Aid Streets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28,417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49,072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51,192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55,206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 Setaside</a:t>
                      </a:r>
                      <a:r>
                        <a:rPr kumimoji="0"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(CSAH)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16,618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28,697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29,937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r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32,284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DNR</a:t>
                      </a: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7,996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12,433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12,384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12,311 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431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algn="l" rtl="0" eaLnBrk="1" fontAlgn="b" latinLnBrk="0" hangingPunct="1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Distributions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 anchor="b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340,361 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586,370 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611,127 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657,999 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" y="1326776"/>
            <a:ext cx="9025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Proposed Gross Receipts and Registration Tax Revenues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086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NexTen for Transportation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000" dirty="0"/>
              <a:t>10 year Investment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390" y="1502067"/>
            <a:ext cx="10673219" cy="5219408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sz="2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9600" dirty="0"/>
              <a:t>$6 billion for state roads and bridges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9600" dirty="0"/>
              <a:t>$</a:t>
            </a:r>
            <a:r>
              <a:rPr lang="en-US" sz="9600" dirty="0" smtClean="0"/>
              <a:t>5.46B </a:t>
            </a:r>
            <a:r>
              <a:rPr lang="en-US" sz="9600" dirty="0"/>
              <a:t>from new revenue and bonding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9600" dirty="0" smtClean="0"/>
              <a:t>$0.54B </a:t>
            </a:r>
            <a:r>
              <a:rPr lang="en-US" sz="9600" dirty="0"/>
              <a:t>in efficiencies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9600" dirty="0"/>
              <a:t>Outcomes include:</a:t>
            </a:r>
          </a:p>
          <a:p>
            <a:pPr marL="685800" lvl="3">
              <a:lnSpc>
                <a:spcPct val="120000"/>
              </a:lnSpc>
              <a:spcBef>
                <a:spcPts val="1000"/>
              </a:spcBef>
            </a:pPr>
            <a:r>
              <a:rPr lang="en-US" sz="9600" dirty="0" smtClean="0"/>
              <a:t>1,700 </a:t>
            </a:r>
            <a:r>
              <a:rPr lang="en-US" sz="9600" dirty="0"/>
              <a:t>miles of roadway </a:t>
            </a:r>
            <a:r>
              <a:rPr lang="en-US" sz="9600" dirty="0" smtClean="0"/>
              <a:t>repaired/replaced</a:t>
            </a:r>
            <a:endParaRPr lang="en-US" sz="9600" dirty="0"/>
          </a:p>
          <a:p>
            <a:pPr marL="685800" lvl="3">
              <a:lnSpc>
                <a:spcPct val="120000"/>
              </a:lnSpc>
              <a:spcBef>
                <a:spcPts val="1000"/>
              </a:spcBef>
            </a:pPr>
            <a:r>
              <a:rPr lang="en-US" sz="9600" dirty="0"/>
              <a:t>235 bridges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9600" dirty="0"/>
              <a:t>$1.6 billion Corridors of </a:t>
            </a:r>
            <a:r>
              <a:rPr lang="en-US" sz="9600" dirty="0" smtClean="0"/>
              <a:t>Commerce for strategic expansion</a:t>
            </a:r>
            <a:endParaRPr lang="en-US" sz="9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600" dirty="0" smtClean="0"/>
              <a:t>$</a:t>
            </a:r>
            <a:r>
              <a:rPr lang="en-US" sz="9600" dirty="0"/>
              <a:t>2.416 billion for counties, cities, and townships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995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Gross Receipts Tax on Fuel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610"/>
          </a:xfrm>
        </p:spPr>
        <p:txBody>
          <a:bodyPr>
            <a:normAutofit/>
          </a:bodyPr>
          <a:lstStyle/>
          <a:p>
            <a:r>
              <a:rPr lang="en-US" sz="2800" dirty="0"/>
              <a:t>Adheres to language in Minnesota’s Constitution dedicating revenue to highways</a:t>
            </a:r>
          </a:p>
          <a:p>
            <a:r>
              <a:rPr lang="en-US" sz="2800" dirty="0"/>
              <a:t>Charged </a:t>
            </a:r>
            <a:r>
              <a:rPr lang="en-US" sz="2800" dirty="0" smtClean="0"/>
              <a:t>to distributors (same as existing gas tax)</a:t>
            </a:r>
          </a:p>
          <a:p>
            <a:r>
              <a:rPr lang="en-US" sz="2800" dirty="0" smtClean="0"/>
              <a:t>Inflation buffer to track closer with </a:t>
            </a:r>
            <a:r>
              <a:rPr lang="en-US" sz="2800" dirty="0"/>
              <a:t>construction costs – similar to sales tax</a:t>
            </a:r>
          </a:p>
          <a:p>
            <a:r>
              <a:rPr lang="en-US" sz="2800" dirty="0"/>
              <a:t>12 other states have implemented similar funding solutions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95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innesota Brand Colors">
    <a:dk1>
      <a:srgbClr val="003865"/>
    </a:dk1>
    <a:lt1>
      <a:srgbClr val="FFFFFF"/>
    </a:lt1>
    <a:dk2>
      <a:srgbClr val="000000"/>
    </a:dk2>
    <a:lt2>
      <a:srgbClr val="DDDDDA"/>
    </a:lt2>
    <a:accent1>
      <a:srgbClr val="003865"/>
    </a:accent1>
    <a:accent2>
      <a:srgbClr val="78BE21"/>
    </a:accent2>
    <a:accent3>
      <a:srgbClr val="008EAA"/>
    </a:accent3>
    <a:accent4>
      <a:srgbClr val="8D3F2B"/>
    </a:accent4>
    <a:accent5>
      <a:srgbClr val="0D5257"/>
    </a:accent5>
    <a:accent6>
      <a:srgbClr val="5D295F"/>
    </a:accent6>
    <a:hlink>
      <a:srgbClr val="0563C1"/>
    </a:hlink>
    <a:folHlink>
      <a:srgbClr val="5D295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de78fee-ae46-45b2-8c67-2ba9536f1a51">DOTIPROJECT-196-129</_dlc_DocId>
    <_dlc_DocIdUrl xmlns="ade78fee-ae46-45b2-8c67-2ba9536f1a51">
      <Url>https://inside.mn.gov/sites/mndot-projects/FY14-15BiennialBudget/_layouts/15/DocIdRedir.aspx?ID=DOTIPROJECT-196-129</Url>
      <Description>DOTIPROJECT-196-129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0660291D1A2541B007365A4C12E358" ma:contentTypeVersion="0" ma:contentTypeDescription="Create a new document." ma:contentTypeScope="" ma:versionID="3aedb0164863b777fbaafccba0602d45">
  <xsd:schema xmlns:xsd="http://www.w3.org/2001/XMLSchema" xmlns:xs="http://www.w3.org/2001/XMLSchema" xmlns:p="http://schemas.microsoft.com/office/2006/metadata/properties" xmlns:ns2="ade78fee-ae46-45b2-8c67-2ba9536f1a51" targetNamespace="http://schemas.microsoft.com/office/2006/metadata/properties" ma:root="true" ma:fieldsID="4992a0c0a32dff24d3914de49851fa56" ns2:_="">
    <xsd:import namespace="ade78fee-ae46-45b2-8c67-2ba9536f1a5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78fee-ae46-45b2-8c67-2ba9536f1a5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Persist ID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6B55C4-87A4-4027-B12A-254D934AABD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E8389D6-E0FD-469D-8587-EA39AB285030}">
  <ds:schemaRefs>
    <ds:schemaRef ds:uri="ade78fee-ae46-45b2-8c67-2ba9536f1a51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A1159B-483D-48B5-93F1-C28DBD15BE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e78fee-ae46-45b2-8c67-2ba9536f1a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15825</TotalTime>
  <Words>2354</Words>
  <Application>Microsoft Office PowerPoint</Application>
  <PresentationFormat>Widescreen</PresentationFormat>
  <Paragraphs>432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NeueHaasGroteskText Std</vt:lpstr>
      <vt:lpstr>Wingdings</vt:lpstr>
      <vt:lpstr>MN.IT</vt:lpstr>
      <vt:lpstr>Governor’s Budget Presentation House Transportation Finance Committee  Charlie Zelle Commissioner, MnDOT March 2, 2017 </vt:lpstr>
      <vt:lpstr>NexTen for Transportation 10 year Investment Plan</vt:lpstr>
      <vt:lpstr>NexTen Strategies</vt:lpstr>
      <vt:lpstr>NexTen Strategies</vt:lpstr>
      <vt:lpstr>NexTen Strategies</vt:lpstr>
      <vt:lpstr>NexTen for Transportation 10 year Investment Plan</vt:lpstr>
      <vt:lpstr>NexTen for Transportation 10 year Investment Plan</vt:lpstr>
      <vt:lpstr>NexTen for Transportation 10 year Investment Plan</vt:lpstr>
      <vt:lpstr>Gross Receipts Tax on Fuel</vt:lpstr>
      <vt:lpstr>Vehicle Surcharges Special Revenue Fund</vt:lpstr>
      <vt:lpstr>Additional Investment at a Glance</vt:lpstr>
      <vt:lpstr>Governor’s Budget Presentation House Transportation Finance Committee  Tracy Hatch  Deputy Commissioner Chief Financial Officer / Chief Operating Officer March 2, 2017 </vt:lpstr>
      <vt:lpstr>PowerPoint Presentation</vt:lpstr>
      <vt:lpstr>Cyber Security Risk Management and Agency Priorities Trunk Highway Fund </vt:lpstr>
      <vt:lpstr>Snow and Ice Contingency Trunk Highway Fund</vt:lpstr>
      <vt:lpstr>Workforce Optimization Trunk Highway Fund</vt:lpstr>
      <vt:lpstr>Operating Pressures Trunk Highway Fund</vt:lpstr>
      <vt:lpstr>State Road Construction Trunk Highway Fund</vt:lpstr>
      <vt:lpstr>Pavement Preservation Trunk Highway Fund</vt:lpstr>
      <vt:lpstr>Building Services Appropriation Trunk Highway Fund </vt:lpstr>
      <vt:lpstr>Road Equipment Fund Trunk Highway Fund</vt:lpstr>
      <vt:lpstr>Intelligent Transportation Systems Trunk Highway Fund</vt:lpstr>
      <vt:lpstr>Tribal Training Funding  General Fund</vt:lpstr>
      <vt:lpstr>Working Capital Loan Fund &amp;  Port Development Reappropriation   General Fund</vt:lpstr>
      <vt:lpstr>State Plane Purchase General Fund</vt:lpstr>
      <vt:lpstr>Aeronautics Appropriation Increase State Airports Fund</vt:lpstr>
      <vt:lpstr>PowerPoint Presentation</vt:lpstr>
      <vt:lpstr>Freight Rail Appropriation General Fund </vt:lpstr>
      <vt:lpstr>Passenger Rail Program and   MN Rail Service Improvement Program (MRSI) General Fund </vt:lpstr>
      <vt:lpstr>Rail Safety Inspectors and Rail Safety Account Special Revenue Fund</vt:lpstr>
      <vt:lpstr>Railroad Assessment for Safety Improvements Special Revenue Fund</vt:lpstr>
      <vt:lpstr>Policy Provisions with Fiscal Impact</vt:lpstr>
      <vt:lpstr>Thank you again!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GOPGuest</cp:lastModifiedBy>
  <cp:revision>799</cp:revision>
  <cp:lastPrinted>2017-03-01T19:10:51Z</cp:lastPrinted>
  <dcterms:created xsi:type="dcterms:W3CDTF">2016-01-06T16:54:03Z</dcterms:created>
  <dcterms:modified xsi:type="dcterms:W3CDTF">2017-03-01T21:02:15Z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0x010100B90660291D1A2541B007365A4C12E358</vt:lpwstr>
  </property>
  <property fmtid="{D5CDD505-2E9C-101B-9397-08002B2CF9AE}" pid="3" name="_dlc_DocIdItemGuid">
    <vt:lpwstr>4b23e143-bd5b-4849-9a08-314f1ffb329a</vt:lpwstr>
  </property>
</Properties>
</file>