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704" r:id="rId3"/>
  </p:sldMasterIdLst>
  <p:notesMasterIdLst>
    <p:notesMasterId r:id="rId39"/>
  </p:notesMasterIdLst>
  <p:handoutMasterIdLst>
    <p:handoutMasterId r:id="rId40"/>
  </p:handoutMasterIdLst>
  <p:sldIdLst>
    <p:sldId id="3342" r:id="rId4"/>
    <p:sldId id="4045" r:id="rId5"/>
    <p:sldId id="4103" r:id="rId6"/>
    <p:sldId id="4083" r:id="rId7"/>
    <p:sldId id="4084" r:id="rId8"/>
    <p:sldId id="4104" r:id="rId9"/>
    <p:sldId id="4050" r:id="rId10"/>
    <p:sldId id="4051" r:id="rId11"/>
    <p:sldId id="4121" r:id="rId12"/>
    <p:sldId id="4052" r:id="rId13"/>
    <p:sldId id="4054" r:id="rId14"/>
    <p:sldId id="4056" r:id="rId15"/>
    <p:sldId id="4078" r:id="rId16"/>
    <p:sldId id="4100" r:id="rId17"/>
    <p:sldId id="4079" r:id="rId18"/>
    <p:sldId id="4085" r:id="rId19"/>
    <p:sldId id="4086" r:id="rId20"/>
    <p:sldId id="4088" r:id="rId21"/>
    <p:sldId id="4087" r:id="rId22"/>
    <p:sldId id="4089" r:id="rId23"/>
    <p:sldId id="4090" r:id="rId24"/>
    <p:sldId id="4098" r:id="rId25"/>
    <p:sldId id="4099" r:id="rId26"/>
    <p:sldId id="4059" r:id="rId27"/>
    <p:sldId id="4058" r:id="rId28"/>
    <p:sldId id="4115" r:id="rId29"/>
    <p:sldId id="4116" r:id="rId30"/>
    <p:sldId id="4117" r:id="rId31"/>
    <p:sldId id="4118" r:id="rId32"/>
    <p:sldId id="4091" r:id="rId33"/>
    <p:sldId id="4119" r:id="rId34"/>
    <p:sldId id="4102" r:id="rId35"/>
    <p:sldId id="4120" r:id="rId36"/>
    <p:sldId id="4025" r:id="rId37"/>
    <p:sldId id="4122" r:id="rId38"/>
  </p:sldIdLst>
  <p:sldSz cx="13817600" cy="7772400"/>
  <p:notesSz cx="6881813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tx2"/>
      </a:buClr>
      <a:buSzPct val="150000"/>
      <a:defRPr sz="16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tx2"/>
      </a:buClr>
      <a:buSzPct val="150000"/>
      <a:defRPr sz="16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tx2"/>
      </a:buClr>
      <a:buSzPct val="150000"/>
      <a:defRPr sz="16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tx2"/>
      </a:buClr>
      <a:buSzPct val="150000"/>
      <a:defRPr sz="16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tx2"/>
      </a:buClr>
      <a:buSzPct val="150000"/>
      <a:defRPr sz="16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 Gildemeister" initials="S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008000"/>
    <a:srgbClr val="CCCCFF"/>
    <a:srgbClr val="CCECFF"/>
    <a:srgbClr val="0000CC"/>
    <a:srgbClr val="00FF00"/>
    <a:srgbClr val="CCFF99"/>
    <a:srgbClr val="9966FF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987" autoAdjust="0"/>
    <p:restoredTop sz="94691" autoAdjust="0"/>
  </p:normalViewPr>
  <p:slideViewPr>
    <p:cSldViewPr snapToGrid="0">
      <p:cViewPr>
        <p:scale>
          <a:sx n="70" d="100"/>
          <a:sy n="70" d="100"/>
        </p:scale>
        <p:origin x="354" y="1284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778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22015818951293"/>
          <c:y val="4.1984732824427502E-2"/>
          <c:w val="0.88812057259746047"/>
          <c:h val="0.80774365420610894"/>
        </c:manualLayout>
      </c:layout>
      <c:lineChart>
        <c:grouping val="standard"/>
        <c:varyColors val="0"/>
        <c:ser>
          <c:idx val="1"/>
          <c:order val="0"/>
          <c:spPr>
            <a:ln w="50763">
              <a:solidFill>
                <a:srgbClr val="00FF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572746269802957E-2"/>
                  <c:y val="-3.3613440144878756E-2"/>
                </c:manualLayout>
              </c:layout>
              <c:numFmt formatCode="\$#,##0" sourceLinked="0"/>
              <c:spPr>
                <a:noFill/>
                <a:ln w="25381">
                  <a:noFill/>
                </a:ln>
              </c:spPr>
              <c:txPr>
                <a:bodyPr/>
                <a:lstStyle/>
                <a:p>
                  <a:pPr>
                    <a:defRPr sz="2398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C62-46B0-BA3C-A58F6DD87108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6.6079664186268483E-3"/>
                  <c:y val="-3.9545223699857357E-2"/>
                </c:manualLayout>
              </c:layout>
              <c:numFmt formatCode="\$#,##0" sourceLinked="0"/>
              <c:spPr>
                <a:noFill/>
                <a:ln w="25381">
                  <a:noFill/>
                </a:ln>
              </c:spPr>
              <c:txPr>
                <a:bodyPr/>
                <a:lstStyle/>
                <a:p>
                  <a:pPr>
                    <a:defRPr sz="2398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62-46B0-BA3C-A58F6DD87108}"/>
                </c:ext>
                <c:ext xmlns:c15="http://schemas.microsoft.com/office/drawing/2012/chart" uri="{CE6537A1-D6FC-4f65-9D91-7224C49458BB}"/>
              </c:extLst>
            </c:dLbl>
            <c:dLbl>
              <c:idx val="72"/>
              <c:layout>
                <c:manualLayout>
                  <c:x val="-9.2511529860775862E-3"/>
                  <c:y val="-5.9317835549786105E-2"/>
                </c:manualLayout>
              </c:layout>
              <c:numFmt formatCode="\$#,##0" sourceLinked="0"/>
              <c:spPr>
                <a:noFill/>
                <a:ln w="25381">
                  <a:noFill/>
                </a:ln>
              </c:spPr>
              <c:txPr>
                <a:bodyPr/>
                <a:lstStyle/>
                <a:p>
                  <a:pPr>
                    <a:defRPr sz="2398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C62-46B0-BA3C-A58F6DD87108}"/>
                </c:ext>
                <c:ext xmlns:c15="http://schemas.microsoft.com/office/drawing/2012/chart" uri="{CE6537A1-D6FC-4f65-9D91-7224C49458BB}"/>
              </c:extLst>
            </c:dLbl>
            <c:dLbl>
              <c:idx val="95"/>
              <c:layout>
                <c:manualLayout>
                  <c:x val="-2.378878316951984E-2"/>
                  <c:y val="-5.5363313179800297E-2"/>
                </c:manualLayout>
              </c:layout>
              <c:numFmt formatCode="\$#,##0" sourceLinked="0"/>
              <c:spPr>
                <a:noFill/>
                <a:ln w="25381">
                  <a:noFill/>
                </a:ln>
              </c:spPr>
              <c:txPr>
                <a:bodyPr/>
                <a:lstStyle/>
                <a:p>
                  <a:pPr>
                    <a:defRPr sz="2398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62-46B0-BA3C-A58F6DD87108}"/>
                </c:ext>
                <c:ext xmlns:c15="http://schemas.microsoft.com/office/drawing/2012/chart" uri="{CE6537A1-D6FC-4f65-9D91-7224C49458BB}"/>
              </c:extLst>
            </c:dLbl>
            <c:dLbl>
              <c:idx val="139"/>
              <c:layout>
                <c:manualLayout>
                  <c:x val="-1.9383144245569067E-16"/>
                  <c:y val="-3.1636178959885894E-2"/>
                </c:manualLayout>
              </c:layout>
              <c:numFmt formatCode="\$#,##0" sourceLinked="0"/>
              <c:spPr>
                <a:noFill/>
                <a:ln w="25381">
                  <a:noFill/>
                </a:ln>
              </c:spPr>
              <c:txPr>
                <a:bodyPr/>
                <a:lstStyle/>
                <a:p>
                  <a:pPr>
                    <a:defRPr sz="2398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C62-46B0-BA3C-A58F6DD871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Sheet1!$A$3:$A$146</c:f>
              <c:numCache>
                <c:formatCode>mmm\-yy</c:formatCode>
                <c:ptCount val="14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</c:numCache>
            </c:numRef>
          </c:cat>
          <c:val>
            <c:numRef>
              <c:f>Sheet1!$B$3:$B$146</c:f>
              <c:numCache>
                <c:formatCode>\$#,##0.00</c:formatCode>
                <c:ptCount val="144"/>
                <c:pt idx="0">
                  <c:v>100.69</c:v>
                </c:pt>
                <c:pt idx="1">
                  <c:v>104.72</c:v>
                </c:pt>
                <c:pt idx="2">
                  <c:v>104.72</c:v>
                </c:pt>
                <c:pt idx="3">
                  <c:v>104.72</c:v>
                </c:pt>
                <c:pt idx="4">
                  <c:v>104.72</c:v>
                </c:pt>
                <c:pt idx="5">
                  <c:v>104.72</c:v>
                </c:pt>
                <c:pt idx="6">
                  <c:v>104.72</c:v>
                </c:pt>
                <c:pt idx="7">
                  <c:v>104.72</c:v>
                </c:pt>
                <c:pt idx="8">
                  <c:v>104.72</c:v>
                </c:pt>
                <c:pt idx="9">
                  <c:v>104.72</c:v>
                </c:pt>
                <c:pt idx="10">
                  <c:v>104.72</c:v>
                </c:pt>
                <c:pt idx="11">
                  <c:v>104.72</c:v>
                </c:pt>
                <c:pt idx="12">
                  <c:v>104.72</c:v>
                </c:pt>
                <c:pt idx="13">
                  <c:v>108.91</c:v>
                </c:pt>
                <c:pt idx="14">
                  <c:v>108.91</c:v>
                </c:pt>
                <c:pt idx="15">
                  <c:v>108.91</c:v>
                </c:pt>
                <c:pt idx="16">
                  <c:v>108.91</c:v>
                </c:pt>
                <c:pt idx="17">
                  <c:v>108.91</c:v>
                </c:pt>
                <c:pt idx="18">
                  <c:v>108.91</c:v>
                </c:pt>
                <c:pt idx="19">
                  <c:v>108.91</c:v>
                </c:pt>
                <c:pt idx="20">
                  <c:v>108.91</c:v>
                </c:pt>
                <c:pt idx="21">
                  <c:v>108.91</c:v>
                </c:pt>
                <c:pt idx="22">
                  <c:v>108.91</c:v>
                </c:pt>
                <c:pt idx="23">
                  <c:v>108.91</c:v>
                </c:pt>
                <c:pt idx="24">
                  <c:v>108.91</c:v>
                </c:pt>
                <c:pt idx="25">
                  <c:v>113.27</c:v>
                </c:pt>
                <c:pt idx="26">
                  <c:v>113.27</c:v>
                </c:pt>
                <c:pt idx="27">
                  <c:v>113.27</c:v>
                </c:pt>
                <c:pt idx="28">
                  <c:v>113.27</c:v>
                </c:pt>
                <c:pt idx="29">
                  <c:v>113.27</c:v>
                </c:pt>
                <c:pt idx="30">
                  <c:v>113.27</c:v>
                </c:pt>
                <c:pt idx="31">
                  <c:v>113.27</c:v>
                </c:pt>
                <c:pt idx="32">
                  <c:v>113.27</c:v>
                </c:pt>
                <c:pt idx="33">
                  <c:v>113.27</c:v>
                </c:pt>
                <c:pt idx="34">
                  <c:v>113.27</c:v>
                </c:pt>
                <c:pt idx="35">
                  <c:v>113.27</c:v>
                </c:pt>
                <c:pt idx="36">
                  <c:v>118.93</c:v>
                </c:pt>
                <c:pt idx="37">
                  <c:v>118.93</c:v>
                </c:pt>
                <c:pt idx="38">
                  <c:v>118.93</c:v>
                </c:pt>
                <c:pt idx="39">
                  <c:v>118.93</c:v>
                </c:pt>
                <c:pt idx="40">
                  <c:v>118.93</c:v>
                </c:pt>
                <c:pt idx="41">
                  <c:v>118.93</c:v>
                </c:pt>
                <c:pt idx="42">
                  <c:v>118.93</c:v>
                </c:pt>
                <c:pt idx="43">
                  <c:v>118.93</c:v>
                </c:pt>
                <c:pt idx="44">
                  <c:v>118.93</c:v>
                </c:pt>
                <c:pt idx="45">
                  <c:v>118.93</c:v>
                </c:pt>
                <c:pt idx="46">
                  <c:v>118.93</c:v>
                </c:pt>
                <c:pt idx="47">
                  <c:v>118.93</c:v>
                </c:pt>
                <c:pt idx="48">
                  <c:v>124.88</c:v>
                </c:pt>
                <c:pt idx="49">
                  <c:v>124.88</c:v>
                </c:pt>
                <c:pt idx="50">
                  <c:v>124.88</c:v>
                </c:pt>
                <c:pt idx="51">
                  <c:v>124.88</c:v>
                </c:pt>
                <c:pt idx="52">
                  <c:v>124.88</c:v>
                </c:pt>
                <c:pt idx="53">
                  <c:v>124.88</c:v>
                </c:pt>
                <c:pt idx="54">
                  <c:v>124.88</c:v>
                </c:pt>
                <c:pt idx="55">
                  <c:v>124.88</c:v>
                </c:pt>
                <c:pt idx="56">
                  <c:v>124.88</c:v>
                </c:pt>
                <c:pt idx="57">
                  <c:v>149.16</c:v>
                </c:pt>
                <c:pt idx="58">
                  <c:v>149.16</c:v>
                </c:pt>
                <c:pt idx="59">
                  <c:v>149.16</c:v>
                </c:pt>
                <c:pt idx="60">
                  <c:v>149.16</c:v>
                </c:pt>
                <c:pt idx="61">
                  <c:v>149.16</c:v>
                </c:pt>
                <c:pt idx="62">
                  <c:v>149.16</c:v>
                </c:pt>
                <c:pt idx="63">
                  <c:v>149.16</c:v>
                </c:pt>
                <c:pt idx="64">
                  <c:v>149.16</c:v>
                </c:pt>
                <c:pt idx="65">
                  <c:v>149.16</c:v>
                </c:pt>
                <c:pt idx="66">
                  <c:v>149.16</c:v>
                </c:pt>
                <c:pt idx="67">
                  <c:v>163.93</c:v>
                </c:pt>
                <c:pt idx="68">
                  <c:v>163.93</c:v>
                </c:pt>
                <c:pt idx="69">
                  <c:v>163.93</c:v>
                </c:pt>
                <c:pt idx="70">
                  <c:v>163.93</c:v>
                </c:pt>
                <c:pt idx="71">
                  <c:v>180.14</c:v>
                </c:pt>
                <c:pt idx="72">
                  <c:v>180.14</c:v>
                </c:pt>
                <c:pt idx="73">
                  <c:v>180.14</c:v>
                </c:pt>
                <c:pt idx="74">
                  <c:v>180.14</c:v>
                </c:pt>
                <c:pt idx="75">
                  <c:v>180.14</c:v>
                </c:pt>
                <c:pt idx="76">
                  <c:v>197.98</c:v>
                </c:pt>
                <c:pt idx="77">
                  <c:v>197.98</c:v>
                </c:pt>
                <c:pt idx="78">
                  <c:v>197.98</c:v>
                </c:pt>
                <c:pt idx="79">
                  <c:v>197.98</c:v>
                </c:pt>
                <c:pt idx="80">
                  <c:v>197.98</c:v>
                </c:pt>
                <c:pt idx="81">
                  <c:v>217.56</c:v>
                </c:pt>
                <c:pt idx="82">
                  <c:v>217.56</c:v>
                </c:pt>
                <c:pt idx="83">
                  <c:v>217.56</c:v>
                </c:pt>
                <c:pt idx="84">
                  <c:v>217.56</c:v>
                </c:pt>
                <c:pt idx="85">
                  <c:v>217.56</c:v>
                </c:pt>
                <c:pt idx="86">
                  <c:v>239.1</c:v>
                </c:pt>
                <c:pt idx="87">
                  <c:v>239.1</c:v>
                </c:pt>
                <c:pt idx="88">
                  <c:v>239.1</c:v>
                </c:pt>
                <c:pt idx="89">
                  <c:v>239.1</c:v>
                </c:pt>
                <c:pt idx="90">
                  <c:v>262.77999999999997</c:v>
                </c:pt>
                <c:pt idx="91">
                  <c:v>262.77999999999997</c:v>
                </c:pt>
                <c:pt idx="92">
                  <c:v>262.77999999999997</c:v>
                </c:pt>
                <c:pt idx="93">
                  <c:v>262.77999999999997</c:v>
                </c:pt>
                <c:pt idx="94">
                  <c:v>288.79000000000002</c:v>
                </c:pt>
                <c:pt idx="95">
                  <c:v>288.79000000000002</c:v>
                </c:pt>
                <c:pt idx="96">
                  <c:v>288.79000000000002</c:v>
                </c:pt>
                <c:pt idx="97">
                  <c:v>288.79000000000002</c:v>
                </c:pt>
                <c:pt idx="98">
                  <c:v>288.79000000000002</c:v>
                </c:pt>
                <c:pt idx="99">
                  <c:v>288.79000000000002</c:v>
                </c:pt>
                <c:pt idx="100">
                  <c:v>288.79000000000002</c:v>
                </c:pt>
                <c:pt idx="101">
                  <c:v>288.79000000000002</c:v>
                </c:pt>
                <c:pt idx="102">
                  <c:v>317.39999999999998</c:v>
                </c:pt>
                <c:pt idx="103">
                  <c:v>317.39999999999998</c:v>
                </c:pt>
                <c:pt idx="104">
                  <c:v>317.39999999999998</c:v>
                </c:pt>
                <c:pt idx="105">
                  <c:v>317.39999999999998</c:v>
                </c:pt>
                <c:pt idx="106">
                  <c:v>364.69</c:v>
                </c:pt>
                <c:pt idx="107">
                  <c:v>364.69</c:v>
                </c:pt>
                <c:pt idx="108">
                  <c:v>364.69</c:v>
                </c:pt>
                <c:pt idx="109">
                  <c:v>364.69</c:v>
                </c:pt>
                <c:pt idx="110">
                  <c:v>364.69</c:v>
                </c:pt>
                <c:pt idx="111">
                  <c:v>364.69</c:v>
                </c:pt>
                <c:pt idx="112">
                  <c:v>419.03</c:v>
                </c:pt>
                <c:pt idx="113">
                  <c:v>419.03</c:v>
                </c:pt>
                <c:pt idx="114">
                  <c:v>419.03</c:v>
                </c:pt>
                <c:pt idx="115">
                  <c:v>419.03</c:v>
                </c:pt>
                <c:pt idx="116">
                  <c:v>419.03</c:v>
                </c:pt>
                <c:pt idx="117">
                  <c:v>419.03</c:v>
                </c:pt>
                <c:pt idx="118">
                  <c:v>481.46</c:v>
                </c:pt>
                <c:pt idx="119">
                  <c:v>481.46</c:v>
                </c:pt>
                <c:pt idx="120">
                  <c:v>481.46</c:v>
                </c:pt>
                <c:pt idx="121">
                  <c:v>481.46</c:v>
                </c:pt>
                <c:pt idx="122">
                  <c:v>481.46</c:v>
                </c:pt>
                <c:pt idx="123">
                  <c:v>481.46</c:v>
                </c:pt>
                <c:pt idx="124">
                  <c:v>553.20000000000005</c:v>
                </c:pt>
                <c:pt idx="125">
                  <c:v>553.20000000000005</c:v>
                </c:pt>
                <c:pt idx="126">
                  <c:v>553.20000000000005</c:v>
                </c:pt>
                <c:pt idx="127">
                  <c:v>553.20000000000005</c:v>
                </c:pt>
                <c:pt idx="128">
                  <c:v>553.20000000000005</c:v>
                </c:pt>
                <c:pt idx="129">
                  <c:v>553.20000000000005</c:v>
                </c:pt>
                <c:pt idx="130">
                  <c:v>635.63</c:v>
                </c:pt>
                <c:pt idx="131">
                  <c:v>635.63</c:v>
                </c:pt>
                <c:pt idx="132">
                  <c:v>635.63</c:v>
                </c:pt>
                <c:pt idx="133">
                  <c:v>635.63</c:v>
                </c:pt>
                <c:pt idx="134">
                  <c:v>635.63</c:v>
                </c:pt>
                <c:pt idx="135">
                  <c:v>635.63</c:v>
                </c:pt>
                <c:pt idx="136">
                  <c:v>730.33</c:v>
                </c:pt>
                <c:pt idx="137">
                  <c:v>730.33</c:v>
                </c:pt>
                <c:pt idx="138">
                  <c:v>730.33</c:v>
                </c:pt>
                <c:pt idx="139">
                  <c:v>730.33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C62-46B0-BA3C-A58F6DD87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114808"/>
        <c:axId val="131116376"/>
      </c:lineChart>
      <c:dateAx>
        <c:axId val="13111480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2898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116376"/>
        <c:crosses val="autoZero"/>
        <c:auto val="1"/>
        <c:lblOffset val="100"/>
        <c:baseTimeUnit val="months"/>
        <c:majorUnit val="3"/>
        <c:majorTimeUnit val="months"/>
        <c:minorUnit val="8"/>
        <c:minorTimeUnit val="days"/>
      </c:dateAx>
      <c:valAx>
        <c:axId val="131116376"/>
        <c:scaling>
          <c:orientation val="minMax"/>
        </c:scaling>
        <c:delete val="0"/>
        <c:axPos val="l"/>
        <c:majorGridlines>
          <c:spPr>
            <a:ln w="2898">
              <a:solidFill>
                <a:srgbClr val="C0C0C0"/>
              </a:solidFill>
              <a:prstDash val="sysDash"/>
            </a:ln>
          </c:spPr>
        </c:majorGridlines>
        <c:numFmt formatCode="\$#,##0" sourceLinked="0"/>
        <c:majorTickMark val="out"/>
        <c:minorTickMark val="none"/>
        <c:tickLblPos val="nextTo"/>
        <c:spPr>
          <a:ln w="28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11480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22015818951293"/>
          <c:y val="4.1984732824427502E-2"/>
          <c:w val="0.88812057259746047"/>
          <c:h val="0.80774365420610894"/>
        </c:manualLayout>
      </c:layout>
      <c:lineChart>
        <c:grouping val="standard"/>
        <c:varyColors val="0"/>
        <c:ser>
          <c:idx val="1"/>
          <c:order val="0"/>
          <c:spPr>
            <a:ln w="50763">
              <a:solidFill>
                <a:srgbClr val="00FF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592672462460246E-2"/>
                  <c:y val="-4.6791808097927677E-2"/>
                </c:manualLayout>
              </c:layout>
              <c:tx>
                <c:rich>
                  <a:bodyPr/>
                  <a:lstStyle/>
                  <a:p>
                    <a:pPr>
                      <a:defRPr sz="1999">
                        <a:latin typeface="+mn-lt"/>
                      </a:defRPr>
                    </a:pPr>
                    <a:r>
                      <a:rPr lang="en-US" dirty="0"/>
                      <a:t> $</a:t>
                    </a:r>
                    <a:r>
                      <a:rPr lang="en-US" dirty="0" smtClean="0"/>
                      <a:t>187 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ED-4683-A88B-FD01A21F0E0D}"/>
                </c:ex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-5.4185365129992953E-2"/>
                  <c:y val="-7.5399797013644493E-2"/>
                </c:manualLayout>
              </c:layout>
              <c:tx>
                <c:rich>
                  <a:bodyPr/>
                  <a:lstStyle/>
                  <a:p>
                    <a:pPr>
                      <a:defRPr sz="1999">
                        <a:latin typeface="+mn-lt"/>
                      </a:defRPr>
                    </a:pPr>
                    <a:r>
                      <a:rPr lang="en-US" dirty="0"/>
                      <a:t> $</a:t>
                    </a:r>
                    <a:r>
                      <a:rPr lang="en-US" dirty="0" smtClean="0"/>
                      <a:t>247 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ED-4683-A88B-FD01A21F0E0D}"/>
                </c:ext>
                <c:ext xmlns:c15="http://schemas.microsoft.com/office/drawing/2012/chart" uri="{CE6537A1-D6FC-4f65-9D91-7224C49458BB}"/>
              </c:extLst>
            </c:dLbl>
            <c:dLbl>
              <c:idx val="72"/>
              <c:tx>
                <c:rich>
                  <a:bodyPr/>
                  <a:lstStyle/>
                  <a:p>
                    <a:pPr>
                      <a:defRPr sz="1999">
                        <a:latin typeface="+mn-lt"/>
                      </a:defRPr>
                    </a:pPr>
                    <a:r>
                      <a:rPr lang="en-US" sz="1999" dirty="0">
                        <a:latin typeface="+mn-lt"/>
                      </a:rPr>
                      <a:t> $</a:t>
                    </a:r>
                    <a:r>
                      <a:rPr lang="en-US" sz="1999" dirty="0" smtClean="0">
                        <a:latin typeface="+mn-lt"/>
                      </a:rPr>
                      <a:t>431 </a:t>
                    </a:r>
                    <a:endParaRPr lang="en-US" sz="2000" dirty="0">
                      <a:latin typeface="+mn-lt"/>
                    </a:endParaRPr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ED-4683-A88B-FD01A21F0E0D}"/>
                </c:ext>
                <c:ext xmlns:c15="http://schemas.microsoft.com/office/drawing/2012/chart" uri="{CE6537A1-D6FC-4f65-9D91-7224C49458BB}"/>
              </c:extLst>
            </c:dLbl>
            <c:dLbl>
              <c:idx val="95"/>
              <c:tx>
                <c:rich>
                  <a:bodyPr/>
                  <a:lstStyle/>
                  <a:p>
                    <a:pPr>
                      <a:defRPr sz="1999">
                        <a:latin typeface="+mn-lt"/>
                      </a:defRPr>
                    </a:pPr>
                    <a:r>
                      <a:rPr lang="en-US" dirty="0"/>
                      <a:t> $</a:t>
                    </a:r>
                    <a:r>
                      <a:rPr lang="en-US" dirty="0" smtClean="0"/>
                      <a:t>864 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ED-4683-A88B-FD01A21F0E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Sheet1!$A$15:$A$111</c:f>
              <c:numCache>
                <c:formatCode>mmm\-yy</c:formatCode>
                <c:ptCount val="9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</c:numCache>
            </c:numRef>
          </c:cat>
          <c:val>
            <c:numRef>
              <c:f>Sheet1!$B$15:$B$111</c:f>
              <c:numCache>
                <c:formatCode>_("$"* #,##0.00_);_("$"* \(#,##0.00\);_("$"* "-"??_);_(@_)</c:formatCode>
                <c:ptCount val="97"/>
                <c:pt idx="0">
                  <c:v>187.34640914209947</c:v>
                </c:pt>
                <c:pt idx="1">
                  <c:v>187.58129725758312</c:v>
                </c:pt>
                <c:pt idx="2">
                  <c:v>187.2031220767368</c:v>
                </c:pt>
                <c:pt idx="3">
                  <c:v>187.13257504286108</c:v>
                </c:pt>
                <c:pt idx="4">
                  <c:v>187.29546731503274</c:v>
                </c:pt>
                <c:pt idx="5">
                  <c:v>187.78733477320432</c:v>
                </c:pt>
                <c:pt idx="6">
                  <c:v>188.04465021105801</c:v>
                </c:pt>
                <c:pt idx="7">
                  <c:v>188.05674733866203</c:v>
                </c:pt>
                <c:pt idx="8">
                  <c:v>186.63265071001115</c:v>
                </c:pt>
                <c:pt idx="9">
                  <c:v>187.16046652667183</c:v>
                </c:pt>
                <c:pt idx="10">
                  <c:v>187.81306277242996</c:v>
                </c:pt>
                <c:pt idx="11">
                  <c:v>187.56434148283711</c:v>
                </c:pt>
                <c:pt idx="12">
                  <c:v>186.34799054424954</c:v>
                </c:pt>
                <c:pt idx="13">
                  <c:v>187.067150042696</c:v>
                </c:pt>
                <c:pt idx="14">
                  <c:v>186.21475007522415</c:v>
                </c:pt>
                <c:pt idx="15">
                  <c:v>186.2871728328345</c:v>
                </c:pt>
                <c:pt idx="16">
                  <c:v>186.18564520685109</c:v>
                </c:pt>
                <c:pt idx="17">
                  <c:v>192.58376726241164</c:v>
                </c:pt>
                <c:pt idx="18">
                  <c:v>195.32073340912899</c:v>
                </c:pt>
                <c:pt idx="19">
                  <c:v>195.29252982235602</c:v>
                </c:pt>
                <c:pt idx="20">
                  <c:v>202.39199964998912</c:v>
                </c:pt>
                <c:pt idx="21">
                  <c:v>203.43450450111209</c:v>
                </c:pt>
                <c:pt idx="22">
                  <c:v>204.13563245932667</c:v>
                </c:pt>
                <c:pt idx="23">
                  <c:v>203.53510216298858</c:v>
                </c:pt>
                <c:pt idx="24">
                  <c:v>203.17485347297986</c:v>
                </c:pt>
                <c:pt idx="25">
                  <c:v>218.51557025972346</c:v>
                </c:pt>
                <c:pt idx="26">
                  <c:v>218.35764493781394</c:v>
                </c:pt>
                <c:pt idx="27">
                  <c:v>219.75591093495427</c:v>
                </c:pt>
                <c:pt idx="28">
                  <c:v>218.17043649642034</c:v>
                </c:pt>
                <c:pt idx="29">
                  <c:v>218.28760937770531</c:v>
                </c:pt>
                <c:pt idx="30">
                  <c:v>217.99302302702728</c:v>
                </c:pt>
                <c:pt idx="31">
                  <c:v>227.86682358426341</c:v>
                </c:pt>
                <c:pt idx="32">
                  <c:v>235.24547838427006</c:v>
                </c:pt>
                <c:pt idx="33">
                  <c:v>235.44757032757562</c:v>
                </c:pt>
                <c:pt idx="34">
                  <c:v>234.99642064916139</c:v>
                </c:pt>
                <c:pt idx="35">
                  <c:v>235.16409586237592</c:v>
                </c:pt>
                <c:pt idx="36">
                  <c:v>234.28334757198039</c:v>
                </c:pt>
                <c:pt idx="37">
                  <c:v>234.4699025713719</c:v>
                </c:pt>
                <c:pt idx="38">
                  <c:v>234.51076973423577</c:v>
                </c:pt>
                <c:pt idx="39">
                  <c:v>234.21940070879938</c:v>
                </c:pt>
                <c:pt idx="40">
                  <c:v>234.35182886870075</c:v>
                </c:pt>
                <c:pt idx="41">
                  <c:v>236.03214752910549</c:v>
                </c:pt>
                <c:pt idx="42">
                  <c:v>248.0308177990245</c:v>
                </c:pt>
                <c:pt idx="43">
                  <c:v>248.08710095370816</c:v>
                </c:pt>
                <c:pt idx="44">
                  <c:v>247.83876638298318</c:v>
                </c:pt>
                <c:pt idx="45">
                  <c:v>247.57620765332788</c:v>
                </c:pt>
                <c:pt idx="46">
                  <c:v>247.16785984652611</c:v>
                </c:pt>
                <c:pt idx="47">
                  <c:v>248.92858068643176</c:v>
                </c:pt>
                <c:pt idx="48">
                  <c:v>247.17455487886409</c:v>
                </c:pt>
                <c:pt idx="49">
                  <c:v>268.61899118675507</c:v>
                </c:pt>
                <c:pt idx="50">
                  <c:v>268.64508563285301</c:v>
                </c:pt>
                <c:pt idx="51">
                  <c:v>268.68120617157524</c:v>
                </c:pt>
                <c:pt idx="52">
                  <c:v>268.69033918783106</c:v>
                </c:pt>
                <c:pt idx="53">
                  <c:v>268.65459831379076</c:v>
                </c:pt>
                <c:pt idx="54">
                  <c:v>292.68001300843474</c:v>
                </c:pt>
                <c:pt idx="55">
                  <c:v>292.7487485058553</c:v>
                </c:pt>
                <c:pt idx="56">
                  <c:v>293.55601394539792</c:v>
                </c:pt>
                <c:pt idx="57">
                  <c:v>293.41906186842846</c:v>
                </c:pt>
                <c:pt idx="58">
                  <c:v>293.2489918184084</c:v>
                </c:pt>
                <c:pt idx="59">
                  <c:v>292.6897738980785</c:v>
                </c:pt>
                <c:pt idx="60">
                  <c:v>327.85417793653136</c:v>
                </c:pt>
                <c:pt idx="61">
                  <c:v>328.0471918093491</c:v>
                </c:pt>
                <c:pt idx="62">
                  <c:v>327.9813039824075</c:v>
                </c:pt>
                <c:pt idx="63">
                  <c:v>328.1682657510579</c:v>
                </c:pt>
                <c:pt idx="64">
                  <c:v>328.25616871431725</c:v>
                </c:pt>
                <c:pt idx="65">
                  <c:v>328.08790638106427</c:v>
                </c:pt>
                <c:pt idx="66">
                  <c:v>358.96626371754689</c:v>
                </c:pt>
                <c:pt idx="67">
                  <c:v>393.11032023970478</c:v>
                </c:pt>
                <c:pt idx="68">
                  <c:v>394.19127584530622</c:v>
                </c:pt>
                <c:pt idx="69">
                  <c:v>394.18003684842853</c:v>
                </c:pt>
                <c:pt idx="70">
                  <c:v>393.98265395541802</c:v>
                </c:pt>
                <c:pt idx="71">
                  <c:v>394.0244701791662</c:v>
                </c:pt>
                <c:pt idx="72">
                  <c:v>431.34008992194566</c:v>
                </c:pt>
                <c:pt idx="73">
                  <c:v>431.23872090505608</c:v>
                </c:pt>
                <c:pt idx="74">
                  <c:v>431.43233090254785</c:v>
                </c:pt>
                <c:pt idx="75">
                  <c:v>432.47794705009704</c:v>
                </c:pt>
                <c:pt idx="76">
                  <c:v>517.29408446216712</c:v>
                </c:pt>
                <c:pt idx="77">
                  <c:v>516.86264157522055</c:v>
                </c:pt>
                <c:pt idx="78">
                  <c:v>600.52206987869135</c:v>
                </c:pt>
                <c:pt idx="79">
                  <c:v>619.43655587659032</c:v>
                </c:pt>
                <c:pt idx="80">
                  <c:v>619.27805011453734</c:v>
                </c:pt>
                <c:pt idx="81">
                  <c:v>726.94039489881936</c:v>
                </c:pt>
                <c:pt idx="82">
                  <c:v>727.6043506224139</c:v>
                </c:pt>
                <c:pt idx="83">
                  <c:v>728.81261995022544</c:v>
                </c:pt>
                <c:pt idx="84">
                  <c:v>780.96474010649627</c:v>
                </c:pt>
                <c:pt idx="85">
                  <c:v>781.3328428274034</c:v>
                </c:pt>
                <c:pt idx="86">
                  <c:v>784.00091829490918</c:v>
                </c:pt>
                <c:pt idx="87">
                  <c:v>781.84835845552016</c:v>
                </c:pt>
                <c:pt idx="88">
                  <c:v>782.79114935130224</c:v>
                </c:pt>
                <c:pt idx="89">
                  <c:v>835.24746067222509</c:v>
                </c:pt>
                <c:pt idx="90">
                  <c:v>846.00374303460751</c:v>
                </c:pt>
                <c:pt idx="91">
                  <c:v>849.72848392816957</c:v>
                </c:pt>
                <c:pt idx="92">
                  <c:v>844.53823201016826</c:v>
                </c:pt>
                <c:pt idx="93">
                  <c:v>845.95603555403193</c:v>
                </c:pt>
                <c:pt idx="94">
                  <c:v>848.66759667560825</c:v>
                </c:pt>
                <c:pt idx="95">
                  <c:v>864.60822339514857</c:v>
                </c:pt>
                <c:pt idx="96">
                  <c:v>870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EED-4683-A88B-FD01A21F0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115984"/>
        <c:axId val="131117944"/>
      </c:lineChart>
      <c:dateAx>
        <c:axId val="13111598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2898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117944"/>
        <c:crosses val="autoZero"/>
        <c:auto val="1"/>
        <c:lblOffset val="100"/>
        <c:baseTimeUnit val="months"/>
        <c:majorUnit val="3"/>
        <c:majorTimeUnit val="months"/>
        <c:minorUnit val="5"/>
        <c:minorTimeUnit val="days"/>
      </c:dateAx>
      <c:valAx>
        <c:axId val="131117944"/>
        <c:scaling>
          <c:orientation val="minMax"/>
        </c:scaling>
        <c:delete val="0"/>
        <c:axPos val="l"/>
        <c:majorGridlines>
          <c:spPr>
            <a:ln w="2898">
              <a:solidFill>
                <a:srgbClr val="C0C0C0"/>
              </a:solidFill>
              <a:prstDash val="sysDash"/>
            </a:ln>
          </c:spPr>
        </c:majorGridlines>
        <c:numFmt formatCode="\$#,##0" sourceLinked="0"/>
        <c:majorTickMark val="out"/>
        <c:minorTickMark val="none"/>
        <c:tickLblPos val="nextTo"/>
        <c:spPr>
          <a:ln w="28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115984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490797079626"/>
          <c:y val="3.6277203301394556E-2"/>
          <c:w val="0.82191929499343597"/>
          <c:h val="0.70728391297329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33-4B26-B498-3CD4A16FE431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33-4B26-B498-3CD4A16FE431}"/>
              </c:ext>
            </c:extLst>
          </c:dPt>
          <c:dPt>
            <c:idx val="3"/>
            <c:invertIfNegative val="0"/>
            <c:bubble3D val="0"/>
            <c:spPr>
              <a:solidFill>
                <a:srgbClr val="99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33-4B26-B498-3CD4A16FE43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33-4B26-B498-3CD4A16FE431}"/>
              </c:ext>
            </c:extLst>
          </c:dPt>
          <c:dPt>
            <c:idx val="6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B33-4B26-B498-3CD4A16FE431}"/>
              </c:ext>
            </c:extLst>
          </c:dPt>
          <c:dPt>
            <c:idx val="7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B33-4B26-B498-3CD4A16FE431}"/>
              </c:ext>
            </c:extLst>
          </c:dPt>
          <c:dPt>
            <c:idx val="9"/>
            <c:invertIfNegative val="0"/>
            <c:bubble3D val="0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B33-4B26-B498-3CD4A16FE431}"/>
              </c:ext>
            </c:extLst>
          </c:dPt>
          <c:dPt>
            <c:idx val="10"/>
            <c:invertIfNegative val="0"/>
            <c:bubble3D val="0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B33-4B26-B498-3CD4A16FE431}"/>
              </c:ext>
            </c:extLst>
          </c:dPt>
          <c:dPt>
            <c:idx val="11"/>
            <c:invertIfNegative val="0"/>
            <c:bubble3D val="0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B33-4B26-B498-3CD4A16FE431}"/>
              </c:ext>
            </c:extLst>
          </c:dPt>
          <c:dPt>
            <c:idx val="12"/>
            <c:invertIfNegative val="0"/>
            <c:bubble3D val="0"/>
            <c:spPr>
              <a:solidFill>
                <a:srgbClr val="00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B33-4B26-B498-3CD4A16FE431}"/>
              </c:ext>
            </c:extLst>
          </c:dPt>
          <c:dPt>
            <c:idx val="13"/>
            <c:invertIfNegative val="0"/>
            <c:bubble3D val="0"/>
            <c:spPr>
              <a:solidFill>
                <a:srgbClr val="00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B33-4B26-B498-3CD4A16FE431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B33-4B26-B498-3CD4A16FE431}"/>
              </c:ext>
            </c:extLst>
          </c:dPt>
          <c:dPt>
            <c:idx val="15"/>
            <c:invertIfNegative val="0"/>
            <c:bubble3D val="0"/>
            <c:spPr>
              <a:solidFill>
                <a:srgbClr val="FFCC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B33-4B26-B498-3CD4A16FE431}"/>
              </c:ext>
            </c:extLst>
          </c:dPt>
          <c:dPt>
            <c:idx val="16"/>
            <c:invertIfNegative val="0"/>
            <c:bubble3D val="0"/>
            <c:spPr>
              <a:solidFill>
                <a:srgbClr val="FFCC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B33-4B26-B498-3CD4A16FE431}"/>
              </c:ext>
            </c:extLst>
          </c:dPt>
          <c:dPt>
            <c:idx val="17"/>
            <c:invertIfNegative val="0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B33-4B26-B498-3CD4A16FE431}"/>
              </c:ext>
            </c:extLst>
          </c:dPt>
          <c:dPt>
            <c:idx val="18"/>
            <c:invertIfNegative val="0"/>
            <c:bubble3D val="0"/>
            <c:spPr>
              <a:solidFill>
                <a:srgbClr val="99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B33-4B26-B498-3CD4A16FE431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B33-4B26-B498-3CD4A16FE431}"/>
              </c:ext>
            </c:extLst>
          </c:dPt>
          <c:dLbls>
            <c:dLbl>
              <c:idx val="3"/>
              <c:layout>
                <c:manualLayout>
                  <c:x val="-8.9119940586706269E-3"/>
                  <c:y val="4.555808656036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853323431117712E-3"/>
                  <c:y val="6.8337129840545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9119940586706269E-3"/>
                  <c:y val="-2.2779043280183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9119940586707361E-3"/>
                  <c:y val="2.2779043280182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9413293724470849E-3"/>
                  <c:y val="-2.08805484596227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9413293724470849E-3"/>
                  <c:y val="4.5558086560364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207958141499066E-3"/>
                  <c:y val="0.12363005403415045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0B33-4B26-B498-3CD4A16FE4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Nexium Cap                  40 mg DR</c:v>
                </c:pt>
                <c:pt idx="1">
                  <c:v>esomeprazole Cap              40 mg DR</c:v>
                </c:pt>
                <c:pt idx="3">
                  <c:v>Prilosec OTC Tab               20 mg DR</c:v>
                </c:pt>
                <c:pt idx="4">
                  <c:v>omeprazole OTC Tab                        20 mg DR</c:v>
                </c:pt>
                <c:pt idx="6">
                  <c:v>omeprazole Cap           20 mg DR</c:v>
                </c:pt>
                <c:pt idx="7">
                  <c:v>omeprazole Cap             40 mg DR</c:v>
                </c:pt>
                <c:pt idx="9">
                  <c:v>Prevacid Cap                15 mg DR</c:v>
                </c:pt>
                <c:pt idx="10">
                  <c:v>Prevacid Tab                30 mg STB</c:v>
                </c:pt>
                <c:pt idx="11">
                  <c:v>lansoprazole Cap          30 mg DR</c:v>
                </c:pt>
                <c:pt idx="12">
                  <c:v>Dexilant Cap                 60 mg DR</c:v>
                </c:pt>
                <c:pt idx="14">
                  <c:v>Protonix Tab                 40 mg EC</c:v>
                </c:pt>
                <c:pt idx="15">
                  <c:v>pantoprazole Tab          40 mg EC</c:v>
                </c:pt>
                <c:pt idx="17">
                  <c:v>Aciphex Tab                   20 mg EC</c:v>
                </c:pt>
                <c:pt idx="18">
                  <c:v>rabeprazole Tab          20 mg EC</c:v>
                </c:pt>
              </c:strCache>
            </c:strRef>
          </c:cat>
          <c:val>
            <c:numRef>
              <c:f>Sheet1!$B$2:$B$20</c:f>
              <c:numCache>
                <c:formatCode>_("$"* #,##0.00_);_("$"* \(#,##0.00\);_("$"* "-"??_);_(@_)</c:formatCode>
                <c:ptCount val="19"/>
                <c:pt idx="0">
                  <c:v>8.32</c:v>
                </c:pt>
                <c:pt idx="1">
                  <c:v>1.06</c:v>
                </c:pt>
                <c:pt idx="3">
                  <c:v>0.56000000000000005</c:v>
                </c:pt>
                <c:pt idx="4">
                  <c:v>0.09</c:v>
                </c:pt>
                <c:pt idx="6">
                  <c:v>0.09</c:v>
                </c:pt>
                <c:pt idx="7">
                  <c:v>0.15</c:v>
                </c:pt>
                <c:pt idx="9">
                  <c:v>13.62</c:v>
                </c:pt>
                <c:pt idx="10">
                  <c:v>13.54</c:v>
                </c:pt>
                <c:pt idx="11">
                  <c:v>0.37</c:v>
                </c:pt>
                <c:pt idx="12">
                  <c:v>8.1300000000000008</c:v>
                </c:pt>
                <c:pt idx="14">
                  <c:v>10.64</c:v>
                </c:pt>
                <c:pt idx="15">
                  <c:v>0.11</c:v>
                </c:pt>
                <c:pt idx="17">
                  <c:v>17.010000000000002</c:v>
                </c:pt>
                <c:pt idx="18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0B33-4B26-B498-3CD4A16FE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31112456"/>
        <c:axId val="131112848"/>
      </c:barChart>
      <c:catAx>
        <c:axId val="131112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/>
            </a:pPr>
            <a:endParaRPr lang="en-US"/>
          </a:p>
        </c:txPr>
        <c:crossAx val="131112848"/>
        <c:crosses val="autoZero"/>
        <c:auto val="1"/>
        <c:lblAlgn val="ctr"/>
        <c:lblOffset val="100"/>
        <c:noMultiLvlLbl val="0"/>
      </c:catAx>
      <c:valAx>
        <c:axId val="131112848"/>
        <c:scaling>
          <c:orientation val="minMax"/>
          <c:max val="2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_(&quot;$&quot;* #,##0.00_);_(&quot;$&quot;* \(#,##0.0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1112456"/>
        <c:crosses val="autoZero"/>
        <c:crossBetween val="between"/>
        <c:majorUnit val="2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490797079626"/>
          <c:y val="3.6277203301394556E-2"/>
          <c:w val="0.82191929499343597"/>
          <c:h val="0.70728391297329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33-4B26-B498-3CD4A16FE431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33-4B26-B498-3CD4A16FE43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20E-4DB1-BBAC-ED2018C34FC0}"/>
              </c:ext>
            </c:extLst>
          </c:dPt>
          <c:dPt>
            <c:idx val="3"/>
            <c:invertIfNegative val="0"/>
            <c:bubble3D val="0"/>
            <c:spPr>
              <a:solidFill>
                <a:srgbClr val="99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33-4B26-B498-3CD4A16FE43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33-4B26-B498-3CD4A16FE43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B33-4B26-B498-3CD4A16FE43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B33-4B26-B498-3CD4A16FE431}"/>
              </c:ext>
            </c:extLst>
          </c:dPt>
          <c:dPt>
            <c:idx val="9"/>
            <c:invertIfNegative val="0"/>
            <c:bubble3D val="0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B33-4B26-B498-3CD4A16FE431}"/>
              </c:ext>
            </c:extLst>
          </c:dPt>
          <c:dPt>
            <c:idx val="10"/>
            <c:invertIfNegative val="0"/>
            <c:bubble3D val="0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B33-4B26-B498-3CD4A16FE431}"/>
              </c:ext>
            </c:extLst>
          </c:dPt>
          <c:dPt>
            <c:idx val="11"/>
            <c:invertIfNegative val="0"/>
            <c:bubble3D val="0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B33-4B26-B498-3CD4A16FE431}"/>
              </c:ext>
            </c:extLst>
          </c:dPt>
          <c:dPt>
            <c:idx val="12"/>
            <c:invertIfNegative val="0"/>
            <c:bubble3D val="0"/>
            <c:spPr>
              <a:solidFill>
                <a:srgbClr val="00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B33-4B26-B498-3CD4A16FE431}"/>
              </c:ext>
            </c:extLst>
          </c:dPt>
          <c:dPt>
            <c:idx val="13"/>
            <c:invertIfNegative val="0"/>
            <c:bubble3D val="0"/>
            <c:spPr>
              <a:solidFill>
                <a:srgbClr val="00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B33-4B26-B498-3CD4A16FE431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B33-4B26-B498-3CD4A16FE431}"/>
              </c:ext>
            </c:extLst>
          </c:dPt>
          <c:dPt>
            <c:idx val="15"/>
            <c:invertIfNegative val="0"/>
            <c:bubble3D val="0"/>
            <c:spPr>
              <a:solidFill>
                <a:srgbClr val="FFCC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B33-4B26-B498-3CD4A16FE431}"/>
              </c:ext>
            </c:extLst>
          </c:dPt>
          <c:dPt>
            <c:idx val="16"/>
            <c:invertIfNegative val="0"/>
            <c:bubble3D val="0"/>
            <c:spPr>
              <a:solidFill>
                <a:srgbClr val="FFCC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B33-4B26-B498-3CD4A16FE431}"/>
              </c:ext>
            </c:extLst>
          </c:dPt>
          <c:dPt>
            <c:idx val="17"/>
            <c:invertIfNegative val="0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B33-4B26-B498-3CD4A16FE431}"/>
              </c:ext>
            </c:extLst>
          </c:dPt>
          <c:dPt>
            <c:idx val="18"/>
            <c:invertIfNegative val="0"/>
            <c:bubble3D val="0"/>
            <c:spPr>
              <a:solidFill>
                <a:srgbClr val="99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B33-4B26-B498-3CD4A16FE431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B33-4B26-B498-3CD4A16FE431}"/>
              </c:ext>
            </c:extLst>
          </c:dPt>
          <c:dLbls>
            <c:dLbl>
              <c:idx val="3"/>
              <c:layout>
                <c:manualLayout>
                  <c:x val="-8.9119940586706269E-3"/>
                  <c:y val="4.555808656036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853323431117712E-3"/>
                  <c:y val="6.8337129840545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9119940586706269E-3"/>
                  <c:y val="-2.2779043280183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9119940586707361E-3"/>
                  <c:y val="2.2779043280182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9413293724470849E-3"/>
                  <c:y val="-2.08805484596227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9413293724470849E-3"/>
                  <c:y val="4.5558086560364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B33-4B26-B498-3CD4A16FE431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207958141499066E-3"/>
                  <c:y val="0.12363005403415045"/>
                </c:manualLayout>
              </c:layout>
              <c:spPr/>
              <c:txPr>
                <a:bodyPr rot="0" vert="horz"/>
                <a:lstStyle/>
                <a:p>
                  <a:pPr>
                    <a:defRPr sz="20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0B33-4B26-B498-3CD4A16FE4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Health Warehouse .com</c:v>
                </c:pt>
                <c:pt idx="1">
                  <c:v>Costco</c:v>
                </c:pt>
                <c:pt idx="2">
                  <c:v>Independent Pharmacies</c:v>
                </c:pt>
                <c:pt idx="3">
                  <c:v>Sam's Club</c:v>
                </c:pt>
                <c:pt idx="4">
                  <c:v>Target</c:v>
                </c:pt>
                <c:pt idx="5">
                  <c:v>Walmart</c:v>
                </c:pt>
                <c:pt idx="6">
                  <c:v>Kmart</c:v>
                </c:pt>
                <c:pt idx="7">
                  <c:v>Grocery      Stores</c:v>
                </c:pt>
                <c:pt idx="8">
                  <c:v>Walgreens</c:v>
                </c:pt>
                <c:pt idx="9">
                  <c:v>Rite Aid</c:v>
                </c:pt>
                <c:pt idx="10">
                  <c:v>CVS</c:v>
                </c:pt>
              </c:strCache>
            </c:strRef>
          </c:cat>
          <c:val>
            <c:numRef>
              <c:f>Sheet1!$B$2:$B$12</c:f>
              <c:numCache>
                <c:formatCode>"$"#,##0</c:formatCode>
                <c:ptCount val="11"/>
                <c:pt idx="0">
                  <c:v>83</c:v>
                </c:pt>
                <c:pt idx="1">
                  <c:v>117</c:v>
                </c:pt>
                <c:pt idx="2">
                  <c:v>136</c:v>
                </c:pt>
                <c:pt idx="3">
                  <c:v>193</c:v>
                </c:pt>
                <c:pt idx="4">
                  <c:v>317</c:v>
                </c:pt>
                <c:pt idx="5">
                  <c:v>352</c:v>
                </c:pt>
                <c:pt idx="6">
                  <c:v>558</c:v>
                </c:pt>
                <c:pt idx="7">
                  <c:v>561</c:v>
                </c:pt>
                <c:pt idx="8">
                  <c:v>603</c:v>
                </c:pt>
                <c:pt idx="9">
                  <c:v>827</c:v>
                </c:pt>
                <c:pt idx="10">
                  <c:v>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0B33-4B26-B498-3CD4A16FE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31114416"/>
        <c:axId val="131115200"/>
      </c:barChart>
      <c:catAx>
        <c:axId val="13111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600" b="1"/>
            </a:pPr>
            <a:endParaRPr lang="en-US"/>
          </a:p>
        </c:txPr>
        <c:crossAx val="131115200"/>
        <c:crosses val="autoZero"/>
        <c:auto val="1"/>
        <c:lblAlgn val="ctr"/>
        <c:lblOffset val="100"/>
        <c:tickLblSkip val="1"/>
        <c:noMultiLvlLbl val="0"/>
      </c:catAx>
      <c:valAx>
        <c:axId val="131115200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1114416"/>
        <c:crossesAt val="1"/>
        <c:crossBetween val="between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86511445721563E-2"/>
          <c:y val="2.5525674621051094E-2"/>
          <c:w val="0.88989784335982158"/>
          <c:h val="0.7544918690159701"/>
        </c:manualLayout>
      </c:layout>
      <c:barChart>
        <c:barDir val="col"/>
        <c:grouping val="stacked"/>
        <c:varyColors val="0"/>
        <c:ser>
          <c:idx val="2"/>
          <c:order val="0"/>
          <c:spPr>
            <a:solidFill>
              <a:srgbClr val="FF0000"/>
            </a:solidFill>
            <a:ln w="13929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19-4ECB-B1DF-C4B5B14BABC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19-4ECB-B1DF-C4B5B14BABC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A19-4ECB-B1DF-C4B5B14BABC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19-4ECB-B1DF-C4B5B14BABCB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19-4ECB-B1DF-C4B5B14BABCB}"/>
              </c:ext>
            </c:extLst>
          </c:dPt>
          <c:dPt>
            <c:idx val="5"/>
            <c:invertIfNegative val="0"/>
            <c:bubble3D val="0"/>
            <c:spPr>
              <a:solidFill>
                <a:srgbClr val="FF6600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19-4ECB-B1DF-C4B5B14BABCB}"/>
              </c:ext>
            </c:extLst>
          </c:dPt>
          <c:dPt>
            <c:idx val="7"/>
            <c:invertIfNegative val="0"/>
            <c:bubble3D val="0"/>
            <c:spPr>
              <a:solidFill>
                <a:srgbClr val="0066FF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A19-4ECB-B1DF-C4B5B14BABCB}"/>
              </c:ext>
            </c:extLst>
          </c:dPt>
          <c:dPt>
            <c:idx val="8"/>
            <c:invertIfNegative val="0"/>
            <c:bubble3D val="0"/>
            <c:spPr>
              <a:solidFill>
                <a:srgbClr val="0066FF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19-4ECB-B1DF-C4B5B14BABCB}"/>
              </c:ext>
            </c:extLst>
          </c:dPt>
          <c:dPt>
            <c:idx val="9"/>
            <c:invertIfNegative val="0"/>
            <c:bubble3D val="0"/>
            <c:spPr>
              <a:solidFill>
                <a:srgbClr val="0066FF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A19-4ECB-B1DF-C4B5B14BABCB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7A19-4ECB-B1DF-C4B5B14BABCB}"/>
              </c:ext>
            </c:extLst>
          </c:dPt>
          <c:dPt>
            <c:idx val="46"/>
            <c:invertIfNegative val="0"/>
            <c:bubble3D val="0"/>
            <c:spPr>
              <a:solidFill>
                <a:srgbClr val="7030A0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1E62-45E5-BFF6-8FFF51345A09}"/>
              </c:ext>
            </c:extLst>
          </c:dPt>
          <c:dPt>
            <c:idx val="47"/>
            <c:invertIfNegative val="0"/>
            <c:bubble3D val="0"/>
            <c:spPr>
              <a:solidFill>
                <a:srgbClr val="9900CC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E62-45E5-BFF6-8FFF51345A09}"/>
              </c:ext>
            </c:extLst>
          </c:dPt>
          <c:dPt>
            <c:idx val="48"/>
            <c:invertIfNegative val="0"/>
            <c:bubble3D val="0"/>
            <c:spPr>
              <a:solidFill>
                <a:srgbClr val="9900CC"/>
              </a:solidFill>
              <a:ln w="1392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A19-4ECB-B1DF-C4B5B14BABCB}"/>
              </c:ext>
            </c:extLst>
          </c:dPt>
          <c:dPt>
            <c:idx val="49"/>
            <c:invertIfNegative val="0"/>
            <c:bubble3D val="0"/>
            <c:spPr>
              <a:solidFill>
                <a:srgbClr val="9900CC"/>
              </a:solidFill>
              <a:ln w="13929">
                <a:solidFill>
                  <a:srgbClr val="9900CC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1E62-45E5-BFF6-8FFF51345A09}"/>
              </c:ext>
            </c:extLst>
          </c:dPt>
          <c:dLbls>
            <c:numFmt formatCode="_(\$* #,##0.00_);_(\$* \(#,##0.00\);_(\$* &quot;-&quot;??_);_(@_)" sourceLinked="0"/>
            <c:spPr>
              <a:noFill/>
              <a:ln w="27859">
                <a:noFill/>
              </a:ln>
            </c:spPr>
            <c:txPr>
              <a:bodyPr rot="-5400000" vert="horz" anchor="b" anchorCtr="0"/>
              <a:lstStyle/>
              <a:p>
                <a:pPr algn="ctr">
                  <a:defRPr sz="131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Sheet1!$A$2:$A$51</c:f>
              <c:strCache>
                <c:ptCount val="50"/>
                <c:pt idx="0">
                  <c:v>SYNTHROID-ABBVIE</c:v>
                </c:pt>
                <c:pt idx="1">
                  <c:v>SYNTHROID-ABBVIE</c:v>
                </c:pt>
                <c:pt idx="2">
                  <c:v>SYNTHROID-ABBVIE</c:v>
                </c:pt>
                <c:pt idx="4">
                  <c:v>LEVOXYL-KING</c:v>
                </c:pt>
                <c:pt idx="5">
                  <c:v>LEVOXYL-KING</c:v>
                </c:pt>
                <c:pt idx="7">
                  <c:v>UNITHROID-LANNETT</c:v>
                </c:pt>
                <c:pt idx="8">
                  <c:v>UNITHROID-LANNETT</c:v>
                </c:pt>
                <c:pt idx="11">
                  <c:v>Generic-ALTURA</c:v>
                </c:pt>
                <c:pt idx="12">
                  <c:v>Generic-ALTURA</c:v>
                </c:pt>
                <c:pt idx="13">
                  <c:v>Generic-BRYANT RANCH</c:v>
                </c:pt>
                <c:pt idx="14">
                  <c:v>Generic-BRYANT RANCH</c:v>
                </c:pt>
                <c:pt idx="15">
                  <c:v>Generic-BRYANT RANCH</c:v>
                </c:pt>
                <c:pt idx="16">
                  <c:v>Generic-HJ HARKINS CO.</c:v>
                </c:pt>
                <c:pt idx="17">
                  <c:v>Generic-BLENHEIM</c:v>
                </c:pt>
                <c:pt idx="18">
                  <c:v>Generic-MYLAN</c:v>
                </c:pt>
                <c:pt idx="19">
                  <c:v>Generic-ST. MARY'S MPP</c:v>
                </c:pt>
                <c:pt idx="20">
                  <c:v>Generic-PHYS TOTAL CARE</c:v>
                </c:pt>
                <c:pt idx="21">
                  <c:v>Generic-MYLAN INST</c:v>
                </c:pt>
                <c:pt idx="22">
                  <c:v>Generic-LANNETT</c:v>
                </c:pt>
                <c:pt idx="23">
                  <c:v>Generic-LANNETT</c:v>
                </c:pt>
                <c:pt idx="24">
                  <c:v>Generic-MYLAN</c:v>
                </c:pt>
                <c:pt idx="25">
                  <c:v>Generic-BLENHEIM</c:v>
                </c:pt>
                <c:pt idx="26">
                  <c:v>Generic-PHYS TOTAL CARE</c:v>
                </c:pt>
                <c:pt idx="27">
                  <c:v>Generic-SANDOZ</c:v>
                </c:pt>
                <c:pt idx="28">
                  <c:v>Generic-SANDOZ</c:v>
                </c:pt>
                <c:pt idx="29">
                  <c:v>Generic-ALTURA</c:v>
                </c:pt>
                <c:pt idx="30">
                  <c:v>Generic-PD-RX</c:v>
                </c:pt>
                <c:pt idx="31">
                  <c:v>Generic-PD-RX</c:v>
                </c:pt>
                <c:pt idx="32">
                  <c:v>Generic-A-S MED SOLN</c:v>
                </c:pt>
                <c:pt idx="33">
                  <c:v>Generic-A-S MED SOLN</c:v>
                </c:pt>
                <c:pt idx="34">
                  <c:v>Generic-PHYS TOTAL CARE</c:v>
                </c:pt>
                <c:pt idx="35">
                  <c:v>Generic-PHYS TOTAL CARE</c:v>
                </c:pt>
                <c:pt idx="36">
                  <c:v>Generic-ST. MARY'S MPP</c:v>
                </c:pt>
                <c:pt idx="37">
                  <c:v>Generic-NUCARE PHARM</c:v>
                </c:pt>
                <c:pt idx="38">
                  <c:v>Generic-PD-RX</c:v>
                </c:pt>
                <c:pt idx="39">
                  <c:v>Generic-TRI-POINT RX</c:v>
                </c:pt>
                <c:pt idx="40">
                  <c:v>Generic-AIDAREX</c:v>
                </c:pt>
                <c:pt idx="41">
                  <c:v>Generic-AIDAREX</c:v>
                </c:pt>
                <c:pt idx="42">
                  <c:v>Generic-AIDAREX</c:v>
                </c:pt>
                <c:pt idx="43">
                  <c:v>Generic-AIDAREX</c:v>
                </c:pt>
                <c:pt idx="44">
                  <c:v>Generic-QUALITY CARE</c:v>
                </c:pt>
                <c:pt idx="45">
                  <c:v>Generic-HJ HARKINS CO.</c:v>
                </c:pt>
                <c:pt idx="47">
                  <c:v>Generic-PD-RX</c:v>
                </c:pt>
                <c:pt idx="48">
                  <c:v>Generic-PD-RX</c:v>
                </c:pt>
                <c:pt idx="49">
                  <c:v>Generic-PD-RX</c:v>
                </c:pt>
              </c:strCache>
            </c:strRef>
          </c:cat>
          <c:val>
            <c:numRef>
              <c:f>Sheet1!$B$2:$B$51</c:f>
              <c:numCache>
                <c:formatCode>_("$"* #,##0.00_);_("$"* \(#,##0.00\);_("$"* "-"??_);_(@_)</c:formatCode>
                <c:ptCount val="50"/>
                <c:pt idx="0">
                  <c:v>1.15211</c:v>
                </c:pt>
                <c:pt idx="1">
                  <c:v>1.15232</c:v>
                </c:pt>
                <c:pt idx="2">
                  <c:v>1.2278</c:v>
                </c:pt>
                <c:pt idx="4">
                  <c:v>0.58099999999999996</c:v>
                </c:pt>
                <c:pt idx="5">
                  <c:v>0.58099999999999996</c:v>
                </c:pt>
                <c:pt idx="7">
                  <c:v>0.30348000000000003</c:v>
                </c:pt>
                <c:pt idx="8">
                  <c:v>0.45333000000000001</c:v>
                </c:pt>
                <c:pt idx="11">
                  <c:v>4.7329999999999997E-2</c:v>
                </c:pt>
                <c:pt idx="12">
                  <c:v>4.7399999999999998E-2</c:v>
                </c:pt>
                <c:pt idx="13">
                  <c:v>0.4173</c:v>
                </c:pt>
                <c:pt idx="14">
                  <c:v>0.41732999999999998</c:v>
                </c:pt>
                <c:pt idx="15">
                  <c:v>0.41732999999999998</c:v>
                </c:pt>
                <c:pt idx="16">
                  <c:v>0.4506</c:v>
                </c:pt>
                <c:pt idx="17">
                  <c:v>0.49267</c:v>
                </c:pt>
                <c:pt idx="18">
                  <c:v>0.49275000000000002</c:v>
                </c:pt>
                <c:pt idx="19">
                  <c:v>0.495</c:v>
                </c:pt>
                <c:pt idx="20">
                  <c:v>0.54500000000000004</c:v>
                </c:pt>
                <c:pt idx="21">
                  <c:v>0.54810000000000003</c:v>
                </c:pt>
                <c:pt idx="22">
                  <c:v>0.54810999999999999</c:v>
                </c:pt>
                <c:pt idx="23">
                  <c:v>0.54820000000000002</c:v>
                </c:pt>
                <c:pt idx="24">
                  <c:v>0.54820000000000002</c:v>
                </c:pt>
                <c:pt idx="25">
                  <c:v>0.54832999999999998</c:v>
                </c:pt>
                <c:pt idx="26">
                  <c:v>0.55740000000000001</c:v>
                </c:pt>
                <c:pt idx="27">
                  <c:v>0.57094999999999996</c:v>
                </c:pt>
                <c:pt idx="28">
                  <c:v>0.57099999999999995</c:v>
                </c:pt>
                <c:pt idx="29">
                  <c:v>0.57167000000000001</c:v>
                </c:pt>
                <c:pt idx="30">
                  <c:v>0.57169999999999999</c:v>
                </c:pt>
                <c:pt idx="31">
                  <c:v>0.57533000000000001</c:v>
                </c:pt>
                <c:pt idx="32">
                  <c:v>0.61233000000000004</c:v>
                </c:pt>
                <c:pt idx="33">
                  <c:v>0.61233000000000004</c:v>
                </c:pt>
                <c:pt idx="34">
                  <c:v>0.62</c:v>
                </c:pt>
                <c:pt idx="35">
                  <c:v>0.64200000000000002</c:v>
                </c:pt>
                <c:pt idx="36">
                  <c:v>0.74199999999999999</c:v>
                </c:pt>
                <c:pt idx="37">
                  <c:v>0.81367</c:v>
                </c:pt>
                <c:pt idx="38">
                  <c:v>0.81599999999999995</c:v>
                </c:pt>
                <c:pt idx="39">
                  <c:v>0.81967000000000001</c:v>
                </c:pt>
                <c:pt idx="40">
                  <c:v>0.83367000000000002</c:v>
                </c:pt>
                <c:pt idx="41">
                  <c:v>0.83367000000000002</c:v>
                </c:pt>
                <c:pt idx="42">
                  <c:v>0.83367000000000002</c:v>
                </c:pt>
                <c:pt idx="43">
                  <c:v>0.8337</c:v>
                </c:pt>
                <c:pt idx="44">
                  <c:v>0.98233000000000004</c:v>
                </c:pt>
                <c:pt idx="45">
                  <c:v>1.51667</c:v>
                </c:pt>
                <c:pt idx="47">
                  <c:v>2.6427999999999998</c:v>
                </c:pt>
                <c:pt idx="48">
                  <c:v>2.66256</c:v>
                </c:pt>
                <c:pt idx="49">
                  <c:v>3.0573299999999999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19-4ECB-B1DF-C4B5B14BA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1118336"/>
        <c:axId val="131308000"/>
      </c:barChart>
      <c:catAx>
        <c:axId val="13111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82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3080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1308000"/>
        <c:scaling>
          <c:orientation val="minMax"/>
          <c:max val="3"/>
        </c:scaling>
        <c:delete val="0"/>
        <c:axPos val="l"/>
        <c:numFmt formatCode="\$#,##0.00" sourceLinked="0"/>
        <c:majorTickMark val="out"/>
        <c:minorTickMark val="none"/>
        <c:tickLblPos val="nextTo"/>
        <c:spPr>
          <a:ln w="34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118336"/>
        <c:crosses val="autoZero"/>
        <c:crossBetween val="between"/>
      </c:valAx>
      <c:spPr>
        <a:noFill/>
        <a:ln w="287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0.27482</cdr:x>
      <cdr:y>0.02174</cdr:y>
    </cdr:from>
    <cdr:to>
      <cdr:x>0.2754</cdr:x>
      <cdr:y>0.74252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>
          <a:off x="2678228" y="139867"/>
          <a:ext cx="5565" cy="463672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FF00"/>
          </a:solidFill>
          <a:prstDash val="dash"/>
          <a:round/>
          <a:headEnd type="none" w="sm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396" y="0"/>
            <a:ext cx="2982417" cy="4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5" tIns="45557" rIns="91115" bIns="45557" numCol="1" anchor="t" anchorCtr="0" compatLnSpc="1">
            <a:prstTxWarp prst="textNoShape">
              <a:avLst/>
            </a:prstTxWarp>
          </a:bodyPr>
          <a:lstStyle>
            <a:lvl1pPr algn="r" defTabSz="912394">
              <a:lnSpc>
                <a:spcPct val="100000"/>
              </a:lnSpc>
              <a:buClr>
                <a:schemeClr val="bg1"/>
              </a:buClr>
              <a:buSzPct val="100000"/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5269"/>
            <a:ext cx="2982418" cy="4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5" tIns="45557" rIns="91115" bIns="45557" numCol="1" anchor="b" anchorCtr="0" compatLnSpc="1">
            <a:prstTxWarp prst="textNoShape">
              <a:avLst/>
            </a:prstTxWarp>
          </a:bodyPr>
          <a:lstStyle>
            <a:lvl1pPr defTabSz="912394">
              <a:lnSpc>
                <a:spcPct val="100000"/>
              </a:lnSpc>
              <a:buClr>
                <a:schemeClr val="bg1"/>
              </a:buClr>
              <a:buSzPct val="100000"/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Stephen W. Schondelmeyer                                                                   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396" y="8835269"/>
            <a:ext cx="2982417" cy="4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5" tIns="45557" rIns="91115" bIns="45557" numCol="1" anchor="b" anchorCtr="0" compatLnSpc="1">
            <a:prstTxWarp prst="textNoShape">
              <a:avLst/>
            </a:prstTxWarp>
          </a:bodyPr>
          <a:lstStyle>
            <a:lvl1pPr algn="r" defTabSz="912394">
              <a:lnSpc>
                <a:spcPct val="100000"/>
              </a:lnSpc>
              <a:buClr>
                <a:schemeClr val="bg1"/>
              </a:buClr>
              <a:buSzPct val="100000"/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DE32CC-BBA4-4922-854F-CAAE56E3B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5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965" y="4416099"/>
            <a:ext cx="5041884" cy="41824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167" tIns="44292" rIns="90167" bIns="44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7188" y="703263"/>
            <a:ext cx="6170612" cy="3471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9673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346" name="Rectangle 2"/>
          <p:cNvSpPr>
            <a:spLocks noChangeArrowheads="1"/>
          </p:cNvSpPr>
          <p:nvPr/>
        </p:nvSpPr>
        <p:spPr bwMode="auto">
          <a:xfrm>
            <a:off x="3898103" y="0"/>
            <a:ext cx="2983712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549" tIns="45774" rIns="91549" bIns="45774" anchor="ctr"/>
          <a:lstStyle/>
          <a:p>
            <a:pPr defTabSz="874441">
              <a:buClr>
                <a:srgbClr val="000000"/>
              </a:buClr>
              <a:defRPr/>
            </a:pP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873347" name="Rectangle 3"/>
          <p:cNvSpPr>
            <a:spLocks noChangeArrowheads="1"/>
          </p:cNvSpPr>
          <p:nvPr/>
        </p:nvSpPr>
        <p:spPr bwMode="auto">
          <a:xfrm>
            <a:off x="3898103" y="8829677"/>
            <a:ext cx="298371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72" tIns="0" rIns="19072" bIns="0" anchor="b"/>
          <a:lstStyle/>
          <a:p>
            <a:pPr algn="r" defTabSz="950459">
              <a:spcBef>
                <a:spcPct val="0"/>
              </a:spcBef>
              <a:buClrTx/>
              <a:buSzTx/>
              <a:defRPr/>
            </a:pPr>
            <a:r>
              <a:rPr lang="en-US" sz="1000" b="0" i="1" dirty="0">
                <a:solidFill>
                  <a:srgbClr val="000000"/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2873348" name="Rectangle 4"/>
          <p:cNvSpPr>
            <a:spLocks noChangeArrowheads="1"/>
          </p:cNvSpPr>
          <p:nvPr/>
        </p:nvSpPr>
        <p:spPr bwMode="auto">
          <a:xfrm>
            <a:off x="0" y="8829677"/>
            <a:ext cx="2982119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549" tIns="45774" rIns="91549" bIns="45774" anchor="ctr"/>
          <a:lstStyle/>
          <a:p>
            <a:pPr defTabSz="874441">
              <a:buClr>
                <a:srgbClr val="000000"/>
              </a:buClr>
              <a:defRPr/>
            </a:pP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873349" name="Rectangle 5"/>
          <p:cNvSpPr>
            <a:spLocks noChangeArrowheads="1"/>
          </p:cNvSpPr>
          <p:nvPr/>
        </p:nvSpPr>
        <p:spPr bwMode="auto">
          <a:xfrm>
            <a:off x="0" y="0"/>
            <a:ext cx="2982119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549" tIns="45774" rIns="91549" bIns="45774" anchor="ctr"/>
          <a:lstStyle/>
          <a:p>
            <a:pPr defTabSz="874441">
              <a:buClr>
                <a:srgbClr val="000000"/>
              </a:buClr>
              <a:defRPr/>
            </a:pP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873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73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7"/>
            <a:ext cx="5046663" cy="4183063"/>
          </a:xfrm>
          <a:ln/>
        </p:spPr>
        <p:txBody>
          <a:bodyPr lIns="95364" tIns="49271" rIns="95364" bIns="4927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70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703263"/>
            <a:ext cx="6170612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6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3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28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99397" y="2"/>
            <a:ext cx="2982417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12" tIns="43707" rIns="87412" bIns="43707" anchor="ctr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  <a:buClr>
                <a:schemeClr val="tx2"/>
              </a:buClr>
              <a:buSzPct val="150000"/>
            </a:pPr>
            <a:endParaRPr lang="en-US" altLang="en-US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99397" y="8832196"/>
            <a:ext cx="2982417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74" tIns="0" rIns="18974" bIns="0" anchor="b"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31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832196"/>
            <a:ext cx="2982418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12" tIns="43707" rIns="87412" bIns="43707" anchor="ctr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  <a:buClr>
                <a:schemeClr val="tx2"/>
              </a:buClr>
              <a:buSzPct val="150000"/>
            </a:pPr>
            <a:endParaRPr lang="en-US" altLang="en-US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2"/>
            <a:ext cx="2982418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12" tIns="43707" rIns="87412" bIns="43707" anchor="ctr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  <a:buClr>
                <a:schemeClr val="tx2"/>
              </a:buClr>
              <a:buSzPct val="150000"/>
            </a:pPr>
            <a:endParaRPr lang="en-US" altLang="en-US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3263"/>
            <a:ext cx="6170612" cy="3471862"/>
          </a:xfrm>
          <a:ln cap="flat"/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19" tIns="44269" rIns="90119" bIns="44269"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5117532" y="0"/>
            <a:ext cx="3914850" cy="35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3" tIns="46192" rIns="92383" bIns="46192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74441">
              <a:lnSpc>
                <a:spcPct val="100000"/>
              </a:lnSpc>
              <a:spcBef>
                <a:spcPct val="100000"/>
              </a:spcBef>
              <a:buClr>
                <a:srgbClr val="000000"/>
              </a:buClr>
              <a:defRPr/>
            </a:pPr>
            <a:endParaRPr lang="en-US" altLang="en-US" sz="3100" dirty="0">
              <a:solidFill>
                <a:srgbClr val="000000"/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5117532" y="6728583"/>
            <a:ext cx="3914850" cy="35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46" tIns="0" rIns="19246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874441">
              <a:lnSpc>
                <a:spcPct val="100000"/>
              </a:lnSpc>
              <a:spcBef>
                <a:spcPct val="100000"/>
              </a:spcBef>
              <a:buClr>
                <a:srgbClr val="000000"/>
              </a:buClr>
              <a:defRPr/>
            </a:pPr>
            <a:r>
              <a:rPr lang="en-US" altLang="zh-TW" sz="1100" i="1" dirty="0">
                <a:solidFill>
                  <a:srgbClr val="00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" y="6728583"/>
            <a:ext cx="3914850" cy="35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3" tIns="46192" rIns="92383" bIns="46192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74441">
              <a:lnSpc>
                <a:spcPct val="100000"/>
              </a:lnSpc>
              <a:spcBef>
                <a:spcPct val="100000"/>
              </a:spcBef>
              <a:buClr>
                <a:srgbClr val="000000"/>
              </a:buClr>
              <a:defRPr/>
            </a:pPr>
            <a:endParaRPr lang="en-US" altLang="en-US" sz="3100" dirty="0">
              <a:solidFill>
                <a:srgbClr val="000000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" y="0"/>
            <a:ext cx="3914850" cy="35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3" tIns="46192" rIns="92383" bIns="46192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74441">
              <a:lnSpc>
                <a:spcPct val="100000"/>
              </a:lnSpc>
              <a:spcBef>
                <a:spcPct val="100000"/>
              </a:spcBef>
              <a:buClr>
                <a:srgbClr val="000000"/>
              </a:buClr>
              <a:defRPr/>
            </a:pPr>
            <a:endParaRPr lang="en-US" altLang="en-US" sz="3100" dirty="0">
              <a:solidFill>
                <a:srgbClr val="000000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628" tIns="48116" rIns="94628" bIns="48116"/>
          <a:lstStyle/>
          <a:p>
            <a:pPr defTabSz="958884"/>
            <a:endParaRPr lang="en-US" altLang="en-US" dirty="0" smtClean="0"/>
          </a:p>
        </p:txBody>
      </p:sp>
      <p:sp>
        <p:nvSpPr>
          <p:cNvPr id="1054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66938" y="536575"/>
            <a:ext cx="4699000" cy="2644775"/>
          </a:xfrm>
          <a:ln cap="flat"/>
        </p:spPr>
      </p:sp>
    </p:spTree>
    <p:extLst>
      <p:ext uri="{BB962C8B-B14F-4D97-AF65-F5344CB8AC3E}">
        <p14:creationId xmlns:p14="http://schemas.microsoft.com/office/powerpoint/2010/main" val="1545828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77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09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14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986" y="4416428"/>
            <a:ext cx="5049849" cy="4181475"/>
          </a:xfrm>
          <a:noFill/>
          <a:ln w="9525"/>
        </p:spPr>
        <p:txBody>
          <a:bodyPr lIns="93956" tIns="46153" rIns="93956" bIns="46153"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6438"/>
            <a:ext cx="6169025" cy="3470275"/>
          </a:xfrm>
          <a:ln cap="flat"/>
        </p:spPr>
      </p:sp>
    </p:spTree>
    <p:extLst>
      <p:ext uri="{BB962C8B-B14F-4D97-AF65-F5344CB8AC3E}">
        <p14:creationId xmlns:p14="http://schemas.microsoft.com/office/powerpoint/2010/main" val="130776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99073" y="0"/>
            <a:ext cx="298274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3" tIns="46192" rIns="92383" bIns="46192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99073" y="8831265"/>
            <a:ext cx="298274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46" tIns="0" rIns="19246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zh-TW" sz="1100" i="1" dirty="0">
                <a:latin typeface="Times New Roman" pitchFamily="18" charset="0"/>
              </a:rPr>
              <a:t>15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" y="8831265"/>
            <a:ext cx="298274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3" tIns="46192" rIns="92383" bIns="46192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" y="0"/>
            <a:ext cx="298274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3" tIns="46192" rIns="92383" bIns="46192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628" tIns="48116" rIns="94628" bIns="48116"/>
          <a:lstStyle/>
          <a:p>
            <a:pPr defTabSz="958884"/>
            <a:endParaRPr lang="en-US" altLang="en-US" dirty="0" smtClean="0"/>
          </a:p>
        </p:txBody>
      </p:sp>
      <p:sp>
        <p:nvSpPr>
          <p:cNvPr id="1054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3263"/>
            <a:ext cx="6173787" cy="3473450"/>
          </a:xfrm>
          <a:ln cap="flat"/>
        </p:spPr>
      </p:sp>
    </p:spTree>
    <p:extLst>
      <p:ext uri="{BB962C8B-B14F-4D97-AF65-F5344CB8AC3E}">
        <p14:creationId xmlns:p14="http://schemas.microsoft.com/office/powerpoint/2010/main" val="36841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7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44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99073" y="0"/>
            <a:ext cx="298274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70" tIns="46185" rIns="92370" bIns="46185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74441">
              <a:buClr>
                <a:srgbClr val="1F497D"/>
              </a:buClr>
              <a:defRPr/>
            </a:pPr>
            <a:endParaRPr lang="en-US" altLang="en-US" sz="3100" dirty="0">
              <a:solidFill>
                <a:prstClr val="black"/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99073" y="8831266"/>
            <a:ext cx="298274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44" tIns="0" rIns="19244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874441">
              <a:buClr>
                <a:srgbClr val="1F497D"/>
              </a:buClr>
              <a:defRPr/>
            </a:pPr>
            <a:r>
              <a:rPr lang="en-US" altLang="zh-TW" sz="1100" i="1" dirty="0">
                <a:solidFill>
                  <a:prstClr val="black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" y="8831266"/>
            <a:ext cx="298274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70" tIns="46185" rIns="92370" bIns="46185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74441">
              <a:buClr>
                <a:srgbClr val="1F497D"/>
              </a:buClr>
              <a:defRPr/>
            </a:pPr>
            <a:endParaRPr lang="en-US" altLang="en-US" sz="3100" dirty="0">
              <a:solidFill>
                <a:prstClr val="black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" y="0"/>
            <a:ext cx="298274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70" tIns="46185" rIns="92370" bIns="46185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74441">
              <a:buClr>
                <a:srgbClr val="1F497D"/>
              </a:buClr>
              <a:defRPr/>
            </a:pPr>
            <a:endParaRPr lang="en-US" altLang="en-US" sz="3100" dirty="0">
              <a:solidFill>
                <a:prstClr val="black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614" tIns="48110" rIns="94614" bIns="48110"/>
          <a:lstStyle/>
          <a:p>
            <a:pPr defTabSz="958743"/>
            <a:endParaRPr lang="en-US" altLang="en-US" dirty="0" smtClean="0"/>
          </a:p>
        </p:txBody>
      </p:sp>
      <p:sp>
        <p:nvSpPr>
          <p:cNvPr id="1054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3263"/>
            <a:ext cx="6173787" cy="3473450"/>
          </a:xfrm>
          <a:ln cap="flat"/>
        </p:spPr>
      </p:sp>
    </p:spTree>
    <p:extLst>
      <p:ext uri="{BB962C8B-B14F-4D97-AF65-F5344CB8AC3E}">
        <p14:creationId xmlns:p14="http://schemas.microsoft.com/office/powerpoint/2010/main" val="71856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3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4850"/>
            <a:ext cx="6172200" cy="34734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91" y="4416428"/>
            <a:ext cx="5046039" cy="4181475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79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7444" tIns="43722" rIns="87444" bIns="43722"/>
          <a:lstStyle/>
          <a:p>
            <a:pPr algn="r" defTabSz="43722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fld id="{F2A8B240-1755-E74F-8010-7CA893D1D305}" type="slidenum">
              <a:rPr lang="en-US" sz="1100" b="0">
                <a:solidFill>
                  <a:prstClr val="black"/>
                </a:solidFill>
                <a:latin typeface="Calibri" charset="0"/>
                <a:ea typeface="MS PGothic" charset="0"/>
              </a:rPr>
              <a:pPr algn="r" defTabSz="43722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16</a:t>
            </a:fld>
            <a:endParaRPr lang="en-US" sz="1100" b="0" dirty="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5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885" y="2414589"/>
            <a:ext cx="11745832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768" y="4403725"/>
            <a:ext cx="9674065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46350" y="258764"/>
            <a:ext cx="2935368" cy="6391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5885" y="258764"/>
            <a:ext cx="8601107" cy="6391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35885" y="258764"/>
            <a:ext cx="11745832" cy="6391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885" y="258763"/>
            <a:ext cx="11745832" cy="1382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35885" y="1943100"/>
            <a:ext cx="11745832" cy="47069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2414482"/>
            <a:ext cx="117449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640" y="4404360"/>
            <a:ext cx="96723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A3D152-AB3B-A64E-915A-82E53A84B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87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660369" y="7448550"/>
            <a:ext cx="8230587" cy="332846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100" dirty="0">
                <a:solidFill>
                  <a:srgbClr val="898989"/>
                </a:solidFill>
              </a:rPr>
              <a:t>© Minnesota Health Action Group; confidential – do not copy or distribute without permission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300" b="1">
                <a:solidFill>
                  <a:srgbClr val="D310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77190" indent="-377190">
              <a:spcBef>
                <a:spcPts val="660"/>
              </a:spcBef>
              <a:spcAft>
                <a:spcPts val="660"/>
              </a:spcAft>
              <a:buClr>
                <a:srgbClr val="D31020"/>
              </a:buClr>
              <a:buFont typeface="Wingdings" pitchFamily="2" charset="2"/>
              <a:buChar char="§"/>
              <a:defRPr sz="2640">
                <a:latin typeface="Arial" pitchFamily="34" charset="0"/>
                <a:cs typeface="Arial" pitchFamily="34" charset="0"/>
              </a:defRPr>
            </a:lvl1pPr>
            <a:lvl2pPr marL="874872" indent="-371952">
              <a:spcBef>
                <a:spcPts val="660"/>
              </a:spcBef>
              <a:spcAft>
                <a:spcPts val="660"/>
              </a:spcAft>
              <a:buClr>
                <a:srgbClr val="1E2C79"/>
              </a:buClr>
              <a:buFont typeface="Calibri" pitchFamily="34" charset="0"/>
              <a:buChar char="‒"/>
              <a:defRPr sz="2420">
                <a:latin typeface="Arial" pitchFamily="34" charset="0"/>
                <a:cs typeface="Arial" pitchFamily="34" charset="0"/>
              </a:defRPr>
            </a:lvl2pPr>
            <a:lvl3pPr marL="1257300" indent="-251460">
              <a:spcBef>
                <a:spcPts val="660"/>
              </a:spcBef>
              <a:spcAft>
                <a:spcPts val="660"/>
              </a:spcAft>
              <a:buClr>
                <a:srgbClr val="F0A823"/>
              </a:buClr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3pPr>
            <a:lvl4pPr marL="1760220" indent="-251460">
              <a:spcBef>
                <a:spcPts val="660"/>
              </a:spcBef>
              <a:spcAft>
                <a:spcPts val="660"/>
              </a:spcAft>
              <a:buClr>
                <a:srgbClr val="D31020"/>
              </a:buClr>
              <a:buFont typeface="Courier New" pitchFamily="49" charset="0"/>
              <a:buChar char="o"/>
              <a:defRPr sz="1980">
                <a:latin typeface="Arial" pitchFamily="34" charset="0"/>
                <a:cs typeface="Arial" pitchFamily="34" charset="0"/>
              </a:defRPr>
            </a:lvl4pPr>
            <a:lvl5pPr marL="2263140" indent="-251460">
              <a:spcBef>
                <a:spcPts val="660"/>
              </a:spcBef>
              <a:spcAft>
                <a:spcPts val="660"/>
              </a:spcAft>
              <a:buClr>
                <a:srgbClr val="D31020"/>
              </a:buClr>
              <a:buFont typeface="Wingdings" pitchFamily="2" charset="2"/>
              <a:buChar char="§"/>
              <a:defRPr sz="176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880" y="7157025"/>
            <a:ext cx="3224107" cy="413808"/>
          </a:xfrm>
        </p:spPr>
        <p:txBody>
          <a:bodyPr/>
          <a:lstStyle>
            <a:lvl1pPr>
              <a:defRPr smtClean="0"/>
            </a:lvl1pPr>
          </a:lstStyle>
          <a:p>
            <a:pPr algn="l">
              <a:defRPr/>
            </a:pPr>
            <a:fld id="{6A45EF14-55A5-EB4F-8487-C62437B5E1DF}" type="slidenum">
              <a:rPr lang="en-US" smtClean="0"/>
              <a:pPr algn="l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24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95" y="4994488"/>
            <a:ext cx="1174496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495" y="3294275"/>
            <a:ext cx="1174496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21E170-943F-E34F-8085-925BF1759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5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813561"/>
            <a:ext cx="6102773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7" y="1813561"/>
            <a:ext cx="6102773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FE3A4-140B-9140-93A3-6B0448034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12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1" y="1739795"/>
            <a:ext cx="610517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1" y="2464859"/>
            <a:ext cx="610517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9150" y="1739795"/>
            <a:ext cx="6107572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9150" y="2464859"/>
            <a:ext cx="6107572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1A3ED0-CD86-A64E-A3EF-A32B5C709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64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536E68-4B19-D045-B8CB-88DC968E6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1F3C9D-C673-F546-A5C0-B4FF98030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6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1" y="309457"/>
            <a:ext cx="4545895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299" y="309457"/>
            <a:ext cx="7724422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81" y="1626447"/>
            <a:ext cx="4545895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CD884-5CEF-EF4E-AFF8-6A912C5B0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8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47" y="5440681"/>
            <a:ext cx="829056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347" y="694478"/>
            <a:ext cx="82905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47" y="6082984"/>
            <a:ext cx="829056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52E1CC-3BF7-ED4D-8273-35734BF5D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6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2C1D9B-60EC-E74D-B4D1-7E78950B0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86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7760" y="311257"/>
            <a:ext cx="31089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880" y="311257"/>
            <a:ext cx="9096587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F0A41-B0CE-1C4C-9AC1-E98DC1E2D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2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MN Powerpoin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817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90880" y="7203864"/>
            <a:ext cx="3224107" cy="413808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fld id="{6A949864-23FC-0643-846B-02C55214DF5E}" type="slidenum">
              <a:rPr lang="en-US" sz="1320">
                <a:solidFill>
                  <a:srgbClr val="898989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32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0880" y="52178"/>
            <a:ext cx="12435840" cy="1295400"/>
          </a:xfrm>
        </p:spPr>
        <p:txBody>
          <a:bodyPr/>
          <a:lstStyle>
            <a:lvl1pPr algn="l">
              <a:defRPr sz="3300" b="1">
                <a:solidFill>
                  <a:srgbClr val="D3102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398B9A-631B-C142-B71F-A40066A0A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69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N Powerpoin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817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90880" y="7203864"/>
            <a:ext cx="3224107" cy="413808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fld id="{3134571B-292C-7A4D-AA3B-C42C23DD6CF7}" type="slidenum">
              <a:rPr lang="en-US" sz="1320">
                <a:solidFill>
                  <a:srgbClr val="898989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32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300" b="1">
                <a:solidFill>
                  <a:srgbClr val="D3102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90880" y="1972522"/>
            <a:ext cx="12435840" cy="4478126"/>
          </a:xfrm>
        </p:spPr>
        <p:txBody>
          <a:bodyPr/>
          <a:lstStyle>
            <a:lvl1pPr marL="377190" indent="-377190">
              <a:buClr>
                <a:srgbClr val="D31020"/>
              </a:buClr>
              <a:buFont typeface="Wingdings" pitchFamily="2" charset="2"/>
              <a:buChar char="§"/>
              <a:defRPr sz="2640">
                <a:latin typeface="Arial" pitchFamily="34" charset="0"/>
                <a:cs typeface="Arial" pitchFamily="34" charset="0"/>
              </a:defRPr>
            </a:lvl1pPr>
            <a:lvl2pPr>
              <a:buClr>
                <a:srgbClr val="1E2C79"/>
              </a:buClr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0A823"/>
              </a:buClr>
              <a:defRPr sz="1980">
                <a:latin typeface="Arial" pitchFamily="34" charset="0"/>
                <a:cs typeface="Arial" pitchFamily="34" charset="0"/>
              </a:defRPr>
            </a:lvl3pPr>
            <a:lvl4pPr marL="1760220" indent="-251460">
              <a:buClr>
                <a:srgbClr val="D31020"/>
              </a:buClr>
              <a:buFont typeface="Courier New" pitchFamily="49" charset="0"/>
              <a:buChar char="o"/>
              <a:defRPr sz="1760">
                <a:latin typeface="Arial" pitchFamily="34" charset="0"/>
                <a:cs typeface="Arial" pitchFamily="34" charset="0"/>
              </a:defRPr>
            </a:lvl4pPr>
            <a:lvl5pPr>
              <a:buClr>
                <a:srgbClr val="1E2C79"/>
              </a:buClr>
              <a:defRPr sz="1760">
                <a:latin typeface="Arial" pitchFamily="34" charset="0"/>
                <a:cs typeface="Arial" pitchFamily="34" charset="0"/>
              </a:defRPr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1478-3F48-A94E-9ED6-A6E1F5C70C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15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599680"/>
            <a:ext cx="138176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3587307" y="3454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817600" cy="2849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1081" y="7243877"/>
            <a:ext cx="13347802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72640" y="3195320"/>
            <a:ext cx="9672320" cy="1986280"/>
          </a:xfrm>
        </p:spPr>
        <p:txBody>
          <a:bodyPr/>
          <a:lstStyle>
            <a:lvl1pPr marL="0" indent="0" algn="ctr">
              <a:buNone/>
              <a:defRPr sz="1813" b="1" cap="all" spc="283" baseline="0">
                <a:solidFill>
                  <a:schemeClr val="tx2"/>
                </a:solidFill>
              </a:defRPr>
            </a:lvl1pPr>
            <a:lvl2pPr marL="518145" indent="0" algn="ctr">
              <a:buNone/>
            </a:lvl2pPr>
            <a:lvl3pPr marL="1036290" indent="0" algn="ctr">
              <a:buNone/>
            </a:lvl3pPr>
            <a:lvl4pPr marL="1554434" indent="0" algn="ctr">
              <a:buNone/>
            </a:lvl4pPr>
            <a:lvl5pPr marL="2072579" indent="0" algn="ctr">
              <a:buNone/>
            </a:lvl5pPr>
            <a:lvl6pPr marL="2590724" indent="0" algn="ctr">
              <a:buNone/>
            </a:lvl6pPr>
            <a:lvl7pPr marL="3108869" indent="0" algn="ctr">
              <a:buNone/>
            </a:lvl7pPr>
            <a:lvl8pPr marL="3627013" indent="0" algn="ctr">
              <a:buNone/>
            </a:lvl8pPr>
            <a:lvl9pPr marL="414515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751147" y="7258982"/>
            <a:ext cx="4601261" cy="414528"/>
          </a:xfrm>
          <a:prstGeom prst="rect">
            <a:avLst/>
          </a:prstGeom>
        </p:spPr>
        <p:txBody>
          <a:bodyPr/>
          <a:lstStyle/>
          <a:p>
            <a:pPr defTabSz="518145"/>
            <a:endParaRPr lang="en-US" dirty="0">
              <a:solidFill>
                <a:srgbClr val="BEBEB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34899" y="2742794"/>
            <a:ext cx="1334780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0293" y="172720"/>
            <a:ext cx="13347802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48214" y="2397354"/>
            <a:ext cx="921173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90995" y="2504440"/>
            <a:ext cx="635610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63360" y="2492711"/>
            <a:ext cx="690880" cy="500168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36320" y="431800"/>
            <a:ext cx="11744960" cy="1986280"/>
          </a:xfrm>
        </p:spPr>
        <p:txBody>
          <a:bodyPr anchor="b"/>
          <a:lstStyle>
            <a:lvl1pPr>
              <a:defRPr sz="476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nashp-logo cop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939" y="6381838"/>
            <a:ext cx="1473616" cy="10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65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0995" y="1163222"/>
            <a:ext cx="690880" cy="500168"/>
          </a:xfrm>
        </p:spPr>
        <p:txBody>
          <a:bodyPr/>
          <a:lstStyle/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5981" y="1730654"/>
            <a:ext cx="12850368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nashp-logo cop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939" y="6409005"/>
            <a:ext cx="1473616" cy="10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6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599680"/>
            <a:ext cx="138176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8176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3587307" y="2159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30293" y="2590800"/>
            <a:ext cx="13347802" cy="3454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4899" y="161332"/>
            <a:ext cx="13347802" cy="242498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7844" y="3108960"/>
            <a:ext cx="9792263" cy="1896322"/>
          </a:xfrm>
        </p:spPr>
        <p:txBody>
          <a:bodyPr anchor="t"/>
          <a:lstStyle>
            <a:lvl1pPr marL="0" indent="0" algn="ctr">
              <a:buNone/>
              <a:defRPr sz="1813" b="1" cap="all" spc="283" baseline="0">
                <a:solidFill>
                  <a:schemeClr val="tx2"/>
                </a:solidFill>
              </a:defRPr>
            </a:lvl1pPr>
            <a:lvl2pPr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1081" y="7243877"/>
            <a:ext cx="13347802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0293" y="172720"/>
            <a:ext cx="13347802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51147" y="7258982"/>
            <a:ext cx="4601261" cy="414528"/>
          </a:xfrm>
          <a:prstGeom prst="rect">
            <a:avLst/>
          </a:prstGeom>
        </p:spPr>
        <p:txBody>
          <a:bodyPr/>
          <a:lstStyle/>
          <a:p>
            <a:pPr defTabSz="518145"/>
            <a:endParaRPr lang="en-US" dirty="0">
              <a:solidFill>
                <a:srgbClr val="BEBEB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30293" y="2763520"/>
            <a:ext cx="1334780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48214" y="2397354"/>
            <a:ext cx="921173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90995" y="2504440"/>
            <a:ext cx="635610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3360" y="2492711"/>
            <a:ext cx="690880" cy="500168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95" y="604520"/>
            <a:ext cx="11744960" cy="1727200"/>
          </a:xfrm>
        </p:spPr>
        <p:txBody>
          <a:bodyPr anchor="b"/>
          <a:lstStyle>
            <a:lvl1pPr algn="ctr">
              <a:buNone/>
              <a:defRPr sz="476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7197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586" y="4994275"/>
            <a:ext cx="11743651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586" y="3294063"/>
            <a:ext cx="11743651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81" y="259080"/>
            <a:ext cx="12896427" cy="8601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51147" y="7264603"/>
            <a:ext cx="4601261" cy="414528"/>
          </a:xfrm>
          <a:prstGeom prst="rect">
            <a:avLst/>
          </a:prstGeom>
        </p:spPr>
        <p:txBody>
          <a:bodyPr/>
          <a:lstStyle/>
          <a:p>
            <a:pPr defTabSz="518145"/>
            <a:endParaRPr lang="en-US" dirty="0">
              <a:solidFill>
                <a:srgbClr val="BEBEB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895321" y="1785739"/>
            <a:ext cx="13481" cy="546216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5981" y="1554480"/>
            <a:ext cx="6102773" cy="5305958"/>
          </a:xfrm>
        </p:spPr>
        <p:txBody>
          <a:bodyPr/>
          <a:lstStyle>
            <a:lvl1pPr>
              <a:defRPr sz="2833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254240" y="1554480"/>
            <a:ext cx="6102773" cy="5305958"/>
          </a:xfrm>
        </p:spPr>
        <p:txBody>
          <a:bodyPr/>
          <a:lstStyle>
            <a:lvl1pPr>
              <a:defRPr sz="2833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2147974" y="7067127"/>
            <a:ext cx="184731" cy="315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87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908800" y="2493645"/>
            <a:ext cx="0" cy="474634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3817600" cy="16408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599680"/>
            <a:ext cx="138176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3587307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293" y="1554480"/>
            <a:ext cx="13347802" cy="103632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0506" y="7243877"/>
            <a:ext cx="13347802" cy="35234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981" y="1727200"/>
            <a:ext cx="6105173" cy="83070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93" b="1" dirty="0" smtClean="0">
                <a:solidFill>
                  <a:srgbClr val="FFFFFF"/>
                </a:solidFill>
              </a:defRPr>
            </a:lvl1pPr>
            <a:lvl2pPr>
              <a:buNone/>
              <a:defRPr sz="2267" b="1"/>
            </a:lvl2pPr>
            <a:lvl3pPr>
              <a:buNone/>
              <a:defRPr sz="2040" b="1"/>
            </a:lvl3pPr>
            <a:lvl4pPr>
              <a:buNone/>
              <a:defRPr sz="1813" b="1"/>
            </a:lvl4pPr>
            <a:lvl5pPr>
              <a:buNone/>
              <a:defRPr sz="1813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240233" y="1727200"/>
            <a:ext cx="6107571" cy="829056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493" b="1"/>
            </a:lvl1pPr>
            <a:lvl2pPr>
              <a:buNone/>
              <a:defRPr sz="2267" b="1"/>
            </a:lvl2pPr>
            <a:lvl3pPr>
              <a:buNone/>
              <a:defRPr sz="2040" b="1"/>
            </a:lvl3pPr>
            <a:lvl4pPr>
              <a:buNone/>
              <a:defRPr sz="1813" b="1"/>
            </a:lvl4pPr>
            <a:lvl5pPr>
              <a:buNone/>
              <a:defRPr sz="1813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51147" y="7258982"/>
            <a:ext cx="4601261" cy="414528"/>
          </a:xfrm>
          <a:prstGeom prst="rect">
            <a:avLst/>
          </a:prstGeom>
        </p:spPr>
        <p:txBody>
          <a:bodyPr/>
          <a:lstStyle/>
          <a:p>
            <a:pPr defTabSz="518145"/>
            <a:endParaRPr lang="en-US" dirty="0">
              <a:solidFill>
                <a:srgbClr val="BEBEB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0587" y="7264603"/>
            <a:ext cx="5411893" cy="4145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30293" y="1450848"/>
            <a:ext cx="1334780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30293" y="176175"/>
            <a:ext cx="13347802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55981" y="2800901"/>
            <a:ext cx="6107379" cy="4327525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7254240" y="2800901"/>
            <a:ext cx="6102773" cy="433181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6448214" y="1083507"/>
            <a:ext cx="921173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90995" y="1190594"/>
            <a:ext cx="635610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63360" y="1181406"/>
            <a:ext cx="690880" cy="500168"/>
          </a:xfrm>
        </p:spPr>
        <p:txBody>
          <a:bodyPr/>
          <a:lstStyle>
            <a:lvl1pPr algn="ctr">
              <a:defRPr/>
            </a:lvl1pPr>
          </a:lstStyle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654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51147" y="7258982"/>
            <a:ext cx="4601261" cy="414528"/>
          </a:xfrm>
          <a:prstGeom prst="rect">
            <a:avLst/>
          </a:prstGeom>
        </p:spPr>
        <p:txBody>
          <a:bodyPr/>
          <a:lstStyle/>
          <a:p>
            <a:pPr defTabSz="518145"/>
            <a:endParaRPr lang="en-US" dirty="0">
              <a:solidFill>
                <a:srgbClr val="BEBEB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3360" y="1174157"/>
            <a:ext cx="690880" cy="500168"/>
          </a:xfrm>
        </p:spPr>
        <p:txBody>
          <a:bodyPr/>
          <a:lstStyle/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2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99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0293" y="172720"/>
            <a:ext cx="13347802" cy="3454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599680"/>
            <a:ext cx="138176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3587307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817600" cy="13472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293" y="690880"/>
            <a:ext cx="4145280" cy="664972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1036320"/>
            <a:ext cx="3569547" cy="1122680"/>
          </a:xfrm>
        </p:spPr>
        <p:txBody>
          <a:bodyPr anchor="b">
            <a:noAutofit/>
          </a:bodyPr>
          <a:lstStyle>
            <a:lvl1pPr algn="l">
              <a:buNone/>
              <a:defRPr sz="2493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5733" y="2245360"/>
            <a:ext cx="3569547" cy="4697625"/>
          </a:xfrm>
        </p:spPr>
        <p:txBody>
          <a:bodyPr/>
          <a:lstStyle>
            <a:lvl1pPr marL="0" indent="0">
              <a:spcAft>
                <a:spcPts val="1133"/>
              </a:spcAft>
              <a:buNone/>
              <a:defRPr sz="1813">
                <a:solidFill>
                  <a:srgbClr val="FFFFFF"/>
                </a:solidFill>
              </a:defRPr>
            </a:lvl1pPr>
            <a:lvl2pPr>
              <a:buNone/>
              <a:defRPr sz="1360"/>
            </a:lvl2pPr>
            <a:lvl3pPr>
              <a:buNone/>
              <a:defRPr sz="1133"/>
            </a:lvl3pPr>
            <a:lvl4pPr>
              <a:buNone/>
              <a:defRPr sz="1020"/>
            </a:lvl4pPr>
            <a:lvl5pPr>
              <a:buNone/>
              <a:defRPr sz="102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0293" y="172720"/>
            <a:ext cx="13347802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30293" y="604520"/>
            <a:ext cx="1334780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721014" y="777240"/>
            <a:ext cx="8520853" cy="61315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957494" y="259080"/>
            <a:ext cx="921173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00275" y="366167"/>
            <a:ext cx="635610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72640" y="354437"/>
            <a:ext cx="690880" cy="500168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5687" y="7240170"/>
            <a:ext cx="13347802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51147" y="7258982"/>
            <a:ext cx="4601261" cy="414528"/>
          </a:xfrm>
          <a:prstGeom prst="rect">
            <a:avLst/>
          </a:prstGeom>
        </p:spPr>
        <p:txBody>
          <a:bodyPr/>
          <a:lstStyle/>
          <a:p>
            <a:pPr defTabSz="518145"/>
            <a:endParaRPr lang="en-US" dirty="0">
              <a:solidFill>
                <a:srgbClr val="BEBEB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981" y="7265628"/>
            <a:ext cx="5112512" cy="4145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" name="Picture 21" descr="nashp-logo cop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939" y="6381838"/>
            <a:ext cx="1473616" cy="10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52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30293" y="604520"/>
            <a:ext cx="1334780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599680"/>
            <a:ext cx="138176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3587307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38176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30293" y="172720"/>
            <a:ext cx="13347802" cy="3419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293" y="690880"/>
            <a:ext cx="4145280" cy="664972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0293" y="176175"/>
            <a:ext cx="13347802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57494" y="259080"/>
            <a:ext cx="921173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00275" y="366167"/>
            <a:ext cx="635610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72640" y="354437"/>
            <a:ext cx="690880" cy="500168"/>
          </a:xfrm>
        </p:spPr>
        <p:txBody>
          <a:bodyPr/>
          <a:lstStyle/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5699760"/>
            <a:ext cx="8866293" cy="1381760"/>
          </a:xfrm>
        </p:spPr>
        <p:txBody>
          <a:bodyPr anchor="t">
            <a:noAutofit/>
          </a:bodyPr>
          <a:lstStyle>
            <a:lvl1pPr algn="l">
              <a:buNone/>
              <a:defRPr sz="272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3900" y="690880"/>
            <a:ext cx="8866293" cy="4836160"/>
          </a:xfrm>
        </p:spPr>
        <p:txBody>
          <a:bodyPr/>
          <a:lstStyle>
            <a:lvl1pPr marL="0" indent="0">
              <a:buNone/>
              <a:defRPr sz="3627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734" y="1122680"/>
            <a:ext cx="3684693" cy="5958840"/>
          </a:xfrm>
        </p:spPr>
        <p:txBody>
          <a:bodyPr/>
          <a:lstStyle>
            <a:lvl1pPr marL="0" indent="0">
              <a:spcAft>
                <a:spcPts val="1133"/>
              </a:spcAft>
              <a:buFontTx/>
              <a:buNone/>
              <a:defRPr sz="1813">
                <a:solidFill>
                  <a:srgbClr val="FFFFFF"/>
                </a:solidFill>
              </a:defRPr>
            </a:lvl1pPr>
            <a:lvl2pPr>
              <a:defRPr sz="1360"/>
            </a:lvl2pPr>
            <a:lvl3pPr>
              <a:defRPr sz="1133"/>
            </a:lvl3pPr>
            <a:lvl4pPr>
              <a:defRPr sz="1020"/>
            </a:lvl4pPr>
            <a:lvl5pPr>
              <a:defRPr sz="102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5687" y="7240170"/>
            <a:ext cx="13347802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46541" y="7258982"/>
            <a:ext cx="4601261" cy="414528"/>
          </a:xfrm>
          <a:prstGeom prst="rect">
            <a:avLst/>
          </a:prstGeom>
        </p:spPr>
        <p:txBody>
          <a:bodyPr/>
          <a:lstStyle/>
          <a:p>
            <a:pPr defTabSz="518145"/>
            <a:endParaRPr lang="en-US" dirty="0">
              <a:solidFill>
                <a:srgbClr val="BEBEB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981" y="7265628"/>
            <a:ext cx="5416499" cy="4145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" name="Picture 22" descr="nashp-logo cop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939" y="6381838"/>
            <a:ext cx="1473616" cy="10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4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51147" y="7258982"/>
            <a:ext cx="4601261" cy="414528"/>
          </a:xfrm>
          <a:prstGeom prst="rect">
            <a:avLst/>
          </a:prstGeom>
        </p:spPr>
        <p:txBody>
          <a:bodyPr/>
          <a:lstStyle/>
          <a:p>
            <a:pPr defTabSz="518145"/>
            <a:endParaRPr lang="en-US" dirty="0">
              <a:solidFill>
                <a:srgbClr val="BEBEB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  <p:pic>
        <p:nvPicPr>
          <p:cNvPr id="7" name="Picture 6" descr="nashp-logo cop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939" y="6381838"/>
            <a:ext cx="1473616" cy="10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37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599680"/>
            <a:ext cx="138176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0593493" y="0"/>
            <a:ext cx="3224107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3817600" cy="17617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1081" y="7243877"/>
            <a:ext cx="13347802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293" y="176175"/>
            <a:ext cx="13347802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7257118" y="3715207"/>
            <a:ext cx="707806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335565" y="3315865"/>
            <a:ext cx="921173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78346" y="3422951"/>
            <a:ext cx="635610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0711" y="3411222"/>
            <a:ext cx="690880" cy="500168"/>
          </a:xfrm>
        </p:spPr>
        <p:txBody>
          <a:bodyPr/>
          <a:lstStyle/>
          <a:p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7" y="345440"/>
            <a:ext cx="9902613" cy="659754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51147" y="7258982"/>
            <a:ext cx="4601261" cy="414528"/>
          </a:xfrm>
          <a:prstGeom prst="rect">
            <a:avLst/>
          </a:prstGeom>
        </p:spPr>
        <p:txBody>
          <a:bodyPr/>
          <a:lstStyle/>
          <a:p>
            <a:pPr defTabSz="518145"/>
            <a:endParaRPr lang="en-US" dirty="0">
              <a:solidFill>
                <a:srgbClr val="BEBEB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69227" y="345442"/>
            <a:ext cx="2187787" cy="663172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15" descr="nashp-logo cop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939" y="6381838"/>
            <a:ext cx="1473616" cy="10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06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885" y="1943100"/>
            <a:ext cx="5768237" cy="470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3479" y="1943100"/>
            <a:ext cx="5768238" cy="470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17" y="311150"/>
            <a:ext cx="12434968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317" y="1739900"/>
            <a:ext cx="6104081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317" y="2465389"/>
            <a:ext cx="6104081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0022" y="1739900"/>
            <a:ext cx="6106263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0022" y="2465389"/>
            <a:ext cx="6106263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17" y="309564"/>
            <a:ext cx="4544804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863" y="309563"/>
            <a:ext cx="7724422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317" y="1627189"/>
            <a:ext cx="4544804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564" y="5440364"/>
            <a:ext cx="8291432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564" y="693739"/>
            <a:ext cx="8291432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564" y="6083301"/>
            <a:ext cx="8291432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5885" y="258763"/>
            <a:ext cx="11745832" cy="1382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0577" tIns="49405" rIns="100577" bIns="494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885" y="1943100"/>
            <a:ext cx="11745832" cy="4706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0577" tIns="49405" rIns="100577" bIns="49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457200"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6pPr>
      <a:lvl7pPr marL="914400"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7pPr>
      <a:lvl8pPr marL="1371600"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8pPr>
      <a:lvl9pPr marL="1828800"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v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N Powerpoint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76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0880" y="311256"/>
            <a:ext cx="124358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0880" y="1813561"/>
            <a:ext cx="124358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64"/>
            <a:ext cx="3224107" cy="41380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2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2728" y="6942985"/>
            <a:ext cx="6289887" cy="860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32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64"/>
            <a:ext cx="3224107" cy="41380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2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2CA4BA-6167-7B4C-AA99-B3197DC2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 dt="0"/>
  <p:txStyles>
    <p:titleStyle>
      <a:lvl1pPr algn="ctr" defTabSz="502920" rtl="0" eaLnBrk="1" fontAlgn="base" hangingPunct="1">
        <a:spcBef>
          <a:spcPct val="0"/>
        </a:spcBef>
        <a:spcAft>
          <a:spcPct val="0"/>
        </a:spcAft>
        <a:defRPr sz="484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502920" rtl="0" eaLnBrk="1" fontAlgn="base" hangingPunct="1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-105" charset="0"/>
          <a:ea typeface="MS PGothic" pitchFamily="34" charset="-128"/>
          <a:cs typeface="MS PGothic" charset="0"/>
        </a:defRPr>
      </a:lvl2pPr>
      <a:lvl3pPr algn="ctr" defTabSz="502920" rtl="0" eaLnBrk="1" fontAlgn="base" hangingPunct="1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-105" charset="0"/>
          <a:ea typeface="MS PGothic" pitchFamily="34" charset="-128"/>
          <a:cs typeface="MS PGothic" charset="0"/>
        </a:defRPr>
      </a:lvl3pPr>
      <a:lvl4pPr algn="ctr" defTabSz="502920" rtl="0" eaLnBrk="1" fontAlgn="base" hangingPunct="1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-105" charset="0"/>
          <a:ea typeface="MS PGothic" pitchFamily="34" charset="-128"/>
          <a:cs typeface="MS PGothic" charset="0"/>
        </a:defRPr>
      </a:lvl4pPr>
      <a:lvl5pPr algn="ctr" defTabSz="502920" rtl="0" eaLnBrk="1" fontAlgn="base" hangingPunct="1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-105" charset="0"/>
          <a:ea typeface="MS PGothic" pitchFamily="34" charset="-128"/>
          <a:cs typeface="MS PGothic" charset="0"/>
        </a:defRPr>
      </a:lvl5pPr>
      <a:lvl6pPr marL="502920" algn="ctr" defTabSz="502920" rtl="0" eaLnBrk="1" fontAlgn="base" hangingPunct="1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-105" charset="0"/>
        </a:defRPr>
      </a:lvl6pPr>
      <a:lvl7pPr marL="1005840" algn="ctr" defTabSz="502920" rtl="0" eaLnBrk="1" fontAlgn="base" hangingPunct="1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-105" charset="0"/>
        </a:defRPr>
      </a:lvl7pPr>
      <a:lvl8pPr marL="1508760" algn="ctr" defTabSz="502920" rtl="0" eaLnBrk="1" fontAlgn="base" hangingPunct="1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-105" charset="0"/>
        </a:defRPr>
      </a:lvl8pPr>
      <a:lvl9pPr marL="2011680" algn="ctr" defTabSz="502920" rtl="0" eaLnBrk="1" fontAlgn="base" hangingPunct="1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-105" charset="0"/>
        </a:defRPr>
      </a:lvl9pPr>
    </p:titleStyle>
    <p:bodyStyle>
      <a:lvl1pPr marL="377190" indent="-377190" algn="l" defTabSz="50292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2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817245" indent="-314325" algn="l" defTabSz="50292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8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257300" indent="-251460" algn="l" defTabSz="50292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4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760220" indent="-251460" algn="l" defTabSz="50292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263140" indent="-251460" algn="l" defTabSz="50292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76606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7599680"/>
            <a:ext cx="138176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817600" cy="157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3587307" y="0"/>
            <a:ext cx="230293" cy="777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5687" y="7240170"/>
            <a:ext cx="13347802" cy="3508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0587" y="7265628"/>
            <a:ext cx="5411893" cy="41452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360">
                <a:solidFill>
                  <a:srgbClr val="FFFFFF"/>
                </a:solidFill>
              </a:defRPr>
            </a:lvl1pPr>
          </a:lstStyle>
          <a:p>
            <a:pPr defTabSz="518145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0293" y="176175"/>
            <a:ext cx="13347802" cy="74200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30293" y="1446975"/>
            <a:ext cx="1334780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3632" tIns="51816" rIns="103632" bIns="51816" anchor="ctr" compatLnSpc="1"/>
          <a:lstStyle/>
          <a:p>
            <a:pPr defTabSz="518145"/>
            <a:endParaRPr lang="en-US" sz="1813" dirty="0">
              <a:solidFill>
                <a:srgbClr val="BEBEB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48214" y="1083507"/>
            <a:ext cx="921173" cy="6908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90995" y="1190594"/>
            <a:ext cx="635610" cy="47670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8145"/>
            <a:endParaRPr lang="en-US" sz="1813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63360" y="1178865"/>
            <a:ext cx="690880" cy="50016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813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518145"/>
            <a:fld id="{9D3FA3E7-3214-AE43-BA32-188DFFE7C0A5}" type="slidenum">
              <a:rPr lang="en-US" smtClean="0">
                <a:solidFill>
                  <a:srgbClr val="00862F">
                    <a:shade val="75000"/>
                  </a:srgbClr>
                </a:solidFill>
              </a:rPr>
              <a:pPr defTabSz="518145"/>
              <a:t>‹#›</a:t>
            </a:fld>
            <a:endParaRPr lang="en-US" dirty="0">
              <a:solidFill>
                <a:srgbClr val="00862F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5981" y="259080"/>
            <a:ext cx="12896427" cy="8601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5981" y="1727200"/>
            <a:ext cx="12896427" cy="521269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1" name="Picture 20" descr="nashp-logo copy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939" y="6381838"/>
            <a:ext cx="1473616" cy="10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74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10887" indent="-31088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60" kern="1200">
          <a:solidFill>
            <a:schemeClr val="tx1"/>
          </a:solidFill>
          <a:latin typeface="+mn-lt"/>
          <a:ea typeface="+mn-ea"/>
          <a:cs typeface="+mn-cs"/>
        </a:defRPr>
      </a:lvl1pPr>
      <a:lvl2pPr marL="621774" indent="-31088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493" kern="1200">
          <a:solidFill>
            <a:schemeClr val="tx2"/>
          </a:solidFill>
          <a:latin typeface="+mn-lt"/>
          <a:ea typeface="+mn-ea"/>
          <a:cs typeface="+mn-cs"/>
        </a:defRPr>
      </a:lvl2pPr>
      <a:lvl3pPr marL="932661" indent="-259072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243547" indent="-259072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267" kern="1200">
          <a:solidFill>
            <a:schemeClr val="tx2"/>
          </a:solidFill>
          <a:latin typeface="+mn-lt"/>
          <a:ea typeface="+mn-ea"/>
          <a:cs typeface="+mn-cs"/>
        </a:defRPr>
      </a:lvl4pPr>
      <a:lvl5pPr marL="1554434" indent="-259072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1865321" indent="-20725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2176208" indent="-20725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83466" indent="-207258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2694353" indent="-207258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587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kcc.org/researc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go.politicoemail.com/?qs=ab0109d6cd9364026f95a3f066e825ef3564333c0b07bf85a2b5f2a51569be64882a21b4f6321ab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652713" y="7081839"/>
            <a:ext cx="20891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360989" y="7081839"/>
            <a:ext cx="3095625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65380" name="Rectangle 4"/>
          <p:cNvSpPr>
            <a:spLocks noChangeArrowheads="1"/>
          </p:cNvSpPr>
          <p:nvPr/>
        </p:nvSpPr>
        <p:spPr bwMode="auto">
          <a:xfrm>
            <a:off x="2040230" y="6013297"/>
            <a:ext cx="7130474" cy="183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0658" tIns="49446" rIns="100658" bIns="49446"/>
          <a:lstStyle/>
          <a:p>
            <a:pPr marL="382588" indent="-382588" algn="ctr" defTabSz="1019175">
              <a:lnSpc>
                <a:spcPct val="90000"/>
              </a:lnSpc>
              <a:buClrTx/>
              <a:buSzTx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279F"/>
                  </a:outerShdw>
                </a:effectLst>
              </a:rPr>
              <a:t>Stephen W. Schondelmeyer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279F"/>
                </a:outerShdw>
              </a:effectLst>
            </a:endParaRPr>
          </a:p>
          <a:p>
            <a:pPr marL="382588" indent="-382588" algn="ctr" defTabSz="1019175">
              <a:lnSpc>
                <a:spcPct val="70000"/>
              </a:lnSpc>
              <a:buClrTx/>
              <a:buSzTx/>
              <a:defRPr/>
            </a:pPr>
            <a:r>
              <a:rPr lang="en-US" sz="2500" dirty="0">
                <a:solidFill>
                  <a:srgbClr val="FFCC99"/>
                </a:solidFill>
              </a:rPr>
              <a:t>Professor and Director</a:t>
            </a:r>
            <a:endParaRPr lang="en-US" sz="2500" dirty="0">
              <a:solidFill>
                <a:schemeClr val="tx1"/>
              </a:solidFill>
            </a:endParaRPr>
          </a:p>
          <a:p>
            <a:pPr marL="382588" indent="-382588" algn="ctr" defTabSz="1019175">
              <a:lnSpc>
                <a:spcPct val="70000"/>
              </a:lnSpc>
              <a:buClrTx/>
              <a:buSzTx/>
              <a:defRPr/>
            </a:pPr>
            <a:r>
              <a:rPr lang="en-US" sz="2500" i="1" dirty="0">
                <a:solidFill>
                  <a:srgbClr val="CC0000"/>
                </a:solidFill>
              </a:rPr>
              <a:t>	PRIME</a:t>
            </a:r>
            <a:r>
              <a:rPr lang="en-US" sz="2500" dirty="0">
                <a:solidFill>
                  <a:srgbClr val="CC0000"/>
                </a:solidFill>
              </a:rPr>
              <a:t> Institute</a:t>
            </a:r>
          </a:p>
          <a:p>
            <a:pPr marL="382588" indent="-382588" algn="ctr" defTabSz="1019175">
              <a:lnSpc>
                <a:spcPct val="60000"/>
              </a:lnSpc>
              <a:buClrTx/>
              <a:buSzTx/>
              <a:defRPr/>
            </a:pPr>
            <a:r>
              <a:rPr lang="en-US" sz="2500" i="1" dirty="0">
                <a:solidFill>
                  <a:srgbClr val="CC0000"/>
                </a:solidFill>
                <a:latin typeface="Times New Roman" pitchFamily="18" charset="0"/>
              </a:rPr>
              <a:t>University of Minnesota</a:t>
            </a:r>
            <a:endParaRPr lang="en-US" sz="2500" i="1" dirty="0">
              <a:solidFill>
                <a:srgbClr val="CC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965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31161"/>
              </p:ext>
            </p:extLst>
          </p:nvPr>
        </p:nvGraphicFramePr>
        <p:xfrm>
          <a:off x="725702" y="6177841"/>
          <a:ext cx="16843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66" name="Photo Editor Photo" r:id="rId3" imgW="1286055" imgH="809738" progId="">
                  <p:embed/>
                </p:oleObj>
              </mc:Choice>
              <mc:Fallback>
                <p:oleObj name="Photo Editor Photo" r:id="rId3" imgW="1286055" imgH="80973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02" y="6177841"/>
                        <a:ext cx="1684338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DSC_12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4491" y="2973736"/>
            <a:ext cx="3443351" cy="479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7703"/>
            <a:ext cx="13797841" cy="2457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40" tIns="49486" rIns="100740" bIns="49486" anchor="ctr"/>
          <a:lstStyle/>
          <a:p>
            <a:pPr algn="ctr" defTabSz="1019175">
              <a:spcBef>
                <a:spcPct val="0"/>
              </a:spcBef>
              <a:buClrTx/>
              <a:buSzTx/>
            </a:pPr>
            <a:r>
              <a:rPr lang="en-US" sz="7200" dirty="0" smtClean="0">
                <a:latin typeface="Times New Roman" pitchFamily="18" charset="0"/>
              </a:rPr>
              <a:t>The Pharmaceutical Market:</a:t>
            </a:r>
            <a:endParaRPr lang="en-US" sz="7200" dirty="0">
              <a:latin typeface="Times New Roman" pitchFamily="18" charset="0"/>
            </a:endParaRPr>
          </a:p>
          <a:p>
            <a:pPr algn="ctr" defTabSz="1019175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Market </a:t>
            </a:r>
            <a:r>
              <a:rPr lang="en-US" sz="5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Failures, Fixes &amp; the Future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1420" y="4748992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CCFF"/>
                </a:solidFill>
              </a:rPr>
              <a:t>St. Paul, MN</a:t>
            </a:r>
            <a:endParaRPr lang="en-US" sz="2000" dirty="0">
              <a:solidFill>
                <a:srgbClr val="CCCCFF"/>
              </a:solidFill>
            </a:endParaRPr>
          </a:p>
          <a:p>
            <a:pPr algn="ctr"/>
            <a:r>
              <a:rPr lang="en-US" sz="2000" dirty="0" smtClean="0">
                <a:solidFill>
                  <a:srgbClr val="CCCCFF"/>
                </a:solidFill>
              </a:rPr>
              <a:t>February 5, 2019</a:t>
            </a:r>
            <a:endParaRPr lang="en-US" sz="2000" dirty="0">
              <a:solidFill>
                <a:srgbClr val="CCCC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604" y="3345138"/>
            <a:ext cx="874275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&amp; Human Services Finance Committee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Minnesota Legislature, House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Tm="1065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6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6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5380" grpId="0"/>
      <p:bldP spid="1031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0" y="334963"/>
            <a:ext cx="9429750" cy="1065212"/>
          </a:xfrm>
        </p:spPr>
        <p:txBody>
          <a:bodyPr vert="horz" wrap="square" lIns="99753" tIns="49003" rIns="99753" bIns="49003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6600" b="1"/>
              <a:t>When a drug has a</a:t>
            </a:r>
            <a:endParaRPr lang="en-US" altLang="en-US" sz="6600" i="1"/>
          </a:p>
        </p:txBody>
      </p:sp>
      <p:sp>
        <p:nvSpPr>
          <p:cNvPr id="4944899" name="Rectangle 3"/>
          <p:cNvSpPr>
            <a:spLocks noChangeArrowheads="1"/>
          </p:cNvSpPr>
          <p:nvPr/>
        </p:nvSpPr>
        <p:spPr bwMode="auto">
          <a:xfrm>
            <a:off x="1879600" y="635001"/>
            <a:ext cx="100584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53" tIns="49003" rIns="99753" bIns="49003" anchor="ctr"/>
          <a:lstStyle>
            <a:lvl1pPr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FF00"/>
              </a:buClr>
              <a:defRPr/>
            </a:pPr>
            <a:r>
              <a:rPr lang="en-US" altLang="en-US" sz="6600" dirty="0">
                <a:solidFill>
                  <a:srgbClr val="FFFF00"/>
                </a:solidFill>
                <a:latin typeface="Times New Roman" panose="02020603050405020304" pitchFamily="18" charset="0"/>
              </a:rPr>
              <a:t>100% increase in price </a:t>
            </a:r>
            <a:endParaRPr lang="en-US" altLang="en-US" sz="6600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44900" name="Rectangle 4"/>
          <p:cNvSpPr>
            <a:spLocks noChangeArrowheads="1"/>
          </p:cNvSpPr>
          <p:nvPr/>
        </p:nvSpPr>
        <p:spPr bwMode="auto">
          <a:xfrm>
            <a:off x="2505075" y="1905001"/>
            <a:ext cx="8991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53" tIns="49003" rIns="99753" bIns="49003" anchor="ctr"/>
          <a:lstStyle>
            <a:lvl1pPr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FF00"/>
              </a:buClr>
              <a:defRPr/>
            </a:pPr>
            <a:r>
              <a:rPr lang="en-US" altLang="en-US" sz="6600">
                <a:solidFill>
                  <a:srgbClr val="FFFF00"/>
                </a:solidFill>
                <a:latin typeface="Times New Roman" panose="02020603050405020304" pitchFamily="18" charset="0"/>
              </a:rPr>
              <a:t>does the patient’s</a:t>
            </a:r>
            <a:endParaRPr lang="en-US" altLang="en-US" sz="6600" i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44901" name="Rectangle 5"/>
          <p:cNvSpPr>
            <a:spLocks noChangeArrowheads="1"/>
          </p:cNvSpPr>
          <p:nvPr/>
        </p:nvSpPr>
        <p:spPr bwMode="auto">
          <a:xfrm>
            <a:off x="2513014" y="4140200"/>
            <a:ext cx="8899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53" tIns="49003" rIns="99753" bIns="49003" anchor="ctr"/>
          <a:lstStyle>
            <a:lvl1pPr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FF00"/>
              </a:buClr>
              <a:defRPr/>
            </a:pPr>
            <a:r>
              <a:rPr lang="en-US" altLang="en-US" sz="9600">
                <a:solidFill>
                  <a:srgbClr val="FF0000"/>
                </a:solidFill>
                <a:latin typeface="Times New Roman" panose="02020603050405020304" pitchFamily="18" charset="0"/>
              </a:rPr>
              <a:t>NO ! ! !</a:t>
            </a:r>
            <a:endParaRPr lang="en-US" altLang="en-US" sz="9600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449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36875" y="5300663"/>
            <a:ext cx="8364538" cy="1357312"/>
          </a:xfrm>
        </p:spPr>
        <p:txBody>
          <a:bodyPr vert="horz" wrap="square" lIns="99753" tIns="49003" rIns="99753" bIns="490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en-US" altLang="en-US" b="1" i="1" smtClean="0">
                <a:solidFill>
                  <a:srgbClr val="CCCCFF"/>
                </a:solidFill>
              </a:rPr>
              <a:t>Are We Getting Our Money’s Worth? Is the Market Really Working?</a:t>
            </a:r>
            <a:endParaRPr lang="en-US" altLang="en-US" b="1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52639" y="2927350"/>
            <a:ext cx="99536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53" tIns="49003" rIns="99753" bIns="49003" anchor="ctr"/>
          <a:lstStyle>
            <a:lvl1pPr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10096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10096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FF00"/>
              </a:buClr>
              <a:defRPr/>
            </a:pPr>
            <a:r>
              <a:rPr lang="en-US" altLang="en-US" sz="6600" dirty="0">
                <a:solidFill>
                  <a:srgbClr val="FFFF00"/>
                </a:solidFill>
                <a:latin typeface="Times New Roman" panose="02020603050405020304" pitchFamily="18" charset="0"/>
              </a:rPr>
              <a:t>diabetes get 100% better?</a:t>
            </a:r>
            <a:endParaRPr lang="en-US" altLang="en-US" sz="6600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625726" y="6629400"/>
            <a:ext cx="8366125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53" tIns="49003" rIns="99753" bIns="49003"/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100">
                <a:solidFill>
                  <a:schemeClr val="tx1"/>
                </a:solidFill>
                <a:latin typeface="+mn-lt"/>
              </a:defRPr>
            </a:lvl2pPr>
            <a:lvl3pPr marL="12731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2700">
                <a:solidFill>
                  <a:schemeClr val="tx1"/>
                </a:solidFill>
                <a:latin typeface="+mn-lt"/>
              </a:defRPr>
            </a:lvl3pPr>
            <a:lvl4pPr marL="17827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2923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7495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+mn-lt"/>
              </a:defRPr>
            </a:lvl6pPr>
            <a:lvl7pPr marL="32067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+mn-lt"/>
              </a:defRPr>
            </a:lvl7pPr>
            <a:lvl8pPr marL="36639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+mn-lt"/>
              </a:defRPr>
            </a:lvl8pPr>
            <a:lvl9pPr marL="41211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en-US" i="1" kern="0" dirty="0">
                <a:solidFill>
                  <a:srgbClr val="00FF00"/>
                </a:solidFill>
                <a:latin typeface="Arial"/>
              </a:rPr>
              <a:t>This Is Not an Efficient Market </a:t>
            </a:r>
          </a:p>
          <a:p>
            <a:pPr algn="ctr"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en-US" i="1" kern="0" dirty="0">
                <a:solidFill>
                  <a:srgbClr val="00FF00"/>
                </a:solidFill>
                <a:latin typeface="Arial"/>
              </a:rPr>
              <a:t>Or Value-Based Pricing !</a:t>
            </a:r>
            <a:endParaRPr lang="en-US" kern="0" dirty="0">
              <a:solidFill>
                <a:srgbClr val="00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153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4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4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44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44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4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4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44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44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4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4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44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44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44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44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44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44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4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4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4898" grpId="0" autoUpdateAnimBg="0"/>
      <p:bldP spid="4944899" grpId="0" autoUpdateAnimBg="0"/>
      <p:bldP spid="4944900" grpId="0" autoUpdateAnimBg="0"/>
      <p:bldP spid="4944901" grpId="0" autoUpdateAnimBg="0"/>
      <p:bldP spid="4944902" grpId="0" build="p" bldLvl="3" autoUpdateAnimBg="0"/>
      <p:bldP spid="7" grpId="0" autoUpdateAnimBg="0"/>
      <p:bldP spid="8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9821863" y="930275"/>
            <a:ext cx="1892300" cy="6796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460" tIns="49347" rIns="100460" bIns="49347"/>
          <a:lstStyle>
            <a:lvl1pPr marL="381000" indent="-381000" defTabSz="912813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879600" y="41275"/>
            <a:ext cx="10058400" cy="884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635" tIns="49434" rIns="100635" bIns="49434" anchor="ctr"/>
          <a:lstStyle>
            <a:lvl1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</a:rPr>
              <a:t>Annual Cost of Multiple Sclerosis Therapies </a:t>
            </a:r>
          </a:p>
          <a:p>
            <a:pPr>
              <a:buClr>
                <a:srgbClr val="FFFF00"/>
              </a:buClr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</a:rPr>
              <a:t>in the U.S. from 1993 to 2013</a:t>
            </a:r>
            <a:endParaRPr lang="en-US" altLang="en-US" sz="2800" kern="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39940" name="Line 7"/>
          <p:cNvSpPr>
            <a:spLocks noChangeShapeType="1"/>
          </p:cNvSpPr>
          <p:nvPr/>
        </p:nvSpPr>
        <p:spPr bwMode="auto">
          <a:xfrm>
            <a:off x="2633663" y="857250"/>
            <a:ext cx="8494712" cy="0"/>
          </a:xfrm>
          <a:prstGeom prst="line">
            <a:avLst/>
          </a:prstGeom>
          <a:noFill/>
          <a:ln w="50800">
            <a:solidFill>
              <a:srgbClr val="00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0251" y="5940426"/>
            <a:ext cx="24431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58" tIns="49446" rIns="100658" bIns="49446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r>
              <a:rPr lang="en-US" altLang="en-US" sz="1100" i="1">
                <a:solidFill>
                  <a:srgbClr val="FFFF00"/>
                </a:solidFill>
              </a:rPr>
              <a:t>Source</a:t>
            </a:r>
            <a:r>
              <a:rPr lang="en-US" altLang="en-US" sz="1100">
                <a:solidFill>
                  <a:srgbClr val="FFFF00"/>
                </a:solidFill>
              </a:rPr>
              <a:t>: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 sz="1100" b="0">
                <a:solidFill>
                  <a:srgbClr val="FFFF00"/>
                </a:solidFill>
              </a:rPr>
              <a:t>The cost of multiple sclerosis drugs in the US and the pharmaceutical industry: Too big to fail?</a:t>
            </a:r>
          </a:p>
          <a:p>
            <a:pPr>
              <a:buClr>
                <a:srgbClr val="FFFF00"/>
              </a:buClr>
              <a:defRPr/>
            </a:pPr>
            <a:endParaRPr lang="en-US" altLang="en-US" sz="1100" b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defRPr/>
            </a:pPr>
            <a:r>
              <a:rPr lang="en-US" altLang="en-US" sz="1100" b="0">
                <a:solidFill>
                  <a:srgbClr val="FFFF00"/>
                </a:solidFill>
              </a:rPr>
              <a:t>Daniel M. Hartung, PharmD, MPH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 sz="1100" b="0">
                <a:solidFill>
                  <a:srgbClr val="FFFF00"/>
                </a:solidFill>
              </a:rPr>
              <a:t>Dennis N. Bourdette, MD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 sz="1100" b="0">
                <a:solidFill>
                  <a:srgbClr val="FFFF00"/>
                </a:solidFill>
              </a:rPr>
              <a:t>Sharia M. Ahmed, MPH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 sz="1100" b="0">
                <a:solidFill>
                  <a:srgbClr val="FFFF00"/>
                </a:solidFill>
              </a:rPr>
              <a:t>Ruth H. Whitham, MD</a:t>
            </a:r>
          </a:p>
          <a:p>
            <a:pPr>
              <a:buClr>
                <a:srgbClr val="FFFF00"/>
              </a:buClr>
              <a:defRPr/>
            </a:pPr>
            <a:endParaRPr lang="en-US" altLang="en-US" sz="1100" b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defRPr/>
            </a:pPr>
            <a:r>
              <a:rPr lang="en-US" altLang="en-US" sz="1100" b="0" i="1">
                <a:solidFill>
                  <a:srgbClr val="FFFF00"/>
                </a:solidFill>
              </a:rPr>
              <a:t>Neurology</a:t>
            </a:r>
            <a:r>
              <a:rPr lang="en-US" altLang="en-US" sz="1100" b="0">
                <a:solidFill>
                  <a:srgbClr val="FFFF00"/>
                </a:solidFill>
              </a:rPr>
              <a:t>, 84 May 26, 2015, pp.1-8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35175" y="1101725"/>
            <a:ext cx="2770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r>
              <a:rPr lang="en-US" altLang="en-US" sz="2000">
                <a:solidFill>
                  <a:srgbClr val="FFFF00"/>
                </a:solidFill>
              </a:rPr>
              <a:t>We Assume That 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 sz="2000">
                <a:solidFill>
                  <a:srgbClr val="FFFF00"/>
                </a:solidFill>
              </a:rPr>
              <a:t>More Competitors 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 sz="2000">
                <a:solidFill>
                  <a:srgbClr val="FFFF00"/>
                </a:solidFill>
              </a:rPr>
              <a:t>Will Make the Market 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 sz="2000">
                <a:solidFill>
                  <a:srgbClr val="FFFF00"/>
                </a:solidFill>
              </a:rPr>
              <a:t>Work !</a:t>
            </a:r>
          </a:p>
          <a:p>
            <a:pPr>
              <a:buClr>
                <a:srgbClr val="FFFF00"/>
              </a:buClr>
              <a:defRPr/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41526" y="2400301"/>
            <a:ext cx="281781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r>
              <a:rPr lang="en-US" altLang="en-US" sz="2000">
                <a:solidFill>
                  <a:srgbClr val="FFFF00"/>
                </a:solidFill>
              </a:rPr>
              <a:t>What Happened With 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 sz="2000">
                <a:solidFill>
                  <a:srgbClr val="FFFF00"/>
                </a:solidFill>
              </a:rPr>
              <a:t>MS drugs as more 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 sz="2000">
                <a:solidFill>
                  <a:srgbClr val="FFFF00"/>
                </a:solidFill>
              </a:rPr>
              <a:t>competitors entered 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 sz="2000">
                <a:solidFill>
                  <a:srgbClr val="FFFF00"/>
                </a:solidFill>
              </a:rPr>
              <a:t>the market? </a:t>
            </a:r>
          </a:p>
        </p:txBody>
      </p:sp>
      <p:pic>
        <p:nvPicPr>
          <p:cNvPr id="39944" name="Picture 2" descr="http://www.neurology.org/content/84/21/e181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936626"/>
            <a:ext cx="4716462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0001250" y="4267200"/>
            <a:ext cx="1614488" cy="2927350"/>
          </a:xfrm>
          <a:prstGeom prst="roundRect">
            <a:avLst/>
          </a:prstGeom>
          <a:solidFill>
            <a:srgbClr val="0036A2">
              <a:alpha val="20000"/>
            </a:srgbClr>
          </a:solidFill>
          <a:ln w="28575" cap="flat" cmpd="sng" algn="ctr">
            <a:solidFill>
              <a:srgbClr val="0036A2"/>
            </a:solidFill>
            <a:prstDash val="solid"/>
          </a:ln>
          <a:effectLst/>
        </p:spPr>
        <p:txBody>
          <a:bodyPr lIns="91338" tIns="45667" rIns="91338" bIns="45667" anchor="ctr"/>
          <a:lstStyle/>
          <a:p>
            <a:pPr algn="ctr" defTabSz="56986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10813" y="6427788"/>
            <a:ext cx="969962" cy="704850"/>
          </a:xfrm>
          <a:prstGeom prst="rect">
            <a:avLst/>
          </a:prstGeom>
          <a:noFill/>
        </p:spPr>
        <p:txBody>
          <a:bodyPr wrap="none" lIns="91338" tIns="45667" rIns="91338" bIns="45667">
            <a:spAutoFit/>
          </a:bodyPr>
          <a:lstStyle/>
          <a:p>
            <a:pPr algn="ctr" defTabSz="56986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</a:rPr>
              <a:t>$8,292</a:t>
            </a:r>
            <a:br>
              <a:rPr lang="en-US" sz="2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</a:rPr>
            </a:br>
            <a:r>
              <a:rPr lang="en-US" sz="1700" b="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</a:rPr>
              <a:t>(1997)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47313" y="4803775"/>
            <a:ext cx="1111250" cy="704850"/>
          </a:xfrm>
          <a:prstGeom prst="rect">
            <a:avLst/>
          </a:prstGeom>
          <a:noFill/>
        </p:spPr>
        <p:txBody>
          <a:bodyPr wrap="none" lIns="91338" tIns="45667" rIns="91338" bIns="45667">
            <a:spAutoFit/>
          </a:bodyPr>
          <a:lstStyle/>
          <a:p>
            <a:pPr algn="ctr" defTabSz="56986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</a:rPr>
              <a:t>$84,132</a:t>
            </a:r>
            <a:br>
              <a:rPr lang="en-US" sz="2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</a:rPr>
            </a:br>
            <a:r>
              <a:rPr lang="en-US" sz="1700" b="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</a:rPr>
              <a:t>(2016)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37763" y="4333876"/>
            <a:ext cx="1516062" cy="430213"/>
          </a:xfrm>
          <a:prstGeom prst="rect">
            <a:avLst/>
          </a:prstGeom>
          <a:noFill/>
        </p:spPr>
        <p:txBody>
          <a:bodyPr wrap="none" lIns="91338" tIns="45667" rIns="91338" bIns="45667">
            <a:spAutoFit/>
          </a:bodyPr>
          <a:lstStyle/>
          <a:p>
            <a:pPr algn="ctr" defTabSz="56986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kern="0" dirty="0">
                <a:solidFill>
                  <a:prstClr val="black"/>
                </a:solidFill>
                <a:latin typeface="Calibri" charset="0"/>
              </a:rPr>
              <a:t>COPAXONE</a:t>
            </a:r>
            <a:endParaRPr lang="en-US" sz="1700" b="0" i="1" kern="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83789" y="1017588"/>
            <a:ext cx="1614487" cy="2927350"/>
          </a:xfrm>
          <a:prstGeom prst="roundRect">
            <a:avLst/>
          </a:prstGeom>
          <a:solidFill>
            <a:srgbClr val="0036A2">
              <a:alpha val="20000"/>
            </a:srgbClr>
          </a:solidFill>
          <a:ln w="28575" cap="flat" cmpd="sng" algn="ctr">
            <a:solidFill>
              <a:srgbClr val="0036A2"/>
            </a:solidFill>
            <a:prstDash val="solid"/>
          </a:ln>
          <a:effectLst/>
        </p:spPr>
        <p:txBody>
          <a:bodyPr lIns="91338" tIns="45667" rIns="91338" bIns="45667" anchor="ctr"/>
          <a:lstStyle/>
          <a:p>
            <a:pPr algn="ctr" defTabSz="56986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200" b="0" kern="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21913" y="3178176"/>
            <a:ext cx="1111250" cy="703263"/>
          </a:xfrm>
          <a:prstGeom prst="rect">
            <a:avLst/>
          </a:prstGeom>
          <a:noFill/>
        </p:spPr>
        <p:txBody>
          <a:bodyPr wrap="none" lIns="91338" tIns="45667" rIns="91338" bIns="45667">
            <a:spAutoFit/>
          </a:bodyPr>
          <a:lstStyle/>
          <a:p>
            <a:pPr algn="ctr" defTabSz="56986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ea typeface="ＭＳ Ｐゴシック"/>
              </a:rPr>
              <a:t>$11,532</a:t>
            </a:r>
            <a:br>
              <a:rPr lang="en-US" sz="2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ea typeface="ＭＳ Ｐゴシック"/>
              </a:rPr>
            </a:br>
            <a:r>
              <a:rPr lang="en-US" sz="1700" b="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ea typeface="ＭＳ Ｐゴシック"/>
              </a:rPr>
              <a:t>(1993)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29850" y="1554163"/>
            <a:ext cx="1111250" cy="704850"/>
          </a:xfrm>
          <a:prstGeom prst="rect">
            <a:avLst/>
          </a:prstGeom>
          <a:noFill/>
        </p:spPr>
        <p:txBody>
          <a:bodyPr wrap="none" lIns="91338" tIns="45667" rIns="91338" bIns="45667">
            <a:spAutoFit/>
          </a:bodyPr>
          <a:lstStyle/>
          <a:p>
            <a:pPr algn="ctr" defTabSz="56986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ea typeface="ＭＳ Ｐゴシック"/>
              </a:rPr>
              <a:t>$61,848</a:t>
            </a:r>
            <a:br>
              <a:rPr lang="en-US" sz="2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ea typeface="ＭＳ Ｐゴシック"/>
              </a:rPr>
            </a:br>
            <a:r>
              <a:rPr lang="en-US" sz="1700" b="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ea typeface="ＭＳ Ｐゴシック"/>
              </a:rPr>
              <a:t>(2016)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80614" y="1082676"/>
            <a:ext cx="1595437" cy="442913"/>
          </a:xfrm>
          <a:prstGeom prst="rect">
            <a:avLst/>
          </a:prstGeom>
          <a:noFill/>
        </p:spPr>
        <p:txBody>
          <a:bodyPr wrap="none" lIns="91338" tIns="45667" rIns="91338" bIns="45667">
            <a:spAutoFit/>
          </a:bodyPr>
          <a:lstStyle/>
          <a:p>
            <a:pPr algn="ctr" defTabSz="56986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kern="0" dirty="0">
                <a:solidFill>
                  <a:prstClr val="black"/>
                </a:solidFill>
                <a:latin typeface="Calibri" charset="0"/>
                <a:ea typeface="ＭＳ Ｐゴシック"/>
              </a:rPr>
              <a:t>BETASERON</a:t>
            </a:r>
            <a:endParaRPr lang="en-US" sz="1700" b="0" i="1" kern="0" dirty="0">
              <a:solidFill>
                <a:prstClr val="black"/>
              </a:solidFill>
              <a:latin typeface="Calibri" charset="0"/>
              <a:ea typeface="ＭＳ Ｐゴシック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6994" y="2362200"/>
            <a:ext cx="1428391" cy="584668"/>
          </a:xfrm>
          <a:prstGeom prst="rect">
            <a:avLst/>
          </a:prstGeom>
          <a:noFill/>
        </p:spPr>
        <p:txBody>
          <a:bodyPr wrap="none" lIns="91338" tIns="45667" rIns="91338" bIns="45667">
            <a:spAutoFit/>
          </a:bodyPr>
          <a:lstStyle>
            <a:lvl1pPr defTabSz="56832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56832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56832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56832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56832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5683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5683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5683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5683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3200" dirty="0">
                <a:solidFill>
                  <a:srgbClr val="FF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↑ </a:t>
            </a: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436%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59936" y="5576888"/>
            <a:ext cx="1314578" cy="584668"/>
          </a:xfrm>
          <a:prstGeom prst="rect">
            <a:avLst/>
          </a:prstGeom>
          <a:noFill/>
        </p:spPr>
        <p:txBody>
          <a:bodyPr wrap="none" lIns="91338" tIns="45667" rIns="91338" bIns="45667">
            <a:spAutoFit/>
          </a:bodyPr>
          <a:lstStyle>
            <a:lvl1pPr defTabSz="56832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56832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56832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56832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56832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5683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5683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5683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5683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3200" dirty="0">
                <a:solidFill>
                  <a:srgbClr val="FF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↑</a:t>
            </a: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915%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95501" y="3746501"/>
            <a:ext cx="24161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r>
              <a:rPr lang="en-US" altLang="en-US">
                <a:solidFill>
                  <a:srgbClr val="00FF00"/>
                </a:solidFill>
              </a:rPr>
              <a:t>MS Therapy Prices 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>
                <a:solidFill>
                  <a:srgbClr val="00FF00"/>
                </a:solidFill>
                <a:sym typeface="Symbol" panose="05050102010706020507" pitchFamily="18" charset="2"/>
              </a:rPr>
              <a:t> </a:t>
            </a:r>
            <a:r>
              <a:rPr lang="en-US" altLang="en-US">
                <a:solidFill>
                  <a:srgbClr val="00FF00"/>
                </a:solidFill>
              </a:rPr>
              <a:t>500% to 1,000%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>
                <a:solidFill>
                  <a:srgbClr val="00FF00"/>
                </a:solidFill>
              </a:rPr>
              <a:t>When 9 Competitors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>
                <a:solidFill>
                  <a:srgbClr val="00FF00"/>
                </a:solidFill>
              </a:rPr>
              <a:t>Entered Over 20 Years.</a:t>
            </a:r>
          </a:p>
          <a:p>
            <a:pPr>
              <a:buClr>
                <a:srgbClr val="FFFF00"/>
              </a:buClr>
              <a:defRPr/>
            </a:pPr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39956" name="Rectangle 2"/>
          <p:cNvSpPr>
            <a:spLocks noChangeArrowheads="1"/>
          </p:cNvSpPr>
          <p:nvPr/>
        </p:nvSpPr>
        <p:spPr bwMode="auto">
          <a:xfrm>
            <a:off x="5810251" y="1017589"/>
            <a:ext cx="40163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77" tIns="49405" rIns="100577" bIns="49405"/>
          <a:lstStyle>
            <a:lvl1pPr marL="382588" indent="-38258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95501" y="4868864"/>
            <a:ext cx="2627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r>
              <a:rPr lang="en-US" altLang="en-US">
                <a:solidFill>
                  <a:srgbClr val="00FF00"/>
                </a:solidFill>
              </a:rPr>
              <a:t>Is This Market</a:t>
            </a:r>
          </a:p>
          <a:p>
            <a:pPr>
              <a:buClr>
                <a:srgbClr val="FFFF00"/>
              </a:buClr>
              <a:defRPr/>
            </a:pPr>
            <a:r>
              <a:rPr lang="en-US" altLang="en-US">
                <a:solidFill>
                  <a:srgbClr val="00FF00"/>
                </a:solidFill>
              </a:rPr>
              <a:t>Economically Efficient? 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465764" y="6756400"/>
            <a:ext cx="771525" cy="6540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577" tIns="49405" rIns="100577" bIns="49405"/>
          <a:lstStyle>
            <a:lvl1pPr marL="382588" indent="-38258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>
            <a:cxnSpLocks noChangeShapeType="1"/>
            <a:stCxn id="23" idx="7"/>
          </p:cNvCxnSpPr>
          <p:nvPr/>
        </p:nvCxnSpPr>
        <p:spPr bwMode="auto">
          <a:xfrm flipV="1">
            <a:off x="6124576" y="1731964"/>
            <a:ext cx="3876675" cy="51196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069013" y="5080000"/>
            <a:ext cx="773112" cy="6540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577" tIns="49405" rIns="100577" bIns="49405"/>
          <a:lstStyle>
            <a:lvl1pPr marL="382588" indent="-38258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cxnSp>
        <p:nvCxnSpPr>
          <p:cNvPr id="27" name="Straight Connector 26"/>
          <p:cNvCxnSpPr>
            <a:cxnSpLocks noChangeShapeType="1"/>
            <a:stCxn id="26" idx="7"/>
          </p:cNvCxnSpPr>
          <p:nvPr/>
        </p:nvCxnSpPr>
        <p:spPr bwMode="auto">
          <a:xfrm flipV="1">
            <a:off x="6727826" y="4549776"/>
            <a:ext cx="3255963" cy="6254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92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8" grpId="0"/>
      <p:bldP spid="22" grpId="0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426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03" y="1124618"/>
            <a:ext cx="7011609" cy="620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79601" y="41009"/>
            <a:ext cx="10058400" cy="884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0763" tIns="49497" rIns="100763" bIns="49497" numCol="1" anchor="ctr" anchorCtr="0" compatLnSpc="1">
            <a:prstTxWarp prst="textNoShape">
              <a:avLst/>
            </a:prstTxWarp>
          </a:bodyPr>
          <a:lstStyle>
            <a:lvl1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defRPr/>
            </a:pPr>
            <a:r>
              <a:rPr lang="en-US" sz="2400" dirty="0">
                <a:solidFill>
                  <a:srgbClr val="FFFF00"/>
                </a:solidFill>
                <a:latin typeface="Arial"/>
              </a:rPr>
              <a:t>Monthly Median Cost of Cancer Drugs </a:t>
            </a:r>
          </a:p>
          <a:p>
            <a:pPr>
              <a:lnSpc>
                <a:spcPct val="100000"/>
              </a:lnSpc>
              <a:buClrTx/>
              <a:buSzTx/>
              <a:defRPr/>
            </a:pPr>
            <a:r>
              <a:rPr lang="en-US" sz="2400" dirty="0">
                <a:solidFill>
                  <a:srgbClr val="FFFF00"/>
                </a:solidFill>
                <a:latin typeface="Arial"/>
              </a:rPr>
              <a:t>at the Time of FDA Approval: 1965-2013</a:t>
            </a:r>
            <a:endParaRPr lang="en-US" altLang="en-US" sz="2400" kern="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633663" y="856515"/>
            <a:ext cx="8494712" cy="0"/>
          </a:xfrm>
          <a:prstGeom prst="line">
            <a:avLst/>
          </a:prstGeom>
          <a:noFill/>
          <a:ln w="50800">
            <a:solidFill>
              <a:srgbClr val="00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98517" y="7370521"/>
            <a:ext cx="8134986" cy="438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787" tIns="49509" rIns="100787" bIns="49509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sz="1100" dirty="0">
                <a:solidFill>
                  <a:srgbClr val="FFFF00"/>
                </a:solidFill>
                <a:latin typeface="Arial" panose="020B0604020202020204" pitchFamily="34" charset="0"/>
              </a:rPr>
              <a:t>Source:  Price &amp; Value of Cancer Drugs, Center for Health Policy &amp; Outcomes, Memorial Sloan Kettering Cancer Center, found at: </a:t>
            </a:r>
            <a:r>
              <a:rPr lang="en-US" sz="1100" dirty="0">
                <a:solidFill>
                  <a:srgbClr val="FFFF00"/>
                </a:solidFill>
                <a:latin typeface="Arial" panose="020B0604020202020204" pitchFamily="34" charset="0"/>
                <a:hlinkClick r:id="rId3"/>
              </a:rPr>
              <a:t>https://www.mskcc.org/research</a:t>
            </a:r>
            <a:r>
              <a:rPr lang="en-US" sz="1100" dirty="0">
                <a:solidFill>
                  <a:srgbClr val="FFFF00"/>
                </a:solidFill>
                <a:latin typeface="Arial" panose="020B0604020202020204" pitchFamily="34" charset="0"/>
              </a:rPr>
              <a:t>-areas/program -centers/health-policy-outcomes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5681" y="904411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Monthly Cost (2014 $)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4141" y="2801506"/>
            <a:ext cx="112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NOTE: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This is a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log scale.</a:t>
            </a:r>
          </a:p>
        </p:txBody>
      </p:sp>
    </p:spTree>
    <p:extLst>
      <p:ext uri="{BB962C8B-B14F-4D97-AF65-F5344CB8AC3E}">
        <p14:creationId xmlns:p14="http://schemas.microsoft.com/office/powerpoint/2010/main" val="10892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64" y="6056416"/>
            <a:ext cx="2375065" cy="170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24" y="4483664"/>
            <a:ext cx="2420104" cy="166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416" y="3235734"/>
            <a:ext cx="2407412" cy="14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633980" y="7081520"/>
            <a:ext cx="20955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69" tIns="50835" rIns="101669" bIns="50835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316220" y="7081520"/>
            <a:ext cx="318516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69" tIns="50835" rIns="101669" bIns="50835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2677639" y="152205"/>
            <a:ext cx="9260363" cy="138176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zh-TW" sz="4800" b="1" dirty="0">
                <a:latin typeface="Arial" charset="0"/>
                <a:ea typeface="新細明體" pitchFamily="18" charset="-120"/>
              </a:rPr>
              <a:t>Some New Drugs Enter the  Market at the Cost of:</a:t>
            </a:r>
            <a:endParaRPr lang="en-US" altLang="zh-TW" sz="4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677639" y="1691575"/>
            <a:ext cx="8464073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69" tIns="50835" rIns="101669" bIns="50835" anchor="ctr"/>
          <a:lstStyle/>
          <a:p>
            <a:pPr>
              <a:buClr>
                <a:srgbClr val="FFFF00"/>
              </a:buCl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00459" y="1774701"/>
            <a:ext cx="9450667" cy="5397711"/>
          </a:xfrm>
        </p:spPr>
        <p:txBody>
          <a:bodyPr/>
          <a:lstStyle/>
          <a:p>
            <a:pPr marL="365760">
              <a:spcBef>
                <a:spcPts val="600"/>
              </a:spcBef>
            </a:pPr>
            <a:r>
              <a:rPr lang="en-US" altLang="zh-TW" sz="4000" b="1" dirty="0">
                <a:ea typeface="新細明體" pitchFamily="18" charset="-120"/>
              </a:rPr>
              <a:t> A Week’s Vacation </a:t>
            </a:r>
            <a:r>
              <a:rPr lang="en-US" altLang="zh-TW" sz="1800" dirty="0">
                <a:solidFill>
                  <a:schemeClr val="bg2">
                    <a:lumMod val="20000"/>
                    <a:lumOff val="80000"/>
                  </a:schemeClr>
                </a:solidFill>
                <a:ea typeface="新細明體" pitchFamily="18" charset="-120"/>
              </a:rPr>
              <a:t>($1k to $5k)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800" b="1" dirty="0">
                <a:ea typeface="新細明體" pitchFamily="18" charset="-120"/>
              </a:rPr>
              <a:t> </a:t>
            </a:r>
            <a:r>
              <a:rPr lang="en-US" altLang="zh-TW" sz="2800" b="1" dirty="0">
                <a:solidFill>
                  <a:srgbClr val="FFFF99"/>
                </a:solidFill>
                <a:ea typeface="新細明體" pitchFamily="18" charset="-120"/>
              </a:rPr>
              <a:t>	</a:t>
            </a:r>
            <a:r>
              <a:rPr lang="en-US" altLang="zh-TW" sz="2400" dirty="0">
                <a:solidFill>
                  <a:srgbClr val="FFFF99"/>
                </a:solidFill>
                <a:ea typeface="新細明體" pitchFamily="18" charset="-120"/>
              </a:rPr>
              <a:t>(</a:t>
            </a:r>
            <a:r>
              <a:rPr lang="en-US" altLang="zh-TW" sz="2400" dirty="0" err="1">
                <a:solidFill>
                  <a:srgbClr val="FFFF99"/>
                </a:solidFill>
                <a:ea typeface="新細明體" pitchFamily="18" charset="-120"/>
              </a:rPr>
              <a:t>copaxone</a:t>
            </a:r>
            <a:r>
              <a:rPr lang="en-US" altLang="zh-TW" sz="2400" dirty="0">
                <a:solidFill>
                  <a:srgbClr val="FFFF99"/>
                </a:solidFill>
                <a:ea typeface="新細明體" pitchFamily="18" charset="-120"/>
              </a:rPr>
              <a:t> </a:t>
            </a:r>
            <a:r>
              <a:rPr lang="en-US" altLang="zh-TW" sz="1600" dirty="0" smtClean="0">
                <a:solidFill>
                  <a:srgbClr val="FFFF99"/>
                </a:solidFill>
                <a:ea typeface="新細明體" pitchFamily="18" charset="-120"/>
              </a:rPr>
              <a:t>(1 month) </a:t>
            </a:r>
            <a:r>
              <a:rPr lang="en-US" altLang="zh-TW" sz="2400" dirty="0" smtClean="0">
                <a:solidFill>
                  <a:srgbClr val="FFFF99"/>
                </a:solidFill>
                <a:ea typeface="新細明體" pitchFamily="18" charset="-120"/>
              </a:rPr>
              <a:t>for </a:t>
            </a:r>
            <a:r>
              <a:rPr lang="en-US" altLang="zh-TW" sz="2400" dirty="0">
                <a:solidFill>
                  <a:srgbClr val="FFFF99"/>
                </a:solidFill>
                <a:ea typeface="新細明體" pitchFamily="18" charset="-120"/>
              </a:rPr>
              <a:t>Multiple Sclerosis)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zh-TW" sz="800" b="1" dirty="0">
              <a:ea typeface="新細明體" pitchFamily="18" charset="-120"/>
            </a:endParaRPr>
          </a:p>
          <a:p>
            <a:pPr marL="365760">
              <a:spcBef>
                <a:spcPts val="600"/>
              </a:spcBef>
            </a:pPr>
            <a:r>
              <a:rPr lang="en-US" altLang="zh-TW" sz="4000" b="1" dirty="0">
                <a:ea typeface="新細明體" pitchFamily="18" charset="-120"/>
              </a:rPr>
              <a:t> A New Economy Car</a:t>
            </a:r>
            <a:r>
              <a:rPr lang="en-US" altLang="zh-TW" sz="1800" b="1" dirty="0">
                <a:ea typeface="新細明體" pitchFamily="18" charset="-120"/>
              </a:rPr>
              <a:t> </a:t>
            </a:r>
            <a:r>
              <a:rPr lang="en-US" altLang="zh-TW" sz="1800" dirty="0">
                <a:solidFill>
                  <a:schemeClr val="bg2">
                    <a:lumMod val="20000"/>
                    <a:lumOff val="80000"/>
                  </a:schemeClr>
                </a:solidFill>
                <a:ea typeface="新細明體" pitchFamily="18" charset="-120"/>
              </a:rPr>
              <a:t>($10k to $25k)</a:t>
            </a:r>
            <a:endParaRPr lang="en-US" altLang="zh-TW" sz="1800" dirty="0">
              <a:solidFill>
                <a:schemeClr val="accent6">
                  <a:lumMod val="40000"/>
                  <a:lumOff val="60000"/>
                </a:schemeClr>
              </a:solidFill>
              <a:ea typeface="新細明體" pitchFamily="18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800" b="1" dirty="0">
                <a:solidFill>
                  <a:srgbClr val="FFFF99"/>
                </a:solidFill>
                <a:ea typeface="新細明體" pitchFamily="18" charset="-120"/>
              </a:rPr>
              <a:t>	</a:t>
            </a:r>
            <a:r>
              <a:rPr lang="en-US" altLang="zh-TW" sz="2400" dirty="0">
                <a:solidFill>
                  <a:srgbClr val="FFFF99"/>
                </a:solidFill>
                <a:ea typeface="新細明體" pitchFamily="18" charset="-120"/>
              </a:rPr>
              <a:t>(Insulin, PCSK9s for cholesterol)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zh-TW" sz="800" b="1" dirty="0">
              <a:ea typeface="新細明體" pitchFamily="18" charset="-120"/>
            </a:endParaRPr>
          </a:p>
          <a:p>
            <a:pPr marL="365760">
              <a:spcBef>
                <a:spcPts val="600"/>
              </a:spcBef>
            </a:pPr>
            <a:r>
              <a:rPr lang="en-US" altLang="zh-TW" sz="4000" b="1" dirty="0">
                <a:ea typeface="新細明體" pitchFamily="18" charset="-120"/>
              </a:rPr>
              <a:t> A New Luxury Car </a:t>
            </a:r>
            <a:r>
              <a:rPr lang="en-US" altLang="zh-TW" sz="1800" dirty="0">
                <a:solidFill>
                  <a:schemeClr val="bg2">
                    <a:lumMod val="20000"/>
                    <a:lumOff val="80000"/>
                  </a:schemeClr>
                </a:solidFill>
                <a:ea typeface="新細明體" pitchFamily="18" charset="-120"/>
              </a:rPr>
              <a:t>($30k to $100k)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800" b="1" dirty="0">
                <a:solidFill>
                  <a:schemeClr val="bg2">
                    <a:lumMod val="20000"/>
                    <a:lumOff val="80000"/>
                  </a:schemeClr>
                </a:solidFill>
                <a:ea typeface="新細明體" pitchFamily="18" charset="-120"/>
              </a:rPr>
              <a:t>   </a:t>
            </a:r>
            <a:r>
              <a:rPr lang="en-US" altLang="zh-TW" sz="2800" b="1" dirty="0">
                <a:solidFill>
                  <a:srgbClr val="FFFF99"/>
                </a:solidFill>
                <a:ea typeface="新細明體" pitchFamily="18" charset="-120"/>
              </a:rPr>
              <a:t>	</a:t>
            </a:r>
            <a:r>
              <a:rPr lang="en-US" altLang="zh-TW" sz="2400" dirty="0">
                <a:solidFill>
                  <a:srgbClr val="FFFF99"/>
                </a:solidFill>
                <a:ea typeface="新細明體" pitchFamily="18" charset="-120"/>
              </a:rPr>
              <a:t>(</a:t>
            </a:r>
            <a:r>
              <a:rPr lang="en-US" altLang="zh-TW" sz="2400" dirty="0" err="1">
                <a:solidFill>
                  <a:srgbClr val="FFFF99"/>
                </a:solidFill>
                <a:ea typeface="新細明體" pitchFamily="18" charset="-120"/>
              </a:rPr>
              <a:t>Harvoni</a:t>
            </a:r>
            <a:r>
              <a:rPr lang="en-US" altLang="zh-TW" sz="2400" dirty="0">
                <a:solidFill>
                  <a:srgbClr val="FFFF99"/>
                </a:solidFill>
                <a:ea typeface="新細明體" pitchFamily="18" charset="-120"/>
              </a:rPr>
              <a:t> &amp; </a:t>
            </a:r>
            <a:r>
              <a:rPr lang="en-US" altLang="zh-TW" sz="2400" dirty="0" err="1">
                <a:solidFill>
                  <a:srgbClr val="FFFF99"/>
                </a:solidFill>
                <a:ea typeface="新細明體" pitchFamily="18" charset="-120"/>
              </a:rPr>
              <a:t>Hep</a:t>
            </a:r>
            <a:r>
              <a:rPr lang="en-US" altLang="zh-TW" sz="2400" dirty="0">
                <a:solidFill>
                  <a:srgbClr val="FFFF99"/>
                </a:solidFill>
                <a:ea typeface="新細明體" pitchFamily="18" charset="-120"/>
              </a:rPr>
              <a:t> C drugs, </a:t>
            </a:r>
            <a:r>
              <a:rPr lang="en-US" altLang="zh-TW" sz="2400" dirty="0" err="1">
                <a:solidFill>
                  <a:srgbClr val="FFFF99"/>
                </a:solidFill>
                <a:ea typeface="新細明體" pitchFamily="18" charset="-120"/>
              </a:rPr>
              <a:t>Gilenya</a:t>
            </a:r>
            <a:r>
              <a:rPr lang="en-US" altLang="zh-TW" sz="2400" dirty="0">
                <a:solidFill>
                  <a:srgbClr val="FFFF99"/>
                </a:solidFill>
                <a:ea typeface="新細明體" pitchFamily="18" charset="-120"/>
              </a:rPr>
              <a:t> &amp; MS drugs)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zh-TW" sz="800" dirty="0">
              <a:solidFill>
                <a:srgbClr val="FFFF99"/>
              </a:solidFill>
              <a:ea typeface="新細明體" pitchFamily="18" charset="-120"/>
            </a:endParaRPr>
          </a:p>
          <a:p>
            <a:pPr marL="365760">
              <a:spcBef>
                <a:spcPts val="600"/>
              </a:spcBef>
            </a:pPr>
            <a:r>
              <a:rPr lang="en-US" altLang="zh-TW" sz="4000" b="1" dirty="0">
                <a:ea typeface="新細明體" pitchFamily="18" charset="-120"/>
              </a:rPr>
              <a:t> A New House </a:t>
            </a:r>
            <a:r>
              <a:rPr lang="en-US" altLang="zh-TW" sz="1800" dirty="0">
                <a:solidFill>
                  <a:schemeClr val="bg2">
                    <a:lumMod val="20000"/>
                    <a:lumOff val="80000"/>
                  </a:schemeClr>
                </a:solidFill>
                <a:ea typeface="新細明體" pitchFamily="18" charset="-120"/>
              </a:rPr>
              <a:t>($200k to $500k)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800" b="1" dirty="0">
                <a:solidFill>
                  <a:srgbClr val="FFFF99"/>
                </a:solidFill>
                <a:ea typeface="新細明體" pitchFamily="18" charset="-120"/>
              </a:rPr>
              <a:t>	</a:t>
            </a:r>
            <a:r>
              <a:rPr lang="en-US" altLang="zh-TW" sz="2400" dirty="0">
                <a:solidFill>
                  <a:srgbClr val="FFFF99"/>
                </a:solidFill>
                <a:ea typeface="新細明體" pitchFamily="18" charset="-120"/>
              </a:rPr>
              <a:t>(</a:t>
            </a:r>
            <a:r>
              <a:rPr lang="en-US" altLang="zh-TW" sz="2400" dirty="0" err="1">
                <a:solidFill>
                  <a:srgbClr val="FFFF99"/>
                </a:solidFill>
                <a:ea typeface="新細明體" pitchFamily="18" charset="-120"/>
              </a:rPr>
              <a:t>Yervoy</a:t>
            </a:r>
            <a:r>
              <a:rPr lang="en-US" altLang="zh-TW" sz="2400" dirty="0">
                <a:solidFill>
                  <a:srgbClr val="FFFF99"/>
                </a:solidFill>
                <a:ea typeface="新細明體" pitchFamily="18" charset="-120"/>
              </a:rPr>
              <a:t>, Cancer &amp; orphan drugs)</a:t>
            </a:r>
            <a:endParaRPr lang="en-US" altLang="zh-TW" sz="2400" b="1" dirty="0">
              <a:ea typeface="新細明體" pitchFamily="18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24" y="1806315"/>
            <a:ext cx="2420104" cy="15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7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0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50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50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3675"/>
            <a:ext cx="13817599" cy="1295400"/>
          </a:xfrm>
          <a:noFill/>
        </p:spPr>
        <p:txBody>
          <a:bodyPr vert="horz" wrap="square" lIns="100543" tIns="49388" rIns="100543" bIns="49388" numCol="1" anchor="ctr" anchorCtr="0" compatLnSpc="1">
            <a:prstTxWarp prst="textNoShape">
              <a:avLst/>
            </a:prstTxWarp>
          </a:bodyPr>
          <a:lstStyle/>
          <a:p>
            <a:r>
              <a:rPr lang="en-US" sz="8000" b="1" dirty="0" smtClean="0">
                <a:latin typeface="Arial" charset="0"/>
              </a:rPr>
              <a:t>Drug Pricing Issues</a:t>
            </a:r>
            <a:endParaRPr lang="en-US" sz="8000" b="1" dirty="0">
              <a:latin typeface="Arial" charset="0"/>
            </a:endParaRPr>
          </a:p>
        </p:txBody>
      </p:sp>
      <p:sp>
        <p:nvSpPr>
          <p:cNvPr id="272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194" y="2032723"/>
            <a:ext cx="12644844" cy="5526317"/>
          </a:xfrm>
          <a:noFill/>
        </p:spPr>
        <p:txBody>
          <a:bodyPr vert="horz" wrap="square" lIns="100543" tIns="49388" rIns="100543" bIns="4938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Fewer Generic Firms &amp; Industry Consolidation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Teva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acquired Actavis; </a:t>
            </a: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Teva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acquired Allergan; </a:t>
            </a: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Teva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acquired </a:t>
            </a: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Anda</a:t>
            </a:r>
            <a:endParaRPr lang="en-US" sz="2400" b="1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Most Generic Firms Have Broad Line of Products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Most Brand Name Firms Have Generic Divisions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Pfizer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Greestone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 &amp; </a:t>
            </a: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Hospira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;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Novartis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Sandoz; </a:t>
            </a: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Teva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  Allergan.</a:t>
            </a:r>
            <a:endParaRPr lang="en-US" sz="24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Authorized Generics Not Really Generics</a:t>
            </a:r>
            <a:endParaRPr lang="en-US" sz="2800" b="1" dirty="0" smtClean="0"/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NDA-authorized, not ANDA; Pre-empt &amp; may dampen ‘true” generic entry over time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Bundling &amp; Tying Arrangements in Contracts</a:t>
            </a:r>
            <a:endParaRPr lang="en-US" sz="2400" b="1" dirty="0" smtClean="0"/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.g., Must buy firm’s generics to access </a:t>
            </a: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firm’s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discounts &amp; rebates on brands </a:t>
            </a:r>
            <a:endParaRPr lang="en-US" sz="2400" b="1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PBMs Sometimes Add “Spread” Onto Generics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Generic spread for mail, specialty, preferred networks, may be higher than retail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Some PBMs charge full copay even when actual generic prescription costs less</a:t>
            </a:r>
            <a:endParaRPr lang="en-US" sz="2400" b="1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680753" y="1951824"/>
            <a:ext cx="10493829" cy="34834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lIns="101611" tIns="50806" rIns="101611" bIns="50806" anchor="ctr"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68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2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2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7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466" y="199708"/>
            <a:ext cx="9675971" cy="1295400"/>
          </a:xfrm>
          <a:noFill/>
        </p:spPr>
        <p:txBody>
          <a:bodyPr vert="horz" wrap="square" lIns="100611" tIns="49423" rIns="100611" bIns="49423" numCol="1" anchor="ctr" anchorCtr="0" compatLnSpc="1">
            <a:prstTxWarp prst="textNoShape">
              <a:avLst/>
            </a:prstTxWarp>
          </a:bodyPr>
          <a:lstStyle/>
          <a:p>
            <a:pPr defTabSz="912970">
              <a:lnSpc>
                <a:spcPct val="90000"/>
              </a:lnSpc>
            </a:pPr>
            <a:r>
              <a:rPr lang="en-US" altLang="en-US" sz="4500" b="1" dirty="0">
                <a:latin typeface="Arial" charset="0"/>
              </a:rPr>
              <a:t>U.S. Annual Income: 2014</a:t>
            </a:r>
            <a:endParaRPr lang="en-US" altLang="en-US" sz="2500" dirty="0">
              <a:latin typeface="Arial" charset="0"/>
            </a:endParaRPr>
          </a:p>
        </p:txBody>
      </p:sp>
      <p:graphicFrame>
        <p:nvGraphicFramePr>
          <p:cNvPr id="3815427" name="Object 3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1879600" y="1331384"/>
          <a:ext cx="10058400" cy="614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15" name="Chart" r:id="rId4" imgW="9525134" imgH="5095801" progId="MSGraph.Chart.8">
                  <p:embed followColorScheme="full"/>
                </p:oleObj>
              </mc:Choice>
              <mc:Fallback>
                <p:oleObj name="Chart" r:id="rId4" imgW="9525134" imgH="5095801" progId="MSGraph.Chart.8">
                  <p:embed followColorScheme="full"/>
                  <p:pic>
                    <p:nvPicPr>
                      <p:cNvPr id="3815427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879600" y="1331384"/>
                        <a:ext cx="10058400" cy="6144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539231" y="7475539"/>
            <a:ext cx="8786178" cy="25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611" tIns="49423" rIns="100611" bIns="4942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1300" i="1" dirty="0">
                <a:solidFill>
                  <a:srgbClr val="FFFFFF"/>
                </a:solidFill>
              </a:rPr>
              <a:t>U.S. Bureau of the Census, 2015; AARP Report, 2015; Compiled by PRIME Institute, University of Minnesota .</a:t>
            </a:r>
            <a:endParaRPr lang="en-US" altLang="en-US" sz="13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023470" y="1024179"/>
            <a:ext cx="1460967" cy="44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611" tIns="49423" rIns="100611" bIns="4942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2800" i="1" dirty="0">
                <a:solidFill>
                  <a:srgbClr val="FFFF99"/>
                </a:solidFill>
              </a:rPr>
              <a:t>$ / Year</a:t>
            </a:r>
          </a:p>
        </p:txBody>
      </p:sp>
      <p:sp>
        <p:nvSpPr>
          <p:cNvPr id="3815430" name="Rectangle 6"/>
          <p:cNvSpPr>
            <a:spLocks noChangeArrowheads="1"/>
          </p:cNvSpPr>
          <p:nvPr/>
        </p:nvSpPr>
        <p:spPr bwMode="auto">
          <a:xfrm>
            <a:off x="6075297" y="1283127"/>
            <a:ext cx="4943574" cy="40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611" tIns="49423" rIns="100611" bIns="4942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2500" dirty="0">
                <a:solidFill>
                  <a:srgbClr val="FFFFFF"/>
                </a:solidFill>
              </a:rPr>
              <a:t>Income per Family / Household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358944" y="2762798"/>
            <a:ext cx="8435836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101716" tIns="50859" rIns="101716" bIns="50859" anchor="ctr"/>
          <a:lstStyle/>
          <a:p>
            <a:pPr>
              <a:buClr>
                <a:srgbClr val="FFFF00"/>
              </a:buCl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014877" y="2420327"/>
            <a:ext cx="2858067" cy="40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611" tIns="49423" rIns="100611" bIns="4942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2500" dirty="0">
                <a:solidFill>
                  <a:srgbClr val="FFFF00"/>
                </a:solidFill>
              </a:rPr>
              <a:t>Specialty $53,364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368139" y="6253349"/>
            <a:ext cx="842665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101716" tIns="50859" rIns="101716" bIns="50859" anchor="ctr"/>
          <a:lstStyle/>
          <a:p>
            <a:pPr>
              <a:buClr>
                <a:srgbClr val="FFFF00"/>
              </a:buCl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537689" y="5267603"/>
            <a:ext cx="2287091" cy="407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00611" tIns="49423" rIns="100611" bIns="4942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2500" dirty="0">
                <a:solidFill>
                  <a:srgbClr val="FFFF00"/>
                </a:solidFill>
              </a:rPr>
              <a:t>Brand $ 4,896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377307" y="6427783"/>
            <a:ext cx="842849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101716" tIns="50859" rIns="101716" bIns="50859" anchor="ctr"/>
          <a:lstStyle/>
          <a:p>
            <a:pPr>
              <a:buClr>
                <a:srgbClr val="FFFF00"/>
              </a:buCl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517384" y="5860682"/>
            <a:ext cx="2378463" cy="40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611" tIns="49423" rIns="100611" bIns="4942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2500" dirty="0">
                <a:solidFill>
                  <a:srgbClr val="FFFF00"/>
                </a:solidFill>
              </a:rPr>
              <a:t>Generic $ 480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8908351" y="6058403"/>
            <a:ext cx="550854" cy="33633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8582007" y="5465324"/>
            <a:ext cx="1035586" cy="77047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5537216" y="1311003"/>
            <a:ext cx="549115" cy="290440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412" tIns="49325" rIns="100412" bIns="49325" numCol="1" rtlCol="0" anchor="t" anchorCtr="0" compatLnSpc="1">
            <a:prstTxWarp prst="textNoShape">
              <a:avLst/>
            </a:prstTxWarp>
          </a:bodyPr>
          <a:lstStyle/>
          <a:p>
            <a:pPr marL="381962" indent="-381962">
              <a:buClr>
                <a:srgbClr val="FFFF00"/>
              </a:buCl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073462" y="1744005"/>
            <a:ext cx="3088899" cy="40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611" tIns="49423" rIns="100611" bIns="4942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2500" dirty="0">
                <a:solidFill>
                  <a:srgbClr val="FFFFFF"/>
                </a:solidFill>
              </a:rPr>
              <a:t>Income per Person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535378" y="1771879"/>
            <a:ext cx="549115" cy="290440"/>
          </a:xfrm>
          <a:prstGeom prst="rect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412" tIns="49325" rIns="100412" bIns="49325" numCol="1" rtlCol="0" anchor="t" anchorCtr="0" compatLnSpc="1">
            <a:prstTxWarp prst="textNoShape">
              <a:avLst/>
            </a:prstTxWarp>
          </a:bodyPr>
          <a:lstStyle/>
          <a:p>
            <a:pPr marL="381962" indent="-381962">
              <a:buClr>
                <a:srgbClr val="FFFF00"/>
              </a:buCl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383604" y="3039102"/>
            <a:ext cx="5393006" cy="71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611" tIns="49423" rIns="100611" bIns="4942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2500" dirty="0">
                <a:solidFill>
                  <a:srgbClr val="66FF33"/>
                </a:solidFill>
              </a:rPr>
              <a:t>Are Prescription Drugs Affordable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2500" dirty="0">
                <a:solidFill>
                  <a:srgbClr val="66FF33"/>
                </a:solidFill>
              </a:rPr>
              <a:t>---Even at the Societal Level?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3319950" y="4531419"/>
            <a:ext cx="8435836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100911" tIns="50461" rIns="100911" bIns="50461" anchor="ctr"/>
          <a:lstStyle/>
          <a:p>
            <a:pPr defTabSz="906187">
              <a:buClr>
                <a:srgbClr val="FFFF00"/>
              </a:buCl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744659" y="3674267"/>
            <a:ext cx="2207209" cy="8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823" tIns="49036" rIns="99823" bIns="4903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6187">
              <a:spcBef>
                <a:spcPct val="0"/>
              </a:spcBef>
              <a:buClr>
                <a:srgbClr val="FFFF00"/>
              </a:buClr>
              <a:defRPr/>
            </a:pPr>
            <a:r>
              <a:rPr lang="en-US" altLang="en-US" sz="2000" dirty="0">
                <a:solidFill>
                  <a:srgbClr val="FFFF00"/>
                </a:solidFill>
              </a:rPr>
              <a:t>Average Annual </a:t>
            </a:r>
          </a:p>
          <a:p>
            <a:pPr defTabSz="906187">
              <a:spcBef>
                <a:spcPct val="0"/>
              </a:spcBef>
              <a:buClr>
                <a:srgbClr val="FFFF00"/>
              </a:buClr>
              <a:defRPr/>
            </a:pPr>
            <a:r>
              <a:rPr lang="en-US" altLang="en-US" sz="2000" dirty="0">
                <a:solidFill>
                  <a:srgbClr val="FFFF00"/>
                </a:solidFill>
              </a:rPr>
              <a:t>Drug Cost for </a:t>
            </a:r>
          </a:p>
          <a:p>
            <a:pPr defTabSz="906187">
              <a:spcBef>
                <a:spcPct val="0"/>
              </a:spcBef>
              <a:buClr>
                <a:srgbClr val="FFFF00"/>
              </a:buClr>
              <a:defRPr/>
            </a:pPr>
            <a:r>
              <a:rPr lang="en-US" altLang="en-US" sz="2000" dirty="0">
                <a:solidFill>
                  <a:srgbClr val="FFFF00"/>
                </a:solidFill>
              </a:rPr>
              <a:t>Elderly $28,728</a:t>
            </a:r>
          </a:p>
        </p:txBody>
      </p:sp>
    </p:spTree>
    <p:extLst>
      <p:ext uri="{BB962C8B-B14F-4D97-AF65-F5344CB8AC3E}">
        <p14:creationId xmlns:p14="http://schemas.microsoft.com/office/powerpoint/2010/main" val="132990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15427" grpId="0" uiExpand="1" bld="categoryEl" animBg="0"/>
      <p:bldP spid="3815430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9" grpId="0" animBg="1"/>
      <p:bldP spid="25" grpId="0"/>
      <p:bldP spid="26" grpId="0" animBg="1"/>
      <p:bldP spid="18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xmlns="" id="{A757A5BC-B8AC-E34B-BB17-3400B53266D6}"/>
              </a:ext>
            </a:extLst>
          </p:cNvPr>
          <p:cNvSpPr/>
          <p:nvPr/>
        </p:nvSpPr>
        <p:spPr>
          <a:xfrm>
            <a:off x="9097296" y="6314706"/>
            <a:ext cx="2529495" cy="6594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8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119" y="406430"/>
            <a:ext cx="9201574" cy="950381"/>
          </a:xfrm>
        </p:spPr>
        <p:txBody>
          <a:bodyPr/>
          <a:lstStyle/>
          <a:p>
            <a:pPr algn="l">
              <a:lnSpc>
                <a:spcPct val="85000"/>
              </a:lnSpc>
            </a:pPr>
            <a:r>
              <a:rPr lang="en-US" sz="3080" b="1" dirty="0">
                <a:solidFill>
                  <a:srgbClr val="D31020"/>
                </a:solidFill>
                <a:latin typeface="Arial"/>
                <a:cs typeface="Arial"/>
              </a:rPr>
              <a:t>Transparency “map” needed </a:t>
            </a:r>
            <a:r>
              <a:rPr lang="en-US" sz="3300" b="1" dirty="0">
                <a:solidFill>
                  <a:srgbClr val="D31020"/>
                </a:solidFill>
                <a:latin typeface="Arial"/>
                <a:cs typeface="Arial"/>
              </a:rPr>
              <a:t/>
            </a:r>
            <a:br>
              <a:rPr lang="en-US" sz="3300" b="1" dirty="0">
                <a:solidFill>
                  <a:srgbClr val="D31020"/>
                </a:solidFill>
                <a:latin typeface="Arial"/>
                <a:cs typeface="Arial"/>
              </a:rPr>
            </a:br>
            <a:endParaRPr lang="en-US" sz="3300" b="1" dirty="0">
              <a:solidFill>
                <a:srgbClr val="D3102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1737" y="6855424"/>
            <a:ext cx="4271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t>Adapted from Pembroke 2013-14 Economic Report on Retail, Mail, and Specialty Pharmacies; Drug Channels Institute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4810" y="506859"/>
            <a:ext cx="1249461" cy="749213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3975" y="3636573"/>
            <a:ext cx="1222283" cy="1131446"/>
          </a:xfrm>
          <a:prstGeom prst="rect">
            <a:avLst/>
          </a:prstGeom>
          <a:noFill/>
          <a:ln>
            <a:solidFill>
              <a:srgbClr val="D3102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0" b="0" i="0" u="none" strike="noStrike" kern="1200" cap="none" spc="0" normalizeH="0" baseline="0" noProof="0" dirty="0">
                <a:ln>
                  <a:noFill/>
                </a:ln>
                <a:solidFill>
                  <a:srgbClr val="D310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Physician, hospital, home care, infusion provider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305969" y="3967079"/>
            <a:ext cx="916221" cy="456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6564501" y="2190259"/>
            <a:ext cx="3195555" cy="215406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9760056" y="1295454"/>
            <a:ext cx="510859" cy="51941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367061" y="1295451"/>
            <a:ext cx="29514" cy="208432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68978" y="4768019"/>
            <a:ext cx="609954" cy="1475773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509012" y="4024607"/>
            <a:ext cx="1005840" cy="554957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Specialty Pharmacy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305968" y="4136696"/>
            <a:ext cx="909414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8048" y="4246541"/>
            <a:ext cx="0" cy="727848"/>
          </a:xfrm>
          <a:prstGeom prst="line">
            <a:avLst/>
          </a:prstGeom>
          <a:ln>
            <a:solidFill>
              <a:srgbClr val="B827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64612" y="2306807"/>
            <a:ext cx="11301" cy="1329767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65110" y="2306807"/>
            <a:ext cx="919625" cy="16602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ooter Placeholder 4"/>
          <p:cNvSpPr txBox="1">
            <a:spLocks/>
          </p:cNvSpPr>
          <p:nvPr/>
        </p:nvSpPr>
        <p:spPr>
          <a:xfrm>
            <a:off x="3816193" y="7343776"/>
            <a:ext cx="5991383" cy="32305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© Minnesota Health Action Group; confidential – do not copy or distribute without permission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5CAAD675-CA3C-1740-96A2-C7E7E679241D}"/>
              </a:ext>
            </a:extLst>
          </p:cNvPr>
          <p:cNvSpPr/>
          <p:nvPr/>
        </p:nvSpPr>
        <p:spPr>
          <a:xfrm>
            <a:off x="2893411" y="3532801"/>
            <a:ext cx="1423256" cy="669059"/>
          </a:xfrm>
          <a:prstGeom prst="roundRect">
            <a:avLst>
              <a:gd name="adj" fmla="val 11667"/>
            </a:avLst>
          </a:prstGeom>
          <a:solidFill>
            <a:srgbClr val="0070C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Drug </a:t>
            </a:r>
            <a:br>
              <a:rPr kumimoji="0" lang="en-US" sz="115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5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Wholesaler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F6070798-759E-8348-BEED-888E62BD14B3}"/>
              </a:ext>
            </a:extLst>
          </p:cNvPr>
          <p:cNvSpPr/>
          <p:nvPr/>
        </p:nvSpPr>
        <p:spPr>
          <a:xfrm>
            <a:off x="5222190" y="3605078"/>
            <a:ext cx="1284139" cy="1172849"/>
          </a:xfrm>
          <a:prstGeom prst="roundRect">
            <a:avLst>
              <a:gd name="adj" fmla="val 523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Physician, hospital, home care, infusion provider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B54F4096-E9DE-0F42-87A6-A9EB732E79EC}"/>
              </a:ext>
            </a:extLst>
          </p:cNvPr>
          <p:cNvSpPr/>
          <p:nvPr/>
        </p:nvSpPr>
        <p:spPr>
          <a:xfrm>
            <a:off x="5965555" y="4897580"/>
            <a:ext cx="1116639" cy="660662"/>
          </a:xfrm>
          <a:prstGeom prst="roundRect">
            <a:avLst>
              <a:gd name="adj" fmla="val 11667"/>
            </a:avLst>
          </a:prstGeom>
          <a:solidFill>
            <a:srgbClr val="FF9902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C21EEDFA-4FD4-574C-B4EE-5B5CA2011676}"/>
              </a:ext>
            </a:extLst>
          </p:cNvPr>
          <p:cNvSpPr/>
          <p:nvPr/>
        </p:nvSpPr>
        <p:spPr>
          <a:xfrm>
            <a:off x="5999462" y="6275776"/>
            <a:ext cx="1093743" cy="423300"/>
          </a:xfrm>
          <a:prstGeom prst="roundRect">
            <a:avLst>
              <a:gd name="adj" fmla="val 11667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8D328B77-31C2-E349-BF70-FC95E0EF8B71}"/>
              </a:ext>
            </a:extLst>
          </p:cNvPr>
          <p:cNvSpPr/>
          <p:nvPr/>
        </p:nvSpPr>
        <p:spPr>
          <a:xfrm>
            <a:off x="8394941" y="3364974"/>
            <a:ext cx="1268396" cy="906715"/>
          </a:xfrm>
          <a:prstGeom prst="roundRect">
            <a:avLst>
              <a:gd name="adj" fmla="val 11667"/>
            </a:avLst>
          </a:prstGeom>
          <a:solidFill>
            <a:srgbClr val="00B05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Pharmacy Benefit Manager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7F0D6836-8EFF-5540-9EE4-BDBB1B29ABAF}"/>
              </a:ext>
            </a:extLst>
          </p:cNvPr>
          <p:cNvSpPr/>
          <p:nvPr/>
        </p:nvSpPr>
        <p:spPr>
          <a:xfrm>
            <a:off x="7411638" y="3918341"/>
            <a:ext cx="1173630" cy="709401"/>
          </a:xfrm>
          <a:prstGeom prst="roundRect">
            <a:avLst>
              <a:gd name="adj" fmla="val 11667"/>
            </a:avLst>
          </a:prstGeom>
          <a:solidFill>
            <a:srgbClr val="7030A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Specialty Pharmacy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5673780B-C4A0-FA40-AC5E-919A509C55ED}"/>
              </a:ext>
            </a:extLst>
          </p:cNvPr>
          <p:cNvSpPr/>
          <p:nvPr/>
        </p:nvSpPr>
        <p:spPr>
          <a:xfrm>
            <a:off x="9834022" y="1793717"/>
            <a:ext cx="1276694" cy="537491"/>
          </a:xfrm>
          <a:prstGeom prst="roundRect">
            <a:avLst>
              <a:gd name="adj" fmla="val 11667"/>
            </a:avLst>
          </a:prstGeom>
          <a:solidFill>
            <a:srgbClr val="00B05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Payer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6845A39-0A16-5A44-BFED-716CC885DCEA}"/>
              </a:ext>
            </a:extLst>
          </p:cNvPr>
          <p:cNvSpPr/>
          <p:nvPr/>
        </p:nvSpPr>
        <p:spPr>
          <a:xfrm>
            <a:off x="5703510" y="1769800"/>
            <a:ext cx="1637892" cy="537491"/>
          </a:xfrm>
          <a:prstGeom prst="roundRect">
            <a:avLst>
              <a:gd name="adj" fmla="val 11667"/>
            </a:avLst>
          </a:prstGeom>
          <a:gradFill flip="none" rotWithShape="1">
            <a:gsLst>
              <a:gs pos="0">
                <a:srgbClr val="243F8E">
                  <a:shade val="30000"/>
                  <a:satMod val="115000"/>
                </a:srgbClr>
              </a:gs>
              <a:gs pos="50000">
                <a:srgbClr val="243F8E">
                  <a:shade val="67500"/>
                  <a:satMod val="115000"/>
                </a:srgbClr>
              </a:gs>
              <a:gs pos="100000">
                <a:srgbClr val="243F8E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243F8E"/>
            </a:solidFill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Manufacturer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EAFBD318-550A-3948-8634-35305B696389}"/>
              </a:ext>
            </a:extLst>
          </p:cNvPr>
          <p:cNvSpPr/>
          <p:nvPr/>
        </p:nvSpPr>
        <p:spPr>
          <a:xfrm>
            <a:off x="8721372" y="506858"/>
            <a:ext cx="1350404" cy="780949"/>
          </a:xfrm>
          <a:prstGeom prst="roundRect">
            <a:avLst>
              <a:gd name="adj" fmla="val 11667"/>
            </a:avLst>
          </a:prstGeom>
          <a:solidFill>
            <a:srgbClr val="C0000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3A383A2-6490-7D44-AC0A-DBBB2E5A6E3F}"/>
              </a:ext>
            </a:extLst>
          </p:cNvPr>
          <p:cNvSpPr/>
          <p:nvPr/>
        </p:nvSpPr>
        <p:spPr>
          <a:xfrm>
            <a:off x="9198565" y="1713593"/>
            <a:ext cx="396021" cy="39602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CB0FEFC-A85A-8740-AE04-227D6DBA0B33}"/>
              </a:ext>
            </a:extLst>
          </p:cNvPr>
          <p:cNvSpPr/>
          <p:nvPr/>
        </p:nvSpPr>
        <p:spPr>
          <a:xfrm>
            <a:off x="8176913" y="3638924"/>
            <a:ext cx="396021" cy="39602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CAF7E6C-2C7A-554F-AF68-E802E3EFBA13}"/>
              </a:ext>
            </a:extLst>
          </p:cNvPr>
          <p:cNvSpPr/>
          <p:nvPr/>
        </p:nvSpPr>
        <p:spPr>
          <a:xfrm>
            <a:off x="7722720" y="3287272"/>
            <a:ext cx="396021" cy="39602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72DFAEE3-0205-C04B-87DB-8E80C28113A8}"/>
              </a:ext>
            </a:extLst>
          </p:cNvPr>
          <p:cNvSpPr/>
          <p:nvPr/>
        </p:nvSpPr>
        <p:spPr>
          <a:xfrm>
            <a:off x="6085632" y="2871018"/>
            <a:ext cx="396021" cy="39602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A4B92F0-1993-8043-A2D8-9B6061E1A122}"/>
              </a:ext>
            </a:extLst>
          </p:cNvPr>
          <p:cNvSpPr/>
          <p:nvPr/>
        </p:nvSpPr>
        <p:spPr>
          <a:xfrm>
            <a:off x="9910836" y="1335237"/>
            <a:ext cx="396021" cy="39602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7725E90-8991-BC48-8E53-63EDE957C5B1}"/>
              </a:ext>
            </a:extLst>
          </p:cNvPr>
          <p:cNvCxnSpPr>
            <a:cxnSpLocks/>
          </p:cNvCxnSpPr>
          <p:nvPr/>
        </p:nvCxnSpPr>
        <p:spPr>
          <a:xfrm>
            <a:off x="3254249" y="1911601"/>
            <a:ext cx="2442472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246D87FF-BC64-BA40-B70D-A014AFAEE157}"/>
              </a:ext>
            </a:extLst>
          </p:cNvPr>
          <p:cNvCxnSpPr>
            <a:cxnSpLocks/>
          </p:cNvCxnSpPr>
          <p:nvPr/>
        </p:nvCxnSpPr>
        <p:spPr>
          <a:xfrm>
            <a:off x="3266169" y="1897994"/>
            <a:ext cx="0" cy="163480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055AEC1B-07C7-1149-8CC3-8895C2284817}"/>
              </a:ext>
            </a:extLst>
          </p:cNvPr>
          <p:cNvCxnSpPr>
            <a:cxnSpLocks/>
          </p:cNvCxnSpPr>
          <p:nvPr/>
        </p:nvCxnSpPr>
        <p:spPr>
          <a:xfrm>
            <a:off x="3580571" y="2038545"/>
            <a:ext cx="0" cy="1472694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13F2D9EE-2845-D941-8738-B07F6F6DC618}"/>
              </a:ext>
            </a:extLst>
          </p:cNvPr>
          <p:cNvCxnSpPr>
            <a:cxnSpLocks/>
          </p:cNvCxnSpPr>
          <p:nvPr/>
        </p:nvCxnSpPr>
        <p:spPr>
          <a:xfrm>
            <a:off x="3587562" y="2047990"/>
            <a:ext cx="2089881" cy="14472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7CCB3573-513A-4540-9193-FA9BDE61A526}"/>
              </a:ext>
            </a:extLst>
          </p:cNvPr>
          <p:cNvCxnSpPr>
            <a:cxnSpLocks/>
          </p:cNvCxnSpPr>
          <p:nvPr/>
        </p:nvCxnSpPr>
        <p:spPr>
          <a:xfrm>
            <a:off x="6020499" y="2324636"/>
            <a:ext cx="0" cy="574791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C2C10DC5-63E5-2348-BACF-EFDF2E0A423D}"/>
              </a:ext>
            </a:extLst>
          </p:cNvPr>
          <p:cNvCxnSpPr>
            <a:cxnSpLocks/>
          </p:cNvCxnSpPr>
          <p:nvPr/>
        </p:nvCxnSpPr>
        <p:spPr>
          <a:xfrm>
            <a:off x="4037681" y="2892473"/>
            <a:ext cx="1989778" cy="5433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F54E83DD-CC01-0044-8E3F-BD10DC61D630}"/>
              </a:ext>
            </a:extLst>
          </p:cNvPr>
          <p:cNvCxnSpPr>
            <a:cxnSpLocks/>
          </p:cNvCxnSpPr>
          <p:nvPr/>
        </p:nvCxnSpPr>
        <p:spPr>
          <a:xfrm flipH="1">
            <a:off x="4015654" y="2886686"/>
            <a:ext cx="9816" cy="64100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FAC4119E-2E60-3544-9D95-8D6C7CDD5917}"/>
              </a:ext>
            </a:extLst>
          </p:cNvPr>
          <p:cNvCxnSpPr>
            <a:cxnSpLocks/>
          </p:cNvCxnSpPr>
          <p:nvPr/>
        </p:nvCxnSpPr>
        <p:spPr>
          <a:xfrm flipV="1">
            <a:off x="3254248" y="4223419"/>
            <a:ext cx="11134" cy="1196688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58894E24-23AE-304B-B7BE-3E23B51A3547}"/>
              </a:ext>
            </a:extLst>
          </p:cNvPr>
          <p:cNvCxnSpPr>
            <a:cxnSpLocks/>
          </p:cNvCxnSpPr>
          <p:nvPr/>
        </p:nvCxnSpPr>
        <p:spPr>
          <a:xfrm>
            <a:off x="3273319" y="5420107"/>
            <a:ext cx="2686992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D0B794B4-6597-C74F-A6DA-9B2DD3428E5F}"/>
              </a:ext>
            </a:extLst>
          </p:cNvPr>
          <p:cNvCxnSpPr>
            <a:cxnSpLocks/>
          </p:cNvCxnSpPr>
          <p:nvPr/>
        </p:nvCxnSpPr>
        <p:spPr>
          <a:xfrm flipV="1">
            <a:off x="3605038" y="4223421"/>
            <a:ext cx="0" cy="1004491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0740F3BC-289C-8444-89DE-FE3F9BC0E772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3606261" y="5220925"/>
            <a:ext cx="2359294" cy="6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A2779097-3C5E-B347-9BC8-67677DB712E0}"/>
              </a:ext>
            </a:extLst>
          </p:cNvPr>
          <p:cNvCxnSpPr>
            <a:cxnSpLocks/>
          </p:cNvCxnSpPr>
          <p:nvPr/>
        </p:nvCxnSpPr>
        <p:spPr>
          <a:xfrm flipV="1">
            <a:off x="4100562" y="4231072"/>
            <a:ext cx="3689" cy="396565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9572C231-85A1-7A4B-8DC9-02F0318C111A}"/>
              </a:ext>
            </a:extLst>
          </p:cNvPr>
          <p:cNvCxnSpPr>
            <a:cxnSpLocks/>
          </p:cNvCxnSpPr>
          <p:nvPr/>
        </p:nvCxnSpPr>
        <p:spPr>
          <a:xfrm>
            <a:off x="4094502" y="4627637"/>
            <a:ext cx="1120881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E737E47B-F4C6-634C-8769-2FC36E7BD083}"/>
              </a:ext>
            </a:extLst>
          </p:cNvPr>
          <p:cNvCxnSpPr>
            <a:cxnSpLocks/>
          </p:cNvCxnSpPr>
          <p:nvPr/>
        </p:nvCxnSpPr>
        <p:spPr>
          <a:xfrm flipH="1">
            <a:off x="6571458" y="2038545"/>
            <a:ext cx="3188596" cy="2088056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F85D084C-B2D4-874B-ADD6-55BA99B15C5B}"/>
              </a:ext>
            </a:extLst>
          </p:cNvPr>
          <p:cNvCxnSpPr>
            <a:cxnSpLocks/>
          </p:cNvCxnSpPr>
          <p:nvPr/>
        </p:nvCxnSpPr>
        <p:spPr>
          <a:xfrm>
            <a:off x="8980220" y="1897994"/>
            <a:ext cx="0" cy="1450405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C8387FDB-87B0-DD49-B84B-AD232BEC2B60}"/>
              </a:ext>
            </a:extLst>
          </p:cNvPr>
          <p:cNvCxnSpPr>
            <a:cxnSpLocks/>
          </p:cNvCxnSpPr>
          <p:nvPr/>
        </p:nvCxnSpPr>
        <p:spPr>
          <a:xfrm flipV="1">
            <a:off x="7341403" y="1897993"/>
            <a:ext cx="1638819" cy="13608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7D88D1F7-D194-D949-BD87-FFD84D5418E8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7341403" y="2032501"/>
            <a:ext cx="1482405" cy="604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7695D9ED-6981-1144-8698-CC154484B66D}"/>
              </a:ext>
            </a:extLst>
          </p:cNvPr>
          <p:cNvCxnSpPr>
            <a:cxnSpLocks/>
          </p:cNvCxnSpPr>
          <p:nvPr/>
        </p:nvCxnSpPr>
        <p:spPr>
          <a:xfrm>
            <a:off x="8823807" y="2019410"/>
            <a:ext cx="0" cy="1328988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5507905-42F2-4C4A-8548-82E4CF4B507D}"/>
              </a:ext>
            </a:extLst>
          </p:cNvPr>
          <p:cNvSpPr/>
          <p:nvPr/>
        </p:nvSpPr>
        <p:spPr>
          <a:xfrm>
            <a:off x="8584201" y="1866033"/>
            <a:ext cx="396021" cy="39602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xmlns="" id="{389FAD83-72C8-F24F-BAE0-C1C0B4974D0F}"/>
              </a:ext>
            </a:extLst>
          </p:cNvPr>
          <p:cNvCxnSpPr>
            <a:cxnSpLocks/>
          </p:cNvCxnSpPr>
          <p:nvPr/>
        </p:nvCxnSpPr>
        <p:spPr>
          <a:xfrm flipH="1">
            <a:off x="7125275" y="5003801"/>
            <a:ext cx="1698533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F772D62A-D027-2E41-816E-92C3B4F2EFBE}"/>
              </a:ext>
            </a:extLst>
          </p:cNvPr>
          <p:cNvCxnSpPr>
            <a:cxnSpLocks/>
          </p:cNvCxnSpPr>
          <p:nvPr/>
        </p:nvCxnSpPr>
        <p:spPr>
          <a:xfrm flipV="1">
            <a:off x="8843758" y="4253545"/>
            <a:ext cx="4377" cy="77444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xmlns="" id="{E83590DB-3704-AE4B-8576-9A310BDF757D}"/>
              </a:ext>
            </a:extLst>
          </p:cNvPr>
          <p:cNvCxnSpPr>
            <a:cxnSpLocks/>
          </p:cNvCxnSpPr>
          <p:nvPr/>
        </p:nvCxnSpPr>
        <p:spPr>
          <a:xfrm>
            <a:off x="3828049" y="4986074"/>
            <a:ext cx="2132263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A7F21BAD-EFC0-4C48-B1A9-EEA3B7F056AA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7082194" y="5220925"/>
            <a:ext cx="1946945" cy="6987"/>
          </a:xfrm>
          <a:prstGeom prst="line">
            <a:avLst/>
          </a:prstGeom>
          <a:ln>
            <a:solidFill>
              <a:srgbClr val="B827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5BE82017-2EBE-834B-B746-9C6BF3F34917}"/>
              </a:ext>
            </a:extLst>
          </p:cNvPr>
          <p:cNvCxnSpPr>
            <a:cxnSpLocks/>
          </p:cNvCxnSpPr>
          <p:nvPr/>
        </p:nvCxnSpPr>
        <p:spPr>
          <a:xfrm flipH="1" flipV="1">
            <a:off x="9014941" y="4261569"/>
            <a:ext cx="13682" cy="96634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xmlns="" id="{329EA51F-AAB2-FD40-96AC-DDEECEEC1E29}"/>
              </a:ext>
            </a:extLst>
          </p:cNvPr>
          <p:cNvCxnSpPr>
            <a:cxnSpLocks/>
          </p:cNvCxnSpPr>
          <p:nvPr/>
        </p:nvCxnSpPr>
        <p:spPr>
          <a:xfrm flipV="1">
            <a:off x="9663336" y="3527687"/>
            <a:ext cx="506062" cy="3821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xmlns="" id="{9D26C7E1-E679-E846-812A-DE99251DF49D}"/>
              </a:ext>
            </a:extLst>
          </p:cNvPr>
          <p:cNvCxnSpPr>
            <a:cxnSpLocks/>
          </p:cNvCxnSpPr>
          <p:nvPr/>
        </p:nvCxnSpPr>
        <p:spPr>
          <a:xfrm flipV="1">
            <a:off x="10143027" y="2337613"/>
            <a:ext cx="0" cy="119589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C94C1735-5BBE-B749-BF62-4F1ED6998605}"/>
              </a:ext>
            </a:extLst>
          </p:cNvPr>
          <p:cNvCxnSpPr>
            <a:cxnSpLocks/>
          </p:cNvCxnSpPr>
          <p:nvPr/>
        </p:nvCxnSpPr>
        <p:spPr>
          <a:xfrm>
            <a:off x="10412667" y="2335801"/>
            <a:ext cx="0" cy="1482531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xmlns="" id="{E886B572-B9C3-BA4B-9E4C-DAD818613A03}"/>
              </a:ext>
            </a:extLst>
          </p:cNvPr>
          <p:cNvCxnSpPr>
            <a:cxnSpLocks/>
          </p:cNvCxnSpPr>
          <p:nvPr/>
        </p:nvCxnSpPr>
        <p:spPr>
          <a:xfrm flipH="1">
            <a:off x="9658660" y="3831871"/>
            <a:ext cx="769294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xmlns="" id="{6EAA94F3-DD95-004C-BAD6-7C84FEBA30FE}"/>
              </a:ext>
            </a:extLst>
          </p:cNvPr>
          <p:cNvCxnSpPr>
            <a:cxnSpLocks/>
          </p:cNvCxnSpPr>
          <p:nvPr/>
        </p:nvCxnSpPr>
        <p:spPr>
          <a:xfrm>
            <a:off x="10641140" y="2332273"/>
            <a:ext cx="0" cy="1804425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xmlns="" id="{B6B16DF4-BF20-004A-B958-BC3DF8D4AAEC}"/>
              </a:ext>
            </a:extLst>
          </p:cNvPr>
          <p:cNvCxnSpPr>
            <a:cxnSpLocks/>
          </p:cNvCxnSpPr>
          <p:nvPr/>
        </p:nvCxnSpPr>
        <p:spPr>
          <a:xfrm flipH="1">
            <a:off x="9667370" y="4126601"/>
            <a:ext cx="973770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5FF7D1F4-DF2C-3843-8DF3-A4887AA74738}"/>
              </a:ext>
            </a:extLst>
          </p:cNvPr>
          <p:cNvSpPr/>
          <p:nvPr/>
        </p:nvSpPr>
        <p:spPr>
          <a:xfrm>
            <a:off x="10457928" y="3490181"/>
            <a:ext cx="396021" cy="39602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18AA1B38-A60A-B545-8283-5F677122D9BD}"/>
              </a:ext>
            </a:extLst>
          </p:cNvPr>
          <p:cNvCxnSpPr>
            <a:cxnSpLocks/>
          </p:cNvCxnSpPr>
          <p:nvPr/>
        </p:nvCxnSpPr>
        <p:spPr>
          <a:xfrm>
            <a:off x="6355013" y="5593220"/>
            <a:ext cx="0" cy="63644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xmlns="" id="{4B136DC1-8339-5E49-954A-0A5F78F85B95}"/>
              </a:ext>
            </a:extLst>
          </p:cNvPr>
          <p:cNvCxnSpPr>
            <a:cxnSpLocks/>
          </p:cNvCxnSpPr>
          <p:nvPr/>
        </p:nvCxnSpPr>
        <p:spPr>
          <a:xfrm flipV="1">
            <a:off x="6694287" y="5590670"/>
            <a:ext cx="5946" cy="63899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31EFDC3A-504B-9840-9A7A-82797378EFE6}"/>
              </a:ext>
            </a:extLst>
          </p:cNvPr>
          <p:cNvSpPr txBox="1"/>
          <p:nvPr/>
        </p:nvSpPr>
        <p:spPr>
          <a:xfrm>
            <a:off x="9422198" y="2787317"/>
            <a:ext cx="73183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Rebate Share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47A1AA6D-C541-4B43-8CF2-50B5EAC983A6}"/>
              </a:ext>
            </a:extLst>
          </p:cNvPr>
          <p:cNvSpPr txBox="1"/>
          <p:nvPr/>
        </p:nvSpPr>
        <p:spPr>
          <a:xfrm>
            <a:off x="9707611" y="3624187"/>
            <a:ext cx="731833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BC2A617-E660-314E-A31C-73782D30579D}"/>
              </a:ext>
            </a:extLst>
          </p:cNvPr>
          <p:cNvSpPr txBox="1"/>
          <p:nvPr/>
        </p:nvSpPr>
        <p:spPr>
          <a:xfrm>
            <a:off x="9577148" y="3925331"/>
            <a:ext cx="137496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Reimburse PBM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8C864464-093D-8943-984B-A55FEE977EB3}"/>
              </a:ext>
            </a:extLst>
          </p:cNvPr>
          <p:cNvSpPr txBox="1"/>
          <p:nvPr/>
        </p:nvSpPr>
        <p:spPr>
          <a:xfrm>
            <a:off x="7250766" y="5282013"/>
            <a:ext cx="180640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Network Membership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77A522B8-DA2B-8B4B-9F7C-CD50D0DBDDDA}"/>
              </a:ext>
            </a:extLst>
          </p:cNvPr>
          <p:cNvSpPr txBox="1"/>
          <p:nvPr/>
        </p:nvSpPr>
        <p:spPr>
          <a:xfrm>
            <a:off x="7087437" y="4659888"/>
            <a:ext cx="1806408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Prescription Reimbursement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333572D9-8551-9B4E-81D8-D58CCC815DB2}"/>
              </a:ext>
            </a:extLst>
          </p:cNvPr>
          <p:cNvSpPr txBox="1"/>
          <p:nvPr/>
        </p:nvSpPr>
        <p:spPr>
          <a:xfrm>
            <a:off x="6695056" y="1683111"/>
            <a:ext cx="180640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Rebates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5736D7A6-224D-944E-A6A7-40E609B22526}"/>
              </a:ext>
            </a:extLst>
          </p:cNvPr>
          <p:cNvSpPr txBox="1"/>
          <p:nvPr/>
        </p:nvSpPr>
        <p:spPr>
          <a:xfrm>
            <a:off x="6693543" y="2107930"/>
            <a:ext cx="1806408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Formulary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A4412BAF-0B0A-7448-B5D7-BBB5F6B183C7}"/>
              </a:ext>
            </a:extLst>
          </p:cNvPr>
          <p:cNvSpPr txBox="1"/>
          <p:nvPr/>
        </p:nvSpPr>
        <p:spPr>
          <a:xfrm>
            <a:off x="5790338" y="5825793"/>
            <a:ext cx="180640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Copayment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F6ED9998-922B-0840-890D-C026A8228095}"/>
              </a:ext>
            </a:extLst>
          </p:cNvPr>
          <p:cNvSpPr txBox="1"/>
          <p:nvPr/>
        </p:nvSpPr>
        <p:spPr>
          <a:xfrm>
            <a:off x="4986056" y="5789659"/>
            <a:ext cx="104366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Dispense Product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71B1489F-7016-2A46-A9F8-604CDD98C770}"/>
              </a:ext>
            </a:extLst>
          </p:cNvPr>
          <p:cNvSpPr txBox="1"/>
          <p:nvPr/>
        </p:nvSpPr>
        <p:spPr>
          <a:xfrm>
            <a:off x="3567911" y="5466689"/>
            <a:ext cx="180640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Payment for Product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B943546D-D3DD-A34D-960E-B1499C7E99DF}"/>
              </a:ext>
            </a:extLst>
          </p:cNvPr>
          <p:cNvSpPr txBox="1"/>
          <p:nvPr/>
        </p:nvSpPr>
        <p:spPr>
          <a:xfrm>
            <a:off x="3610283" y="5013721"/>
            <a:ext cx="180640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Product Shipment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A9C69BD2-82FF-3A4D-8449-0109256CCFFD}"/>
              </a:ext>
            </a:extLst>
          </p:cNvPr>
          <p:cNvSpPr txBox="1"/>
          <p:nvPr/>
        </p:nvSpPr>
        <p:spPr>
          <a:xfrm>
            <a:off x="4019714" y="2658274"/>
            <a:ext cx="180640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Fee-for-Service Contract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D864A584-071A-F446-9016-0434014C320F}"/>
              </a:ext>
            </a:extLst>
          </p:cNvPr>
          <p:cNvSpPr txBox="1"/>
          <p:nvPr/>
        </p:nvSpPr>
        <p:spPr>
          <a:xfrm>
            <a:off x="3672461" y="1694851"/>
            <a:ext cx="180640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Payment for Product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xmlns="" id="{8AD17C17-FBD7-3744-977C-811C78E2D9EF}"/>
              </a:ext>
            </a:extLst>
          </p:cNvPr>
          <p:cNvCxnSpPr>
            <a:cxnSpLocks/>
          </p:cNvCxnSpPr>
          <p:nvPr/>
        </p:nvCxnSpPr>
        <p:spPr>
          <a:xfrm>
            <a:off x="9352130" y="6446891"/>
            <a:ext cx="564432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9671DA3F-C107-5B4D-AC45-B74F4E626F81}"/>
              </a:ext>
            </a:extLst>
          </p:cNvPr>
          <p:cNvSpPr txBox="1"/>
          <p:nvPr/>
        </p:nvSpPr>
        <p:spPr>
          <a:xfrm>
            <a:off x="9459141" y="6337804"/>
            <a:ext cx="180640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Product Movement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xmlns="" id="{C7C77EAD-6449-E542-97BC-730712F2E443}"/>
              </a:ext>
            </a:extLst>
          </p:cNvPr>
          <p:cNvCxnSpPr>
            <a:cxnSpLocks/>
          </p:cNvCxnSpPr>
          <p:nvPr/>
        </p:nvCxnSpPr>
        <p:spPr>
          <a:xfrm>
            <a:off x="9372080" y="6632015"/>
            <a:ext cx="544482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4E8B3F7F-C63B-E042-8324-B34E25A96DA1}"/>
              </a:ext>
            </a:extLst>
          </p:cNvPr>
          <p:cNvSpPr txBox="1"/>
          <p:nvPr/>
        </p:nvSpPr>
        <p:spPr>
          <a:xfrm>
            <a:off x="9188864" y="6517828"/>
            <a:ext cx="180640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Financial Flow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xmlns="" id="{00F45D5B-4DDD-DA47-9AA5-909DE263DD75}"/>
              </a:ext>
            </a:extLst>
          </p:cNvPr>
          <p:cNvCxnSpPr>
            <a:cxnSpLocks/>
          </p:cNvCxnSpPr>
          <p:nvPr/>
        </p:nvCxnSpPr>
        <p:spPr>
          <a:xfrm>
            <a:off x="9385763" y="6799967"/>
            <a:ext cx="539134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C0935DB-927A-CC48-BC3A-8A9611ED7544}"/>
              </a:ext>
            </a:extLst>
          </p:cNvPr>
          <p:cNvSpPr txBox="1"/>
          <p:nvPr/>
        </p:nvSpPr>
        <p:spPr>
          <a:xfrm>
            <a:off x="9634346" y="6689760"/>
            <a:ext cx="180640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0292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Contract Relationship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B656DF8D-8B05-EF4C-A14C-536D4D4C0FC8}"/>
              </a:ext>
            </a:extLst>
          </p:cNvPr>
          <p:cNvSpPr/>
          <p:nvPr/>
        </p:nvSpPr>
        <p:spPr>
          <a:xfrm>
            <a:off x="6992622" y="2835115"/>
            <a:ext cx="396021" cy="39602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5578027D-9FF5-D848-8E28-D0053E2E00A1}"/>
              </a:ext>
            </a:extLst>
          </p:cNvPr>
          <p:cNvSpPr/>
          <p:nvPr/>
        </p:nvSpPr>
        <p:spPr>
          <a:xfrm>
            <a:off x="8837335" y="5011576"/>
            <a:ext cx="396021" cy="39602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xmlns="" id="{7F0D6836-8EFF-5540-9EE4-BDBB1B29ABAF}"/>
              </a:ext>
            </a:extLst>
          </p:cNvPr>
          <p:cNvSpPr/>
          <p:nvPr/>
        </p:nvSpPr>
        <p:spPr>
          <a:xfrm>
            <a:off x="9364726" y="4198261"/>
            <a:ext cx="1173630" cy="709401"/>
          </a:xfrm>
          <a:prstGeom prst="roundRect">
            <a:avLst>
              <a:gd name="adj" fmla="val 11667"/>
            </a:avLst>
          </a:prstGeom>
          <a:solidFill>
            <a:srgbClr val="7030A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 Order Pharmacy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7F0D6836-8EFF-5540-9EE4-BDBB1B29ABAF}"/>
              </a:ext>
            </a:extLst>
          </p:cNvPr>
          <p:cNvSpPr/>
          <p:nvPr/>
        </p:nvSpPr>
        <p:spPr>
          <a:xfrm>
            <a:off x="7599203" y="5527736"/>
            <a:ext cx="1880052" cy="709401"/>
          </a:xfrm>
          <a:prstGeom prst="roundRect">
            <a:avLst>
              <a:gd name="adj" fmla="val 11667"/>
            </a:avLst>
          </a:prstGeom>
          <a:solidFill>
            <a:srgbClr val="7030A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PBM Preferred Pharmacy Network</a:t>
            </a:r>
          </a:p>
          <a:p>
            <a:pPr marL="0" marR="0" lvl="0" indent="0" algn="ctr" defTabSz="502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(Often PBM-Owned Chain)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F85D084C-B2D4-874B-ADD6-55BA99B15C5B}"/>
              </a:ext>
            </a:extLst>
          </p:cNvPr>
          <p:cNvCxnSpPr>
            <a:cxnSpLocks/>
          </p:cNvCxnSpPr>
          <p:nvPr/>
        </p:nvCxnSpPr>
        <p:spPr>
          <a:xfrm>
            <a:off x="9156896" y="4089577"/>
            <a:ext cx="119858" cy="1438158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F85D084C-B2D4-874B-ADD6-55BA99B15C5B}"/>
              </a:ext>
            </a:extLst>
          </p:cNvPr>
          <p:cNvCxnSpPr>
            <a:cxnSpLocks/>
          </p:cNvCxnSpPr>
          <p:nvPr/>
        </p:nvCxnSpPr>
        <p:spPr>
          <a:xfrm>
            <a:off x="9205086" y="4243860"/>
            <a:ext cx="143339" cy="329214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F85D084C-B2D4-874B-ADD6-55BA99B15C5B}"/>
              </a:ext>
            </a:extLst>
          </p:cNvPr>
          <p:cNvCxnSpPr>
            <a:cxnSpLocks/>
          </p:cNvCxnSpPr>
          <p:nvPr/>
        </p:nvCxnSpPr>
        <p:spPr>
          <a:xfrm flipH="1">
            <a:off x="8595889" y="4255290"/>
            <a:ext cx="171540" cy="242353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94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443675"/>
            <a:ext cx="13817598" cy="1295400"/>
          </a:xfrm>
          <a:noFill/>
        </p:spPr>
        <p:txBody>
          <a:bodyPr vert="horz" wrap="square" lIns="100543" tIns="49388" rIns="100543" bIns="49388" numCol="1" anchor="ctr" anchorCtr="0" compatLnSpc="1">
            <a:prstTxWarp prst="textNoShape">
              <a:avLst/>
            </a:prstTxWarp>
          </a:bodyPr>
          <a:lstStyle/>
          <a:p>
            <a:r>
              <a:rPr lang="en-US" sz="8000" b="1" dirty="0" smtClean="0">
                <a:latin typeface="Arial" charset="0"/>
              </a:rPr>
              <a:t>PBM Practices</a:t>
            </a:r>
            <a:endParaRPr lang="en-US" sz="8000" b="1" dirty="0">
              <a:latin typeface="Arial" charset="0"/>
            </a:endParaRPr>
          </a:p>
        </p:txBody>
      </p:sp>
      <p:sp>
        <p:nvSpPr>
          <p:cNvPr id="272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714" y="2172189"/>
            <a:ext cx="12256039" cy="5224898"/>
          </a:xfrm>
          <a:noFill/>
        </p:spPr>
        <p:txBody>
          <a:bodyPr vert="horz" wrap="square" lIns="100543" tIns="49388" rIns="100543" bIns="4938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Gag Rule: Pharmacists Cannot Tell Patient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  About Lower Cost Alternatives</a:t>
            </a:r>
            <a:endParaRPr lang="en-US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b="1" dirty="0" smtClean="0"/>
              <a:t> MAC Pricing Spread on Generics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Rebates &amp; Rebate Admin. Fees &amp; Other Fees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PBM-Owned Pharmacies 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(Mail, Specialty, &amp; Limited Distr.)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/>
              <a:t>P</a:t>
            </a:r>
            <a:r>
              <a:rPr lang="en-US" sz="4000" b="1" dirty="0" smtClean="0"/>
              <a:t>referred Network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(Chain)</a:t>
            </a:r>
            <a:r>
              <a:rPr lang="en-US" sz="4000" b="1" dirty="0" smtClean="0"/>
              <a:t> &amp; Exclusive Dealing</a:t>
            </a:r>
            <a:endParaRPr lang="en-US" sz="20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b="1" dirty="0" smtClean="0"/>
              <a:t> Utilization Management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Qty</a:t>
            </a:r>
            <a:r>
              <a:rPr lang="en-US" sz="2400" b="1" dirty="0" smtClean="0"/>
              <a:t>, PA, Step Therapy, Pt. Mgmt.)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Payment Parity Across Providers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680755" y="2029097"/>
            <a:ext cx="10493829" cy="3483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lIns="101611" tIns="50807" rIns="101611" bIns="50807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114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79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9" y="299339"/>
            <a:ext cx="10058400" cy="1104211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Proton Pump Inhibitors $ Cost/Unit for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Self-Insured Employer*: 2016</a:t>
            </a:r>
            <a:br>
              <a:rPr lang="en-US" sz="32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1153884" y="1403551"/>
          <a:ext cx="9358768" cy="592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6113" y="7467283"/>
            <a:ext cx="9584592" cy="215401"/>
          </a:xfrm>
          <a:prstGeom prst="rect">
            <a:avLst/>
          </a:prstGeom>
          <a:noFill/>
        </p:spPr>
        <p:txBody>
          <a:bodyPr wrap="none" lIns="91399" tIns="45699" rIns="91399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E47E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Compiled by the PRIME Institute, University of Minnesota from actual claims data for total amount paid by a self-insured employer for calendar year 2016.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4754" y="1194787"/>
            <a:ext cx="2603515" cy="264645"/>
          </a:xfrm>
          <a:prstGeom prst="rect">
            <a:avLst/>
          </a:prstGeom>
          <a:noFill/>
        </p:spPr>
        <p:txBody>
          <a:bodyPr wrap="none" lIns="91399" tIns="45699" rIns="91399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omeprazole &amp; esomeprazole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783947" y="1531411"/>
            <a:ext cx="0" cy="4284133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835363" y="1499809"/>
            <a:ext cx="0" cy="4284133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31625" y="1556849"/>
            <a:ext cx="0" cy="4284133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39945" y="1188575"/>
            <a:ext cx="1585608" cy="480089"/>
          </a:xfrm>
          <a:prstGeom prst="rect">
            <a:avLst/>
          </a:prstGeom>
          <a:noFill/>
        </p:spPr>
        <p:txBody>
          <a:bodyPr wrap="none" lIns="91399" tIns="45699" rIns="91399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lansoprazole &amp;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dexlansoprazole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8959" y="1179944"/>
            <a:ext cx="1297067" cy="264645"/>
          </a:xfrm>
          <a:prstGeom prst="rect">
            <a:avLst/>
          </a:prstGeom>
          <a:noFill/>
        </p:spPr>
        <p:txBody>
          <a:bodyPr wrap="none" lIns="91399" tIns="45699" rIns="91399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pantoprazole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3584" y="1185657"/>
            <a:ext cx="1189666" cy="264645"/>
          </a:xfrm>
          <a:prstGeom prst="rect">
            <a:avLst/>
          </a:prstGeom>
          <a:noFill/>
        </p:spPr>
        <p:txBody>
          <a:bodyPr wrap="none" lIns="91399" tIns="45699" rIns="91399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rabeprazole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76921" y="1398227"/>
            <a:ext cx="1816440" cy="289268"/>
          </a:xfrm>
          <a:prstGeom prst="rect">
            <a:avLst/>
          </a:prstGeom>
          <a:noFill/>
        </p:spPr>
        <p:txBody>
          <a:bodyPr wrap="none" lIns="91399" tIns="45699" rIns="91399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“Purple” Pill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377562" y="1619873"/>
            <a:ext cx="1428513" cy="787866"/>
          </a:xfrm>
          <a:prstGeom prst="rect">
            <a:avLst/>
          </a:prstGeom>
        </p:spPr>
        <p:txBody>
          <a:bodyPr wrap="non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Brand:Generic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$/Unit Ratio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799633" y="1600433"/>
            <a:ext cx="1428513" cy="757088"/>
          </a:xfrm>
          <a:prstGeom prst="rect">
            <a:avLst/>
          </a:prstGeom>
        </p:spPr>
        <p:txBody>
          <a:bodyPr wrap="non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Brand:Generic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$/Unit Ratio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37:1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825040" y="1617434"/>
            <a:ext cx="1252183" cy="701688"/>
          </a:xfrm>
          <a:prstGeom prst="rect">
            <a:avLst/>
          </a:prstGeom>
        </p:spPr>
        <p:txBody>
          <a:bodyPr wrap="non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Brand:Generic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$/Unit Ratio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97:1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988794" y="1627594"/>
            <a:ext cx="1252183" cy="701688"/>
          </a:xfrm>
          <a:prstGeom prst="rect">
            <a:avLst/>
          </a:prstGeom>
        </p:spPr>
        <p:txBody>
          <a:bodyPr wrap="non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Brand:Generic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$/Unit Ratio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26:1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56208" y="3224443"/>
            <a:ext cx="776092" cy="289268"/>
          </a:xfrm>
          <a:prstGeom prst="rect">
            <a:avLst/>
          </a:prstGeom>
          <a:noFill/>
        </p:spPr>
        <p:txBody>
          <a:bodyPr wrap="none" lIns="91399" tIns="45699" rIns="91399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6380" y="4825022"/>
            <a:ext cx="617394" cy="289268"/>
          </a:xfrm>
          <a:prstGeom prst="rect">
            <a:avLst/>
          </a:prstGeom>
          <a:noFill/>
        </p:spPr>
        <p:txBody>
          <a:bodyPr wrap="none" lIns="91399" tIns="45699" rIns="91399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4571" y="4819583"/>
            <a:ext cx="949216" cy="289268"/>
          </a:xfrm>
          <a:prstGeom prst="rect">
            <a:avLst/>
          </a:prstGeom>
          <a:noFill/>
        </p:spPr>
        <p:txBody>
          <a:bodyPr wrap="none" lIns="91399" tIns="45699" rIns="91399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Generic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10370438" y="1473912"/>
            <a:ext cx="3367333" cy="1274153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New Combination: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91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Zegerid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F91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(omeprazole &amp; sodium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91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bicarb.)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F910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Price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17,000/Rx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($95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tab)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Valeant. 90-day supply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10369631" y="4137299"/>
            <a:ext cx="3213883" cy="646288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Brand to Generic Ratio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(1,000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10377089" y="2567777"/>
            <a:ext cx="3158919" cy="966376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Generic Version of Zegerid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(Oceanside,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90-day supply)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$12,000/Rx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(30% discount off brand)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0387972" y="3297130"/>
            <a:ext cx="3158919" cy="781710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Generic Version of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Omeprazole &amp; Sod. Bicarb.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$17/Rx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(90-day supply)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0387508" y="1169507"/>
            <a:ext cx="3096238" cy="32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1313" marR="0" lvl="0" indent="-341313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GENERIC GAMES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0474591" y="4794449"/>
            <a:ext cx="3096238" cy="27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BENEFIT DESIGN ISSUES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 Should You Do With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Drugs Like Zegerid?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---Cover Them? or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---NDC Block Them?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---GPI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Block Them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Should You Cover OTCs?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Should You Cover Brands 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 Price Ratios &gt; 25:1 ?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246221" y="1104861"/>
            <a:ext cx="842351" cy="285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283" tIns="43855" rIns="89283" bIns="43855">
            <a:spAutoFit/>
          </a:bodyPr>
          <a:lstStyle/>
          <a:p>
            <a:pPr marL="0" marR="0" lvl="0" indent="0" algn="l" defTabSz="810894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 /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Day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5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6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6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 animBg="0"/>
        </p:bldSub>
      </p:bldGraphic>
      <p:bldP spid="5" grpId="0"/>
      <p:bldP spid="14" grpId="0" uiExpand="1"/>
      <p:bldP spid="15" grpId="0" uiExpand="1"/>
      <p:bldP spid="16" grpId="0" uiExpand="1"/>
      <p:bldP spid="18" grpId="0"/>
      <p:bldP spid="20" grpId="0" uiExpand="1"/>
      <p:bldP spid="21" grpId="0" uiExpand="1"/>
      <p:bldP spid="22" grpId="0" uiExpand="1"/>
      <p:bldP spid="23" grpId="0"/>
      <p:bldP spid="24" grpId="0" uiExpand="1"/>
      <p:bldP spid="25" grpId="0" uiExpand="1"/>
      <p:bldP spid="26" grpId="0" uiExpand="1"/>
      <p:bldP spid="27" grpId="0" uiExpand="1" build="p" bldLvl="5"/>
      <p:bldP spid="30" grpId="0" uiExpand="1" build="p" bldLvl="5"/>
      <p:bldP spid="31" grpId="0" uiExpand="1" build="p" bldLvl="5"/>
      <p:bldP spid="32" grpId="0" uiExpand="1" build="p" bldLvl="5"/>
      <p:bldP spid="33" grpId="0" uiExpand="1" build="p" bldLvl="5"/>
      <p:bldP spid="34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1" y="482450"/>
            <a:ext cx="10058400" cy="1104211"/>
          </a:xfrm>
        </p:spPr>
        <p:txBody>
          <a:bodyPr/>
          <a:lstStyle/>
          <a:p>
            <a:r>
              <a:rPr lang="en-US" sz="4000" b="1" dirty="0" smtClean="0">
                <a:latin typeface="+mn-lt"/>
              </a:rPr>
              <a:t>5 Common Generic Prescriptions at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Different Pharmacies: </a:t>
            </a:r>
            <a:r>
              <a:rPr lang="en-US" sz="4000" b="1" dirty="0">
                <a:latin typeface="+mn-lt"/>
              </a:rPr>
              <a:t>2016</a:t>
            </a:r>
            <a:br>
              <a:rPr lang="en-US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736978" y="1321286"/>
          <a:ext cx="12091917" cy="637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8114" y="7467280"/>
            <a:ext cx="9688786" cy="26464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E47E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Compiled by the PRIME Institute, University of Minnesota from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7E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found in Consumer Reports January 2016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E47E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918795" y="1895094"/>
            <a:ext cx="0" cy="4284133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908801" y="2181958"/>
            <a:ext cx="3586153" cy="338512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Often in Preferred Networks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6135" y="2228426"/>
            <a:ext cx="3002660" cy="646288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Often in Excluded from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Preferred Networks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4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 animBg="0"/>
        </p:bldSub>
      </p:bldGraphic>
      <p:bldP spid="26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0365" y="443675"/>
            <a:ext cx="10058400" cy="1295400"/>
          </a:xfrm>
          <a:noFill/>
        </p:spPr>
        <p:txBody>
          <a:bodyPr vert="horz" wrap="square" lIns="100543" tIns="49388" rIns="100543" bIns="49388" numCol="1" anchor="ctr" anchorCtr="0" compatLnSpc="1">
            <a:prstTxWarp prst="textNoShape">
              <a:avLst/>
            </a:prstTxWarp>
          </a:bodyPr>
          <a:lstStyle/>
          <a:p>
            <a:r>
              <a:rPr lang="en-US" sz="8000" b="1" dirty="0">
                <a:latin typeface="Arial" charset="0"/>
              </a:rPr>
              <a:t>Overview</a:t>
            </a:r>
          </a:p>
        </p:txBody>
      </p:sp>
      <p:sp>
        <p:nvSpPr>
          <p:cNvPr id="272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84" y="2677160"/>
            <a:ext cx="12965373" cy="4663440"/>
          </a:xfrm>
          <a:noFill/>
        </p:spPr>
        <p:txBody>
          <a:bodyPr vert="horz" wrap="square" lIns="100543" tIns="49388" rIns="100543" bIns="4938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/>
              <a:t> </a:t>
            </a:r>
            <a:r>
              <a:rPr lang="en-US" sz="3200" b="1" dirty="0" smtClean="0"/>
              <a:t>Demand for Prescription Drugs</a:t>
            </a:r>
            <a:endParaRPr lang="en-US" sz="3200" b="1" i="1" dirty="0">
              <a:solidFill>
                <a:srgbClr val="CCCCFF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/>
              <a:t> </a:t>
            </a:r>
            <a:r>
              <a:rPr lang="en-US" sz="3200" b="1" dirty="0" smtClean="0"/>
              <a:t>Drug Markets: Brands &amp; Generics &amp; Specialty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smtClean="0"/>
              <a:t> Drug Coverage: </a:t>
            </a:r>
            <a:r>
              <a:rPr lang="en-US" sz="2800" b="1" dirty="0" smtClean="0"/>
              <a:t>Medicare, Medicaid, Commercial, Individual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smtClean="0"/>
              <a:t> Extraordinary Prices &amp; Price Changes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smtClean="0"/>
              <a:t> Pharmacy Benefit Managers: Role &amp; Issues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/>
              <a:t> </a:t>
            </a:r>
            <a:r>
              <a:rPr lang="en-US" sz="3200" b="1" dirty="0" smtClean="0"/>
              <a:t>Competition </a:t>
            </a:r>
            <a:r>
              <a:rPr lang="en-US" sz="3200" b="1" dirty="0"/>
              <a:t>&amp; Market </a:t>
            </a:r>
            <a:r>
              <a:rPr lang="en-US" sz="3200" b="1" dirty="0" smtClean="0"/>
              <a:t>Power</a:t>
            </a:r>
            <a:r>
              <a:rPr lang="en-US" sz="3200" b="1" dirty="0" smtClean="0">
                <a:sym typeface="Wingdings" panose="05000000000000000000" pitchFamily="2" charset="2"/>
              </a:rPr>
              <a:t></a:t>
            </a:r>
            <a:r>
              <a:rPr lang="en-US" sz="3200" b="1" dirty="0" smtClean="0"/>
              <a:t> Reverse &amp; Perverse Economics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smtClean="0"/>
              <a:t> Finding Fixes for the Future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/>
              <a:t>	</a:t>
            </a:r>
            <a:r>
              <a:rPr lang="en-US" sz="2400" b="1" dirty="0" smtClean="0"/>
              <a:t>Legislation</a:t>
            </a:r>
            <a:r>
              <a:rPr lang="en-US" sz="2400" b="1" dirty="0"/>
              <a:t>, </a:t>
            </a:r>
            <a:r>
              <a:rPr lang="en-US" sz="2400" b="1" dirty="0" smtClean="0"/>
              <a:t>Regulation, Litigation &amp; Indignation</a:t>
            </a:r>
            <a:endParaRPr lang="en-US" sz="2400" b="1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680753" y="2029098"/>
            <a:ext cx="10493829" cy="34834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lIns="101611" tIns="50806" rIns="101611" bIns="50806" anchor="ctr"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21797" name="Rectangle 5"/>
          <p:cNvSpPr>
            <a:spLocks noChangeArrowheads="1"/>
          </p:cNvSpPr>
          <p:nvPr/>
        </p:nvSpPr>
        <p:spPr bwMode="auto">
          <a:xfrm>
            <a:off x="0" y="2159001"/>
            <a:ext cx="13817599" cy="598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543" tIns="49388" rIns="100543" bIns="49388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sz="3600" i="1" dirty="0" smtClean="0">
                <a:solidFill>
                  <a:srgbClr val="CCCCFF"/>
                </a:solidFill>
              </a:rPr>
              <a:t>Understanding the Pharmaceutical Market</a:t>
            </a:r>
            <a:r>
              <a:rPr lang="en-US" sz="3600" i="1" dirty="0">
                <a:solidFill>
                  <a:srgbClr val="CCCC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42238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795" grpId="0" build="p" autoUpdateAnimBg="0"/>
      <p:bldP spid="272179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26" y="44457"/>
            <a:ext cx="11745832" cy="116385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Amount Paid/Unit for Generic Prescription Drug</a:t>
            </a:r>
            <a:b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Pharmacy Type &amp; Network Status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336111" y="3186310"/>
            <a:ext cx="7558549" cy="14748"/>
          </a:xfrm>
          <a:prstGeom prst="line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188654" y="6898943"/>
            <a:ext cx="1842171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n=399 top generic drugs</a:t>
            </a:r>
          </a:p>
        </p:txBody>
      </p:sp>
      <p:pic>
        <p:nvPicPr>
          <p:cNvPr id="7" name="Char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41710" y="1251791"/>
            <a:ext cx="8860972" cy="6438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extBox 1"/>
          <p:cNvSpPr txBox="1"/>
          <p:nvPr/>
        </p:nvSpPr>
        <p:spPr>
          <a:xfrm>
            <a:off x="2524495" y="1880539"/>
            <a:ext cx="2319645" cy="584733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Preferred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806108" y="2364169"/>
            <a:ext cx="3213883" cy="338512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Retail Pharmacies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561110" y="1748616"/>
            <a:ext cx="1143000" cy="830954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PBM’s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Mail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768509" y="1213047"/>
            <a:ext cx="3096238" cy="34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BENEFIT DESIGN ISSUES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 the Preferred Network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---Less Expensive? or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---More Expensive?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 Mail Order Saving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Money Compared to 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Retail Pharmacies?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---If Not, Why Should You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Allow a Different Copay?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5"/>
      <p:bldP spid="14" grpId="0" build="p" bldLvl="5"/>
      <p:bldP spid="15" grpId="0" uiExpand="1" build="p" bldLvl="5"/>
      <p:bldP spid="16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772" y="1148767"/>
            <a:ext cx="9066893" cy="6606433"/>
          </a:xfrm>
          <a:prstGeom prst="rect">
            <a:avLst/>
          </a:prstGeom>
        </p:spPr>
      </p:pic>
      <p:sp>
        <p:nvSpPr>
          <p:cNvPr id="17" name="TextBox 1"/>
          <p:cNvSpPr txBox="1"/>
          <p:nvPr/>
        </p:nvSpPr>
        <p:spPr>
          <a:xfrm>
            <a:off x="5197566" y="5374520"/>
            <a:ext cx="4741090" cy="584733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Pharmacy MAC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Amount Paid by PBM to Pharmacy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26" y="44457"/>
            <a:ext cx="11745832" cy="116385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Generic MAC Amount Paid/Unit</a:t>
            </a:r>
            <a:b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PBM to Pharmacy &amp; by Employer to PBM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755409" y="1061586"/>
            <a:ext cx="7558549" cy="14748"/>
          </a:xfrm>
          <a:prstGeom prst="line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188654" y="6898943"/>
            <a:ext cx="1842171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n=399 top generic drugs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768509" y="1093306"/>
            <a:ext cx="3096238" cy="253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BENEFIT DESIGN ISSUES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Does Your PBM Use a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Pharmacy MAC?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Does Your PBM Use a 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Client MAC?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Does the Client MAC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Compare to the 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Pharmacy MAC?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69" y="1159653"/>
            <a:ext cx="9035596" cy="6567241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5197567" y="5374517"/>
            <a:ext cx="4741090" cy="584733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Pharmacy MAC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Amount Paid by PBM to Pharmacy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094511" y="2587135"/>
            <a:ext cx="4669972" cy="646288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 MAC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Amount Paid by Employer to PBM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8022769" y="4203162"/>
            <a:ext cx="1992029" cy="584733"/>
          </a:xfrm>
          <a:prstGeom prst="rect">
            <a:avLst/>
          </a:prstGeom>
        </p:spPr>
        <p:txBody>
          <a:bodyPr wrap="square" lIns="91399" tIns="45699" rIns="91399" bIns="4569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 Spread on Generics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Left Brace 2"/>
          <p:cNvSpPr/>
          <p:nvPr/>
        </p:nvSpPr>
        <p:spPr bwMode="auto">
          <a:xfrm flipH="1">
            <a:off x="7990115" y="3406832"/>
            <a:ext cx="198540" cy="1869711"/>
          </a:xfrm>
          <a:prstGeom prst="lef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77" tIns="49405" rIns="100577" bIns="49405" numCol="1" rtlCol="0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768507" y="3716764"/>
            <a:ext cx="3096238" cy="386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Who Benefits from the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MAC Spread on Generics?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---PBM? or Employer?---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Who Benefits When the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Pharmacy MAC is Reduced?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 Mail Order Pharmacy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Paid the Same MAC as 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Retail Pharmacies?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-Or Is Mail Order Paid the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Client MAC?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-If Mail Order Is Paid 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More than Pharmacy MAC</a:t>
            </a:r>
          </a:p>
          <a:p>
            <a:pPr marL="341313" marR="0" lvl="0" indent="-34131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Is Mail Order a Good Deal?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0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5"/>
      <p:bldP spid="16" grpId="0" uiExpand="1" build="p" bldLvl="5"/>
      <p:bldP spid="13" grpId="0" uiExpand="1" build="p" bldLvl="5"/>
      <p:bldP spid="14" grpId="0" uiExpand="1" build="p" bldLvl="5"/>
      <p:bldP spid="15" grpId="0" uiExpand="1" build="p" bldLvl="5"/>
      <p:bldP spid="3" grpId="0" animBg="1"/>
      <p:bldP spid="18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hlinkClick r:id="" action="ppaction://ole?verb=0"/>
          </p:cNvPr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1511678" y="1218757"/>
          <a:ext cx="9745240" cy="643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11678" y="3705"/>
            <a:ext cx="10118513" cy="1473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019" tIns="50113" rIns="102019" bIns="50113" numCol="1" anchor="t" anchorCtr="0" compatLnSpc="1">
            <a:prstTxWarp prst="textNoShape">
              <a:avLst/>
            </a:prstTxWarp>
          </a:bodyPr>
          <a:lstStyle/>
          <a:p>
            <a:pPr defTabSz="1151405"/>
            <a:r>
              <a:rPr lang="en-US" altLang="en-US" sz="3513" b="1" dirty="0">
                <a:latin typeface="Arial" panose="020B0604020202020204" pitchFamily="34" charset="0"/>
              </a:rPr>
              <a:t>Levothyroxine Sodium 75 mg Tablets</a:t>
            </a:r>
            <a:r>
              <a:rPr lang="en-US" altLang="en-US" sz="2833" b="1" dirty="0">
                <a:latin typeface="Arial" panose="020B0604020202020204" pitchFamily="34" charset="0"/>
              </a:rPr>
              <a:t/>
            </a:r>
            <a:br>
              <a:rPr lang="en-US" altLang="en-US" sz="2833" b="1" dirty="0">
                <a:latin typeface="Arial" panose="020B0604020202020204" pitchFamily="34" charset="0"/>
              </a:rPr>
            </a:br>
            <a:r>
              <a:rPr lang="en-US" altLang="en-US" sz="2833" b="1" dirty="0">
                <a:latin typeface="Arial" panose="020B0604020202020204" pitchFamily="34" charset="0"/>
              </a:rPr>
              <a:t>Brand &amp; Generic Prices (May 2015)</a:t>
            </a:r>
            <a:endParaRPr lang="en-US" altLang="en-US" sz="2040" dirty="0">
              <a:latin typeface="Arial" panose="020B0604020202020204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22897" y="7486882"/>
            <a:ext cx="8580225" cy="2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019" tIns="50113" rIns="102019" bIns="50113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33" dirty="0">
                <a:solidFill>
                  <a:schemeClr val="tx2"/>
                </a:solidFill>
                <a:latin typeface="Times New Roman" panose="02020603050405020304" pitchFamily="18" charset="0"/>
              </a:rPr>
              <a:t>Source: Compiled by the PRIME Institute, University of Minnesota from data found in Micromedix RedBook, May 2015.</a:t>
            </a:r>
            <a:endParaRPr lang="en-US" altLang="en-US" sz="907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94660" y="572317"/>
            <a:ext cx="2281343" cy="5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019" tIns="50113" rIns="102019" bIns="50113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13" dirty="0">
                <a:solidFill>
                  <a:srgbClr val="FFFF99"/>
                </a:solidFill>
                <a:latin typeface="Times New Roman" panose="02020603050405020304" pitchFamily="18" charset="0"/>
              </a:rPr>
              <a:t>$/tablet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13" dirty="0">
                <a:solidFill>
                  <a:srgbClr val="FFFF99"/>
                </a:solidFill>
                <a:latin typeface="Times New Roman" panose="02020603050405020304" pitchFamily="18" charset="0"/>
              </a:rPr>
              <a:t>(AWP)</a:t>
            </a:r>
          </a:p>
        </p:txBody>
      </p:sp>
      <p:sp>
        <p:nvSpPr>
          <p:cNvPr id="4988936" name="Text Box 8"/>
          <p:cNvSpPr txBox="1">
            <a:spLocks noChangeArrowheads="1"/>
          </p:cNvSpPr>
          <p:nvPr/>
        </p:nvSpPr>
        <p:spPr bwMode="auto">
          <a:xfrm>
            <a:off x="4201888" y="1590298"/>
            <a:ext cx="6550073" cy="3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40" dirty="0">
                <a:solidFill>
                  <a:srgbClr val="FFD98A"/>
                </a:solidFill>
                <a:latin typeface="Times New Roman" panose="02020603050405020304" pitchFamily="18" charset="0"/>
              </a:rPr>
              <a:t>How Do Brands &amp; Generics Compare?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01888" y="1939337"/>
            <a:ext cx="6566265" cy="3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40" i="1" dirty="0">
                <a:solidFill>
                  <a:srgbClr val="FFD98A"/>
                </a:solidFill>
                <a:latin typeface="Times New Roman" panose="02020603050405020304" pitchFamily="18" charset="0"/>
              </a:rPr>
              <a:t>Why are some generics higher than brands?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3011715" y="4901807"/>
            <a:ext cx="863600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09158" y="3143354"/>
            <a:ext cx="1803611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40" dirty="0">
                <a:solidFill>
                  <a:srgbClr val="92D050"/>
                </a:solidFill>
                <a:latin typeface="Times New Roman" panose="02020603050405020304" pitchFamily="18" charset="0"/>
              </a:rPr>
              <a:t>Brand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2D05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40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Reference Products</a:t>
            </a:r>
            <a:r>
              <a:rPr lang="en-US" altLang="en-US" sz="1400" dirty="0">
                <a:solidFill>
                  <a:srgbClr val="92D05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03865" y="3187682"/>
            <a:ext cx="2955079" cy="3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40" dirty="0">
                <a:solidFill>
                  <a:srgbClr val="FF0000"/>
                </a:solidFill>
                <a:latin typeface="Times New Roman" panose="02020603050405020304" pitchFamily="18" charset="0"/>
              </a:rPr>
              <a:t>Generic Equivalents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138267" y="1408995"/>
            <a:ext cx="2955079" cy="214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C99FF"/>
                </a:solidFill>
                <a:latin typeface="Times New Roman" panose="02020603050405020304" pitchFamily="18" charset="0"/>
              </a:rPr>
              <a:t>Repackaged </a:t>
            </a:r>
            <a:r>
              <a:rPr lang="en-US" altLang="en-US" sz="18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Re-labeled Brand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or Generic Products</a:t>
            </a:r>
            <a:endParaRPr lang="en-US" altLang="en-US" sz="1800" dirty="0">
              <a:solidFill>
                <a:srgbClr val="CC99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 smtClean="0">
              <a:solidFill>
                <a:srgbClr val="CC99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400" dirty="0">
                <a:solidFill>
                  <a:srgbClr val="CC99FF"/>
                </a:solidFill>
                <a:latin typeface="Times New Roman" panose="02020603050405020304" pitchFamily="18" charset="0"/>
              </a:rPr>
              <a:t>Set their </a:t>
            </a:r>
            <a:r>
              <a:rPr lang="en-US" altLang="en-US" sz="14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own  </a:t>
            </a:r>
            <a:r>
              <a:rPr lang="en-US" altLang="en-US" sz="1400" dirty="0">
                <a:solidFill>
                  <a:srgbClr val="CC99FF"/>
                </a:solidFill>
                <a:latin typeface="Times New Roman" panose="02020603050405020304" pitchFamily="18" charset="0"/>
              </a:rPr>
              <a:t>AWP &amp; WAC</a:t>
            </a:r>
            <a:r>
              <a:rPr lang="en-US" altLang="en-US" sz="14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 smtClean="0">
              <a:solidFill>
                <a:srgbClr val="CC99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400" dirty="0">
                <a:solidFill>
                  <a:srgbClr val="CC99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14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ften used by: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CC99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 Mail Order Pharmacies,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CC99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 Chain Pharmacies,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CC99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 Specialty Pharmacies &amp;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CC99FF"/>
                </a:solidFill>
                <a:latin typeface="Times New Roman" panose="02020603050405020304" pitchFamily="18" charset="0"/>
              </a:rPr>
              <a:t>  Physician Dispensers)</a:t>
            </a:r>
            <a:endParaRPr lang="en-US" altLang="en-US" sz="1400" dirty="0">
              <a:solidFill>
                <a:srgbClr val="CC99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0508334" y="1358624"/>
            <a:ext cx="29033" cy="4628519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212772" y="2309453"/>
            <a:ext cx="6566265" cy="3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32" tIns="50219" rIns="102232" bIns="50219">
            <a:spAutoFit/>
          </a:bodyPr>
          <a:lstStyle>
            <a:lvl1pPr marL="341313" indent="-3413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P TypographicSymbols" pitchFamily="2" charset="0"/>
              <a:buChar char="!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40" i="1" dirty="0" smtClean="0">
                <a:solidFill>
                  <a:srgbClr val="FFD98A"/>
                </a:solidFill>
                <a:latin typeface="Times New Roman" panose="02020603050405020304" pitchFamily="18" charset="0"/>
              </a:rPr>
              <a:t>Does the biggest discount always get the lowest price?</a:t>
            </a:r>
            <a:endParaRPr lang="en-US" altLang="en-US" sz="2040" i="1" dirty="0">
              <a:solidFill>
                <a:srgbClr val="FFD98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55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8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88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8936" grpId="0" build="p"/>
      <p:bldP spid="8" grpId="0" build="p"/>
      <p:bldP spid="13" grpId="0"/>
      <p:bldP spid="14" grpId="0"/>
      <p:bldP spid="17" grpId="0"/>
      <p:bldP spid="2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711" y="1267798"/>
            <a:ext cx="8398436" cy="614565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748" y="-171542"/>
            <a:ext cx="11745832" cy="1382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 b="1" dirty="0" smtClean="0">
                <a:latin typeface="Arial" charset="0"/>
              </a:rPr>
              <a:t>Price Disparity Across Therapeutic Alternatives: 2017</a:t>
            </a:r>
            <a:endParaRPr lang="en-US" sz="2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9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8610" name="Object 2"/>
          <p:cNvGraphicFramePr>
            <a:graphicFrameLocks noChangeAspect="1"/>
          </p:cNvGraphicFramePr>
          <p:nvPr/>
        </p:nvGraphicFramePr>
        <p:xfrm>
          <a:off x="3472180" y="604520"/>
          <a:ext cx="7040880" cy="662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68" name="Photo Editor Photo" r:id="rId3" imgW="6400000" imgH="5847619" progId="">
                  <p:embed/>
                </p:oleObj>
              </mc:Choice>
              <mc:Fallback>
                <p:oleObj name="Photo Editor Photo" r:id="rId3" imgW="6400000" imgH="5847619" progId="">
                  <p:embed/>
                  <p:pic>
                    <p:nvPicPr>
                      <p:cNvPr id="2628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180" y="604520"/>
                        <a:ext cx="7040880" cy="6629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2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633980" y="6987540"/>
            <a:ext cx="20955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37" tIns="50268" rIns="100537" bIns="50268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5840"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 altLang="en-US" sz="3520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316220" y="6987540"/>
            <a:ext cx="318516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37" tIns="50268" rIns="100537" bIns="50268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5840"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 altLang="en-US" sz="3520">
              <a:solidFill>
                <a:srgbClr val="FFFFFF"/>
              </a:solidFill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879600" y="365760"/>
            <a:ext cx="10058400" cy="1341120"/>
          </a:xfrm>
        </p:spPr>
        <p:txBody>
          <a:bodyPr/>
          <a:lstStyle/>
          <a:p>
            <a:r>
              <a:rPr lang="en-US" altLang="zh-TW" sz="5280" b="1" dirty="0">
                <a:latin typeface="Arial" charset="0"/>
                <a:ea typeface="新細明體" pitchFamily="18" charset="-120"/>
              </a:rPr>
              <a:t>The Drug Market is Broken !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677639" y="1790700"/>
            <a:ext cx="8464073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37" tIns="50268" rIns="100537" bIns="50268" anchor="ctr"/>
          <a:lstStyle/>
          <a:p>
            <a:pPr defTabSz="1005840"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 sz="1540">
              <a:solidFill>
                <a:srgbClr val="FFFFFF"/>
              </a:solidFill>
            </a:endParaRP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72641" y="2042160"/>
            <a:ext cx="9865360" cy="540639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TW" sz="3960" b="1" dirty="0">
                <a:ea typeface="新細明體" pitchFamily="18" charset="-120"/>
              </a:rPr>
              <a:t> Lack of Price Transparency</a:t>
            </a:r>
          </a:p>
          <a:p>
            <a:pPr>
              <a:lnSpc>
                <a:spcPct val="110000"/>
              </a:lnSpc>
            </a:pPr>
            <a:r>
              <a:rPr lang="en-US" altLang="zh-TW" sz="3960" b="1" dirty="0">
                <a:ea typeface="新細明體" pitchFamily="18" charset="-120"/>
              </a:rPr>
              <a:t> Information Asymmetry</a:t>
            </a:r>
          </a:p>
          <a:p>
            <a:pPr>
              <a:lnSpc>
                <a:spcPct val="110000"/>
              </a:lnSpc>
            </a:pPr>
            <a:r>
              <a:rPr lang="en-US" altLang="zh-TW" sz="3960" b="1" dirty="0">
                <a:ea typeface="新細明體" pitchFamily="18" charset="-120"/>
              </a:rPr>
              <a:t> Inelastic Demand</a:t>
            </a:r>
          </a:p>
          <a:p>
            <a:pPr>
              <a:lnSpc>
                <a:spcPct val="130000"/>
              </a:lnSpc>
            </a:pPr>
            <a:r>
              <a:rPr lang="en-US" altLang="zh-TW" sz="3960" b="1" dirty="0">
                <a:ea typeface="新細明體" pitchFamily="18" charset="-120"/>
              </a:rPr>
              <a:t> Lack of Negotiation</a:t>
            </a:r>
          </a:p>
          <a:p>
            <a:pPr>
              <a:lnSpc>
                <a:spcPct val="130000"/>
              </a:lnSpc>
            </a:pPr>
            <a:r>
              <a:rPr lang="en-US" altLang="zh-TW" sz="3960" b="1" dirty="0">
                <a:ea typeface="新細明體" pitchFamily="18" charset="-120"/>
              </a:rPr>
              <a:t> High Barriers to Entry</a:t>
            </a:r>
          </a:p>
          <a:p>
            <a:pPr>
              <a:lnSpc>
                <a:spcPct val="130000"/>
              </a:lnSpc>
            </a:pPr>
            <a:r>
              <a:rPr lang="en-US" altLang="zh-TW" sz="3960" b="1" dirty="0">
                <a:ea typeface="新細明體" pitchFamily="18" charset="-120"/>
              </a:rPr>
              <a:t> Excessive IP Expansion</a:t>
            </a:r>
          </a:p>
        </p:txBody>
      </p:sp>
    </p:spTree>
    <p:extLst>
      <p:ext uri="{BB962C8B-B14F-4D97-AF65-F5344CB8AC3E}">
        <p14:creationId xmlns:p14="http://schemas.microsoft.com/office/powerpoint/2010/main" val="3320012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1" y="24841"/>
            <a:ext cx="10058400" cy="1115194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/>
              <a:t>President Trump on Drug Prices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923669" y="6562632"/>
            <a:ext cx="10036367" cy="445813"/>
          </a:xfrm>
          <a:prstGeom prst="rect">
            <a:avLst/>
          </a:prstGeom>
        </p:spPr>
        <p:txBody>
          <a:bodyPr wrap="square" lIns="80736" tIns="40366" rIns="80736" bIns="40366">
            <a:spAutoFit/>
          </a:bodyPr>
          <a:lstStyle/>
          <a:p>
            <a:pPr algn="ctr" defTabSz="807895">
              <a:buClr>
                <a:srgbClr val="FFFF00"/>
              </a:buClr>
              <a:defRPr/>
            </a:pPr>
            <a:r>
              <a:rPr lang="en-US" sz="2900" dirty="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327" y="6593295"/>
            <a:ext cx="9674906" cy="770940"/>
          </a:xfrm>
          <a:prstGeom prst="rect">
            <a:avLst/>
          </a:prstGeom>
        </p:spPr>
        <p:txBody>
          <a:bodyPr wrap="square" lIns="80736" tIns="40366" rIns="80736" bIns="40366">
            <a:spAutoFit/>
          </a:bodyPr>
          <a:lstStyle/>
          <a:p>
            <a:pPr defTabSz="807895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2800" dirty="0">
                <a:solidFill>
                  <a:srgbClr val="FFFF00"/>
                </a:solidFill>
              </a:rPr>
              <a:t>U.S. drug prices have been “outrageous.”</a:t>
            </a:r>
            <a:r>
              <a:rPr lang="en-US" sz="2800" baseline="30000" dirty="0">
                <a:solidFill>
                  <a:srgbClr val="F7F16F"/>
                </a:solidFill>
                <a:latin typeface="Arial" panose="020B0604020202020204" pitchFamily="34" charset="0"/>
              </a:rPr>
              <a:t> *1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  <a:p>
            <a:pPr defTabSz="807895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2800" dirty="0">
                <a:solidFill>
                  <a:srgbClr val="FFFF00"/>
                </a:solidFill>
              </a:rPr>
              <a:t>Pharmaceutical firms are “getting away with murder.”</a:t>
            </a:r>
            <a:r>
              <a:rPr lang="en-US" sz="2800" baseline="30000" dirty="0">
                <a:solidFill>
                  <a:srgbClr val="FFFFFF"/>
                </a:solidFill>
                <a:latin typeface="Arial" panose="020B0604020202020204" pitchFamily="34" charset="0"/>
              </a:rPr>
              <a:t> *</a:t>
            </a:r>
            <a:r>
              <a:rPr lang="en-US" sz="2800" baseline="30000" dirty="0">
                <a:solidFill>
                  <a:srgbClr val="F7F16F"/>
                </a:solidFill>
                <a:latin typeface="Arial" panose="020B0604020202020204" pitchFamily="34" charset="0"/>
              </a:rPr>
              <a:t>2</a:t>
            </a:r>
            <a:endParaRPr lang="en-US" sz="2800" dirty="0">
              <a:solidFill>
                <a:srgbClr val="F7F16F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46" y="1128165"/>
            <a:ext cx="7843612" cy="5403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0141" y="7360018"/>
            <a:ext cx="956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sz="1200" baseline="300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 President Donald J. Trump, March 21, 2017, </a:t>
            </a:r>
            <a:r>
              <a:rPr lang="en-US" sz="1200" u="sng" dirty="0">
                <a:solidFill>
                  <a:srgbClr val="FFFFFF"/>
                </a:solidFill>
                <a:latin typeface="Arial" panose="020B0604020202020204" pitchFamily="34" charset="0"/>
              </a:rPr>
              <a:t>http://fortune.com/2017/03/21/trump-pharma-stocks-drug-prices/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sz="1200" baseline="30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 President Donald J. Trump, January 11, 2017, </a:t>
            </a:r>
            <a:r>
              <a:rPr lang="en-US" sz="1200" u="sng" dirty="0">
                <a:solidFill>
                  <a:srgbClr val="FFFFFF"/>
                </a:solidFill>
                <a:latin typeface="Arial" panose="020B0604020202020204" pitchFamily="34" charset="0"/>
              </a:rPr>
              <a:t>http://fortune.com/2017/01/11/donald-trump-press-conference-biopharma-stocks/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074"/>
          <p:cNvSpPr>
            <a:spLocks noGrp="1" noChangeArrowheads="1"/>
          </p:cNvSpPr>
          <p:nvPr>
            <p:ph type="title"/>
          </p:nvPr>
        </p:nvSpPr>
        <p:spPr bwMode="auto">
          <a:xfrm>
            <a:off x="1986280" y="-86360"/>
            <a:ext cx="9931400" cy="1381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53" tIns="50377" rIns="102553" bIns="50377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latin typeface="Arial" panose="020B0604020202020204" pitchFamily="34" charset="0"/>
              </a:rPr>
              <a:t>Trump on Prescription Drugs</a:t>
            </a:r>
            <a:endParaRPr lang="en-US" altLang="en-US" sz="6800" b="1" dirty="0">
              <a:latin typeface="Arial" panose="020B0604020202020204" pitchFamily="34" charset="0"/>
            </a:endParaRPr>
          </a:p>
        </p:txBody>
      </p:sp>
      <p:sp>
        <p:nvSpPr>
          <p:cNvPr id="29699" name="Line 3075"/>
          <p:cNvSpPr>
            <a:spLocks noChangeShapeType="1"/>
          </p:cNvSpPr>
          <p:nvPr/>
        </p:nvSpPr>
        <p:spPr bwMode="auto">
          <a:xfrm>
            <a:off x="2549420" y="1381760"/>
            <a:ext cx="872056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13"/>
          </a:p>
        </p:txBody>
      </p:sp>
      <p:sp>
        <p:nvSpPr>
          <p:cNvPr id="542724" name="Rectangle 3076"/>
          <p:cNvSpPr>
            <a:spLocks noGrp="1" noChangeArrowheads="1"/>
          </p:cNvSpPr>
          <p:nvPr>
            <p:ph type="body" idx="1"/>
          </p:nvPr>
        </p:nvSpPr>
        <p:spPr>
          <a:xfrm>
            <a:off x="766917" y="1640840"/>
            <a:ext cx="12829342" cy="5872480"/>
          </a:xfrm>
        </p:spPr>
        <p:txBody>
          <a:bodyPr vert="horz" wrap="square" lIns="102553" tIns="50377" rIns="102553" bIns="50377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SzPct val="150000"/>
              <a:buFont typeface="Arial" charset="0"/>
              <a:buChar char="•"/>
              <a:defRPr/>
            </a:pPr>
            <a:r>
              <a:rPr lang="en-US" altLang="en-US" sz="3600" b="1" i="1" dirty="0" smtClean="0">
                <a:solidFill>
                  <a:srgbClr val="FFD98A"/>
                </a:solidFill>
              </a:rPr>
              <a:t>Cutting Prescription Drug Prices is a Top Priority</a:t>
            </a:r>
            <a:endParaRPr lang="en-US" altLang="en-US" sz="3600" b="1" i="1" dirty="0">
              <a:solidFill>
                <a:srgbClr val="FFD98A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SzPct val="150000"/>
              <a:buFont typeface="Arial" charset="0"/>
              <a:buChar char="•"/>
              <a:defRPr/>
            </a:pPr>
            <a:r>
              <a:rPr lang="en-US" altLang="en-US" sz="2400" b="1" i="1" dirty="0" smtClean="0">
                <a:solidFill>
                  <a:srgbClr val="FFFF99"/>
                </a:solidFill>
              </a:rPr>
              <a:t>Donald J. Trump, Jan. 30, 2018 State of the Union Address</a:t>
            </a:r>
            <a:endParaRPr lang="en-US" altLang="en-US" sz="2400" b="1" i="1" dirty="0">
              <a:solidFill>
                <a:srgbClr val="FFFF99"/>
              </a:solidFill>
            </a:endParaRPr>
          </a:p>
          <a:p>
            <a:pPr marL="509575" lvl="1" indent="0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SzPct val="150000"/>
              <a:buNone/>
              <a:defRPr/>
            </a:pPr>
            <a:endParaRPr lang="en-US" altLang="en-US" sz="2153" b="1" i="1" dirty="0">
              <a:solidFill>
                <a:srgbClr val="FFFF66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SzPct val="150000"/>
              <a:buFont typeface="Arial" charset="0"/>
              <a:buChar char="•"/>
              <a:defRPr/>
            </a:pPr>
            <a:r>
              <a:rPr lang="en-US" altLang="en-US" sz="3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Asked Congress to Pass “Right to Try” Bill</a:t>
            </a:r>
            <a:endParaRPr lang="en-US" altLang="en-US" sz="36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SzPct val="150000"/>
              <a:buFont typeface="Arial" charset="0"/>
              <a:buChar char="•"/>
              <a:defRPr/>
            </a:pPr>
            <a:r>
              <a:rPr lang="en-US" altLang="en-US" sz="2200" b="1" i="1" dirty="0" smtClean="0">
                <a:solidFill>
                  <a:srgbClr val="FFFF99"/>
                </a:solidFill>
              </a:rPr>
              <a:t>Lets terminally ill patients access experimental treatments before FDA approval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SzPct val="150000"/>
              <a:buFont typeface="Arial" charset="0"/>
              <a:buChar char="•"/>
              <a:defRPr/>
            </a:pPr>
            <a:endParaRPr lang="en-US" altLang="en-US" sz="2153" b="1" i="1" dirty="0">
              <a:solidFill>
                <a:srgbClr val="FFD98A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SzPct val="150000"/>
              <a:buFont typeface="Arial" charset="0"/>
              <a:buChar char="•"/>
              <a:defRPr/>
            </a:pPr>
            <a:r>
              <a:rPr lang="en-US" altLang="en-US" sz="3600" b="1" i="1" dirty="0" smtClean="0">
                <a:solidFill>
                  <a:srgbClr val="FFD98A"/>
                </a:solidFill>
              </a:rPr>
              <a:t>New HHS Secretary is Alex Azar</a:t>
            </a:r>
            <a:endParaRPr lang="en-US" altLang="en-US" sz="3600" b="1" i="1" dirty="0">
              <a:solidFill>
                <a:srgbClr val="FFD98A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SzPct val="150000"/>
              <a:buFont typeface="Arial" charset="0"/>
              <a:buChar char="•"/>
              <a:defRPr/>
            </a:pPr>
            <a:r>
              <a:rPr lang="en-US" altLang="en-US" sz="2400" b="1" i="1" dirty="0" smtClean="0">
                <a:solidFill>
                  <a:srgbClr val="FFFF99"/>
                </a:solidFill>
              </a:rPr>
              <a:t>Former Eli Lilly (drug company) executive</a:t>
            </a:r>
            <a:endParaRPr lang="en-US" altLang="en-US" sz="2400" b="1" i="1" dirty="0">
              <a:solidFill>
                <a:srgbClr val="FFFF99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SzPct val="150000"/>
              <a:buFont typeface="Arial" charset="0"/>
              <a:buChar char="•"/>
              <a:defRPr/>
            </a:pPr>
            <a:endParaRPr lang="en-US" altLang="en-US" sz="2153" b="1" i="1" dirty="0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80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2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2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002" y="111282"/>
            <a:ext cx="8260790" cy="759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803" y="233539"/>
            <a:ext cx="11905662" cy="73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8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628" y="3076576"/>
            <a:ext cx="9721373" cy="1782975"/>
          </a:xfrm>
          <a:noFill/>
          <a:ln/>
        </p:spPr>
        <p:txBody>
          <a:bodyPr vert="horz" wrap="square" lIns="100811" tIns="49521" rIns="100811" bIns="49521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b="1">
                <a:solidFill>
                  <a:schemeClr val="tx1"/>
                </a:solidFill>
              </a:rPr>
              <a:t>Is there anyone who has not needed (or used) a prescription drug?</a:t>
            </a:r>
            <a:endParaRPr lang="en-US" b="1" i="1">
              <a:solidFill>
                <a:schemeClr val="tx1"/>
              </a:solidFill>
            </a:endParaRPr>
          </a:p>
        </p:txBody>
      </p:sp>
      <p:sp>
        <p:nvSpPr>
          <p:cNvPr id="2872323" name="Rectangle 3"/>
          <p:cNvSpPr>
            <a:spLocks noChangeArrowheads="1"/>
          </p:cNvSpPr>
          <p:nvPr/>
        </p:nvSpPr>
        <p:spPr bwMode="auto">
          <a:xfrm>
            <a:off x="2216628" y="842011"/>
            <a:ext cx="9721373" cy="1871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0811" tIns="49521" rIns="100811" bIns="49521" anchor="ctr"/>
          <a:lstStyle/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defRPr/>
            </a:pPr>
            <a:r>
              <a:rPr lang="en-US" sz="5300" dirty="0">
                <a:solidFill>
                  <a:srgbClr val="B3B3FF"/>
                </a:solidFill>
                <a:latin typeface="Times New Roman" pitchFamily="18" charset="0"/>
              </a:rPr>
              <a:t>Is there anyone who has never been sick a day in their life?</a:t>
            </a:r>
          </a:p>
        </p:txBody>
      </p:sp>
      <p:sp>
        <p:nvSpPr>
          <p:cNvPr id="2872324" name="Rectangle 4"/>
          <p:cNvSpPr>
            <a:spLocks noChangeArrowheads="1"/>
          </p:cNvSpPr>
          <p:nvPr/>
        </p:nvSpPr>
        <p:spPr bwMode="auto">
          <a:xfrm>
            <a:off x="2216628" y="5406496"/>
            <a:ext cx="9721373" cy="1782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0811" tIns="49521" rIns="100811" bIns="49521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4900" i="1" dirty="0">
                <a:solidFill>
                  <a:srgbClr val="FFFF99"/>
                </a:solidFill>
                <a:latin typeface="Times New Roman" pitchFamily="18" charset="0"/>
              </a:rPr>
              <a:t>Virtually everyone needs, has used, or will use drugs in their lifetime.</a:t>
            </a:r>
          </a:p>
        </p:txBody>
      </p:sp>
    </p:spTree>
    <p:extLst>
      <p:ext uri="{BB962C8B-B14F-4D97-AF65-F5344CB8AC3E}">
        <p14:creationId xmlns:p14="http://schemas.microsoft.com/office/powerpoint/2010/main" val="1552770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322" grpId="0" autoUpdateAnimBg="0"/>
      <p:bldP spid="2872323" grpId="0" autoUpdateAnimBg="0"/>
      <p:bldP spid="287232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2712"/>
            <a:ext cx="13817599" cy="1295400"/>
          </a:xfrm>
          <a:noFill/>
        </p:spPr>
        <p:txBody>
          <a:bodyPr vert="horz" wrap="square" lIns="100543" tIns="49388" rIns="100543" bIns="49388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6600" b="1" dirty="0" smtClean="0">
                <a:latin typeface="Arial" charset="0"/>
              </a:rPr>
              <a:t>Finding Fixes for the Future</a:t>
            </a:r>
            <a:endParaRPr lang="en-US" sz="6600" b="1" dirty="0">
              <a:latin typeface="Arial" charset="0"/>
            </a:endParaRPr>
          </a:p>
        </p:txBody>
      </p:sp>
      <p:sp>
        <p:nvSpPr>
          <p:cNvPr id="272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194" y="2032723"/>
            <a:ext cx="12644844" cy="5526317"/>
          </a:xfrm>
          <a:noFill/>
        </p:spPr>
        <p:txBody>
          <a:bodyPr vert="horz" wrap="square" lIns="100543" tIns="49388" rIns="100543" bIns="4938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 Make Drug Prices Transparent &amp; Accountable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 Systematically Monitor for Extraordinary Drug Prices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Screen for prices &amp; price changes that are ‘unconscionable’ &amp; ‘unreasonable’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Single point price changes &gt;10%, &gt;25%, &gt;50% &amp; &gt;100% </a:t>
            </a: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 Link Transparent Prices, Accountability &amp; Coverage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Quasi-governmental commission reviews &amp; evaluates prices &amp; price changes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Price behavior not justified, drug not covered by </a:t>
            </a:r>
            <a:r>
              <a:rPr lang="en-US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Medicare, Medicaid, commercial</a:t>
            </a:r>
          </a:p>
          <a:p>
            <a:pPr>
              <a:spcBef>
                <a:spcPts val="0"/>
              </a:spcBef>
            </a:pPr>
            <a:r>
              <a:rPr lang="en-US" b="1" dirty="0"/>
              <a:t> </a:t>
            </a:r>
            <a:r>
              <a:rPr lang="en-US" b="1" dirty="0" smtClean="0"/>
              <a:t>Prohibit Market Distorting Behaviors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Copay Coupons, Undisclosed Rebates, </a:t>
            </a:r>
            <a:r>
              <a:rPr lang="en-US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Patents for Product Hopping &amp; Combinations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HHS OIG has declared copay coupons as ‘kickbacks’ &amp; prohibited them in govt. plans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 Recognize Economic Impact of FDA Policy &amp; Actions</a:t>
            </a:r>
          </a:p>
          <a:p>
            <a:pPr>
              <a:spcBef>
                <a:spcPts val="0"/>
              </a:spcBef>
            </a:pPr>
            <a:r>
              <a:rPr lang="en-US" b="1" dirty="0"/>
              <a:t> </a:t>
            </a:r>
            <a:r>
              <a:rPr lang="en-US" b="1" dirty="0" smtClean="0"/>
              <a:t>Enable Value-Based </a:t>
            </a:r>
            <a:r>
              <a:rPr lang="en-US" b="1" dirty="0" err="1" smtClean="0"/>
              <a:t>Decisions</a:t>
            </a:r>
            <a:r>
              <a:rPr lang="en-US" b="1" dirty="0" err="1" smtClean="0">
                <a:sym typeface="Wingdings" panose="05000000000000000000" pitchFamily="2" charset="2"/>
              </a:rPr>
              <a:t>Requires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Actual</a:t>
            </a:r>
            <a:r>
              <a:rPr lang="en-US" b="1" dirty="0" smtClean="0">
                <a:sym typeface="Wingdings" panose="05000000000000000000" pitchFamily="2" charset="2"/>
              </a:rPr>
              <a:t> Price</a:t>
            </a:r>
            <a:endParaRPr lang="en-US" sz="24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680753" y="2029098"/>
            <a:ext cx="10493829" cy="34834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lIns="101611" tIns="50806" rIns="101611" bIns="50806" anchor="ctr"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98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2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2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2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2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21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21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79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443675"/>
            <a:ext cx="13817598" cy="1295400"/>
          </a:xfrm>
          <a:noFill/>
        </p:spPr>
        <p:txBody>
          <a:bodyPr vert="horz" wrap="square" lIns="100543" tIns="49388" rIns="100543" bIns="49388" numCol="1" anchor="ctr" anchorCtr="0" compatLnSpc="1">
            <a:prstTxWarp prst="textNoShape">
              <a:avLst/>
            </a:prstTxWarp>
          </a:bodyPr>
          <a:lstStyle/>
          <a:p>
            <a:r>
              <a:rPr lang="en-US" sz="8000" b="1" dirty="0" smtClean="0">
                <a:latin typeface="Arial" charset="0"/>
              </a:rPr>
              <a:t>Medical Benefit Drugs</a:t>
            </a:r>
            <a:endParaRPr lang="en-US" sz="8000" b="1" dirty="0">
              <a:latin typeface="Arial" charset="0"/>
            </a:endParaRPr>
          </a:p>
        </p:txBody>
      </p:sp>
      <p:sp>
        <p:nvSpPr>
          <p:cNvPr id="272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2546" y="2677160"/>
            <a:ext cx="12256039" cy="4663440"/>
          </a:xfrm>
          <a:noFill/>
        </p:spPr>
        <p:txBody>
          <a:bodyPr vert="horz" wrap="square" lIns="100543" tIns="49388" rIns="100543" bIns="4938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Claims Level Data Reporting at NDC Level</a:t>
            </a:r>
            <a:endParaRPr lang="en-US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/>
              <a:t> Medical Benefit Drug Formulary 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(Drug Value Assessment)</a:t>
            </a:r>
            <a:endParaRPr lang="en-US" sz="20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/>
              <a:t> Utilization Management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Qty</a:t>
            </a:r>
            <a:r>
              <a:rPr lang="en-US" sz="2400" b="1" dirty="0" smtClean="0"/>
              <a:t>, PA, Step Therapy, Pt. Mgmt.)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Payment Parity from Providers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(Reference pricing)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Coordination of Pharmacy &amp; Medical Benefit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	</a:t>
            </a:r>
            <a:r>
              <a:rPr lang="en-US" sz="4000" b="1" dirty="0" smtClean="0">
                <a:sym typeface="Wingdings" panose="05000000000000000000" pitchFamily="2" charset="2"/>
              </a:rPr>
              <a:t> Need Vendors to </a:t>
            </a:r>
            <a:r>
              <a:rPr lang="en-US" sz="4000" b="1" smtClean="0">
                <a:sym typeface="Wingdings" panose="05000000000000000000" pitchFamily="2" charset="2"/>
              </a:rPr>
              <a:t>Do This !</a:t>
            </a:r>
            <a:endParaRPr lang="en-US" sz="4000" b="1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680755" y="2029097"/>
            <a:ext cx="10493829" cy="3483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lIns="101611" tIns="50807" rIns="101611" bIns="50807" anchor="ctr"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21797" name="Rectangle 5"/>
          <p:cNvSpPr>
            <a:spLocks noChangeArrowheads="1"/>
          </p:cNvSpPr>
          <p:nvPr/>
        </p:nvSpPr>
        <p:spPr bwMode="auto">
          <a:xfrm>
            <a:off x="2" y="2159004"/>
            <a:ext cx="13817599" cy="598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543" tIns="49388" rIns="100543" bIns="49388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sz="3600" i="1" dirty="0" smtClean="0">
                <a:solidFill>
                  <a:srgbClr val="CCCCFF"/>
                </a:solidFill>
              </a:rPr>
              <a:t>What Are We Trying to Do:</a:t>
            </a:r>
            <a:endParaRPr lang="en-US" sz="3600" i="1" dirty="0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8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795" grpId="0" build="p" autoUpdateAnimBg="0"/>
      <p:bldP spid="27217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20" dirty="0"/>
              <a:t>2017/2018 State Rx Legislation 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27199" y="1707410"/>
            <a:ext cx="9778501" cy="5347123"/>
          </a:xfrm>
        </p:spPr>
        <p:txBody>
          <a:bodyPr>
            <a:normAutofit fontScale="40000" lnSpcReduction="20000"/>
          </a:bodyPr>
          <a:lstStyle/>
          <a:p>
            <a:pPr lvl="1">
              <a:spcBef>
                <a:spcPts val="85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5780" dirty="0">
                <a:solidFill>
                  <a:srgbClr val="000000"/>
                </a:solidFill>
              </a:rPr>
              <a:t>2018 Session: 171 Bills  (up from 100 bills in 2017)</a:t>
            </a:r>
          </a:p>
          <a:p>
            <a:pPr marL="310887" lvl="1" indent="0">
              <a:spcBef>
                <a:spcPts val="850"/>
              </a:spcBef>
              <a:buClrTx/>
              <a:buSzPct val="100000"/>
              <a:buNone/>
            </a:pPr>
            <a:r>
              <a:rPr lang="en-US" sz="5780" dirty="0">
                <a:solidFill>
                  <a:srgbClr val="000000"/>
                </a:solidFill>
              </a:rPr>
              <a:t>		      28 States Enacted 45 New Laws on Drug Costs</a:t>
            </a:r>
          </a:p>
          <a:p>
            <a:pPr lvl="1">
              <a:spcBef>
                <a:spcPts val="85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5780" dirty="0">
              <a:solidFill>
                <a:srgbClr val="000000"/>
              </a:solidFill>
            </a:endParaRPr>
          </a:p>
          <a:p>
            <a:pPr marL="310887" lvl="1" indent="0">
              <a:spcBef>
                <a:spcPts val="850"/>
              </a:spcBef>
              <a:buClrTx/>
              <a:buSzPct val="100000"/>
              <a:buNone/>
            </a:pPr>
            <a:r>
              <a:rPr lang="en-US" sz="5780" u="sng" dirty="0">
                <a:solidFill>
                  <a:srgbClr val="000000"/>
                </a:solidFill>
              </a:rPr>
              <a:t>Major Categories of Legislation:</a:t>
            </a:r>
          </a:p>
          <a:p>
            <a:pPr lvl="2">
              <a:spcBef>
                <a:spcPts val="85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5780" b="1" dirty="0">
                <a:solidFill>
                  <a:srgbClr val="000000"/>
                </a:solidFill>
              </a:rPr>
              <a:t>PBMs</a:t>
            </a:r>
            <a:r>
              <a:rPr lang="en-US" sz="5780" dirty="0">
                <a:solidFill>
                  <a:srgbClr val="000000"/>
                </a:solidFill>
              </a:rPr>
              <a:t> – 92 Bills (31 laws in 20 states)</a:t>
            </a:r>
          </a:p>
          <a:p>
            <a:pPr lvl="2">
              <a:spcBef>
                <a:spcPts val="85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5780" b="1" dirty="0">
                <a:solidFill>
                  <a:srgbClr val="000000"/>
                </a:solidFill>
              </a:rPr>
              <a:t>Transparency</a:t>
            </a:r>
            <a:r>
              <a:rPr lang="en-US" sz="5780" dirty="0">
                <a:solidFill>
                  <a:srgbClr val="000000"/>
                </a:solidFill>
              </a:rPr>
              <a:t> – 26 Bills (7 laws: OR, VT, ME, NH, CT, CA*, NV*)</a:t>
            </a:r>
          </a:p>
          <a:p>
            <a:pPr lvl="2">
              <a:spcBef>
                <a:spcPts val="8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5780" b="1" dirty="0">
                <a:solidFill>
                  <a:srgbClr val="000000"/>
                </a:solidFill>
              </a:rPr>
              <a:t>Price Gouging </a:t>
            </a:r>
            <a:r>
              <a:rPr lang="en-US" sz="5780" dirty="0">
                <a:solidFill>
                  <a:srgbClr val="000000"/>
                </a:solidFill>
              </a:rPr>
              <a:t>– 13 Bills (1 law: MD*)</a:t>
            </a:r>
          </a:p>
          <a:p>
            <a:pPr lvl="2">
              <a:spcBef>
                <a:spcPts val="85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5780" b="1" dirty="0">
                <a:solidFill>
                  <a:srgbClr val="000000"/>
                </a:solidFill>
              </a:rPr>
              <a:t>Wholesale Importation</a:t>
            </a:r>
            <a:r>
              <a:rPr lang="en-US" sz="5780" dirty="0">
                <a:solidFill>
                  <a:srgbClr val="000000"/>
                </a:solidFill>
              </a:rPr>
              <a:t> – 9 Bills (1 law: VT)</a:t>
            </a:r>
          </a:p>
          <a:p>
            <a:pPr lvl="2">
              <a:spcBef>
                <a:spcPts val="85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5780" b="1" dirty="0">
                <a:solidFill>
                  <a:srgbClr val="000000"/>
                </a:solidFill>
              </a:rPr>
              <a:t>Bulk Purchasing </a:t>
            </a:r>
            <a:r>
              <a:rPr lang="en-US" sz="5780" dirty="0">
                <a:solidFill>
                  <a:srgbClr val="000000"/>
                </a:solidFill>
              </a:rPr>
              <a:t>– 4 Bills</a:t>
            </a:r>
          </a:p>
          <a:p>
            <a:pPr lvl="2">
              <a:spcBef>
                <a:spcPts val="85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5780" b="1" dirty="0">
                <a:solidFill>
                  <a:srgbClr val="000000"/>
                </a:solidFill>
              </a:rPr>
              <a:t>Drug Affordability Review Boards </a:t>
            </a:r>
            <a:r>
              <a:rPr lang="en-US" sz="5780" dirty="0">
                <a:solidFill>
                  <a:srgbClr val="000000"/>
                </a:solidFill>
              </a:rPr>
              <a:t>– 3 Bills: MD, NJ, MN</a:t>
            </a:r>
          </a:p>
          <a:p>
            <a:pPr marL="1243547" lvl="5" indent="0">
              <a:spcBef>
                <a:spcPts val="850"/>
              </a:spcBef>
              <a:buSzPct val="100000"/>
              <a:buNone/>
            </a:pPr>
            <a:r>
              <a:rPr lang="en-US" sz="5780" dirty="0">
                <a:solidFill>
                  <a:srgbClr val="000000"/>
                </a:solidFill>
              </a:rPr>
              <a:t>			                       		</a:t>
            </a:r>
            <a:r>
              <a:rPr lang="en-US" sz="3287" dirty="0">
                <a:solidFill>
                  <a:srgbClr val="000000"/>
                </a:solidFill>
              </a:rPr>
              <a:t>(*= enacted in 2017) </a:t>
            </a:r>
          </a:p>
          <a:p>
            <a:pPr marL="233165" lvl="1" indent="0">
              <a:spcBef>
                <a:spcPts val="850"/>
              </a:spcBef>
              <a:buClr>
                <a:schemeClr val="accent3"/>
              </a:buClr>
              <a:buSzPct val="100000"/>
              <a:buNone/>
            </a:pPr>
            <a:endParaRPr lang="en-US" sz="136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0365" y="443675"/>
            <a:ext cx="10058400" cy="1295400"/>
          </a:xfrm>
          <a:noFill/>
        </p:spPr>
        <p:txBody>
          <a:bodyPr vert="horz" wrap="square" lIns="100543" tIns="49388" rIns="100543" bIns="49388" numCol="1" anchor="ctr" anchorCtr="0" compatLnSpc="1">
            <a:prstTxWarp prst="textNoShape">
              <a:avLst/>
            </a:prstTxWarp>
          </a:bodyPr>
          <a:lstStyle/>
          <a:p>
            <a:r>
              <a:rPr lang="en-US" sz="8000" b="1" dirty="0" smtClean="0">
                <a:latin typeface="Arial" charset="0"/>
              </a:rPr>
              <a:t>Disruptive Actions</a:t>
            </a:r>
            <a:endParaRPr lang="en-US" sz="8000" b="1" dirty="0">
              <a:latin typeface="Arial" charset="0"/>
            </a:endParaRPr>
          </a:p>
        </p:txBody>
      </p:sp>
      <p:sp>
        <p:nvSpPr>
          <p:cNvPr id="272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2546" y="2677160"/>
            <a:ext cx="12256039" cy="4663440"/>
          </a:xfrm>
          <a:noFill/>
        </p:spPr>
        <p:txBody>
          <a:bodyPr vert="horz" wrap="square" lIns="100543" tIns="49388" rIns="100543" bIns="4938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4000" b="1" dirty="0" smtClean="0"/>
              <a:t> New Alignments of Players</a:t>
            </a:r>
          </a:p>
          <a:p>
            <a:pPr marL="509575" lvl="1" indent="0"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PBM </a:t>
            </a: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(+Mail + Spec)</a:t>
            </a:r>
            <a:r>
              <a:rPr lang="en-US" sz="35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+  Pharmacy Chain  + Insurer</a:t>
            </a:r>
          </a:p>
          <a:p>
            <a:pPr marL="509575" lvl="1" indent="0">
              <a:spcBef>
                <a:spcPts val="0"/>
              </a:spcBef>
              <a:buNone/>
            </a:pPr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Caremark</a:t>
            </a:r>
            <a:r>
              <a:rPr lang="en-US" sz="2800" b="1" dirty="0" smtClean="0"/>
              <a:t>                    		</a:t>
            </a:r>
            <a:r>
              <a:rPr lang="en-US" sz="2800" b="1" dirty="0" smtClean="0">
                <a:solidFill>
                  <a:srgbClr val="FF0000"/>
                </a:solidFill>
              </a:rPr>
              <a:t>CVS                           Aetna</a:t>
            </a:r>
          </a:p>
          <a:p>
            <a:pPr marL="509575" lvl="1" indent="0">
              <a:spcBef>
                <a:spcPts val="0"/>
              </a:spcBef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Prime Therapeutics</a:t>
            </a:r>
            <a:r>
              <a:rPr lang="en-US" sz="2800" b="1" dirty="0" smtClean="0"/>
              <a:t>   		</a:t>
            </a:r>
            <a:r>
              <a:rPr lang="en-US" sz="2800" b="1" dirty="0" smtClean="0">
                <a:solidFill>
                  <a:srgbClr val="92D050"/>
                </a:solidFill>
              </a:rPr>
              <a:t>Walgreens</a:t>
            </a:r>
            <a:r>
              <a:rPr lang="en-US" sz="2800" b="1" dirty="0" smtClean="0"/>
              <a:t>              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Blues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 Next Move </a:t>
            </a:r>
            <a:r>
              <a:rPr lang="en-US" sz="3200" b="1" dirty="0" smtClean="0">
                <a:sym typeface="Wingdings" panose="05000000000000000000" pitchFamily="2" charset="2"/>
              </a:rPr>
              <a:t> PBM-Insurer + Generic Manufacturer</a:t>
            </a:r>
            <a:endParaRPr lang="en-US" sz="3200" b="1" dirty="0" smtClean="0"/>
          </a:p>
          <a:p>
            <a:pPr>
              <a:spcBef>
                <a:spcPts val="0"/>
              </a:spcBef>
            </a:pPr>
            <a:r>
              <a:rPr lang="en-US" sz="3200" b="1" dirty="0" smtClean="0"/>
              <a:t> Non-Profit Generic Manufacturer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InterMountain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Health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Rx)</a:t>
            </a: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3200" b="1" dirty="0"/>
              <a:t> </a:t>
            </a:r>
            <a:r>
              <a:rPr lang="en-US" sz="3200" b="1" dirty="0" smtClean="0"/>
              <a:t>“Waste-Free” Formulary Across Employers/Payers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(PBGH)</a:t>
            </a:r>
            <a:endParaRPr lang="en-US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b="1" dirty="0" smtClean="0"/>
              <a:t> Amazon  +  Berkshire-Hathaway  + JP Morgan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Disintermediation + Value to Payer/Patient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680755" y="2029097"/>
            <a:ext cx="10493829" cy="3483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lIns="101611" tIns="50807" rIns="101611" bIns="50807" anchor="ctr"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21797" name="Rectangle 5"/>
          <p:cNvSpPr>
            <a:spLocks noChangeArrowheads="1"/>
          </p:cNvSpPr>
          <p:nvPr/>
        </p:nvSpPr>
        <p:spPr bwMode="auto">
          <a:xfrm>
            <a:off x="2" y="2159004"/>
            <a:ext cx="13817599" cy="598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543" tIns="49388" rIns="100543" bIns="49388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sz="3600" i="1" dirty="0" smtClean="0">
                <a:solidFill>
                  <a:srgbClr val="CCCCFF"/>
                </a:solidFill>
              </a:rPr>
              <a:t>New Things We Aren’t Expecting Will Disrupt:</a:t>
            </a:r>
            <a:endParaRPr lang="en-US" sz="3600" i="1" dirty="0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98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795" grpId="0" build="p" autoUpdateAnimBg="0"/>
      <p:bldP spid="272179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2712"/>
            <a:ext cx="13817599" cy="1295400"/>
          </a:xfrm>
          <a:noFill/>
        </p:spPr>
        <p:txBody>
          <a:bodyPr vert="horz" wrap="square" lIns="100543" tIns="49388" rIns="100543" bIns="49388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6600" b="1" dirty="0" smtClean="0">
                <a:latin typeface="Arial" charset="0"/>
              </a:rPr>
              <a:t>Regulatory &amp; Legal </a:t>
            </a:r>
            <a:br>
              <a:rPr lang="en-US" sz="6600" b="1" dirty="0" smtClean="0">
                <a:latin typeface="Arial" charset="0"/>
              </a:rPr>
            </a:br>
            <a:r>
              <a:rPr lang="en-US" sz="6600" b="1" dirty="0" smtClean="0">
                <a:latin typeface="Arial" charset="0"/>
              </a:rPr>
              <a:t>Influences on Generics</a:t>
            </a:r>
            <a:endParaRPr lang="en-US" sz="6600" b="1" dirty="0">
              <a:latin typeface="Arial" charset="0"/>
            </a:endParaRPr>
          </a:p>
        </p:txBody>
      </p:sp>
      <p:sp>
        <p:nvSpPr>
          <p:cNvPr id="272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194" y="2032723"/>
            <a:ext cx="12644844" cy="5526317"/>
          </a:xfrm>
          <a:noFill/>
        </p:spPr>
        <p:txBody>
          <a:bodyPr vert="horz" wrap="square" lIns="100543" tIns="49388" rIns="100543" bIns="4938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FDA Review Time for ANDAs Getting Better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Has been a rate-limiting step for ANDA approval &amp; has limited competition</a:t>
            </a: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Make Sure the ‘Total Time’ to Market Is Managed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Should not just shift ANDA review time from FDAs clock to firm’s clock.</a:t>
            </a:r>
            <a:endParaRPr lang="en-US" sz="4000" b="1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Unapproved Drugs Initiative </a:t>
            </a:r>
            <a:r>
              <a:rPr lang="en-US" sz="4000" b="1" dirty="0" smtClean="0">
                <a:sym typeface="Wingdings" panose="05000000000000000000" pitchFamily="2" charset="2"/>
              </a:rPr>
              <a:t></a:t>
            </a:r>
            <a:r>
              <a:rPr lang="en-US" sz="4000" b="1" dirty="0" smtClean="0"/>
              <a:t> </a:t>
            </a:r>
            <a:r>
              <a:rPr lang="en-US" b="1" dirty="0" smtClean="0"/>
              <a:t>Competition Worse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Colchicine (</a:t>
            </a: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Colcrys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reduced competitors and </a:t>
            </a: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↑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price from $.09 to $4.85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Multiple unapproved drugs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1 high-priced brand instead of more competitors </a:t>
            </a:r>
            <a:endParaRPr lang="en-US" sz="24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Cost Medicare about $1.2 billion from 2011-2015 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(total national effect ~$3.7 billion) </a:t>
            </a:r>
          </a:p>
          <a:p>
            <a:pPr>
              <a:spcBef>
                <a:spcPts val="0"/>
              </a:spcBef>
            </a:pPr>
            <a:r>
              <a:rPr lang="en-US" sz="4000" b="1" dirty="0" smtClean="0"/>
              <a:t> Pay-for-Delay </a:t>
            </a:r>
            <a:r>
              <a:rPr lang="en-US" b="1" dirty="0" smtClean="0"/>
              <a:t>Invites Gaming &amp; Delayed Competition</a:t>
            </a:r>
            <a:endParaRPr lang="en-US" sz="23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b="1" dirty="0" smtClean="0"/>
              <a:t> Authorized Generics Confuse Consumers</a:t>
            </a:r>
          </a:p>
          <a:p>
            <a:pPr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Trade Agreements Expand IP &amp; Limit Generics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TPP would have taken length of biologics exclusivity out of Congress’ hands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680753" y="2003340"/>
            <a:ext cx="10493829" cy="34834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lIns="101611" tIns="50806" rIns="101611" bIns="50806" anchor="ctr"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94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2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2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2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2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2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79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178" name="Rectangle 2"/>
          <p:cNvSpPr>
            <a:spLocks noChangeArrowheads="1"/>
          </p:cNvSpPr>
          <p:nvPr/>
        </p:nvSpPr>
        <p:spPr bwMode="auto">
          <a:xfrm>
            <a:off x="2214880" y="2452268"/>
            <a:ext cx="9723120" cy="441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11" tIns="49423" rIns="100611" bIns="49423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560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560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5600">
                <a:solidFill>
                  <a:srgbClr val="FFFFFF"/>
                </a:solidFill>
              </a:rPr>
              <a:t>  neither safe nor effective.” </a:t>
            </a:r>
            <a:endParaRPr lang="en-US" sz="600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4000">
                <a:solidFill>
                  <a:srgbClr val="FFFFFF"/>
                </a:solidFill>
              </a:rPr>
              <a:t>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sz="2700">
                <a:solidFill>
                  <a:srgbClr val="C1CEFF"/>
                </a:solidFill>
              </a:rPr>
              <a:t>					</a:t>
            </a:r>
            <a:endParaRPr lang="en-US" sz="2700" i="1">
              <a:solidFill>
                <a:srgbClr val="C1CE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98700" y="259080"/>
            <a:ext cx="9052560" cy="1381760"/>
          </a:xfrm>
          <a:noFill/>
        </p:spPr>
        <p:txBody>
          <a:bodyPr vert="horz" wrap="square" lIns="100611" tIns="49423" rIns="100611" bIns="49423" numCol="1" anchor="ctr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Economics of Prescription Drugs 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677639" y="1842347"/>
            <a:ext cx="8464073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lIns="101858" tIns="50929" rIns="101858" bIns="50929" anchor="ctr"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38181" name="Rectangle 5"/>
          <p:cNvSpPr>
            <a:spLocks noChangeArrowheads="1"/>
          </p:cNvSpPr>
          <p:nvPr/>
        </p:nvSpPr>
        <p:spPr bwMode="auto">
          <a:xfrm>
            <a:off x="2214880" y="2331722"/>
            <a:ext cx="9387840" cy="441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11" tIns="49423" rIns="100611" bIns="49423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560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5600">
                <a:solidFill>
                  <a:srgbClr val="FFFFFF"/>
                </a:solidFill>
              </a:rPr>
              <a:t>  one can not afford is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5600">
                <a:solidFill>
                  <a:srgbClr val="FFFFFF"/>
                </a:solidFill>
              </a:rPr>
              <a:t> </a:t>
            </a:r>
            <a:endParaRPr lang="en-US" sz="600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4000">
                <a:solidFill>
                  <a:srgbClr val="FFFFFF"/>
                </a:solidFill>
              </a:rPr>
              <a:t>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2700" i="1">
              <a:solidFill>
                <a:srgbClr val="C1CEFF"/>
              </a:solidFill>
            </a:endParaRPr>
          </a:p>
        </p:txBody>
      </p:sp>
      <p:sp>
        <p:nvSpPr>
          <p:cNvPr id="2738182" name="Rectangle 6"/>
          <p:cNvSpPr>
            <a:spLocks noChangeArrowheads="1"/>
          </p:cNvSpPr>
          <p:nvPr/>
        </p:nvSpPr>
        <p:spPr bwMode="auto">
          <a:xfrm>
            <a:off x="2382520" y="2270549"/>
            <a:ext cx="9387840" cy="269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11" tIns="49423" rIns="100611" bIns="49423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5600">
                <a:solidFill>
                  <a:srgbClr val="FFFFFF"/>
                </a:solidFill>
              </a:rPr>
              <a:t>“A drug that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sz="560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endParaRPr lang="en-US" sz="2700" i="1">
              <a:solidFill>
                <a:srgbClr val="C1CEFF"/>
              </a:solidFill>
            </a:endParaRPr>
          </a:p>
        </p:txBody>
      </p:sp>
      <p:sp>
        <p:nvSpPr>
          <p:cNvPr id="2738183" name="Text Box 7"/>
          <p:cNvSpPr txBox="1">
            <a:spLocks noChangeArrowheads="1"/>
          </p:cNvSpPr>
          <p:nvPr/>
        </p:nvSpPr>
        <p:spPr bwMode="auto">
          <a:xfrm>
            <a:off x="5969317" y="6102776"/>
            <a:ext cx="3612992" cy="44979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med" len="lg"/>
          </a:ln>
          <a:effectLst>
            <a:outerShdw dist="89803" dir="2700000" algn="ctr" rotWithShape="0">
              <a:srgbClr val="000000"/>
            </a:outerShdw>
          </a:effectLst>
        </p:spPr>
        <p:txBody>
          <a:bodyPr wrap="none" lIns="101846" tIns="50923" rIns="101846" bIns="50923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sz="2200" i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-- Stephen W. </a:t>
            </a:r>
            <a:r>
              <a:rPr lang="en-US" sz="2200" i="1" dirty="0" err="1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Schondelmeyer</a:t>
            </a:r>
            <a:endParaRPr lang="en-US" sz="2200" i="1" dirty="0">
              <a:solidFill>
                <a:srgbClr val="99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78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3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3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3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8178" grpId="0"/>
      <p:bldP spid="2738181" grpId="0"/>
      <p:bldP spid="2738182" grpId="0"/>
      <p:bldP spid="27381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0365" y="443675"/>
            <a:ext cx="10058400" cy="1295400"/>
          </a:xfrm>
          <a:noFill/>
        </p:spPr>
        <p:txBody>
          <a:bodyPr vert="horz" wrap="square" lIns="100543" tIns="49388" rIns="100543" bIns="49388" numCol="1" anchor="ctr" anchorCtr="0" compatLnSpc="1">
            <a:prstTxWarp prst="textNoShape">
              <a:avLst/>
            </a:prstTxWarp>
          </a:bodyPr>
          <a:lstStyle/>
          <a:p>
            <a:r>
              <a:rPr lang="en-US" sz="8000" b="1" dirty="0" smtClean="0">
                <a:latin typeface="Arial" charset="0"/>
              </a:rPr>
              <a:t>Disruptive Issues</a:t>
            </a:r>
            <a:endParaRPr lang="en-US" sz="8000" b="1" dirty="0">
              <a:latin typeface="Arial" charset="0"/>
            </a:endParaRPr>
          </a:p>
        </p:txBody>
      </p:sp>
      <p:sp>
        <p:nvSpPr>
          <p:cNvPr id="272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2546" y="2677160"/>
            <a:ext cx="12256039" cy="4663440"/>
          </a:xfrm>
          <a:noFill/>
        </p:spPr>
        <p:txBody>
          <a:bodyPr vert="horz" wrap="square" lIns="100543" tIns="49388" rIns="100543" bIns="4938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Drug Spending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(Hidden Expend., Hidden Prices)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/>
              <a:t> Rebates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(Blamed for High Prices, Admin Cost, Wall Street)</a:t>
            </a:r>
            <a:endParaRPr lang="en-US" sz="24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/>
              <a:t> Copay Coupons &amp; Patient Assistance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Generics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(Authorized Generics, Single Source Generic)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/>
              <a:t> </a:t>
            </a:r>
            <a:r>
              <a:rPr lang="en-US" sz="4000" b="1" dirty="0" smtClean="0"/>
              <a:t>PBM Behavior 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(PBM Spread, Gag Orders, Mail, Specialty, Preferred Networks)</a:t>
            </a: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/>
              <a:t> Opioid Use &amp; Adherence </a:t>
            </a:r>
            <a:r>
              <a:rPr lang="en-US" sz="4000" b="1" dirty="0" smtClean="0">
                <a:sym typeface="Wingdings" panose="05000000000000000000" pitchFamily="2" charset="2"/>
              </a:rPr>
              <a:t> Over-Use</a:t>
            </a:r>
            <a:endParaRPr lang="en-US" sz="4000" b="1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680755" y="2029097"/>
            <a:ext cx="10493829" cy="3483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lIns="101611" tIns="50807" rIns="101611" bIns="50807" anchor="ctr"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21797" name="Rectangle 5"/>
          <p:cNvSpPr>
            <a:spLocks noChangeArrowheads="1"/>
          </p:cNvSpPr>
          <p:nvPr/>
        </p:nvSpPr>
        <p:spPr bwMode="auto">
          <a:xfrm>
            <a:off x="2" y="2159004"/>
            <a:ext cx="13817599" cy="598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543" tIns="49388" rIns="100543" bIns="49388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sz="3600" i="1" dirty="0" smtClean="0">
                <a:solidFill>
                  <a:srgbClr val="CCCCFF"/>
                </a:solidFill>
              </a:rPr>
              <a:t>New Things We Aren’t Expecting Will Disrupt:</a:t>
            </a:r>
            <a:endParaRPr lang="en-US" sz="3600" i="1" dirty="0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58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795" grpId="0" build="p" autoUpdateAnimBg="0"/>
      <p:bldP spid="272179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633980" y="7081520"/>
            <a:ext cx="20955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46" tIns="50923" rIns="101846" bIns="50923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316220" y="7081520"/>
            <a:ext cx="318516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46" tIns="50923" rIns="101846" bIns="50923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879600" y="259080"/>
            <a:ext cx="10058400" cy="1381760"/>
          </a:xfrm>
        </p:spPr>
        <p:txBody>
          <a:bodyPr/>
          <a:lstStyle/>
          <a:p>
            <a:r>
              <a:rPr lang="en-US" altLang="zh-TW" sz="5400" b="1" dirty="0">
                <a:latin typeface="Arial" charset="0"/>
                <a:ea typeface="新細明體" pitchFamily="18" charset="-120"/>
              </a:rPr>
              <a:t>Features of U.S. Drug Market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677638" y="1727200"/>
            <a:ext cx="8464073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46" tIns="50923" rIns="101846" bIns="50923" anchor="ctr"/>
          <a:lstStyle/>
          <a:p>
            <a:endParaRPr lang="en-US"/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00752" y="2019869"/>
            <a:ext cx="12296633" cy="55917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3200" b="1" dirty="0">
                <a:ea typeface="新細明體" pitchFamily="18" charset="-120"/>
              </a:rPr>
              <a:t> FDA Approves Drugs That Are Better Than Placebo</a:t>
            </a:r>
            <a:endParaRPr lang="en-US" altLang="zh-TW" sz="3200" dirty="0">
              <a:solidFill>
                <a:schemeClr val="accent6">
                  <a:lumMod val="20000"/>
                  <a:lumOff val="80000"/>
                </a:schemeClr>
              </a:solidFill>
              <a:ea typeface="新細明體" pitchFamily="18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3200" b="1" dirty="0">
                <a:ea typeface="新細明體" pitchFamily="18" charset="-120"/>
              </a:rPr>
              <a:t> Medicare &amp; Medicaid Must Cover FDA Approved Drugs</a:t>
            </a:r>
          </a:p>
          <a:p>
            <a:pPr>
              <a:spcBef>
                <a:spcPts val="0"/>
              </a:spcBef>
            </a:pPr>
            <a:r>
              <a:rPr lang="en-US" altLang="zh-TW" sz="3200" b="1" dirty="0">
                <a:ea typeface="新細明體" pitchFamily="18" charset="-120"/>
              </a:rPr>
              <a:t> Drug Firms Set Any Price They Want </a:t>
            </a:r>
            <a:r>
              <a:rPr lang="en-US" altLang="zh-TW" sz="3200" dirty="0">
                <a:solidFill>
                  <a:schemeClr val="accent6">
                    <a:lumMod val="20000"/>
                    <a:lumOff val="80000"/>
                  </a:schemeClr>
                </a:solidFill>
                <a:ea typeface="新細明體" pitchFamily="18" charset="-120"/>
              </a:rPr>
              <a:t>(a blank check)</a:t>
            </a:r>
          </a:p>
          <a:p>
            <a:pPr>
              <a:spcBef>
                <a:spcPts val="0"/>
              </a:spcBef>
            </a:pPr>
            <a:r>
              <a:rPr lang="en-US" altLang="zh-TW" sz="3200" b="1" dirty="0">
                <a:ea typeface="新細明體" pitchFamily="18" charset="-120"/>
              </a:rPr>
              <a:t> Coverage Has Been Broadened to Include Most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b="1" dirty="0">
                <a:ea typeface="新細明體" pitchFamily="18" charset="-120"/>
              </a:rPr>
              <a:t>	</a:t>
            </a:r>
            <a:r>
              <a:rPr lang="en-US" altLang="zh-TW" sz="3200" dirty="0">
                <a:solidFill>
                  <a:schemeClr val="accent6">
                    <a:lumMod val="20000"/>
                    <a:lumOff val="80000"/>
                  </a:schemeClr>
                </a:solidFill>
                <a:ea typeface="新細明體" pitchFamily="18" charset="-120"/>
              </a:rPr>
              <a:t>(&gt; 90% of U.S. Residents)</a:t>
            </a:r>
          </a:p>
          <a:p>
            <a:pPr>
              <a:spcBef>
                <a:spcPts val="0"/>
              </a:spcBef>
            </a:pPr>
            <a:r>
              <a:rPr lang="en-US" altLang="zh-TW" sz="3200" b="1" dirty="0">
                <a:ea typeface="新細明體" pitchFamily="18" charset="-120"/>
              </a:rPr>
              <a:t> Medicare Can Not Negotiate Drug Prices</a:t>
            </a:r>
          </a:p>
          <a:p>
            <a:pPr>
              <a:spcBef>
                <a:spcPts val="0"/>
              </a:spcBef>
            </a:pPr>
            <a:r>
              <a:rPr lang="en-US" altLang="zh-TW" sz="3200" b="1" dirty="0">
                <a:ea typeface="新細明體" pitchFamily="18" charset="-120"/>
              </a:rPr>
              <a:t> Increased Cost-Sharing for Rx Coverage</a:t>
            </a:r>
          </a:p>
          <a:p>
            <a:pPr>
              <a:spcBef>
                <a:spcPts val="0"/>
              </a:spcBef>
            </a:pPr>
            <a:r>
              <a:rPr lang="en-US" altLang="zh-TW" sz="3200" b="1" dirty="0">
                <a:ea typeface="新細明體" pitchFamily="18" charset="-120"/>
              </a:rPr>
              <a:t> Drug Cost is Paid by Individuals, Employers, or Govt.</a:t>
            </a:r>
          </a:p>
          <a:p>
            <a:pPr>
              <a:spcBef>
                <a:spcPts val="0"/>
              </a:spcBef>
            </a:pPr>
            <a:r>
              <a:rPr lang="en-US" altLang="zh-TW" sz="3200" b="1" dirty="0">
                <a:ea typeface="新細明體" pitchFamily="18" charset="-120"/>
              </a:rPr>
              <a:t> Insurers Process Claims But Don’t Pay for Healthcare</a:t>
            </a:r>
          </a:p>
          <a:p>
            <a:pPr>
              <a:spcBef>
                <a:spcPts val="0"/>
              </a:spcBef>
            </a:pPr>
            <a:r>
              <a:rPr lang="en-US" altLang="zh-TW" sz="3200" b="1" dirty="0">
                <a:ea typeface="新細明體" pitchFamily="18" charset="-120"/>
              </a:rPr>
              <a:t> Insurance Does Not Increase Resources</a:t>
            </a:r>
          </a:p>
          <a:p>
            <a:pPr>
              <a:spcBef>
                <a:spcPts val="0"/>
              </a:spcBef>
            </a:pPr>
            <a:r>
              <a:rPr lang="en-US" altLang="zh-TW" sz="3200" b="1" dirty="0">
                <a:ea typeface="新細明體" pitchFamily="18" charset="-120"/>
              </a:rPr>
              <a:t> Insurance Cost Shifts </a:t>
            </a:r>
            <a:r>
              <a:rPr lang="en-US" altLang="zh-TW" sz="3200" b="1" dirty="0">
                <a:ea typeface="新細明體" pitchFamily="18" charset="-120"/>
                <a:sym typeface="Wingdings" panose="05000000000000000000" pitchFamily="2" charset="2"/>
              </a:rPr>
              <a:t> Income Re-Distribution</a:t>
            </a:r>
            <a:endParaRPr lang="en-US" altLang="zh-TW" sz="32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2429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0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0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0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0365" y="443675"/>
            <a:ext cx="10058400" cy="1295400"/>
          </a:xfrm>
          <a:noFill/>
        </p:spPr>
        <p:txBody>
          <a:bodyPr vert="horz" wrap="square" lIns="100509" tIns="49370" rIns="100509" bIns="4937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latin typeface="Arial" charset="0"/>
              </a:rPr>
              <a:t>The Market for Drugs Is Unique</a:t>
            </a:r>
          </a:p>
        </p:txBody>
      </p:sp>
      <p:sp>
        <p:nvSpPr>
          <p:cNvPr id="272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0160" y="2677160"/>
            <a:ext cx="9304020" cy="4663440"/>
          </a:xfrm>
          <a:noFill/>
        </p:spPr>
        <p:txBody>
          <a:bodyPr vert="horz" wrap="square" lIns="100509" tIns="49370" rIns="100509" bIns="4937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/>
              <a:t> Monopoly for Pharmaceuticals</a:t>
            </a:r>
          </a:p>
          <a:p>
            <a:pPr>
              <a:spcBef>
                <a:spcPts val="0"/>
              </a:spcBef>
              <a:buNone/>
            </a:pPr>
            <a:r>
              <a:rPr lang="en-US" sz="3200" b="1" dirty="0"/>
              <a:t>	</a:t>
            </a:r>
            <a:r>
              <a:rPr lang="en-US" sz="2400" b="1" dirty="0"/>
              <a:t>	</a:t>
            </a:r>
            <a:r>
              <a:rPr lang="en-US" sz="2400" b="1" i="1" dirty="0">
                <a:solidFill>
                  <a:srgbClr val="CCCCFF"/>
                </a:solidFill>
              </a:rPr>
              <a:t>(Patents &amp; Exclusivity prevent competition)</a:t>
            </a:r>
          </a:p>
          <a:p>
            <a:r>
              <a:rPr lang="en-US" sz="3200" b="1" dirty="0"/>
              <a:t> High Barriers to Market Entry</a:t>
            </a:r>
          </a:p>
          <a:p>
            <a:r>
              <a:rPr lang="en-US" sz="3200" b="1" dirty="0"/>
              <a:t> Resources Not Easily Transferable</a:t>
            </a:r>
          </a:p>
          <a:p>
            <a:r>
              <a:rPr lang="en-US" sz="3200" b="1" dirty="0"/>
              <a:t> Reverse &amp; Perverse Incentives</a:t>
            </a:r>
          </a:p>
          <a:p>
            <a:r>
              <a:rPr lang="en-US" sz="3200" b="1" dirty="0"/>
              <a:t> Access Requires “Prescription”</a:t>
            </a:r>
          </a:p>
          <a:p>
            <a:r>
              <a:rPr lang="en-US" sz="3200" b="1" dirty="0"/>
              <a:t> Asymmetric Market</a:t>
            </a:r>
            <a:r>
              <a:rPr lang="en-US" sz="3200" b="1" dirty="0">
                <a:sym typeface="Wingdings" panose="05000000000000000000" pitchFamily="2" charset="2"/>
              </a:rPr>
              <a:t> Imperfect Information</a:t>
            </a:r>
          </a:p>
          <a:p>
            <a:pPr marL="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Nobel Prize </a:t>
            </a:r>
            <a:r>
              <a:rPr lang="en-US" sz="2400" b="1" i="1" dirty="0">
                <a:solidFill>
                  <a:srgbClr val="CCCCFF"/>
                </a:solidFill>
              </a:rPr>
              <a:t>(Patents &amp; Exclusivity prevent competition)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675890" y="2072640"/>
            <a:ext cx="846582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lIns="101575" tIns="50789" rIns="101575" bIns="50789" anchor="ctr"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FFFF00"/>
              </a:buCl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21797" name="Rectangle 5"/>
          <p:cNvSpPr>
            <a:spLocks noChangeArrowheads="1"/>
          </p:cNvSpPr>
          <p:nvPr/>
        </p:nvSpPr>
        <p:spPr bwMode="auto">
          <a:xfrm>
            <a:off x="2394774" y="2159001"/>
            <a:ext cx="9312751" cy="5984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09" tIns="49370" rIns="100509" bIns="4937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sz="3600" b="0" i="1">
                <a:solidFill>
                  <a:srgbClr val="CCCCFF"/>
                </a:solidFill>
              </a:rPr>
              <a:t>Supply side factors:</a:t>
            </a:r>
          </a:p>
        </p:txBody>
      </p:sp>
    </p:spTree>
    <p:extLst>
      <p:ext uri="{BB962C8B-B14F-4D97-AF65-F5344CB8AC3E}">
        <p14:creationId xmlns:p14="http://schemas.microsoft.com/office/powerpoint/2010/main" val="2613318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2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2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2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2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795" grpId="0" build="p" autoUpdateAnimBg="0"/>
      <p:bldP spid="272179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2189" y="127000"/>
            <a:ext cx="9304337" cy="941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>
                <a:latin typeface="Arial" panose="020B0604020202020204" pitchFamily="34" charset="0"/>
              </a:rPr>
              <a:t>$/EpiPen (2-pak) for </a:t>
            </a:r>
            <a:br>
              <a:rPr lang="en-US" altLang="en-US" sz="3200" b="1">
                <a:latin typeface="Arial" panose="020B0604020202020204" pitchFamily="34" charset="0"/>
              </a:rPr>
            </a:br>
            <a:r>
              <a:rPr lang="en-US" altLang="en-US" sz="3200" b="1">
                <a:latin typeface="Arial" panose="020B0604020202020204" pitchFamily="34" charset="0"/>
              </a:rPr>
              <a:t>Self-Insured Health Plan: 2005-2016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graphicFrame>
        <p:nvGraphicFramePr>
          <p:cNvPr id="12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995364"/>
          <a:ext cx="9710738" cy="652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400300" y="7248526"/>
            <a:ext cx="7442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28" tIns="49481" rIns="100728" bIns="49481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1100" b="0" i="1">
                <a:solidFill>
                  <a:srgbClr val="FFFFFF"/>
                </a:solidFill>
              </a:rPr>
              <a:t>Based on data from self-insured drug benefit 2004 to 2016 &amp; compiled by PRIME Institute, University of Minnesota.</a:t>
            </a:r>
            <a:endParaRPr lang="en-US" altLang="en-US" sz="11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08189" y="776289"/>
            <a:ext cx="12160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28" tIns="49481" rIns="100728" bIns="49481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1800" i="1">
                <a:solidFill>
                  <a:srgbClr val="FFFF99"/>
                </a:solidFill>
              </a:rPr>
              <a:t>$ / Month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925764" y="2863851"/>
            <a:ext cx="4605643" cy="4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>
            <a:spAutoFit/>
          </a:bodyPr>
          <a:lstStyle/>
          <a:p>
            <a:pPr>
              <a:buClr>
                <a:srgbClr val="FFFF00"/>
              </a:buClr>
              <a:defRPr/>
            </a:pPr>
            <a:r>
              <a:rPr lang="en-US" altLang="en-US" sz="2500" b="0" dirty="0">
                <a:solidFill>
                  <a:srgbClr val="FFC000"/>
                </a:solidFill>
                <a:latin typeface="Arial" panose="020B0604020202020204" pitchFamily="34" charset="0"/>
              </a:rPr>
              <a:t>*  623% Increase In 2005-2016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924176" y="3424239"/>
            <a:ext cx="4581855" cy="4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>
            <a:spAutoFit/>
          </a:bodyPr>
          <a:lstStyle/>
          <a:p>
            <a:pPr>
              <a:buClr>
                <a:srgbClr val="FFFF00"/>
              </a:buClr>
              <a:defRPr/>
            </a:pPr>
            <a:r>
              <a:rPr lang="en-US" altLang="en-US" sz="2500" b="0" dirty="0">
                <a:solidFill>
                  <a:srgbClr val="FFC000"/>
                </a:solidFill>
                <a:latin typeface="Arial" panose="020B0604020202020204" pitchFamily="34" charset="0"/>
              </a:rPr>
              <a:t>*  305% Increase In 2011-2016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889250" y="3998914"/>
            <a:ext cx="4259394" cy="11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>
            <a:spAutoFit/>
          </a:bodyPr>
          <a:lstStyle/>
          <a:p>
            <a:pPr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en-US" sz="2500" dirty="0">
                <a:solidFill>
                  <a:srgbClr val="FF0000"/>
                </a:solidFill>
                <a:latin typeface="Arial" panose="020B0604020202020204" pitchFamily="34" charset="0"/>
              </a:rPr>
              <a:t>*</a:t>
            </a:r>
            <a:r>
              <a:rPr lang="en-US" altLang="en-US" sz="2500" dirty="0">
                <a:solidFill>
                  <a:srgbClr val="FFC0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500" dirty="0">
                <a:solidFill>
                  <a:srgbClr val="FF0000"/>
                </a:solidFill>
                <a:latin typeface="Arial" panose="020B0604020202020204" pitchFamily="34" charset="0"/>
              </a:rPr>
              <a:t>2011-2016: </a:t>
            </a:r>
          </a:p>
          <a:p>
            <a:pPr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en-US" sz="2500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↑</a:t>
            </a:r>
            <a:r>
              <a:rPr lang="en-US" altLang="en-US" sz="2500" dirty="0">
                <a:solidFill>
                  <a:srgbClr val="FF0000"/>
                </a:solidFill>
                <a:latin typeface="Arial" panose="020B0604020202020204" pitchFamily="34" charset="0"/>
              </a:rPr>
              <a:t> Spending $1,000,000</a:t>
            </a:r>
          </a:p>
          <a:p>
            <a:pPr>
              <a:spcBef>
                <a:spcPts val="0"/>
              </a:spcBef>
              <a:buClr>
                <a:srgbClr val="FFFF00"/>
              </a:buClr>
              <a:defRPr/>
            </a:pPr>
            <a:r>
              <a:rPr lang="en-US" altLang="en-US" sz="2500" dirty="0">
                <a:solidFill>
                  <a:srgbClr val="FF0000"/>
                </a:solidFill>
                <a:latin typeface="Arial" panose="020B0604020202020204" pitchFamily="34" charset="0"/>
              </a:rPr>
              <a:t>        Due to Price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↑</a:t>
            </a:r>
            <a:r>
              <a:rPr lang="en-US" altLang="en-US" sz="2500" dirty="0">
                <a:solidFill>
                  <a:srgbClr val="FF0000"/>
                </a:solidFill>
                <a:latin typeface="Arial" panose="020B0604020202020204" pitchFamily="34" charset="0"/>
              </a:rPr>
              <a:t> Alone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2925763" y="1400175"/>
            <a:ext cx="6405562" cy="1169988"/>
          </a:xfrm>
          <a:prstGeom prst="rect">
            <a:avLst/>
          </a:prstGeom>
          <a:noFill/>
        </p:spPr>
        <p:txBody>
          <a:bodyPr wrap="none" lIns="91388" tIns="45693" rIns="91388" bIns="45693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defRPr/>
            </a:pPr>
            <a:r>
              <a:rPr lang="en-US" sz="2500" dirty="0">
                <a:solidFill>
                  <a:srgbClr val="FFFF00"/>
                </a:solidFill>
                <a:latin typeface="Arial"/>
              </a:rPr>
              <a:t>NEWS FLASH:  </a:t>
            </a:r>
          </a:p>
          <a:p>
            <a:pPr marL="342900" indent="-342900"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500" dirty="0">
                <a:solidFill>
                  <a:srgbClr val="00FF00"/>
                </a:solidFill>
                <a:latin typeface="Arial"/>
              </a:rPr>
              <a:t>Competitor </a:t>
            </a:r>
            <a:r>
              <a:rPr lang="en-US" sz="2500" dirty="0" err="1">
                <a:solidFill>
                  <a:srgbClr val="00FF00"/>
                </a:solidFill>
                <a:latin typeface="Arial"/>
              </a:rPr>
              <a:t>Auvi</a:t>
            </a:r>
            <a:r>
              <a:rPr lang="en-US" sz="2500" dirty="0">
                <a:solidFill>
                  <a:srgbClr val="00FF00"/>
                </a:solidFill>
                <a:latin typeface="Arial"/>
              </a:rPr>
              <a:t>-Q will re-enter market</a:t>
            </a:r>
          </a:p>
          <a:p>
            <a:pPr marL="342900" indent="-342900"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500" dirty="0">
                <a:solidFill>
                  <a:srgbClr val="00FF00"/>
                </a:solidFill>
                <a:latin typeface="Arial"/>
              </a:rPr>
              <a:t>Price:  $4,500 (2-pak)* </a:t>
            </a:r>
          </a:p>
        </p:txBody>
      </p:sp>
      <p:sp>
        <p:nvSpPr>
          <p:cNvPr id="34826" name="Rectangle 4"/>
          <p:cNvSpPr>
            <a:spLocks noChangeArrowheads="1"/>
          </p:cNvSpPr>
          <p:nvPr/>
        </p:nvSpPr>
        <p:spPr bwMode="auto">
          <a:xfrm>
            <a:off x="2398714" y="7437438"/>
            <a:ext cx="86518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28" tIns="49481" rIns="100728" bIns="49481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r>
              <a:rPr lang="en-US" altLang="en-US" sz="1100" b="0" i="1">
                <a:solidFill>
                  <a:srgbClr val="FFFFFF"/>
                </a:solidFill>
              </a:rPr>
              <a:t>* Reported in </a:t>
            </a:r>
            <a:r>
              <a:rPr lang="en-US" altLang="en-US" sz="1100">
                <a:solidFill>
                  <a:srgbClr val="FFFFFF"/>
                </a:solidFill>
              </a:rPr>
              <a:t>Karlin-Smith,</a:t>
            </a:r>
            <a:r>
              <a:rPr lang="en-US" altLang="en-US" sz="1100" i="1">
                <a:solidFill>
                  <a:srgbClr val="FFFFFF"/>
                </a:solidFill>
              </a:rPr>
              <a:t> Sarah, </a:t>
            </a:r>
            <a:r>
              <a:rPr lang="en-US" altLang="en-US" sz="1100" b="0" i="1">
                <a:solidFill>
                  <a:srgbClr val="FFFFFF"/>
                </a:solidFill>
              </a:rPr>
              <a:t> “</a:t>
            </a:r>
            <a:r>
              <a:rPr lang="en-US" altLang="en-US" sz="1100">
                <a:solidFill>
                  <a:srgbClr val="FFFFFF"/>
                </a:solidFill>
              </a:rPr>
              <a:t>EpiPen competitor to cost seven times more”,  Politico, January 19, 2017 as found at: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1100">
                <a:solidFill>
                  <a:srgbClr val="FFFF00"/>
                </a:solidFill>
                <a:hlinkClick r:id="rId4"/>
              </a:rPr>
              <a:t>https://www.politicopro.com/health-care/whiteboard/2017/01/kaleo-to-undercut-epipen-price-with-upcoming-alternative-082511</a:t>
            </a:r>
            <a:endParaRPr lang="en-US" altLang="en-US" sz="11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32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9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2189" y="127000"/>
            <a:ext cx="9304337" cy="941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>
                <a:latin typeface="Arial" panose="020B0604020202020204" pitchFamily="34" charset="0"/>
              </a:rPr>
              <a:t>Humulin U-500: Average $/Month</a:t>
            </a:r>
            <a:br>
              <a:rPr lang="en-US" altLang="en-US" sz="3200" b="1">
                <a:latin typeface="Arial" panose="020B0604020202020204" pitchFamily="34" charset="0"/>
              </a:rPr>
            </a:br>
            <a:r>
              <a:rPr lang="en-US" altLang="en-US" sz="3200" b="1">
                <a:latin typeface="Arial" panose="020B0604020202020204" pitchFamily="34" charset="0"/>
              </a:rPr>
              <a:t>for Commercial Insurance: 2005-2013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graphicFrame>
        <p:nvGraphicFramePr>
          <p:cNvPr id="12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995364"/>
          <a:ext cx="9710738" cy="652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400300" y="7391401"/>
            <a:ext cx="7329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28" tIns="49481" rIns="100728" bIns="49481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1100" b="0" i="1">
                <a:solidFill>
                  <a:srgbClr val="FFFFFF"/>
                </a:solidFill>
              </a:rPr>
              <a:t>Based on data from self-insured drug benefit 2004 to 2013 &amp; compiled by PRIME Institute, University of Minnesota.</a:t>
            </a:r>
            <a:endParaRPr lang="en-US" altLang="en-US" sz="11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008189" y="776289"/>
            <a:ext cx="12160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28" tIns="49481" rIns="100728" bIns="49481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1800" i="1">
                <a:solidFill>
                  <a:srgbClr val="FFFF99"/>
                </a:solidFill>
              </a:rPr>
              <a:t>$ / Month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02613" y="3460750"/>
            <a:ext cx="16700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28" tIns="49481" rIns="100728" bIns="49481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000">
                <a:solidFill>
                  <a:srgbClr val="00FF00"/>
                </a:solidFill>
              </a:rPr>
              <a:t>$ 5,172/Year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14725" y="1382714"/>
            <a:ext cx="4279208" cy="4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defRPr/>
            </a:pPr>
            <a:r>
              <a:rPr lang="en-US" altLang="en-US" sz="2500" dirty="0">
                <a:solidFill>
                  <a:srgbClr val="FFC000"/>
                </a:solidFill>
              </a:rPr>
              <a:t>*  361% Increase In 8 Years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24163" y="4695825"/>
            <a:ext cx="16700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28" tIns="49481" rIns="100728" bIns="49481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000">
                <a:solidFill>
                  <a:srgbClr val="00FF00"/>
                </a:solidFill>
              </a:rPr>
              <a:t>$ 2,248/Year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040938" y="1327150"/>
            <a:ext cx="18145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28" tIns="49481" rIns="100728" bIns="49481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000">
                <a:solidFill>
                  <a:srgbClr val="00FF00"/>
                </a:solidFill>
              </a:rPr>
              <a:t>$ 10,375/Year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391275" y="4124325"/>
            <a:ext cx="16700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28" tIns="49481" rIns="100728" bIns="49481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000">
                <a:solidFill>
                  <a:srgbClr val="00FF00"/>
                </a:solidFill>
              </a:rPr>
              <a:t>$ 2,954/Year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56050" y="3697288"/>
            <a:ext cx="2128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>
            <a:spAutoFit/>
          </a:bodyPr>
          <a:lstStyle>
            <a:lvl1pPr marL="317500" indent="-3175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solidFill>
                  <a:srgbClr val="FFC000"/>
                </a:solidFill>
              </a:rPr>
              <a:t>13% Increase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solidFill>
                  <a:srgbClr val="FFC000"/>
                </a:solidFill>
              </a:rPr>
              <a:t>In 4 Years: 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solidFill>
                  <a:srgbClr val="FFC000"/>
                </a:solidFill>
              </a:rPr>
              <a:t>2006 to 2010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86514" y="2890838"/>
            <a:ext cx="2130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>
            <a:spAutoFit/>
          </a:bodyPr>
          <a:lstStyle>
            <a:lvl1pPr marL="317500" indent="-3175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solidFill>
                  <a:srgbClr val="FFC000"/>
                </a:solidFill>
              </a:rPr>
              <a:t>75% Increase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solidFill>
                  <a:srgbClr val="FFC000"/>
                </a:solidFill>
              </a:rPr>
              <a:t>In 2 Years: 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solidFill>
                  <a:srgbClr val="FFC000"/>
                </a:solidFill>
              </a:rPr>
              <a:t>2010 to 2012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161339" y="1722438"/>
            <a:ext cx="2271671" cy="8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>
            <a:spAutoFit/>
          </a:bodyPr>
          <a:lstStyle>
            <a:lvl1pPr marL="317500" indent="-3175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C000"/>
                </a:solidFill>
              </a:rPr>
              <a:t>100% Increase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C000"/>
                </a:solidFill>
              </a:rPr>
              <a:t>In 2 Years: 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C000"/>
                </a:solidFill>
              </a:rPr>
              <a:t>2012 to 2014 </a:t>
            </a:r>
          </a:p>
        </p:txBody>
      </p:sp>
    </p:spTree>
    <p:extLst>
      <p:ext uri="{BB962C8B-B14F-4D97-AF65-F5344CB8AC3E}">
        <p14:creationId xmlns:p14="http://schemas.microsoft.com/office/powerpoint/2010/main" val="1478951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6" grpId="0"/>
      <p:bldP spid="11" grpId="0"/>
      <p:bldP spid="14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Weighted Average Retail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Price Paid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per Day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Older Cohort (1980-2003) of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Widely Used Generic Prescription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Drugs: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2005 to 2015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620" y="1660359"/>
            <a:ext cx="9228631" cy="55150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9559866" y="2360023"/>
            <a:ext cx="1173" cy="1773414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6" name="Text Box 1"/>
          <p:cNvSpPr txBox="1"/>
          <p:nvPr/>
        </p:nvSpPr>
        <p:spPr>
          <a:xfrm>
            <a:off x="9550141" y="3658463"/>
            <a:ext cx="1223412" cy="38779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163% </a:t>
            </a:r>
            <a:r>
              <a:rPr lang="en-US" sz="2400" dirty="0" smtClean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↑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48713" y="4114176"/>
            <a:ext cx="1687940" cy="9735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ash"/>
            <a:headEnd type="none"/>
            <a:tailEnd type="non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9087" y="7274258"/>
            <a:ext cx="1224263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Schondelmeyer S, Purvis L, Trends </a:t>
            </a:r>
            <a:r>
              <a:rPr lang="en-US" sz="1100" b="0" dirty="0"/>
              <a:t>in Retail Prices of Generic </a:t>
            </a:r>
            <a:r>
              <a:rPr lang="en-US" sz="1100" b="0" dirty="0" smtClean="0"/>
              <a:t>Prescription </a:t>
            </a:r>
            <a:r>
              <a:rPr lang="en-US" sz="1100" b="0" dirty="0"/>
              <a:t>Drugs Widely Used by </a:t>
            </a:r>
            <a:r>
              <a:rPr lang="en-US" sz="1100" b="0" dirty="0" smtClean="0"/>
              <a:t>Older Americans 2006 </a:t>
            </a:r>
            <a:r>
              <a:rPr lang="en-US" sz="1100" b="0" dirty="0"/>
              <a:t>to </a:t>
            </a:r>
            <a:r>
              <a:rPr lang="en-US" sz="1100" b="0" dirty="0" smtClean="0"/>
              <a:t>2015. AARP Public Policy Institute, Rx </a:t>
            </a:r>
            <a:r>
              <a:rPr lang="en-US" sz="1100" b="0" dirty="0"/>
              <a:t>Price Watch Report June </a:t>
            </a:r>
            <a:r>
              <a:rPr lang="en-US" sz="1100" b="0" dirty="0" smtClean="0"/>
              <a:t>2017. </a:t>
            </a:r>
            <a:r>
              <a:rPr lang="en-US" sz="1100" b="0" dirty="0"/>
              <a:t>Prepared by the AARP Public Policy Institute and the </a:t>
            </a:r>
            <a:r>
              <a:rPr lang="en-US" sz="1100" b="0" i="1" dirty="0"/>
              <a:t>PRIME </a:t>
            </a:r>
            <a:r>
              <a:rPr lang="en-US" sz="1100" b="0" dirty="0"/>
              <a:t>Institute, University of Minnesota, based on data from Truven Health MarketScan® Research Databases.</a:t>
            </a:r>
          </a:p>
          <a:p>
            <a:r>
              <a:rPr lang="en-US" sz="1100" b="0" dirty="0"/>
              <a:t> </a:t>
            </a:r>
          </a:p>
          <a:p>
            <a:endParaRPr lang="en-US" sz="1100" b="0" dirty="0"/>
          </a:p>
        </p:txBody>
      </p:sp>
      <p:sp>
        <p:nvSpPr>
          <p:cNvPr id="12" name="Text Box 1"/>
          <p:cNvSpPr txBox="1"/>
          <p:nvPr/>
        </p:nvSpPr>
        <p:spPr>
          <a:xfrm>
            <a:off x="7300088" y="4770590"/>
            <a:ext cx="888385" cy="39324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$0.48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594979" y="4417897"/>
            <a:ext cx="133427" cy="406587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4" name="Text Box 1"/>
          <p:cNvSpPr txBox="1"/>
          <p:nvPr/>
        </p:nvSpPr>
        <p:spPr>
          <a:xfrm>
            <a:off x="3221682" y="3087912"/>
            <a:ext cx="888385" cy="39324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$0.71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284561" y="3384971"/>
            <a:ext cx="133427" cy="406587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6" name="Text Box 1"/>
          <p:cNvSpPr txBox="1"/>
          <p:nvPr/>
        </p:nvSpPr>
        <p:spPr>
          <a:xfrm>
            <a:off x="8304298" y="1966774"/>
            <a:ext cx="888385" cy="39324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$1.26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6871634" y="3594933"/>
            <a:ext cx="888385" cy="39324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$0.61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594979" y="3791557"/>
            <a:ext cx="351718" cy="322619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>
            <a:off x="9116704" y="2147288"/>
            <a:ext cx="443163" cy="184076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22" name="Text Box 1"/>
          <p:cNvSpPr txBox="1"/>
          <p:nvPr/>
        </p:nvSpPr>
        <p:spPr>
          <a:xfrm>
            <a:off x="10353739" y="2881846"/>
            <a:ext cx="888385" cy="39324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$1.07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57640" y="5493219"/>
            <a:ext cx="1830758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n=115 </a:t>
            </a:r>
            <a:r>
              <a:rPr lang="en-US" sz="1200" b="0" dirty="0">
                <a:solidFill>
                  <a:schemeClr val="bg1"/>
                </a:solidFill>
              </a:rPr>
              <a:t>t</a:t>
            </a:r>
            <a:r>
              <a:rPr lang="en-US" sz="1200" b="0" dirty="0" smtClean="0">
                <a:solidFill>
                  <a:schemeClr val="bg1"/>
                </a:solidFill>
              </a:rPr>
              <a:t>op generic drugs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insblus">
  <a:themeElements>
    <a:clrScheme name="">
      <a:dk1>
        <a:srgbClr val="00279F"/>
      </a:dk1>
      <a:lt1>
        <a:srgbClr val="FFFFFF"/>
      </a:lt1>
      <a:dk2>
        <a:srgbClr val="000000"/>
      </a:dk2>
      <a:lt2>
        <a:srgbClr val="FFFF00"/>
      </a:lt2>
      <a:accent1>
        <a:srgbClr val="EF9100"/>
      </a:accent1>
      <a:accent2>
        <a:srgbClr val="114FFB"/>
      </a:accent2>
      <a:accent3>
        <a:srgbClr val="AAAAAA"/>
      </a:accent3>
      <a:accent4>
        <a:srgbClr val="DADADA"/>
      </a:accent4>
      <a:accent5>
        <a:srgbClr val="F6C7AA"/>
      </a:accent5>
      <a:accent6>
        <a:srgbClr val="0E47E3"/>
      </a:accent6>
      <a:hlink>
        <a:srgbClr val="F95AB7"/>
      </a:hlink>
      <a:folHlink>
        <a:srgbClr val="919191"/>
      </a:folHlink>
    </a:clrScheme>
    <a:fontScheme name="linsbl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577" tIns="49405" rIns="100577" bIns="49405" numCol="1" anchor="t" anchorCtr="0" compatLnSpc="1">
        <a:prstTxWarp prst="textNoShape">
          <a:avLst/>
        </a:prstTxWarp>
      </a:bodyPr>
      <a:lstStyle>
        <a:defPPr marL="382588" marR="0" indent="-3825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50000"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577" tIns="49405" rIns="100577" bIns="49405" numCol="1" anchor="t" anchorCtr="0" compatLnSpc="1">
        <a:prstTxWarp prst="textNoShape">
          <a:avLst/>
        </a:prstTxWarp>
      </a:bodyPr>
      <a:lstStyle>
        <a:defPPr marL="382588" marR="0" indent="-3825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50000"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nsbl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sbl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ivic">
  <a:themeElements>
    <a:clrScheme name="Custom 12">
      <a:dk1>
        <a:srgbClr val="BEBEBE"/>
      </a:dk1>
      <a:lt1>
        <a:srgbClr val="FFFFFF"/>
      </a:lt1>
      <a:dk2>
        <a:srgbClr val="646B86"/>
      </a:dk2>
      <a:lt2>
        <a:srgbClr val="FFFFFF"/>
      </a:lt2>
      <a:accent1>
        <a:srgbClr val="C3C3C3"/>
      </a:accent1>
      <a:accent2>
        <a:srgbClr val="CCB400"/>
      </a:accent2>
      <a:accent3>
        <a:srgbClr val="00862F"/>
      </a:accent3>
      <a:accent4>
        <a:srgbClr val="8C7B70"/>
      </a:accent4>
      <a:accent5>
        <a:srgbClr val="FF7204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c:\msoffice\powerpnt\template\sldshow\linsblus.ppt</Template>
  <TotalTime>19944</TotalTime>
  <Pages>16</Pages>
  <Words>2283</Words>
  <Application>Microsoft Office PowerPoint</Application>
  <PresentationFormat>Custom</PresentationFormat>
  <Paragraphs>471</Paragraphs>
  <Slides>35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ＭＳ Ｐゴシック</vt:lpstr>
      <vt:lpstr>ＭＳ Ｐゴシック</vt:lpstr>
      <vt:lpstr>Arial</vt:lpstr>
      <vt:lpstr>Calibri</vt:lpstr>
      <vt:lpstr>Courier New</vt:lpstr>
      <vt:lpstr>Georgia</vt:lpstr>
      <vt:lpstr>Monotype Sorts</vt:lpstr>
      <vt:lpstr>新細明體</vt:lpstr>
      <vt:lpstr>Symbol</vt:lpstr>
      <vt:lpstr>Times New Roman</vt:lpstr>
      <vt:lpstr>Wingdings</vt:lpstr>
      <vt:lpstr>Wingdings 2</vt:lpstr>
      <vt:lpstr>linsblus</vt:lpstr>
      <vt:lpstr>Default Theme</vt:lpstr>
      <vt:lpstr>1_Civic</vt:lpstr>
      <vt:lpstr>Photo Editor Photo</vt:lpstr>
      <vt:lpstr>Chart</vt:lpstr>
      <vt:lpstr>PowerPoint Presentation</vt:lpstr>
      <vt:lpstr>Overview</vt:lpstr>
      <vt:lpstr>Is there anyone who has not needed (or used) a prescription drug?</vt:lpstr>
      <vt:lpstr>Disruptive Issues</vt:lpstr>
      <vt:lpstr>Features of U.S. Drug Market</vt:lpstr>
      <vt:lpstr>The Market for Drugs Is Unique</vt:lpstr>
      <vt:lpstr>$/EpiPen (2-pak) for  Self-Insured Health Plan: 2005-2016</vt:lpstr>
      <vt:lpstr>Humulin U-500: Average $/Month for Commercial Insurance: 2005-2013</vt:lpstr>
      <vt:lpstr>Weighted Average Retail Price Paid per Day  for Older Cohort (1980-2003) of  Most Widely Used Generic Prescription Drugs: 2005 to 2015   </vt:lpstr>
      <vt:lpstr>When a drug has a</vt:lpstr>
      <vt:lpstr>PowerPoint Presentation</vt:lpstr>
      <vt:lpstr>PowerPoint Presentation</vt:lpstr>
      <vt:lpstr>Some New Drugs Enter the  Market at the Cost of:</vt:lpstr>
      <vt:lpstr>Drug Pricing Issues</vt:lpstr>
      <vt:lpstr>U.S. Annual Income: 2014</vt:lpstr>
      <vt:lpstr>Transparency “map” needed  </vt:lpstr>
      <vt:lpstr>PBM Practices</vt:lpstr>
      <vt:lpstr>Proton Pump Inhibitors $ Cost/Unit for Self-Insured Employer*: 2016 </vt:lpstr>
      <vt:lpstr>5 Common Generic Prescriptions at Different Pharmacies: 2016 </vt:lpstr>
      <vt:lpstr>Amount Paid/Unit for Generic Prescription Drug by Pharmacy Type &amp; Network Status</vt:lpstr>
      <vt:lpstr>Generic MAC Amount Paid/Unit to PBM to Pharmacy &amp; by Employer to PBM</vt:lpstr>
      <vt:lpstr>Levothyroxine Sodium 75 mg Tablets Brand &amp; Generic Prices (May 2015)</vt:lpstr>
      <vt:lpstr>Price Disparity Across Therapeutic Alternatives: 2017</vt:lpstr>
      <vt:lpstr>PowerPoint Presentation</vt:lpstr>
      <vt:lpstr>The Drug Market is Broken !</vt:lpstr>
      <vt:lpstr>President Trump on Drug Prices</vt:lpstr>
      <vt:lpstr>Trump on Prescription Drugs</vt:lpstr>
      <vt:lpstr>PowerPoint Presentation</vt:lpstr>
      <vt:lpstr>PowerPoint Presentation</vt:lpstr>
      <vt:lpstr>Finding Fixes for the Future</vt:lpstr>
      <vt:lpstr>Medical Benefit Drugs</vt:lpstr>
      <vt:lpstr>2017/2018 State Rx Legislation by the Numbers</vt:lpstr>
      <vt:lpstr>Disruptive Actions</vt:lpstr>
      <vt:lpstr>Regulatory &amp; Legal  Influences on Generics</vt:lpstr>
      <vt:lpstr>Economics of Prescription Drugs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 Pharmaceutical Economics and Public Policy</dc:title>
  <dc:creator>Stephen W. Schondelmeyer</dc:creator>
  <cp:lastModifiedBy>DFLUser</cp:lastModifiedBy>
  <cp:revision>724</cp:revision>
  <cp:lastPrinted>2019-02-05T18:17:16Z</cp:lastPrinted>
  <dcterms:created xsi:type="dcterms:W3CDTF">1996-11-16T06:01:46Z</dcterms:created>
  <dcterms:modified xsi:type="dcterms:W3CDTF">2019-02-06T04:18:22Z</dcterms:modified>
</cp:coreProperties>
</file>