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2" r:id="rId5"/>
    <p:sldId id="265" r:id="rId6"/>
    <p:sldId id="261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3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76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69EAF-9E1D-4798-BC2B-999213748E59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05765-7E18-462C-9C37-F73C2043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5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5765-7E18-462C-9C37-F73C204363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8A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861" y="1791929"/>
            <a:ext cx="7772400" cy="797398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485" y="3602038"/>
            <a:ext cx="483325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03386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D94E43F7-8E61-4570-AC19-5F7773B06325}" type="datetime1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EA6A65-BE7D-4D61-A608-1539A25B89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1600"/>
            <a:ext cx="831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471949" y="1378974"/>
            <a:ext cx="233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dirty="0" smtClean="0">
                <a:solidFill>
                  <a:schemeClr val="bg1"/>
                </a:solidFill>
              </a:rPr>
              <a:t>CITY OF MINNEAPOLIS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1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84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3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A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2B427"/>
              </a:buClr>
              <a:defRPr/>
            </a:lvl1pPr>
            <a:lvl2pPr>
              <a:buClr>
                <a:srgbClr val="A2B427"/>
              </a:buClr>
              <a:defRPr/>
            </a:lvl2pPr>
            <a:lvl3pPr>
              <a:buClr>
                <a:srgbClr val="A2B427"/>
              </a:buClr>
              <a:defRPr/>
            </a:lvl3pPr>
            <a:lvl4pPr>
              <a:buClr>
                <a:srgbClr val="A2B427"/>
              </a:buClr>
              <a:defRPr/>
            </a:lvl4pPr>
            <a:lvl5pPr>
              <a:buClr>
                <a:srgbClr val="A2B427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7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8A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5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5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7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54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7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3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A6A65-BE7D-4D61-A608-1539A25B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1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A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2D05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415" y="2010760"/>
            <a:ext cx="7772400" cy="797398"/>
          </a:xfrm>
        </p:spPr>
        <p:txBody>
          <a:bodyPr>
            <a:noAutofit/>
          </a:bodyPr>
          <a:lstStyle/>
          <a:p>
            <a:r>
              <a:rPr lang="en-US" sz="4000" dirty="0" smtClean="0"/>
              <a:t>Historic Pioneers and Soldiers Cemetery Fence Restoration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National Historic Landmark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3/11/2016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79" y="449384"/>
            <a:ext cx="2949178" cy="1191846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Pioneers and Soldiers Cemetery Fence: </a:t>
            </a:r>
            <a:br>
              <a:rPr lang="en-US" sz="2400" dirty="0" smtClean="0"/>
            </a:br>
            <a:r>
              <a:rPr lang="en-US" sz="2400" dirty="0" smtClean="0"/>
              <a:t>Minnesota’s History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026" y="1850292"/>
            <a:ext cx="2949178" cy="500770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Originally established in 1853, originally </a:t>
            </a:r>
            <a:r>
              <a:rPr lang="en-US" dirty="0"/>
              <a:t>known as Layman’s </a:t>
            </a:r>
            <a:r>
              <a:rPr lang="en-US" dirty="0" smtClean="0"/>
              <a:t>Cemetery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ldest </a:t>
            </a:r>
            <a:r>
              <a:rPr lang="en-US" dirty="0"/>
              <a:t>surviving cemetery in </a:t>
            </a:r>
            <a:r>
              <a:rPr lang="en-US" dirty="0" smtClean="0"/>
              <a:t>Minneapolis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inal </a:t>
            </a:r>
            <a:r>
              <a:rPr lang="en-US" dirty="0"/>
              <a:t>resting place for over 20,000 </a:t>
            </a:r>
            <a:r>
              <a:rPr lang="en-US" dirty="0" smtClean="0"/>
              <a:t>individuals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cemetery in Minnesota listed as an individual landmark on the National Register of Historic </a:t>
            </a:r>
            <a:r>
              <a:rPr lang="en-US" dirty="0" smtClean="0"/>
              <a:t>Places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1928, </a:t>
            </a:r>
            <a:r>
              <a:rPr lang="en-US" dirty="0" smtClean="0"/>
              <a:t>Minneapolis took </a:t>
            </a:r>
            <a:r>
              <a:rPr lang="en-US" dirty="0"/>
              <a:t>over ownership due to the </a:t>
            </a:r>
            <a:r>
              <a:rPr lang="en-US" dirty="0" smtClean="0"/>
              <a:t>Cemetery’s </a:t>
            </a:r>
            <a:r>
              <a:rPr lang="en-US" dirty="0"/>
              <a:t>poor condition and has continued to manage the </a:t>
            </a:r>
            <a:r>
              <a:rPr lang="en-US" dirty="0" smtClean="0"/>
              <a:t>property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1998662"/>
            <a:ext cx="4064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33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History of Diversity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Ethnically </a:t>
            </a:r>
            <a:r>
              <a:rPr lang="en-US" dirty="0"/>
              <a:t>diverse and contains a cross section of early Minnesotans whose efforts contributed to the early </a:t>
            </a:r>
            <a:r>
              <a:rPr lang="en-US" dirty="0" smtClean="0"/>
              <a:t>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Cemetery was never segregated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Direct </a:t>
            </a:r>
            <a:r>
              <a:rPr lang="en-US" dirty="0"/>
              <a:t>ties to </a:t>
            </a:r>
            <a:r>
              <a:rPr lang="en-US" dirty="0" smtClean="0"/>
              <a:t>Minnesota’s    anti-slavery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Layman family members of First </a:t>
            </a:r>
            <a:r>
              <a:rPr lang="en-US" dirty="0"/>
              <a:t>Baptist Church of Minneapolis, synonymous with the anti-slavery movement in </a:t>
            </a:r>
            <a:r>
              <a:rPr lang="en-US" dirty="0" smtClean="0"/>
              <a:t>Minnesota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Native American, waves of immigrants, early settlers all buried together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41" y="987425"/>
            <a:ext cx="3133444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Displaying Cheathamqui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Pioneers and Soldiers of Minnesota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Contains the graves of soldiers from the War of 1812, Civil War, and Spanish-American </a:t>
            </a:r>
            <a:r>
              <a:rPr lang="en-US" dirty="0" smtClean="0"/>
              <a:t>War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 up </a:t>
            </a:r>
            <a:r>
              <a:rPr lang="en-US" dirty="0"/>
              <a:t>to 60 </a:t>
            </a:r>
            <a:r>
              <a:rPr lang="en-US" dirty="0" smtClean="0"/>
              <a:t>percent buried are </a:t>
            </a:r>
            <a:r>
              <a:rPr lang="en-US" dirty="0"/>
              <a:t>infants or children under the age of </a:t>
            </a:r>
            <a:r>
              <a:rPr lang="en-US" dirty="0" smtClean="0"/>
              <a:t>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Grand Army of the Republic purchased graves for indigent or “family-less” veterans to prevent any </a:t>
            </a:r>
            <a:r>
              <a:rPr lang="en-US" dirty="0" smtClean="0"/>
              <a:t>from </a:t>
            </a:r>
            <a:r>
              <a:rPr lang="en-US" dirty="0"/>
              <a:t>being buried in the Potters </a:t>
            </a:r>
            <a:r>
              <a:rPr lang="en-US" dirty="0" smtClean="0"/>
              <a:t>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4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00" y="987425"/>
            <a:ext cx="332432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45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7748251" cy="8010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Pioneers and Soldiers Cemetery: The History of Minnesota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5</a:t>
            </a:fld>
            <a:endParaRPr lang="en-US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7" y="1814955"/>
            <a:ext cx="2025859" cy="264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0375" y="4581503"/>
            <a:ext cx="2383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Capt. John Cheatham - likely the first </a:t>
            </a:r>
            <a:r>
              <a:rPr lang="en-US" sz="1200" dirty="0" smtClean="0"/>
              <a:t>African American firefighter </a:t>
            </a:r>
            <a:r>
              <a:rPr lang="en-US" sz="1200" dirty="0"/>
              <a:t>in Minneapolis</a:t>
            </a:r>
          </a:p>
          <a:p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69" y="1828800"/>
            <a:ext cx="1765300" cy="259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94269" y="4581503"/>
            <a:ext cx="182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Martin Layman, Cemetery founder, anti-slavery movement</a:t>
            </a:r>
            <a:endParaRPr lang="en-US" sz="12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03" y="1828800"/>
            <a:ext cx="1498822" cy="253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57630" y="4581579"/>
            <a:ext cx="1539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Cpt. </a:t>
            </a:r>
            <a:r>
              <a:rPr lang="en-US" sz="1200" dirty="0"/>
              <a:t>Charles </a:t>
            </a:r>
            <a:r>
              <a:rPr lang="en-US" sz="1200" dirty="0" err="1"/>
              <a:t>Nudd</a:t>
            </a:r>
            <a:r>
              <a:rPr lang="en-US" sz="1200" dirty="0"/>
              <a:t>—one of approximately 170 Civil War </a:t>
            </a:r>
            <a:r>
              <a:rPr lang="en-US" sz="1200" dirty="0" smtClean="0"/>
              <a:t>veterans</a:t>
            </a:r>
            <a:endParaRPr lang="en-US" sz="1200" dirty="0"/>
          </a:p>
        </p:txBody>
      </p:sp>
      <p:sp>
        <p:nvSpPr>
          <p:cNvPr id="10" name="AutoShape 7" descr="Displaying SkjolRasmus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18" y="1828800"/>
            <a:ext cx="1635873" cy="253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71323" y="4581503"/>
            <a:ext cx="1273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Skjol</a:t>
            </a:r>
            <a:r>
              <a:rPr lang="en-US" sz="1200" dirty="0" smtClean="0"/>
              <a:t> Rasmussen – one of the thousands of children buried here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717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932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Restoration Project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463429"/>
            <a:ext cx="2949178" cy="4022971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80+ year </a:t>
            </a:r>
            <a:r>
              <a:rPr lang="en-US" dirty="0"/>
              <a:t>old </a:t>
            </a:r>
            <a:r>
              <a:rPr lang="en-US" dirty="0" smtClean="0"/>
              <a:t>fence and pillars </a:t>
            </a:r>
            <a:r>
              <a:rPr lang="en-US" dirty="0"/>
              <a:t>in need of </a:t>
            </a:r>
            <a:r>
              <a:rPr lang="en-US" dirty="0" smtClean="0"/>
              <a:t>rehabilitation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2006 </a:t>
            </a:r>
            <a:r>
              <a:rPr lang="en-US" dirty="0"/>
              <a:t>started the rehabilitation to restore to former </a:t>
            </a:r>
            <a:r>
              <a:rPr lang="en-US" dirty="0" smtClean="0"/>
              <a:t>fence: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</a:t>
            </a:r>
            <a:r>
              <a:rPr lang="en-US" dirty="0"/>
              <a:t>project: 1,953 linear feet steel fence, 3510 pickets, 65 </a:t>
            </a:r>
            <a:r>
              <a:rPr lang="en-US" dirty="0" smtClean="0"/>
              <a:t>pillars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Secured </a:t>
            </a:r>
            <a:r>
              <a:rPr lang="en-US" dirty="0"/>
              <a:t>funding for most steel </a:t>
            </a:r>
            <a:r>
              <a:rPr lang="en-US" dirty="0" smtClean="0"/>
              <a:t>restoration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Completed = All metal fence sections (except 21</a:t>
            </a:r>
            <a:r>
              <a:rPr lang="en-US" baseline="30000" dirty="0" smtClean="0"/>
              <a:t>st</a:t>
            </a:r>
            <a:r>
              <a:rPr lang="en-US" dirty="0" smtClean="0"/>
              <a:t> Ave.)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Remains =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Metal fence along 21</a:t>
            </a:r>
            <a:r>
              <a:rPr lang="en-US" baseline="30000" dirty="0" smtClean="0"/>
              <a:t>st</a:t>
            </a:r>
            <a:r>
              <a:rPr lang="en-US" dirty="0" smtClean="0"/>
              <a:t> Ave.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Masonry  of 65 pillars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6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664619"/>
            <a:ext cx="4629150" cy="351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6862" y="5335899"/>
            <a:ext cx="4259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Pink, purple &amp; green = Fence completed</a:t>
            </a:r>
          </a:p>
          <a:p>
            <a:pPr lvl="0"/>
            <a:r>
              <a:rPr lang="en-US" dirty="0" smtClean="0"/>
              <a:t>Orange = Fence need remains</a:t>
            </a:r>
          </a:p>
          <a:p>
            <a:pPr lvl="0"/>
            <a:r>
              <a:rPr lang="en-US" dirty="0" smtClean="0"/>
              <a:t>Black dots = 65 pillars need remains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6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026" y="476738"/>
            <a:ext cx="2949178" cy="5646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Remains?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210" y="1318205"/>
            <a:ext cx="2949178" cy="4465179"/>
          </a:xfrm>
        </p:spPr>
        <p:txBody>
          <a:bodyPr>
            <a:normAutofit fontScale="85000" lnSpcReduction="10000"/>
          </a:bodyPr>
          <a:lstStyle/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 smtClean="0"/>
              <a:t>$1.029 million request to complete $2.584 million project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1900" dirty="0" smtClean="0"/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 smtClean="0"/>
              <a:t>Restore </a:t>
            </a:r>
            <a:r>
              <a:rPr lang="en-US" sz="1900" dirty="0"/>
              <a:t>65 historic </a:t>
            </a:r>
            <a:r>
              <a:rPr lang="en-US" sz="1900" dirty="0" smtClean="0"/>
              <a:t>piers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Structural </a:t>
            </a:r>
            <a:r>
              <a:rPr lang="en-US" sz="1600" dirty="0"/>
              <a:t>assessment is </a:t>
            </a:r>
            <a:r>
              <a:rPr lang="en-US" sz="1600" dirty="0" smtClean="0"/>
              <a:t>needed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</a:t>
            </a:r>
            <a:r>
              <a:rPr lang="en-US" sz="1600" dirty="0" smtClean="0"/>
              <a:t>epoint/tuck </a:t>
            </a:r>
            <a:r>
              <a:rPr lang="en-US" sz="1600" dirty="0"/>
              <a:t>point, </a:t>
            </a:r>
            <a:r>
              <a:rPr lang="en-US" sz="1600" dirty="0" smtClean="0"/>
              <a:t>rebuild waterproof</a:t>
            </a:r>
            <a:r>
              <a:rPr lang="en-US" sz="1600" dirty="0"/>
              <a:t>, </a:t>
            </a:r>
            <a:r>
              <a:rPr lang="en-US" sz="1600" dirty="0" smtClean="0"/>
              <a:t>new base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Currently</a:t>
            </a:r>
            <a:r>
              <a:rPr lang="en-US" sz="1600" dirty="0"/>
              <a:t>: water getting into top of piers and freeze thaw comprise </a:t>
            </a:r>
            <a:r>
              <a:rPr lang="en-US" sz="1600" dirty="0" smtClean="0"/>
              <a:t>condition</a:t>
            </a:r>
            <a:endParaRPr lang="en-US" sz="1700" b="1" i="1" dirty="0" smtClean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1700" b="1" i="1" dirty="0"/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 smtClean="0"/>
              <a:t>New </a:t>
            </a:r>
            <a:r>
              <a:rPr lang="en-US" sz="1900" dirty="0"/>
              <a:t>fence along 21</a:t>
            </a:r>
            <a:r>
              <a:rPr lang="en-US" sz="1900" baseline="30000" dirty="0"/>
              <a:t>st</a:t>
            </a:r>
            <a:r>
              <a:rPr lang="en-US" sz="1900" dirty="0"/>
              <a:t> </a:t>
            </a:r>
            <a:r>
              <a:rPr lang="en-US" sz="1900" dirty="0" smtClean="0"/>
              <a:t>Avenue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</a:t>
            </a:r>
            <a:r>
              <a:rPr lang="en-US" sz="1600" dirty="0" smtClean="0"/>
              <a:t>urrently chain link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Greater </a:t>
            </a:r>
            <a:r>
              <a:rPr lang="en-US" sz="1600" dirty="0"/>
              <a:t>protection against vandalism, than chain link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2093912"/>
            <a:ext cx="34925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00061" y="4945128"/>
            <a:ext cx="374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1925, prior to Minneapolis ownership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4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5356744" cy="816708"/>
          </a:xfrm>
        </p:spPr>
        <p:txBody>
          <a:bodyPr/>
          <a:lstStyle/>
          <a:p>
            <a:r>
              <a:rPr lang="en-US" dirty="0" smtClean="0"/>
              <a:t>Financial Breakdown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209" y="2041769"/>
            <a:ext cx="8209359" cy="3811588"/>
          </a:xfrm>
        </p:spPr>
        <p:txBody>
          <a:bodyPr>
            <a:normAutofit/>
          </a:bodyPr>
          <a:lstStyle/>
          <a:p>
            <a:r>
              <a:rPr lang="en-US" sz="3200" dirty="0"/>
              <a:t>Total project cost = $2,584,000</a:t>
            </a:r>
          </a:p>
          <a:p>
            <a:r>
              <a:rPr lang="en-US" sz="3200" dirty="0"/>
              <a:t>Total state contribution so far = $504,188</a:t>
            </a:r>
          </a:p>
          <a:p>
            <a:r>
              <a:rPr lang="en-US" sz="3200" dirty="0"/>
              <a:t>Total city contribution so far = $1,000,000 </a:t>
            </a:r>
          </a:p>
          <a:p>
            <a:r>
              <a:rPr lang="en-US" sz="3200" dirty="0"/>
              <a:t>Total other contributions so far = $</a:t>
            </a:r>
            <a:r>
              <a:rPr lang="en-US" sz="3200" dirty="0" smtClean="0"/>
              <a:t>70,000</a:t>
            </a:r>
          </a:p>
          <a:p>
            <a:r>
              <a:rPr lang="en-US" sz="3200" dirty="0" smtClean="0"/>
              <a:t>____________________________________</a:t>
            </a:r>
            <a:endParaRPr lang="en-US" sz="3200" dirty="0"/>
          </a:p>
          <a:p>
            <a:r>
              <a:rPr lang="en-US" sz="3200" dirty="0"/>
              <a:t>Request to state for bonding = $1,029,000</a:t>
            </a:r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2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6" y="465016"/>
            <a:ext cx="2566651" cy="1184031"/>
          </a:xfrm>
        </p:spPr>
        <p:txBody>
          <a:bodyPr/>
          <a:lstStyle/>
          <a:p>
            <a:pPr algn="ctr"/>
            <a:r>
              <a:rPr lang="en-US" dirty="0" smtClean="0"/>
              <a:t>Generations of Volunteers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“Friends of the Cemetery”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Friends of the Cemetery is an all-volunteer organization dedicated to the restoration and preservation of Minneapolis Pioneers and Soldiers Memorial </a:t>
            </a:r>
            <a:r>
              <a:rPr lang="en-US" dirty="0" smtClean="0"/>
              <a:t>Cemetery.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ctivities </a:t>
            </a:r>
            <a:r>
              <a:rPr lang="en-US" dirty="0"/>
              <a:t>focus on community outreach and education. 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date, they have raised over $50,000 to support the cemetery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9</a:t>
            </a:fld>
            <a:endParaRPr lang="en-US"/>
          </a:p>
        </p:txBody>
      </p:sp>
      <p:pic>
        <p:nvPicPr>
          <p:cNvPr id="9218" name="Picture 2" descr="C:\Users\reedms0\Downloads\Clean up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55" y="1586523"/>
            <a:ext cx="2625587" cy="206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55" y="3983525"/>
            <a:ext cx="2649716" cy="176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389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PLS">
      <a:dk1>
        <a:srgbClr val="171616"/>
      </a:dk1>
      <a:lt1>
        <a:sysClr val="window" lastClr="FFFFFF"/>
      </a:lt1>
      <a:dk2>
        <a:srgbClr val="008AC0"/>
      </a:dk2>
      <a:lt2>
        <a:srgbClr val="D5D0CA"/>
      </a:lt2>
      <a:accent1>
        <a:srgbClr val="008AC0"/>
      </a:accent1>
      <a:accent2>
        <a:srgbClr val="A2B427"/>
      </a:accent2>
      <a:accent3>
        <a:srgbClr val="F68628"/>
      </a:accent3>
      <a:accent4>
        <a:srgbClr val="5543A2"/>
      </a:accent4>
      <a:accent5>
        <a:srgbClr val="FFCE34"/>
      </a:accent5>
      <a:accent6>
        <a:srgbClr val="E31837"/>
      </a:accent6>
      <a:hlink>
        <a:srgbClr val="0563C1"/>
      </a:hlink>
      <a:folHlink>
        <a:srgbClr val="954F72"/>
      </a:folHlink>
    </a:clrScheme>
    <a:fontScheme name="Mpl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lsTemplate" id="{5DF12D5D-555B-43D9-96CA-FFBD33B01BC8}" vid="{96A91B65-9C53-4F5E-8131-18CC1A5760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489</Words>
  <Application>Microsoft Office PowerPoint</Application>
  <PresentationFormat>On-screen Show (4:3)</PresentationFormat>
  <Paragraphs>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Historic Pioneers and Soldiers Cemetery Fence Restoration</vt:lpstr>
      <vt:lpstr>Pioneers and Soldiers Cemetery Fence:  Minnesota’s History</vt:lpstr>
      <vt:lpstr>A History of Diversity</vt:lpstr>
      <vt:lpstr>The Pioneers and Soldiers of Minnesota</vt:lpstr>
      <vt:lpstr>Pioneers and Soldiers Cemetery: The History of Minnesota</vt:lpstr>
      <vt:lpstr>Restoration Project</vt:lpstr>
      <vt:lpstr>What Remains?</vt:lpstr>
      <vt:lpstr>Financial Breakdown</vt:lpstr>
      <vt:lpstr>Generations of Volunteers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Bredemus, Tamara</dc:creator>
  <cp:lastModifiedBy>GOPGuest</cp:lastModifiedBy>
  <cp:revision>21</cp:revision>
  <dcterms:created xsi:type="dcterms:W3CDTF">2014-11-03T14:29:38Z</dcterms:created>
  <dcterms:modified xsi:type="dcterms:W3CDTF">2017-03-15T17:32:29Z</dcterms:modified>
</cp:coreProperties>
</file>