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8"/>
  </p:notesMasterIdLst>
  <p:handoutMasterIdLst>
    <p:handoutMasterId r:id="rId29"/>
  </p:handoutMasterIdLst>
  <p:sldIdLst>
    <p:sldId id="278" r:id="rId2"/>
    <p:sldId id="515" r:id="rId3"/>
    <p:sldId id="521" r:id="rId4"/>
    <p:sldId id="516" r:id="rId5"/>
    <p:sldId id="522" r:id="rId6"/>
    <p:sldId id="565" r:id="rId7"/>
    <p:sldId id="558" r:id="rId8"/>
    <p:sldId id="559" r:id="rId9"/>
    <p:sldId id="560" r:id="rId10"/>
    <p:sldId id="562" r:id="rId11"/>
    <p:sldId id="524" r:id="rId12"/>
    <p:sldId id="525" r:id="rId13"/>
    <p:sldId id="528" r:id="rId14"/>
    <p:sldId id="529" r:id="rId15"/>
    <p:sldId id="530" r:id="rId16"/>
    <p:sldId id="532" r:id="rId17"/>
    <p:sldId id="531" r:id="rId18"/>
    <p:sldId id="533" r:id="rId19"/>
    <p:sldId id="544" r:id="rId20"/>
    <p:sldId id="534" r:id="rId21"/>
    <p:sldId id="535" r:id="rId22"/>
    <p:sldId id="536" r:id="rId23"/>
    <p:sldId id="537" r:id="rId24"/>
    <p:sldId id="538" r:id="rId25"/>
    <p:sldId id="539" r:id="rId26"/>
    <p:sldId id="541" r:id="rId27"/>
  </p:sldIdLst>
  <p:sldSz cx="9144000" cy="6858000" type="letter"/>
  <p:notesSz cx="6858000" cy="9296400"/>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50000"/>
      </a:spcBef>
      <a:spcAft>
        <a:spcPct val="0"/>
      </a:spcAft>
      <a:buSzPct val="100000"/>
      <a:buFont typeface="Symbol" pitchFamily="18" charset="2"/>
      <a:buChar char="·"/>
      <a:defRPr sz="3000" kern="1200">
        <a:solidFill>
          <a:srgbClr val="FFFFFF"/>
        </a:solidFill>
        <a:latin typeface="Helvetica" pitchFamily="34" charset="0"/>
        <a:ea typeface="+mn-ea"/>
        <a:cs typeface="+mn-cs"/>
      </a:defRPr>
    </a:lvl1pPr>
    <a:lvl2pPr marL="457200" algn="ctr" rtl="0" eaLnBrk="0" fontAlgn="base" hangingPunct="0">
      <a:spcBef>
        <a:spcPct val="50000"/>
      </a:spcBef>
      <a:spcAft>
        <a:spcPct val="0"/>
      </a:spcAft>
      <a:buSzPct val="100000"/>
      <a:buFont typeface="Symbol" pitchFamily="18" charset="2"/>
      <a:buChar char="·"/>
      <a:defRPr sz="3000" kern="1200">
        <a:solidFill>
          <a:srgbClr val="FFFFFF"/>
        </a:solidFill>
        <a:latin typeface="Helvetica" pitchFamily="34" charset="0"/>
        <a:ea typeface="+mn-ea"/>
        <a:cs typeface="+mn-cs"/>
      </a:defRPr>
    </a:lvl2pPr>
    <a:lvl3pPr marL="914400" algn="ctr" rtl="0" eaLnBrk="0" fontAlgn="base" hangingPunct="0">
      <a:spcBef>
        <a:spcPct val="50000"/>
      </a:spcBef>
      <a:spcAft>
        <a:spcPct val="0"/>
      </a:spcAft>
      <a:buSzPct val="100000"/>
      <a:buFont typeface="Symbol" pitchFamily="18" charset="2"/>
      <a:buChar char="·"/>
      <a:defRPr sz="3000" kern="1200">
        <a:solidFill>
          <a:srgbClr val="FFFFFF"/>
        </a:solidFill>
        <a:latin typeface="Helvetica" pitchFamily="34" charset="0"/>
        <a:ea typeface="+mn-ea"/>
        <a:cs typeface="+mn-cs"/>
      </a:defRPr>
    </a:lvl3pPr>
    <a:lvl4pPr marL="1371600" algn="ctr" rtl="0" eaLnBrk="0" fontAlgn="base" hangingPunct="0">
      <a:spcBef>
        <a:spcPct val="50000"/>
      </a:spcBef>
      <a:spcAft>
        <a:spcPct val="0"/>
      </a:spcAft>
      <a:buSzPct val="100000"/>
      <a:buFont typeface="Symbol" pitchFamily="18" charset="2"/>
      <a:buChar char="·"/>
      <a:defRPr sz="3000" kern="1200">
        <a:solidFill>
          <a:srgbClr val="FFFFFF"/>
        </a:solidFill>
        <a:latin typeface="Helvetica" pitchFamily="34" charset="0"/>
        <a:ea typeface="+mn-ea"/>
        <a:cs typeface="+mn-cs"/>
      </a:defRPr>
    </a:lvl4pPr>
    <a:lvl5pPr marL="1828800" algn="ctr" rtl="0" eaLnBrk="0" fontAlgn="base" hangingPunct="0">
      <a:spcBef>
        <a:spcPct val="50000"/>
      </a:spcBef>
      <a:spcAft>
        <a:spcPct val="0"/>
      </a:spcAft>
      <a:buSzPct val="100000"/>
      <a:buFont typeface="Symbol" pitchFamily="18" charset="2"/>
      <a:buChar char="·"/>
      <a:defRPr sz="3000" kern="1200">
        <a:solidFill>
          <a:srgbClr val="FFFFFF"/>
        </a:solidFill>
        <a:latin typeface="Helvetica" pitchFamily="34" charset="0"/>
        <a:ea typeface="+mn-ea"/>
        <a:cs typeface="+mn-cs"/>
      </a:defRPr>
    </a:lvl5pPr>
    <a:lvl6pPr marL="2286000" algn="l" defTabSz="914400" rtl="0" eaLnBrk="1" latinLnBrk="0" hangingPunct="1">
      <a:defRPr sz="3000" kern="1200">
        <a:solidFill>
          <a:srgbClr val="FFFFFF"/>
        </a:solidFill>
        <a:latin typeface="Helvetica" pitchFamily="34" charset="0"/>
        <a:ea typeface="+mn-ea"/>
        <a:cs typeface="+mn-cs"/>
      </a:defRPr>
    </a:lvl6pPr>
    <a:lvl7pPr marL="2743200" algn="l" defTabSz="914400" rtl="0" eaLnBrk="1" latinLnBrk="0" hangingPunct="1">
      <a:defRPr sz="3000" kern="1200">
        <a:solidFill>
          <a:srgbClr val="FFFFFF"/>
        </a:solidFill>
        <a:latin typeface="Helvetica" pitchFamily="34" charset="0"/>
        <a:ea typeface="+mn-ea"/>
        <a:cs typeface="+mn-cs"/>
      </a:defRPr>
    </a:lvl7pPr>
    <a:lvl8pPr marL="3200400" algn="l" defTabSz="914400" rtl="0" eaLnBrk="1" latinLnBrk="0" hangingPunct="1">
      <a:defRPr sz="3000" kern="1200">
        <a:solidFill>
          <a:srgbClr val="FFFFFF"/>
        </a:solidFill>
        <a:latin typeface="Helvetica" pitchFamily="34" charset="0"/>
        <a:ea typeface="+mn-ea"/>
        <a:cs typeface="+mn-cs"/>
      </a:defRPr>
    </a:lvl8pPr>
    <a:lvl9pPr marL="3657600" algn="l" defTabSz="914400" rtl="0" eaLnBrk="1" latinLnBrk="0" hangingPunct="1">
      <a:defRPr sz="3000" kern="1200">
        <a:solidFill>
          <a:srgbClr val="FFFFFF"/>
        </a:solidFill>
        <a:latin typeface="Helvetic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101"/>
    <a:srgbClr val="EF6BA4"/>
    <a:srgbClr val="FCFEB9"/>
    <a:srgbClr val="FFFFFF"/>
    <a:srgbClr val="FFC3FF"/>
    <a:srgbClr val="F6BCC6"/>
    <a:srgbClr val="FF0000"/>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706" autoAdjust="0"/>
    <p:restoredTop sz="78309" autoAdjust="0"/>
  </p:normalViewPr>
  <p:slideViewPr>
    <p:cSldViewPr snapToGrid="0">
      <p:cViewPr>
        <p:scale>
          <a:sx n="75" d="100"/>
          <a:sy n="75" d="100"/>
        </p:scale>
        <p:origin x="-2652" y="-708"/>
      </p:cViewPr>
      <p:guideLst>
        <p:guide orient="horz" pos="2160"/>
        <p:guide pos="864"/>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100" d="100"/>
          <a:sy n="100" d="100"/>
        </p:scale>
        <p:origin x="-3552"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OLA-OLGA\DATA\PEDDATA\MNsure-2015\C%20-%20Contact%20Centers\C-16%20%20Document%20Request%20Contact%20Center\C-16j.3%20%20Contact%20Center%20Data%20Analysis%2001.05.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2082018927444796E-2"/>
          <c:y val="3.3232628398791542E-2"/>
          <c:w val="0.96529968454258674"/>
          <c:h val="0.93353474320241692"/>
        </c:manualLayout>
      </c:layout>
      <c:lineChart>
        <c:grouping val="standard"/>
        <c:varyColors val="0"/>
        <c:ser>
          <c:idx val="0"/>
          <c:order val="0"/>
          <c:tx>
            <c:strRef>
              <c:f>Sheet1!$B$1</c:f>
              <c:strCache>
                <c:ptCount val="1"/>
                <c:pt idx="0">
                  <c:v>Series 1</c:v>
                </c:pt>
              </c:strCache>
            </c:strRef>
          </c:tx>
          <c:spPr>
            <a:ln w="69850">
              <a:solidFill>
                <a:schemeClr val="tx1"/>
              </a:solidFill>
            </a:ln>
          </c:spPr>
          <c:marker>
            <c:symbol val="none"/>
          </c:marker>
          <c:cat>
            <c:strRef>
              <c:f>Sheet1!$A$2:$A$15</c:f>
              <c:strCache>
                <c:ptCount val="4"/>
                <c:pt idx="0">
                  <c:v>Category 1</c:v>
                </c:pt>
                <c:pt idx="1">
                  <c:v>Category 2</c:v>
                </c:pt>
                <c:pt idx="2">
                  <c:v>Category 3</c:v>
                </c:pt>
                <c:pt idx="3">
                  <c:v>Category 4</c:v>
                </c:pt>
              </c:strCache>
            </c:strRef>
          </c:cat>
          <c:val>
            <c:numRef>
              <c:f>Sheet1!$B$2:$B$15</c:f>
              <c:numCache>
                <c:formatCode>General</c:formatCode>
                <c:ptCount val="14"/>
                <c:pt idx="0">
                  <c:v>135000</c:v>
                </c:pt>
                <c:pt idx="1">
                  <c:v>135000</c:v>
                </c:pt>
                <c:pt idx="2">
                  <c:v>135000</c:v>
                </c:pt>
                <c:pt idx="3">
                  <c:v>135000</c:v>
                </c:pt>
                <c:pt idx="4">
                  <c:v>135000</c:v>
                </c:pt>
                <c:pt idx="5">
                  <c:v>135000</c:v>
                </c:pt>
                <c:pt idx="6">
                  <c:v>135000</c:v>
                </c:pt>
                <c:pt idx="7">
                  <c:v>135000</c:v>
                </c:pt>
                <c:pt idx="8">
                  <c:v>135000</c:v>
                </c:pt>
                <c:pt idx="9">
                  <c:v>135000</c:v>
                </c:pt>
                <c:pt idx="10">
                  <c:v>135000</c:v>
                </c:pt>
                <c:pt idx="11">
                  <c:v>135000</c:v>
                </c:pt>
                <c:pt idx="12">
                  <c:v>135000</c:v>
                </c:pt>
                <c:pt idx="13">
                  <c:v>135000</c:v>
                </c:pt>
              </c:numCache>
            </c:numRef>
          </c:val>
          <c:smooth val="0"/>
        </c:ser>
        <c:ser>
          <c:idx val="1"/>
          <c:order val="1"/>
          <c:tx>
            <c:strRef>
              <c:f>Sheet1!$C$1</c:f>
              <c:strCache>
                <c:ptCount val="1"/>
                <c:pt idx="0">
                  <c:v>Series 2</c:v>
                </c:pt>
              </c:strCache>
            </c:strRef>
          </c:tx>
          <c:spPr>
            <a:ln w="66675">
              <a:solidFill>
                <a:srgbClr val="FF0000"/>
              </a:solidFill>
            </a:ln>
          </c:spPr>
          <c:marker>
            <c:symbol val="none"/>
          </c:marker>
          <c:cat>
            <c:strRef>
              <c:f>Sheet1!$A$2:$A$15</c:f>
              <c:strCache>
                <c:ptCount val="4"/>
                <c:pt idx="0">
                  <c:v>Category 1</c:v>
                </c:pt>
                <c:pt idx="1">
                  <c:v>Category 2</c:v>
                </c:pt>
                <c:pt idx="2">
                  <c:v>Category 3</c:v>
                </c:pt>
                <c:pt idx="3">
                  <c:v>Category 4</c:v>
                </c:pt>
              </c:strCache>
            </c:strRef>
          </c:cat>
          <c:val>
            <c:numRef>
              <c:f>Sheet1!$C$2:$C$15</c:f>
              <c:numCache>
                <c:formatCode>General</c:formatCode>
                <c:ptCount val="14"/>
                <c:pt idx="0">
                  <c:v>11000</c:v>
                </c:pt>
                <c:pt idx="1">
                  <c:v>19000</c:v>
                </c:pt>
                <c:pt idx="2">
                  <c:v>26000</c:v>
                </c:pt>
                <c:pt idx="3">
                  <c:v>41000</c:v>
                </c:pt>
                <c:pt idx="4">
                  <c:v>51000</c:v>
                </c:pt>
                <c:pt idx="5">
                  <c:v>66000</c:v>
                </c:pt>
                <c:pt idx="6">
                  <c:v>75000</c:v>
                </c:pt>
                <c:pt idx="7">
                  <c:v>88000</c:v>
                </c:pt>
                <c:pt idx="8">
                  <c:v>97000</c:v>
                </c:pt>
                <c:pt idx="9">
                  <c:v>112000</c:v>
                </c:pt>
                <c:pt idx="10">
                  <c:v>126000</c:v>
                </c:pt>
                <c:pt idx="11">
                  <c:v>141000</c:v>
                </c:pt>
                <c:pt idx="12">
                  <c:v>162000</c:v>
                </c:pt>
                <c:pt idx="13">
                  <c:v>186144</c:v>
                </c:pt>
              </c:numCache>
            </c:numRef>
          </c:val>
          <c:smooth val="0"/>
        </c:ser>
        <c:dLbls>
          <c:showLegendKey val="0"/>
          <c:showVal val="0"/>
          <c:showCatName val="0"/>
          <c:showSerName val="0"/>
          <c:showPercent val="0"/>
          <c:showBubbleSize val="0"/>
        </c:dLbls>
        <c:marker val="1"/>
        <c:smooth val="0"/>
        <c:axId val="47520384"/>
        <c:axId val="47522176"/>
      </c:lineChart>
      <c:catAx>
        <c:axId val="47520384"/>
        <c:scaling>
          <c:orientation val="minMax"/>
        </c:scaling>
        <c:delete val="0"/>
        <c:axPos val="b"/>
        <c:majorTickMark val="none"/>
        <c:minorTickMark val="none"/>
        <c:tickLblPos val="none"/>
        <c:spPr>
          <a:ln>
            <a:solidFill>
              <a:schemeClr val="tx1"/>
            </a:solidFill>
          </a:ln>
        </c:spPr>
        <c:crossAx val="47522176"/>
        <c:crosses val="autoZero"/>
        <c:auto val="1"/>
        <c:lblAlgn val="ctr"/>
        <c:lblOffset val="100"/>
        <c:noMultiLvlLbl val="0"/>
      </c:catAx>
      <c:valAx>
        <c:axId val="47522176"/>
        <c:scaling>
          <c:orientation val="minMax"/>
        </c:scaling>
        <c:delete val="0"/>
        <c:axPos val="l"/>
        <c:numFmt formatCode="General" sourceLinked="1"/>
        <c:majorTickMark val="none"/>
        <c:minorTickMark val="none"/>
        <c:tickLblPos val="none"/>
        <c:spPr>
          <a:ln>
            <a:solidFill>
              <a:schemeClr val="tx1"/>
            </a:solidFill>
          </a:ln>
        </c:spPr>
        <c:crossAx val="475203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w="63500">
              <a:solidFill>
                <a:srgbClr val="FF0000"/>
              </a:solidFill>
            </a:ln>
          </c:spPr>
          <c:marker>
            <c:symbol val="none"/>
          </c:marker>
          <c:cat>
            <c:strRef>
              <c:f>'Exhibit Abandon Rate'!$B$3:$B$13</c:f>
              <c:strCache>
                <c:ptCount val="11"/>
                <c:pt idx="0">
                  <c:v>Oct. 2013</c:v>
                </c:pt>
                <c:pt idx="1">
                  <c:v>Nov.</c:v>
                </c:pt>
                <c:pt idx="2">
                  <c:v>Dec.</c:v>
                </c:pt>
                <c:pt idx="3">
                  <c:v>Jan. 2014</c:v>
                </c:pt>
                <c:pt idx="4">
                  <c:v>Feb.</c:v>
                </c:pt>
                <c:pt idx="5">
                  <c:v>Mar.</c:v>
                </c:pt>
                <c:pt idx="6">
                  <c:v>Apr.</c:v>
                </c:pt>
                <c:pt idx="7">
                  <c:v>May</c:v>
                </c:pt>
                <c:pt idx="8">
                  <c:v>June</c:v>
                </c:pt>
                <c:pt idx="9">
                  <c:v>July</c:v>
                </c:pt>
                <c:pt idx="10">
                  <c:v>Aug.</c:v>
                </c:pt>
              </c:strCache>
            </c:strRef>
          </c:cat>
          <c:val>
            <c:numRef>
              <c:f>'Exhibit Abandon Rate'!$C$3:$C$13</c:f>
              <c:numCache>
                <c:formatCode>_(* #,##0.00_);_(* \(#,##0.00\);_(* "-"??_);_(@_)</c:formatCode>
                <c:ptCount val="11"/>
                <c:pt idx="0">
                  <c:v>27.3</c:v>
                </c:pt>
                <c:pt idx="1">
                  <c:v>45.3</c:v>
                </c:pt>
                <c:pt idx="2">
                  <c:v>57.7</c:v>
                </c:pt>
                <c:pt idx="3">
                  <c:v>59.6</c:v>
                </c:pt>
                <c:pt idx="4">
                  <c:v>25.7</c:v>
                </c:pt>
                <c:pt idx="5">
                  <c:v>10.1</c:v>
                </c:pt>
                <c:pt idx="6">
                  <c:v>12.7</c:v>
                </c:pt>
                <c:pt idx="7">
                  <c:v>4.2</c:v>
                </c:pt>
                <c:pt idx="8">
                  <c:v>32.5</c:v>
                </c:pt>
                <c:pt idx="9">
                  <c:v>44.6</c:v>
                </c:pt>
                <c:pt idx="10">
                  <c:v>54</c:v>
                </c:pt>
              </c:numCache>
            </c:numRef>
          </c:val>
          <c:smooth val="0"/>
        </c:ser>
        <c:dLbls>
          <c:showLegendKey val="0"/>
          <c:showVal val="0"/>
          <c:showCatName val="0"/>
          <c:showSerName val="0"/>
          <c:showPercent val="0"/>
          <c:showBubbleSize val="0"/>
        </c:dLbls>
        <c:marker val="1"/>
        <c:smooth val="0"/>
        <c:axId val="120209792"/>
        <c:axId val="120211712"/>
      </c:lineChart>
      <c:catAx>
        <c:axId val="120209792"/>
        <c:scaling>
          <c:orientation val="minMax"/>
        </c:scaling>
        <c:delete val="0"/>
        <c:axPos val="b"/>
        <c:title>
          <c:tx>
            <c:rich>
              <a:bodyPr/>
              <a:lstStyle/>
              <a:p>
                <a:pPr>
                  <a:defRPr/>
                </a:pPr>
                <a:endParaRPr lang="en-US" dirty="0"/>
              </a:p>
            </c:rich>
          </c:tx>
          <c:layout>
            <c:manualLayout>
              <c:xMode val="edge"/>
              <c:yMode val="edge"/>
              <c:x val="0.48589829396325457"/>
              <c:y val="0.88516185476815401"/>
            </c:manualLayout>
          </c:layout>
          <c:overlay val="0"/>
        </c:title>
        <c:majorTickMark val="out"/>
        <c:minorTickMark val="none"/>
        <c:tickLblPos val="none"/>
        <c:spPr>
          <a:ln>
            <a:solidFill>
              <a:schemeClr val="tx1"/>
            </a:solidFill>
          </a:ln>
        </c:spPr>
        <c:crossAx val="120211712"/>
        <c:crosses val="autoZero"/>
        <c:auto val="1"/>
        <c:lblAlgn val="ctr"/>
        <c:lblOffset val="100"/>
        <c:noMultiLvlLbl val="0"/>
      </c:catAx>
      <c:valAx>
        <c:axId val="120211712"/>
        <c:scaling>
          <c:orientation val="minMax"/>
        </c:scaling>
        <c:delete val="0"/>
        <c:axPos val="l"/>
        <c:majorGridlines>
          <c:spPr>
            <a:ln>
              <a:solidFill>
                <a:schemeClr val="tx1"/>
              </a:solidFill>
            </a:ln>
          </c:spPr>
        </c:majorGridlines>
        <c:numFmt formatCode="_(* #,##0_);_(* \(#,##0\);_(* &quot;-&quot;_);_(@_)" sourceLinked="0"/>
        <c:majorTickMark val="out"/>
        <c:minorTickMark val="out"/>
        <c:tickLblPos val="nextTo"/>
        <c:spPr>
          <a:ln>
            <a:solidFill>
              <a:schemeClr val="tx1"/>
            </a:solidFill>
          </a:ln>
        </c:spPr>
        <c:txPr>
          <a:bodyPr/>
          <a:lstStyle/>
          <a:p>
            <a:pPr>
              <a:defRPr b="1" i="0" baseline="0">
                <a:latin typeface="Arial" panose="020B0604020202020204" pitchFamily="34" charset="0"/>
              </a:defRPr>
            </a:pPr>
            <a:endParaRPr lang="en-US"/>
          </a:p>
        </c:txPr>
        <c:crossAx val="120209792"/>
        <c:crosses val="autoZero"/>
        <c:crossBetween val="between"/>
        <c:majorUnit val="20"/>
        <c:minorUnit val="20"/>
      </c:valAx>
    </c:plotArea>
    <c:plotVisOnly val="1"/>
    <c:dispBlanksAs val="gap"/>
    <c:showDLblsOverMax val="0"/>
  </c:chart>
  <c:spPr>
    <a:ln>
      <a:noFill/>
    </a:ln>
  </c:spPr>
  <c:txPr>
    <a:bodyPr/>
    <a:lstStyle/>
    <a:p>
      <a:pPr>
        <a:defRPr sz="1200" baseline="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74820B-83E1-4A05-A2B2-494304314EBB}" type="doc">
      <dgm:prSet loTypeId="urn:microsoft.com/office/officeart/2005/8/layout/hChevron3" loCatId="process" qsTypeId="urn:microsoft.com/office/officeart/2005/8/quickstyle/simple1" qsCatId="simple" csTypeId="urn:microsoft.com/office/officeart/2005/8/colors/accent1_2" csCatId="accent1" phldr="1"/>
      <dgm:spPr/>
    </dgm:pt>
    <dgm:pt modelId="{1E08EC93-0940-410F-8CA5-3A452D1DC014}" type="pres">
      <dgm:prSet presAssocID="{8F74820B-83E1-4A05-A2B2-494304314EBB}" presName="Name0" presStyleCnt="0">
        <dgm:presLayoutVars>
          <dgm:dir/>
          <dgm:resizeHandles val="exact"/>
        </dgm:presLayoutVars>
      </dgm:prSet>
      <dgm:spPr/>
    </dgm:pt>
  </dgm:ptLst>
  <dgm:cxnLst>
    <dgm:cxn modelId="{DF802AA7-3733-476F-8243-5130D9CAA6B8}" type="presOf" srcId="{8F74820B-83E1-4A05-A2B2-494304314EBB}" destId="{1E08EC93-0940-410F-8CA5-3A452D1DC014}" srcOrd="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74820B-83E1-4A05-A2B2-494304314EBB}" type="doc">
      <dgm:prSet loTypeId="urn:microsoft.com/office/officeart/2005/8/layout/hChevron3" loCatId="process" qsTypeId="urn:microsoft.com/office/officeart/2005/8/quickstyle/simple1" qsCatId="simple" csTypeId="urn:microsoft.com/office/officeart/2005/8/colors/accent1_2" csCatId="accent1" phldr="1"/>
      <dgm:spPr/>
    </dgm:pt>
    <dgm:pt modelId="{1E08EC93-0940-410F-8CA5-3A452D1DC014}" type="pres">
      <dgm:prSet presAssocID="{8F74820B-83E1-4A05-A2B2-494304314EBB}" presName="Name0" presStyleCnt="0">
        <dgm:presLayoutVars>
          <dgm:dir/>
          <dgm:resizeHandles val="exact"/>
        </dgm:presLayoutVars>
      </dgm:prSet>
      <dgm:spPr/>
    </dgm:pt>
  </dgm:ptLst>
  <dgm:cxnLst>
    <dgm:cxn modelId="{42AFBA98-AFF6-4E3E-8184-DCEB72463F4B}" type="presOf" srcId="{8F74820B-83E1-4A05-A2B2-494304314EBB}" destId="{1E08EC93-0940-410F-8CA5-3A452D1DC014}" srcOrd="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74820B-83E1-4A05-A2B2-494304314EBB}" type="doc">
      <dgm:prSet loTypeId="urn:microsoft.com/office/officeart/2005/8/layout/hChevron3" loCatId="process" qsTypeId="urn:microsoft.com/office/officeart/2005/8/quickstyle/simple1" qsCatId="simple" csTypeId="urn:microsoft.com/office/officeart/2005/8/colors/accent1_2" csCatId="accent1" phldr="1"/>
      <dgm:spPr/>
    </dgm:pt>
    <dgm:pt modelId="{1E08EC93-0940-410F-8CA5-3A452D1DC014}" type="pres">
      <dgm:prSet presAssocID="{8F74820B-83E1-4A05-A2B2-494304314EBB}" presName="Name0" presStyleCnt="0">
        <dgm:presLayoutVars>
          <dgm:dir/>
          <dgm:resizeHandles val="exact"/>
        </dgm:presLayoutVars>
      </dgm:prSet>
      <dgm:spPr/>
    </dgm:pt>
  </dgm:ptLst>
  <dgm:cxnLst>
    <dgm:cxn modelId="{B9BDD7E6-A0D1-418B-84C9-80D1934896E7}" type="presOf" srcId="{8F74820B-83E1-4A05-A2B2-494304314EBB}" destId="{1E08EC93-0940-410F-8CA5-3A452D1DC014}" srcOrd="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74820B-83E1-4A05-A2B2-494304314EBB}" type="doc">
      <dgm:prSet loTypeId="urn:microsoft.com/office/officeart/2005/8/layout/hChevron3" loCatId="process" qsTypeId="urn:microsoft.com/office/officeart/2005/8/quickstyle/simple1" qsCatId="simple" csTypeId="urn:microsoft.com/office/officeart/2005/8/colors/accent1_2" csCatId="accent1" phldr="1"/>
      <dgm:spPr/>
    </dgm:pt>
    <dgm:pt modelId="{1E08EC93-0940-410F-8CA5-3A452D1DC014}" type="pres">
      <dgm:prSet presAssocID="{8F74820B-83E1-4A05-A2B2-494304314EBB}" presName="Name0" presStyleCnt="0">
        <dgm:presLayoutVars>
          <dgm:dir/>
          <dgm:resizeHandles val="exact"/>
        </dgm:presLayoutVars>
      </dgm:prSet>
      <dgm:spPr/>
    </dgm:pt>
  </dgm:ptLst>
  <dgm:cxnLst>
    <dgm:cxn modelId="{5C7D92F9-12B2-4E76-87CB-374B3A774034}" type="presOf" srcId="{8F74820B-83E1-4A05-A2B2-494304314EBB}" destId="{1E08EC93-0940-410F-8CA5-3A452D1DC014}" srcOrd="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0.03056</cdr:x>
      <cdr:y>0.875</cdr:y>
    </cdr:from>
    <cdr:to>
      <cdr:x>0.275</cdr:x>
      <cdr:y>0.97685</cdr:y>
    </cdr:to>
    <cdr:sp macro="" textlink="">
      <cdr:nvSpPr>
        <cdr:cNvPr id="2" name="TextBox 1"/>
        <cdr:cNvSpPr txBox="1"/>
      </cdr:nvSpPr>
      <cdr:spPr>
        <a:xfrm xmlns:a="http://schemas.openxmlformats.org/drawingml/2006/main">
          <a:off x="139720" y="2400301"/>
          <a:ext cx="1117580" cy="2793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latin typeface="Arial" panose="020B0604020202020204" pitchFamily="34" charset="0"/>
            </a:rPr>
            <a:t>Oct 2013</a:t>
          </a:r>
          <a:endParaRPr lang="en-US" sz="1400" b="1" dirty="0">
            <a:solidFill>
              <a:schemeClr val="tx1"/>
            </a:solidFill>
            <a:latin typeface="Arial" panose="020B0604020202020204" pitchFamily="34" charset="0"/>
          </a:endParaRPr>
        </a:p>
      </cdr:txBody>
    </cdr:sp>
  </cdr:relSizeAnchor>
  <cdr:relSizeAnchor xmlns:cdr="http://schemas.openxmlformats.org/drawingml/2006/chartDrawing">
    <cdr:from>
      <cdr:x>0.76389</cdr:x>
      <cdr:y>0.86574</cdr:y>
    </cdr:from>
    <cdr:to>
      <cdr:x>1</cdr:x>
      <cdr:y>0.97685</cdr:y>
    </cdr:to>
    <cdr:sp macro="" textlink="">
      <cdr:nvSpPr>
        <cdr:cNvPr id="3" name="TextBox 1"/>
        <cdr:cNvSpPr txBox="1"/>
      </cdr:nvSpPr>
      <cdr:spPr>
        <a:xfrm xmlns:a="http://schemas.openxmlformats.org/drawingml/2006/main">
          <a:off x="3492500" y="2374902"/>
          <a:ext cx="1079500" cy="30479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solidFill>
                <a:schemeClr val="tx1"/>
              </a:solidFill>
              <a:latin typeface="Arial" panose="020B0604020202020204" pitchFamily="34" charset="0"/>
            </a:rPr>
            <a:t>Aug 2014</a:t>
          </a:r>
          <a:endParaRPr lang="en-US" sz="1400" b="1" dirty="0">
            <a:solidFill>
              <a:schemeClr val="tx1"/>
            </a:solidFill>
            <a:latin typeface="Arial" panose="020B0604020202020204" pitchFamily="34" charset="0"/>
          </a:endParaRPr>
        </a:p>
      </cdr:txBody>
    </cdr:sp>
  </cdr:relSizeAnchor>
  <cdr:relSizeAnchor xmlns:cdr="http://schemas.openxmlformats.org/drawingml/2006/chartDrawing">
    <cdr:from>
      <cdr:x>0.15278</cdr:x>
      <cdr:y>0.08796</cdr:y>
    </cdr:from>
    <cdr:to>
      <cdr:x>0.91111</cdr:x>
      <cdr:y>0.22685</cdr:y>
    </cdr:to>
    <cdr:sp macro="" textlink="">
      <cdr:nvSpPr>
        <cdr:cNvPr id="4" name="TextBox 3"/>
        <cdr:cNvSpPr txBox="1"/>
      </cdr:nvSpPr>
      <cdr:spPr>
        <a:xfrm xmlns:a="http://schemas.openxmlformats.org/drawingml/2006/main">
          <a:off x="698500" y="241300"/>
          <a:ext cx="34671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solidFill>
                <a:schemeClr val="tx2"/>
              </a:solidFill>
              <a:latin typeface="Arial" panose="020B0604020202020204" pitchFamily="34" charset="0"/>
            </a:rPr>
            <a:t>Percentage of  Calls Abandoned</a:t>
          </a:r>
          <a:endParaRPr lang="en-US" sz="1600" b="1" dirty="0">
            <a:solidFill>
              <a:schemeClr val="tx2"/>
            </a:solidFill>
            <a:latin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354388" y="8866188"/>
            <a:ext cx="3503612" cy="261897"/>
          </a:xfrm>
          <a:prstGeom prst="rect">
            <a:avLst/>
          </a:prstGeom>
          <a:noFill/>
          <a:ln w="12700">
            <a:noFill/>
            <a:miter lim="800000"/>
            <a:headEnd/>
            <a:tailEnd/>
          </a:ln>
          <a:effectLst/>
        </p:spPr>
        <p:txBody>
          <a:bodyPr lIns="91723" tIns="45862" rIns="91723" bIns="45862">
            <a:spAutoFit/>
          </a:bodyPr>
          <a:lstStyle/>
          <a:p>
            <a:pPr algn="r" defTabSz="917575">
              <a:buSzTx/>
              <a:buFontTx/>
              <a:buNone/>
              <a:defRPr/>
            </a:pPr>
            <a:r>
              <a:rPr lang="en-US" sz="1100" dirty="0" smtClean="0">
                <a:solidFill>
                  <a:schemeClr val="tx1"/>
                </a:solidFill>
              </a:rPr>
              <a:t>www.auditor.leg.state.mn.us/</a:t>
            </a:r>
            <a:endParaRPr lang="en-US" sz="2400" dirty="0">
              <a:solidFill>
                <a:schemeClr val="tx1"/>
              </a:solidFill>
            </a:endParaRPr>
          </a:p>
        </p:txBody>
      </p:sp>
      <p:sp>
        <p:nvSpPr>
          <p:cNvPr id="3076" name="Text Box 4"/>
          <p:cNvSpPr txBox="1">
            <a:spLocks noChangeArrowheads="1"/>
          </p:cNvSpPr>
          <p:nvPr/>
        </p:nvSpPr>
        <p:spPr bwMode="auto">
          <a:xfrm>
            <a:off x="0" y="8867775"/>
            <a:ext cx="2981325" cy="260350"/>
          </a:xfrm>
          <a:prstGeom prst="rect">
            <a:avLst/>
          </a:prstGeom>
          <a:noFill/>
          <a:ln w="12700">
            <a:noFill/>
            <a:miter lim="800000"/>
            <a:headEnd/>
            <a:tailEnd/>
          </a:ln>
          <a:effectLst/>
        </p:spPr>
        <p:txBody>
          <a:bodyPr lIns="91723" tIns="45862" rIns="91723" bIns="45862">
            <a:spAutoFit/>
          </a:bodyPr>
          <a:lstStyle/>
          <a:p>
            <a:pPr algn="l" defTabSz="917575">
              <a:buSzTx/>
              <a:buFontTx/>
              <a:buNone/>
              <a:defRPr/>
            </a:pPr>
            <a:r>
              <a:rPr lang="en-US" sz="1100" dirty="0" smtClean="0">
                <a:solidFill>
                  <a:schemeClr val="tx1"/>
                </a:solidFill>
              </a:rPr>
              <a:t>February 2015</a:t>
            </a:r>
            <a:endParaRPr lang="en-US" sz="1100" dirty="0">
              <a:solidFill>
                <a:schemeClr val="tx1"/>
              </a:solidFill>
            </a:endParaRPr>
          </a:p>
        </p:txBody>
      </p:sp>
      <p:sp>
        <p:nvSpPr>
          <p:cNvPr id="3077" name="Text Box 5"/>
          <p:cNvSpPr txBox="1">
            <a:spLocks noChangeArrowheads="1"/>
          </p:cNvSpPr>
          <p:nvPr/>
        </p:nvSpPr>
        <p:spPr bwMode="auto">
          <a:xfrm>
            <a:off x="0" y="133350"/>
            <a:ext cx="6858000" cy="400396"/>
          </a:xfrm>
          <a:prstGeom prst="rect">
            <a:avLst/>
          </a:prstGeom>
          <a:noFill/>
          <a:ln w="12700">
            <a:noFill/>
            <a:miter lim="800000"/>
            <a:headEnd/>
            <a:tailEnd/>
          </a:ln>
          <a:effectLst/>
        </p:spPr>
        <p:txBody>
          <a:bodyPr wrap="square" lIns="91723" tIns="45862" rIns="91723" bIns="45862">
            <a:spAutoFit/>
          </a:bodyPr>
          <a:lstStyle/>
          <a:p>
            <a:pPr defTabSz="917575">
              <a:buSzTx/>
              <a:buFontTx/>
              <a:buNone/>
              <a:defRPr/>
            </a:pPr>
            <a:r>
              <a:rPr lang="en-US" sz="2000" i="1" dirty="0" smtClean="0">
                <a:solidFill>
                  <a:schemeClr val="tx1"/>
                </a:solidFill>
              </a:rPr>
              <a:t>Office of the Legislative Auditor</a:t>
            </a:r>
            <a:endParaRPr lang="en-US" sz="2000" dirty="0">
              <a:solidFill>
                <a:schemeClr val="tx1"/>
              </a:solidFill>
            </a:endParaRPr>
          </a:p>
        </p:txBody>
      </p:sp>
      <p:sp>
        <p:nvSpPr>
          <p:cNvPr id="3079" name="Rectangle 7"/>
          <p:cNvSpPr>
            <a:spLocks noChangeArrowheads="1"/>
          </p:cNvSpPr>
          <p:nvPr/>
        </p:nvSpPr>
        <p:spPr bwMode="auto">
          <a:xfrm>
            <a:off x="0" y="9036050"/>
            <a:ext cx="749300" cy="260350"/>
          </a:xfrm>
          <a:prstGeom prst="rect">
            <a:avLst/>
          </a:prstGeom>
          <a:noFill/>
          <a:ln w="12700">
            <a:noFill/>
            <a:miter lim="800000"/>
            <a:headEnd/>
            <a:tailEnd/>
          </a:ln>
          <a:effectLst/>
        </p:spPr>
        <p:txBody>
          <a:bodyPr lIns="91723" tIns="45862" rIns="91723" bIns="45862">
            <a:spAutoFit/>
          </a:bodyPr>
          <a:lstStyle/>
          <a:p>
            <a:pPr algn="l" defTabSz="917575">
              <a:buSzTx/>
              <a:buFontTx/>
              <a:buNone/>
              <a:defRPr/>
            </a:pPr>
            <a:r>
              <a:rPr lang="en-US" sz="1100" dirty="0">
                <a:solidFill>
                  <a:schemeClr val="tx1"/>
                </a:solidFill>
              </a:rPr>
              <a:t>Page </a:t>
            </a:r>
            <a:fld id="{AC692F98-372F-42E7-B5D4-9624D730D7D2}" type="slidenum">
              <a:rPr lang="en-US" sz="1100">
                <a:solidFill>
                  <a:schemeClr val="tx1"/>
                </a:solidFill>
              </a:rPr>
              <a:pPr algn="l" defTabSz="917575">
                <a:buSzTx/>
                <a:buFontTx/>
                <a:buNone/>
                <a:defRPr/>
              </a:pPr>
              <a:t>‹#›</a:t>
            </a:fld>
            <a:endParaRPr lang="en-US" sz="1100" dirty="0">
              <a:solidFill>
                <a:schemeClr val="tx1"/>
              </a:solidFill>
            </a:endParaRPr>
          </a:p>
        </p:txBody>
      </p:sp>
    </p:spTree>
    <p:extLst>
      <p:ext uri="{BB962C8B-B14F-4D97-AF65-F5344CB8AC3E}">
        <p14:creationId xmlns:p14="http://schemas.microsoft.com/office/powerpoint/2010/main" val="1554603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grayWhite">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49225" y="4267200"/>
            <a:ext cx="6559550" cy="4724400"/>
          </a:xfrm>
          <a:prstGeom prst="rect">
            <a:avLst/>
          </a:prstGeom>
          <a:noFill/>
          <a:ln w="12700">
            <a:noFill/>
            <a:miter lim="800000"/>
            <a:headEnd/>
            <a:tailEnd/>
          </a:ln>
          <a:effectLst/>
        </p:spPr>
        <p:txBody>
          <a:bodyPr vert="horz" wrap="square" lIns="67832" tIns="37145" rIns="67832" bIns="37145"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32771" name="Rectangle 3"/>
          <p:cNvSpPr>
            <a:spLocks noGrp="1" noRot="1" noChangeAspect="1" noChangeArrowheads="1" noTextEdit="1"/>
          </p:cNvSpPr>
          <p:nvPr>
            <p:ph type="sldImg" idx="2"/>
          </p:nvPr>
        </p:nvSpPr>
        <p:spPr bwMode="auto">
          <a:xfrm>
            <a:off x="1108075" y="698500"/>
            <a:ext cx="4643438" cy="3482975"/>
          </a:xfrm>
          <a:prstGeom prst="rect">
            <a:avLst/>
          </a:prstGeom>
          <a:noFill/>
          <a:ln w="12700">
            <a:solidFill>
              <a:schemeClr val="tx1"/>
            </a:solidFill>
            <a:miter lim="800000"/>
            <a:headEnd/>
            <a:tailEnd/>
          </a:ln>
        </p:spPr>
      </p:sp>
      <p:sp>
        <p:nvSpPr>
          <p:cNvPr id="2052" name="Text Box 4"/>
          <p:cNvSpPr txBox="1">
            <a:spLocks noChangeArrowheads="1"/>
          </p:cNvSpPr>
          <p:nvPr/>
        </p:nvSpPr>
        <p:spPr bwMode="auto">
          <a:xfrm>
            <a:off x="149225" y="9021763"/>
            <a:ext cx="2757488" cy="231775"/>
          </a:xfrm>
          <a:prstGeom prst="rect">
            <a:avLst/>
          </a:prstGeom>
          <a:noFill/>
          <a:ln w="12700">
            <a:noFill/>
            <a:miter lim="800000"/>
            <a:headEnd/>
            <a:tailEnd/>
          </a:ln>
          <a:effectLst/>
        </p:spPr>
        <p:txBody>
          <a:bodyPr lIns="91723" tIns="45862" rIns="91723" bIns="45862">
            <a:spAutoFit/>
          </a:bodyPr>
          <a:lstStyle/>
          <a:p>
            <a:pPr algn="l" defTabSz="917575">
              <a:buSzTx/>
              <a:buFontTx/>
              <a:buNone/>
              <a:defRPr/>
            </a:pPr>
            <a:r>
              <a:rPr lang="en-US" sz="900" dirty="0" err="1" smtClean="0">
                <a:solidFill>
                  <a:schemeClr val="tx1"/>
                </a:solidFill>
              </a:rPr>
              <a:t>MNsure</a:t>
            </a:r>
            <a:endParaRPr lang="en-US" sz="900" dirty="0">
              <a:solidFill>
                <a:schemeClr val="tx1"/>
              </a:solidFill>
            </a:endParaRPr>
          </a:p>
        </p:txBody>
      </p:sp>
      <p:sp>
        <p:nvSpPr>
          <p:cNvPr id="2053" name="Text Box 5"/>
          <p:cNvSpPr txBox="1">
            <a:spLocks noChangeArrowheads="1"/>
          </p:cNvSpPr>
          <p:nvPr/>
        </p:nvSpPr>
        <p:spPr bwMode="auto">
          <a:xfrm>
            <a:off x="2468563" y="9021763"/>
            <a:ext cx="2019300" cy="231775"/>
          </a:xfrm>
          <a:prstGeom prst="rect">
            <a:avLst/>
          </a:prstGeom>
          <a:noFill/>
          <a:ln w="12700">
            <a:noFill/>
            <a:miter lim="800000"/>
            <a:headEnd/>
            <a:tailEnd/>
          </a:ln>
          <a:effectLst/>
        </p:spPr>
        <p:txBody>
          <a:bodyPr lIns="91723" tIns="45862" rIns="91723" bIns="45862">
            <a:spAutoFit/>
          </a:bodyPr>
          <a:lstStyle/>
          <a:p>
            <a:pPr defTabSz="917575">
              <a:buSzTx/>
              <a:buFontTx/>
              <a:buNone/>
              <a:defRPr/>
            </a:pPr>
            <a:fld id="{27C8622A-6FA3-4F3B-820F-77765FAF3073}" type="slidenum">
              <a:rPr lang="en-US" sz="900">
                <a:solidFill>
                  <a:schemeClr val="tx1"/>
                </a:solidFill>
              </a:rPr>
              <a:pPr defTabSz="917575">
                <a:buSzTx/>
                <a:buFontTx/>
                <a:buNone/>
                <a:defRPr/>
              </a:pPr>
              <a:t>‹#›</a:t>
            </a:fld>
            <a:endParaRPr lang="en-US" sz="900" dirty="0">
              <a:solidFill>
                <a:schemeClr val="tx1"/>
              </a:solidFill>
            </a:endParaRPr>
          </a:p>
        </p:txBody>
      </p:sp>
      <p:sp>
        <p:nvSpPr>
          <p:cNvPr id="2054" name="Text Box 6"/>
          <p:cNvSpPr txBox="1">
            <a:spLocks noChangeArrowheads="1"/>
          </p:cNvSpPr>
          <p:nvPr/>
        </p:nvSpPr>
        <p:spPr bwMode="auto">
          <a:xfrm>
            <a:off x="3951288" y="9021763"/>
            <a:ext cx="2632075" cy="231775"/>
          </a:xfrm>
          <a:prstGeom prst="rect">
            <a:avLst/>
          </a:prstGeom>
          <a:noFill/>
          <a:ln w="12700">
            <a:noFill/>
            <a:miter lim="800000"/>
            <a:headEnd/>
            <a:tailEnd/>
          </a:ln>
          <a:effectLst/>
        </p:spPr>
        <p:txBody>
          <a:bodyPr lIns="91723" tIns="45862" rIns="91723" bIns="45862">
            <a:spAutoFit/>
          </a:bodyPr>
          <a:lstStyle/>
          <a:p>
            <a:pPr algn="r" defTabSz="917575">
              <a:buSzTx/>
              <a:buFontTx/>
              <a:buNone/>
              <a:defRPr/>
            </a:pPr>
            <a:r>
              <a:rPr lang="en-US" sz="900" dirty="0" smtClean="0">
                <a:solidFill>
                  <a:schemeClr val="tx1"/>
                </a:solidFill>
              </a:rPr>
              <a:t>Feb 2015</a:t>
            </a:r>
            <a:endParaRPr lang="en-US" sz="900" dirty="0">
              <a:solidFill>
                <a:schemeClr val="tx1"/>
              </a:solidFill>
            </a:endParaRPr>
          </a:p>
        </p:txBody>
      </p:sp>
    </p:spTree>
    <p:extLst>
      <p:ext uri="{BB962C8B-B14F-4D97-AF65-F5344CB8AC3E}">
        <p14:creationId xmlns:p14="http://schemas.microsoft.com/office/powerpoint/2010/main" val="1309182444"/>
      </p:ext>
    </p:extLst>
  </p:cSld>
  <p:clrMap bg1="lt1" tx1="dk1" bg2="lt2" tx2="dk2" accent1="accent1" accent2="accent2" accent3="accent3" accent4="accent4" accent5="accent5" accent6="accent6" hlink="hlink" folHlink="folHlink"/>
  <p:notesStyle>
    <a:lvl1pPr algn="l" defTabSz="644525" rtl="0" eaLnBrk="0" fontAlgn="base" hangingPunct="0">
      <a:spcBef>
        <a:spcPct val="30000"/>
      </a:spcBef>
      <a:spcAft>
        <a:spcPct val="0"/>
      </a:spcAft>
      <a:defRPr sz="1400" kern="1200">
        <a:solidFill>
          <a:schemeClr val="tx1"/>
        </a:solidFill>
        <a:latin typeface="Arial Narrow" pitchFamily="34" charset="0"/>
        <a:ea typeface="+mn-ea"/>
        <a:cs typeface="+mn-cs"/>
      </a:defRPr>
    </a:lvl1pPr>
    <a:lvl2pPr marL="323850" algn="l" defTabSz="6445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644525" algn="l" defTabSz="644525" rtl="0" eaLnBrk="0" fontAlgn="base" hangingPunct="0">
      <a:spcBef>
        <a:spcPct val="30000"/>
      </a:spcBef>
      <a:spcAft>
        <a:spcPct val="0"/>
      </a:spcAft>
      <a:defRPr sz="1000" kern="1200">
        <a:solidFill>
          <a:schemeClr val="tx1"/>
        </a:solidFill>
        <a:latin typeface="Arial Narrow" pitchFamily="34" charset="0"/>
        <a:ea typeface="+mn-ea"/>
        <a:cs typeface="+mn-cs"/>
      </a:defRPr>
    </a:lvl3pPr>
    <a:lvl4pPr marL="966788" algn="l" defTabSz="644525" rtl="0" eaLnBrk="0" fontAlgn="base" hangingPunct="0">
      <a:spcBef>
        <a:spcPct val="30000"/>
      </a:spcBef>
      <a:spcAft>
        <a:spcPct val="0"/>
      </a:spcAft>
      <a:defRPr sz="1000" kern="1200">
        <a:solidFill>
          <a:schemeClr val="tx1"/>
        </a:solidFill>
        <a:latin typeface="Arial Narrow" pitchFamily="34" charset="0"/>
        <a:ea typeface="+mn-ea"/>
        <a:cs typeface="+mn-cs"/>
      </a:defRPr>
    </a:lvl4pPr>
    <a:lvl5pPr marL="1290638" algn="l" defTabSz="644525" rtl="0" eaLnBrk="0" fontAlgn="base" hangingPunct="0">
      <a:spcBef>
        <a:spcPct val="3000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886200" y="0"/>
            <a:ext cx="2971800" cy="465138"/>
          </a:xfrm>
          <a:prstGeom prst="rect">
            <a:avLst/>
          </a:prstGeom>
          <a:noFill/>
          <a:ln w="12700">
            <a:noFill/>
            <a:miter lim="800000"/>
            <a:headEnd/>
            <a:tailEnd/>
          </a:ln>
        </p:spPr>
        <p:txBody>
          <a:bodyPr wrap="none" anchor="ctr"/>
          <a:lstStyle/>
          <a:p>
            <a:endParaRPr lang="en-US" dirty="0"/>
          </a:p>
        </p:txBody>
      </p:sp>
      <p:sp>
        <p:nvSpPr>
          <p:cNvPr id="33795" name="Rectangle 4"/>
          <p:cNvSpPr>
            <a:spLocks noChangeArrowheads="1"/>
          </p:cNvSpPr>
          <p:nvPr/>
        </p:nvSpPr>
        <p:spPr bwMode="auto">
          <a:xfrm>
            <a:off x="0" y="8831263"/>
            <a:ext cx="2971800" cy="465137"/>
          </a:xfrm>
          <a:prstGeom prst="rect">
            <a:avLst/>
          </a:prstGeom>
          <a:noFill/>
          <a:ln w="12700">
            <a:noFill/>
            <a:miter lim="800000"/>
            <a:headEnd/>
            <a:tailEnd/>
          </a:ln>
        </p:spPr>
        <p:txBody>
          <a:bodyPr wrap="none" anchor="ctr"/>
          <a:lstStyle/>
          <a:p>
            <a:endParaRPr lang="en-US" dirty="0"/>
          </a:p>
        </p:txBody>
      </p:sp>
      <p:sp>
        <p:nvSpPr>
          <p:cNvPr id="33796" name="Rectangle 5"/>
          <p:cNvSpPr>
            <a:spLocks noChangeArrowheads="1"/>
          </p:cNvSpPr>
          <p:nvPr/>
        </p:nvSpPr>
        <p:spPr bwMode="auto">
          <a:xfrm>
            <a:off x="0" y="0"/>
            <a:ext cx="2971800" cy="465138"/>
          </a:xfrm>
          <a:prstGeom prst="rect">
            <a:avLst/>
          </a:prstGeom>
          <a:noFill/>
          <a:ln w="12700">
            <a:noFill/>
            <a:miter lim="800000"/>
            <a:headEnd/>
            <a:tailEnd/>
          </a:ln>
        </p:spPr>
        <p:txBody>
          <a:bodyPr wrap="none" anchor="ctr"/>
          <a:lstStyle/>
          <a:p>
            <a:endParaRPr lang="en-US" dirty="0"/>
          </a:p>
        </p:txBody>
      </p:sp>
      <p:sp>
        <p:nvSpPr>
          <p:cNvPr id="33797" name="Rectangle 6"/>
          <p:cNvSpPr>
            <a:spLocks noChangeArrowheads="1"/>
          </p:cNvSpPr>
          <p:nvPr/>
        </p:nvSpPr>
        <p:spPr bwMode="auto">
          <a:xfrm>
            <a:off x="3886200" y="0"/>
            <a:ext cx="2971800" cy="465138"/>
          </a:xfrm>
          <a:prstGeom prst="rect">
            <a:avLst/>
          </a:prstGeom>
          <a:noFill/>
          <a:ln w="12700">
            <a:noFill/>
            <a:miter lim="800000"/>
            <a:headEnd/>
            <a:tailEnd/>
          </a:ln>
        </p:spPr>
        <p:txBody>
          <a:bodyPr wrap="none" anchor="ctr"/>
          <a:lstStyle/>
          <a:p>
            <a:endParaRPr lang="en-US" dirty="0"/>
          </a:p>
        </p:txBody>
      </p:sp>
      <p:sp>
        <p:nvSpPr>
          <p:cNvPr id="33798" name="Rectangle 7"/>
          <p:cNvSpPr>
            <a:spLocks noChangeArrowheads="1"/>
          </p:cNvSpPr>
          <p:nvPr/>
        </p:nvSpPr>
        <p:spPr bwMode="auto">
          <a:xfrm>
            <a:off x="4114800" y="8831263"/>
            <a:ext cx="2973388" cy="465137"/>
          </a:xfrm>
          <a:prstGeom prst="rect">
            <a:avLst/>
          </a:prstGeom>
          <a:noFill/>
          <a:ln w="12700">
            <a:noFill/>
            <a:miter lim="800000"/>
            <a:headEnd/>
            <a:tailEnd/>
          </a:ln>
        </p:spPr>
        <p:txBody>
          <a:bodyPr lIns="19381" tIns="0" rIns="19381" bIns="0" anchor="b"/>
          <a:lstStyle/>
          <a:p>
            <a:pPr algn="r" defTabSz="930275">
              <a:spcBef>
                <a:spcPct val="0"/>
              </a:spcBef>
              <a:buSzTx/>
              <a:buFontTx/>
              <a:buNone/>
            </a:pPr>
            <a:endParaRPr lang="en-US" sz="1000" i="1" dirty="0">
              <a:solidFill>
                <a:schemeClr val="tx1"/>
              </a:solidFill>
              <a:latin typeface="Times New Roman" pitchFamily="18" charset="0"/>
            </a:endParaRPr>
          </a:p>
        </p:txBody>
      </p:sp>
      <p:sp>
        <p:nvSpPr>
          <p:cNvPr id="33799" name="Rectangle 8"/>
          <p:cNvSpPr>
            <a:spLocks noChangeArrowheads="1"/>
          </p:cNvSpPr>
          <p:nvPr/>
        </p:nvSpPr>
        <p:spPr bwMode="auto">
          <a:xfrm>
            <a:off x="0" y="8831263"/>
            <a:ext cx="2971800" cy="465137"/>
          </a:xfrm>
          <a:prstGeom prst="rect">
            <a:avLst/>
          </a:prstGeom>
          <a:noFill/>
          <a:ln w="12700">
            <a:noFill/>
            <a:miter lim="800000"/>
            <a:headEnd/>
            <a:tailEnd/>
          </a:ln>
        </p:spPr>
        <p:txBody>
          <a:bodyPr wrap="none" anchor="ctr"/>
          <a:lstStyle/>
          <a:p>
            <a:endParaRPr lang="en-US" dirty="0"/>
          </a:p>
        </p:txBody>
      </p:sp>
      <p:sp>
        <p:nvSpPr>
          <p:cNvPr id="33800" name="Rectangle 9"/>
          <p:cNvSpPr>
            <a:spLocks noChangeArrowheads="1"/>
          </p:cNvSpPr>
          <p:nvPr/>
        </p:nvSpPr>
        <p:spPr bwMode="auto">
          <a:xfrm>
            <a:off x="0" y="0"/>
            <a:ext cx="2971800" cy="465138"/>
          </a:xfrm>
          <a:prstGeom prst="rect">
            <a:avLst/>
          </a:prstGeom>
          <a:noFill/>
          <a:ln w="12700">
            <a:noFill/>
            <a:miter lim="800000"/>
            <a:headEnd/>
            <a:tailEnd/>
          </a:ln>
        </p:spPr>
        <p:txBody>
          <a:bodyPr wrap="none" anchor="ctr"/>
          <a:lstStyle/>
          <a:p>
            <a:endParaRPr lang="en-US" dirty="0"/>
          </a:p>
        </p:txBody>
      </p:sp>
      <p:sp>
        <p:nvSpPr>
          <p:cNvPr id="33801" name="Rectangle 10"/>
          <p:cNvSpPr>
            <a:spLocks noChangeArrowheads="1"/>
          </p:cNvSpPr>
          <p:nvPr/>
        </p:nvSpPr>
        <p:spPr bwMode="auto">
          <a:xfrm>
            <a:off x="3867150" y="0"/>
            <a:ext cx="2990850" cy="428625"/>
          </a:xfrm>
          <a:prstGeom prst="rect">
            <a:avLst/>
          </a:prstGeom>
          <a:noFill/>
          <a:ln w="12700">
            <a:noFill/>
            <a:miter lim="800000"/>
            <a:headEnd/>
            <a:tailEnd/>
          </a:ln>
        </p:spPr>
        <p:txBody>
          <a:bodyPr wrap="none" anchor="ctr"/>
          <a:lstStyle/>
          <a:p>
            <a:endParaRPr lang="en-US" dirty="0"/>
          </a:p>
        </p:txBody>
      </p:sp>
      <p:sp>
        <p:nvSpPr>
          <p:cNvPr id="33802" name="Rectangle 12"/>
          <p:cNvSpPr>
            <a:spLocks noChangeArrowheads="1"/>
          </p:cNvSpPr>
          <p:nvPr/>
        </p:nvSpPr>
        <p:spPr bwMode="auto">
          <a:xfrm>
            <a:off x="0" y="8866188"/>
            <a:ext cx="2989263" cy="430212"/>
          </a:xfrm>
          <a:prstGeom prst="rect">
            <a:avLst/>
          </a:prstGeom>
          <a:noFill/>
          <a:ln w="12700">
            <a:noFill/>
            <a:miter lim="800000"/>
            <a:headEnd/>
            <a:tailEnd/>
          </a:ln>
        </p:spPr>
        <p:txBody>
          <a:bodyPr wrap="none" anchor="ctr"/>
          <a:lstStyle/>
          <a:p>
            <a:endParaRPr lang="en-US" dirty="0"/>
          </a:p>
        </p:txBody>
      </p:sp>
      <p:sp>
        <p:nvSpPr>
          <p:cNvPr id="33803" name="Rectangle 13"/>
          <p:cNvSpPr>
            <a:spLocks noChangeArrowheads="1"/>
          </p:cNvSpPr>
          <p:nvPr/>
        </p:nvSpPr>
        <p:spPr bwMode="auto">
          <a:xfrm>
            <a:off x="0" y="0"/>
            <a:ext cx="2989263" cy="428625"/>
          </a:xfrm>
          <a:prstGeom prst="rect">
            <a:avLst/>
          </a:prstGeom>
          <a:noFill/>
          <a:ln w="12700">
            <a:noFill/>
            <a:miter lim="800000"/>
            <a:headEnd/>
            <a:tailEnd/>
          </a:ln>
        </p:spPr>
        <p:txBody>
          <a:bodyPr wrap="none" anchor="ctr"/>
          <a:lstStyle/>
          <a:p>
            <a:endParaRPr lang="en-US" dirty="0"/>
          </a:p>
        </p:txBody>
      </p:sp>
      <p:sp>
        <p:nvSpPr>
          <p:cNvPr id="33804" name="Rectangle 14"/>
          <p:cNvSpPr>
            <a:spLocks noGrp="1" noChangeArrowheads="1"/>
          </p:cNvSpPr>
          <p:nvPr>
            <p:ph type="body" idx="1"/>
          </p:nvPr>
        </p:nvSpPr>
        <p:spPr>
          <a:xfrm>
            <a:off x="223838" y="4419600"/>
            <a:ext cx="6335712" cy="4343400"/>
          </a:xfrm>
          <a:noFill/>
          <a:ln w="9525"/>
        </p:spPr>
        <p:txBody>
          <a:bodyPr/>
          <a:lstStyle/>
          <a:p>
            <a:endParaRPr lang="en-US" b="1" dirty="0" smtClean="0"/>
          </a:p>
          <a:p>
            <a:endParaRPr lang="en-US" b="1" dirty="0" smtClean="0"/>
          </a:p>
          <a:p>
            <a:endParaRPr lang="en-US" b="1" dirty="0" smtClean="0"/>
          </a:p>
          <a:p>
            <a:endParaRPr lang="en-US" b="1" dirty="0" smtClean="0"/>
          </a:p>
        </p:txBody>
      </p:sp>
      <p:sp>
        <p:nvSpPr>
          <p:cNvPr id="33805" name="Rectangle 15"/>
          <p:cNvSpPr>
            <a:spLocks noGrp="1" noRot="1" noChangeAspect="1" noChangeArrowheads="1" noTextEdit="1"/>
          </p:cNvSpPr>
          <p:nvPr>
            <p:ph type="sldImg"/>
          </p:nvPr>
        </p:nvSpPr>
        <p:spPr>
          <a:xfrm>
            <a:off x="1074738" y="687388"/>
            <a:ext cx="4641850" cy="3482975"/>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1886324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08075" y="250825"/>
            <a:ext cx="3606800" cy="2705100"/>
          </a:xfrm>
          <a:ln/>
        </p:spPr>
      </p:sp>
      <p:sp>
        <p:nvSpPr>
          <p:cNvPr id="20483" name="Rectangle 3"/>
          <p:cNvSpPr>
            <a:spLocks noGrp="1" noChangeArrowheads="1"/>
          </p:cNvSpPr>
          <p:nvPr>
            <p:ph type="body" idx="1"/>
          </p:nvPr>
        </p:nvSpPr>
        <p:spPr>
          <a:xfrm>
            <a:off x="146051" y="3143250"/>
            <a:ext cx="6559550" cy="5105400"/>
          </a:xfrm>
          <a:noFill/>
          <a:ln w="9525"/>
        </p:spPr>
        <p:txBody>
          <a:bodyPr/>
          <a:lstStyle/>
          <a:p>
            <a:endParaRPr lang="en-US" b="1"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b="1" dirty="0" smtClean="0"/>
          </a:p>
          <a:p>
            <a:pPr algn="l">
              <a:buFont typeface="Arial" pitchFamily="34" charset="0"/>
              <a:buChar char="•"/>
            </a:pPr>
            <a:endParaRPr lang="en-US" dirty="0" smtClean="0"/>
          </a:p>
          <a:p>
            <a:pPr algn="l"/>
            <a:endParaRPr lang="en-US" b="1" dirty="0" smtClean="0"/>
          </a:p>
          <a:p>
            <a:pPr algn="l">
              <a:buFont typeface="Arial" pitchFamily="34" charset="0"/>
              <a:buChar char="•"/>
            </a:pP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44588" y="212725"/>
            <a:ext cx="3894137" cy="2921000"/>
          </a:xfrm>
          <a:ln/>
        </p:spPr>
      </p:sp>
      <p:sp>
        <p:nvSpPr>
          <p:cNvPr id="20483" name="Rectangle 3"/>
          <p:cNvSpPr>
            <a:spLocks noGrp="1" noChangeArrowheads="1"/>
          </p:cNvSpPr>
          <p:nvPr>
            <p:ph type="body" idx="1"/>
          </p:nvPr>
        </p:nvSpPr>
        <p:spPr>
          <a:xfrm>
            <a:off x="146051" y="3257550"/>
            <a:ext cx="6559550" cy="504825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050"/>
          <p:cNvSpPr>
            <a:spLocks noGrp="1" noRot="1" noChangeAspect="1" noChangeArrowheads="1" noTextEdit="1"/>
          </p:cNvSpPr>
          <p:nvPr>
            <p:ph type="sldImg"/>
          </p:nvPr>
        </p:nvSpPr>
        <p:spPr>
          <a:ln/>
        </p:spPr>
      </p:sp>
      <p:sp>
        <p:nvSpPr>
          <p:cNvPr id="158723" name="Rectangle 2051"/>
          <p:cNvSpPr>
            <a:spLocks noGrp="1" noChangeArrowheads="1"/>
          </p:cNvSpPr>
          <p:nvPr>
            <p:ph type="body" idx="1"/>
          </p:nvPr>
        </p:nvSpPr>
        <p:spPr/>
        <p:txBody>
          <a:bodyPr/>
          <a:lstStyle/>
          <a:p>
            <a:endParaRPr lang="en-US" altLang="en-US" b="1"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27125" y="146050"/>
            <a:ext cx="2854325" cy="2141538"/>
          </a:xfrm>
          <a:ln/>
        </p:spPr>
      </p:sp>
      <p:sp>
        <p:nvSpPr>
          <p:cNvPr id="20483" name="Rectangle 3"/>
          <p:cNvSpPr>
            <a:spLocks noGrp="1" noChangeArrowheads="1"/>
          </p:cNvSpPr>
          <p:nvPr>
            <p:ph type="body" idx="1"/>
          </p:nvPr>
        </p:nvSpPr>
        <p:spPr>
          <a:xfrm>
            <a:off x="74614" y="2286000"/>
            <a:ext cx="6711950" cy="632460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r>
              <a:rPr lang="en-US" dirty="0" smtClean="0"/>
              <a:t>  </a:t>
            </a:r>
          </a:p>
          <a:p>
            <a:pPr algn="l">
              <a:buNone/>
            </a:pPr>
            <a:r>
              <a:rPr lang="en-US" dirty="0" smtClean="0"/>
              <a:t> </a:t>
            </a:r>
          </a:p>
          <a:p>
            <a:pPr algn="l">
              <a:buNone/>
            </a:pPr>
            <a:endParaRPr lang="en-US" b="1" dirty="0" smtClean="0"/>
          </a:p>
          <a:p>
            <a:pPr algn="l">
              <a:buFont typeface="Arial" pitchFamily="34" charset="0"/>
              <a:buChar char="•"/>
            </a:pPr>
            <a:endParaRPr lang="en-US" dirty="0" smtClean="0"/>
          </a:p>
          <a:p>
            <a:pPr algn="l"/>
            <a:endParaRPr lang="en-US" b="1" dirty="0" smtClean="0"/>
          </a:p>
          <a:p>
            <a:pPr algn="l">
              <a:buFont typeface="Arial" pitchFamily="34" charset="0"/>
              <a:buChar char="•"/>
            </a:pP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62050" y="76200"/>
            <a:ext cx="2990850" cy="2243138"/>
          </a:xfrm>
          <a:ln/>
        </p:spPr>
      </p:sp>
      <p:sp>
        <p:nvSpPr>
          <p:cNvPr id="20483" name="Rectangle 3"/>
          <p:cNvSpPr>
            <a:spLocks noGrp="1" noChangeArrowheads="1"/>
          </p:cNvSpPr>
          <p:nvPr>
            <p:ph type="body" idx="1"/>
          </p:nvPr>
        </p:nvSpPr>
        <p:spPr>
          <a:xfrm>
            <a:off x="74613" y="2352675"/>
            <a:ext cx="6678611" cy="6534150"/>
          </a:xfrm>
          <a:noFill/>
          <a:ln w="9525"/>
        </p:spPr>
        <p:txBody>
          <a:bodyPr/>
          <a:lstStyle/>
          <a:p>
            <a:endParaRPr lang="en-US" dirty="0" smtClean="0"/>
          </a:p>
        </p:txBody>
      </p:sp>
      <p:sp>
        <p:nvSpPr>
          <p:cNvPr id="20484" name="Rectangle 4"/>
          <p:cNvSpPr>
            <a:spLocks noChangeArrowheads="1"/>
          </p:cNvSpPr>
          <p:nvPr/>
        </p:nvSpPr>
        <p:spPr bwMode="auto">
          <a:xfrm>
            <a:off x="298451" y="3657601"/>
            <a:ext cx="6335713" cy="5334000"/>
          </a:xfrm>
          <a:prstGeom prst="rect">
            <a:avLst/>
          </a:prstGeom>
          <a:noFill/>
          <a:ln w="12700">
            <a:noFill/>
            <a:miter lim="800000"/>
            <a:headEnd/>
            <a:tailEnd/>
          </a:ln>
        </p:spPr>
        <p:txBody>
          <a:bodyPr lIns="67832" tIns="37145" rIns="67832" bIns="37145"/>
          <a:lstStyle/>
          <a:p>
            <a:pPr algn="l">
              <a:buNone/>
            </a:pP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44588" y="346075"/>
            <a:ext cx="3951287" cy="2963863"/>
          </a:xfrm>
          <a:ln/>
        </p:spPr>
      </p:sp>
      <p:sp>
        <p:nvSpPr>
          <p:cNvPr id="20483" name="Rectangle 3"/>
          <p:cNvSpPr>
            <a:spLocks noGrp="1" noChangeArrowheads="1"/>
          </p:cNvSpPr>
          <p:nvPr>
            <p:ph type="body" idx="1"/>
          </p:nvPr>
        </p:nvSpPr>
        <p:spPr>
          <a:xfrm>
            <a:off x="146051" y="3438525"/>
            <a:ext cx="6559550" cy="512445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Font typeface="Arial" pitchFamily="34" charset="0"/>
              <a:buChar char="•"/>
            </a:pPr>
            <a:r>
              <a:rPr lang="en-US" dirty="0" smtClean="0"/>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92213" y="107950"/>
            <a:ext cx="3074987" cy="2306638"/>
          </a:xfrm>
          <a:ln/>
        </p:spPr>
      </p:sp>
      <p:sp>
        <p:nvSpPr>
          <p:cNvPr id="20483" name="Rectangle 3"/>
          <p:cNvSpPr>
            <a:spLocks noGrp="1" noChangeArrowheads="1"/>
          </p:cNvSpPr>
          <p:nvPr>
            <p:ph type="body" idx="1"/>
          </p:nvPr>
        </p:nvSpPr>
        <p:spPr>
          <a:xfrm>
            <a:off x="146051" y="2562224"/>
            <a:ext cx="6559550" cy="6188076"/>
          </a:xfrm>
          <a:noFill/>
          <a:ln w="9525"/>
        </p:spPr>
        <p:txBody>
          <a:bodyPr/>
          <a:lstStyle/>
          <a:p>
            <a:pPr marL="0" marR="0" indent="0" algn="l" defTabSz="644525"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smtClean="0"/>
              <a:t> </a:t>
            </a:r>
            <a:endParaRPr lang="en-US" b="1" dirty="0" smtClean="0"/>
          </a:p>
          <a:p>
            <a:pPr marL="285750" indent="-285750">
              <a:buFont typeface="Arial" panose="020B0604020202020204" pitchFamily="34" charset="0"/>
              <a:buChar char="•"/>
            </a:pPr>
            <a:endParaRPr lang="en-US" b="1" baseline="0" dirty="0" smtClean="0"/>
          </a:p>
          <a:p>
            <a:endParaRPr lang="en-US" dirty="0" smtClean="0"/>
          </a:p>
          <a:p>
            <a:endParaRPr lang="en-US" dirty="0" smtClean="0"/>
          </a:p>
          <a:p>
            <a:endParaRPr lang="en-US" dirty="0" smtClean="0"/>
          </a:p>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Font typeface="Arial" pitchFamily="34" charset="0"/>
              <a:buChar char="•"/>
            </a:pPr>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a:p>
            <a:endParaRPr lang="en-US" dirty="0" smtClean="0"/>
          </a:p>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200025" y="4343401"/>
            <a:ext cx="6505576" cy="4711700"/>
          </a:xfrm>
          <a:prstGeom prst="rect">
            <a:avLst/>
          </a:prstGeom>
          <a:noFill/>
          <a:ln w="12700">
            <a:noFill/>
            <a:miter lim="800000"/>
            <a:headEnd/>
            <a:tailEnd/>
          </a:ln>
        </p:spPr>
        <p:txBody>
          <a:bodyPr lIns="67832" tIns="37145" rIns="67832" bIns="37145"/>
          <a:lstStyle/>
          <a:p>
            <a:pPr algn="l">
              <a:buFont typeface="Arial" pitchFamily="34" charset="0"/>
              <a:buChar char="•"/>
            </a:pPr>
            <a:endParaRPr lang="en-US" dirty="0" smtClean="0"/>
          </a:p>
          <a:p>
            <a:pPr algn="l">
              <a:buNone/>
            </a:pPr>
            <a:endParaRPr lang="en-US" dirty="0" smtClean="0"/>
          </a:p>
          <a:p>
            <a:pPr algn="l"/>
            <a:endParaRPr lang="en-US" b="1" dirty="0" smtClean="0"/>
          </a:p>
          <a:p>
            <a:pPr algn="l">
              <a:buFont typeface="Arial" pitchFamily="34" charset="0"/>
              <a:buChar char="•"/>
            </a:pP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44588" y="374650"/>
            <a:ext cx="4008437" cy="3006725"/>
          </a:xfrm>
          <a:ln/>
        </p:spPr>
      </p:sp>
      <p:sp>
        <p:nvSpPr>
          <p:cNvPr id="20483" name="Rectangle 3"/>
          <p:cNvSpPr>
            <a:spLocks noGrp="1" noChangeArrowheads="1"/>
          </p:cNvSpPr>
          <p:nvPr>
            <p:ph type="body" idx="1"/>
          </p:nvPr>
        </p:nvSpPr>
        <p:spPr>
          <a:xfrm>
            <a:off x="123827" y="3676649"/>
            <a:ext cx="6559550" cy="4905375"/>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060450" y="193675"/>
            <a:ext cx="3741738" cy="2806700"/>
          </a:xfrm>
          <a:ln/>
        </p:spPr>
      </p:sp>
      <p:sp>
        <p:nvSpPr>
          <p:cNvPr id="20483" name="Rectangle 3"/>
          <p:cNvSpPr>
            <a:spLocks noGrp="1" noChangeArrowheads="1"/>
          </p:cNvSpPr>
          <p:nvPr>
            <p:ph type="body" idx="1"/>
          </p:nvPr>
        </p:nvSpPr>
        <p:spPr>
          <a:xfrm>
            <a:off x="146051" y="3609975"/>
            <a:ext cx="6559550" cy="472440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84275" y="422275"/>
            <a:ext cx="3635375" cy="2727325"/>
          </a:xfrm>
          <a:ln/>
        </p:spPr>
      </p:sp>
      <p:sp>
        <p:nvSpPr>
          <p:cNvPr id="20483" name="Rectangle 3"/>
          <p:cNvSpPr>
            <a:spLocks noGrp="1" noChangeArrowheads="1"/>
          </p:cNvSpPr>
          <p:nvPr>
            <p:ph type="body" idx="1"/>
          </p:nvPr>
        </p:nvSpPr>
        <p:spPr>
          <a:xfrm>
            <a:off x="74614" y="3467100"/>
            <a:ext cx="6559550" cy="5200650"/>
          </a:xfrm>
          <a:noFill/>
          <a:ln w="9525"/>
        </p:spPr>
        <p:txBody>
          <a:bodyPr/>
          <a:lstStyle/>
          <a:p>
            <a:r>
              <a:rPr lang="en-US" b="1" dirty="0" smtClean="0"/>
              <a:t>What</a:t>
            </a:r>
            <a:r>
              <a:rPr lang="en-US" b="1" baseline="0" dirty="0" smtClean="0"/>
              <a:t> about the governance of the IT enrollment system that </a:t>
            </a:r>
            <a:r>
              <a:rPr lang="en-US" b="1" baseline="0" dirty="0" err="1" smtClean="0"/>
              <a:t>MNsure</a:t>
            </a:r>
            <a:r>
              <a:rPr lang="en-US" b="1" baseline="0" dirty="0" smtClean="0"/>
              <a:t> and other agencies built?  Is this </a:t>
            </a:r>
            <a:r>
              <a:rPr lang="en-US" b="1" baseline="0" dirty="0" err="1" smtClean="0"/>
              <a:t>MNsure’s</a:t>
            </a:r>
            <a:r>
              <a:rPr lang="en-US" b="1" baseline="0" dirty="0" smtClean="0"/>
              <a:t> system?  Who decides what changes to make?</a:t>
            </a:r>
          </a:p>
          <a:p>
            <a:endParaRPr lang="en-US" b="1" baseline="0" dirty="0" smtClean="0"/>
          </a:p>
          <a:p>
            <a:pPr marL="285750" indent="-285750">
              <a:buFont typeface="Arial" panose="020B0604020202020204" pitchFamily="34" charset="0"/>
              <a:buChar char="•"/>
            </a:pPr>
            <a:r>
              <a:rPr lang="en-US" b="1" baseline="0" dirty="0" err="1" smtClean="0"/>
              <a:t>MNsure</a:t>
            </a:r>
            <a:r>
              <a:rPr lang="en-US" b="1" baseline="0" dirty="0" smtClean="0"/>
              <a:t> and DHS rely very directly on this system—to enroll individuals in commercial insurance and in public programs.  The Office of MN.IT Services built the security parts of this system and becomes responsible for maintaining system components that were built by private vendors.</a:t>
            </a:r>
          </a:p>
          <a:p>
            <a:pPr marL="285750" indent="-285750">
              <a:buFont typeface="Arial" panose="020B0604020202020204" pitchFamily="34" charset="0"/>
              <a:buChar char="•"/>
            </a:pPr>
            <a:endParaRPr lang="en-US" b="1" baseline="0" dirty="0" smtClean="0"/>
          </a:p>
          <a:p>
            <a:pPr marL="285750" indent="-285750">
              <a:buFont typeface="Arial" panose="020B0604020202020204" pitchFamily="34" charset="0"/>
              <a:buChar char="•"/>
            </a:pPr>
            <a:r>
              <a:rPr lang="en-US" b="1" baseline="0" dirty="0" smtClean="0"/>
              <a:t>There was a governance structure for this system during the first half of 2013.  But when technical problems with the system escalated after October 2013, the process for making decisions largely dissolved.  </a:t>
            </a:r>
            <a:r>
              <a:rPr lang="en-US" b="1" baseline="0" dirty="0" err="1" smtClean="0"/>
              <a:t>MNsure</a:t>
            </a:r>
            <a:r>
              <a:rPr lang="en-US" b="1" baseline="0" dirty="0" smtClean="0"/>
              <a:t>, DHS, and MN.IT established a new governance structure in late 2014.  There’s an “executive steering committee,” a “change control board,” and some other bodies.  But there are no laws, policies, or interagency agreements that define the duties of these bodies—it’s all very informal.  If leadership in these agencies changes, it’s possible that the governance structure could change, too.</a:t>
            </a:r>
          </a:p>
          <a:p>
            <a:pPr marL="285750" indent="-285750">
              <a:buFont typeface="Arial" panose="020B0604020202020204" pitchFamily="34" charset="0"/>
              <a:buChar char="•"/>
            </a:pPr>
            <a:endParaRPr lang="en-US" b="1" baseline="0" dirty="0" smtClean="0"/>
          </a:p>
          <a:p>
            <a:pPr marL="285750" indent="-285750">
              <a:buFont typeface="Arial" panose="020B0604020202020204" pitchFamily="34" charset="0"/>
              <a:buChar char="•"/>
            </a:pPr>
            <a:r>
              <a:rPr lang="en-US" b="1" baseline="0" dirty="0" smtClean="0"/>
              <a:t>DHS in particular expressed concern to us about the informality of this process.  They would prefer greater clarity about the composition of the governance structure—which will affect the priorities that are set.</a:t>
            </a:r>
          </a:p>
          <a:p>
            <a:endParaRPr lang="en-US" b="1" baseline="0" dirty="0" smtClean="0"/>
          </a:p>
          <a:p>
            <a:endParaRPr lang="en-US" b="1" dirty="0" smtClean="0"/>
          </a:p>
          <a:p>
            <a:endParaRPr lang="en-US" b="1" dirty="0" smtClean="0"/>
          </a:p>
          <a:p>
            <a:endParaRPr lang="en-US" dirty="0" smtClean="0"/>
          </a:p>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36650" y="250825"/>
            <a:ext cx="3883025" cy="2913063"/>
          </a:xfrm>
          <a:ln/>
        </p:spPr>
      </p:sp>
      <p:sp>
        <p:nvSpPr>
          <p:cNvPr id="20483" name="Rectangle 3"/>
          <p:cNvSpPr>
            <a:spLocks noGrp="1" noChangeArrowheads="1"/>
          </p:cNvSpPr>
          <p:nvPr>
            <p:ph type="body" idx="1"/>
          </p:nvPr>
        </p:nvSpPr>
        <p:spPr>
          <a:xfrm>
            <a:off x="146051" y="3600450"/>
            <a:ext cx="6559550" cy="472440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041400" y="269875"/>
            <a:ext cx="3368675" cy="2527300"/>
          </a:xfrm>
          <a:ln/>
        </p:spPr>
      </p:sp>
      <p:sp>
        <p:nvSpPr>
          <p:cNvPr id="20483" name="Rectangle 3"/>
          <p:cNvSpPr>
            <a:spLocks noGrp="1" noChangeArrowheads="1"/>
          </p:cNvSpPr>
          <p:nvPr>
            <p:ph type="body" idx="1"/>
          </p:nvPr>
        </p:nvSpPr>
        <p:spPr>
          <a:xfrm>
            <a:off x="146051" y="3009900"/>
            <a:ext cx="6559550" cy="589280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049338" y="117475"/>
            <a:ext cx="3894137" cy="2921000"/>
          </a:xfrm>
          <a:ln/>
        </p:spPr>
      </p:sp>
      <p:sp>
        <p:nvSpPr>
          <p:cNvPr id="20483" name="Rectangle 3"/>
          <p:cNvSpPr>
            <a:spLocks noGrp="1" noChangeArrowheads="1"/>
          </p:cNvSpPr>
          <p:nvPr>
            <p:ph type="body" idx="1"/>
          </p:nvPr>
        </p:nvSpPr>
        <p:spPr>
          <a:xfrm>
            <a:off x="74614" y="3181350"/>
            <a:ext cx="6559550" cy="5314950"/>
          </a:xfrm>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298451" y="3933825"/>
            <a:ext cx="6407150" cy="5121276"/>
          </a:xfrm>
          <a:prstGeom prst="rect">
            <a:avLst/>
          </a:prstGeom>
          <a:noFill/>
          <a:ln w="12700">
            <a:noFill/>
            <a:miter lim="800000"/>
            <a:headEnd/>
            <a:tailEnd/>
          </a:ln>
        </p:spPr>
        <p:txBody>
          <a:bodyPr lIns="67832" tIns="37145" rIns="67832" bIns="37145"/>
          <a:lstStyle/>
          <a:p>
            <a:pPr algn="l">
              <a:buNone/>
            </a:pPr>
            <a:endParaRPr lang="en-US" dirty="0" smtClean="0"/>
          </a:p>
          <a:p>
            <a:pPr algn="l"/>
            <a:endParaRPr lang="en-US" b="1" dirty="0" smtClean="0"/>
          </a:p>
          <a:p>
            <a:pPr algn="l">
              <a:buFont typeface="Arial" pitchFamily="34" charset="0"/>
              <a:buChar char="•"/>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b="1" dirty="0" smtClean="0"/>
          </a:p>
          <a:p>
            <a:pPr algn="l">
              <a:buFont typeface="Arial" pitchFamily="34" charset="0"/>
              <a:buChar char="•"/>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dirty="0" smtClean="0"/>
          </a:p>
        </p:txBody>
      </p:sp>
      <p:sp>
        <p:nvSpPr>
          <p:cNvPr id="20484" name="Rectangle 4"/>
          <p:cNvSpPr>
            <a:spLocks noChangeArrowheads="1"/>
          </p:cNvSpPr>
          <p:nvPr/>
        </p:nvSpPr>
        <p:spPr bwMode="auto">
          <a:xfrm>
            <a:off x="298451" y="44958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5" name="Rectangle 4"/>
          <p:cNvSpPr>
            <a:spLocks noChangeArrowheads="1"/>
          </p:cNvSpPr>
          <p:nvPr/>
        </p:nvSpPr>
        <p:spPr bwMode="auto">
          <a:xfrm>
            <a:off x="450851" y="4648200"/>
            <a:ext cx="6335713" cy="4254500"/>
          </a:xfrm>
          <a:prstGeom prst="rect">
            <a:avLst/>
          </a:prstGeom>
          <a:noFill/>
          <a:ln w="12700">
            <a:noFill/>
            <a:miter lim="800000"/>
            <a:headEnd/>
            <a:tailEnd/>
          </a:ln>
        </p:spPr>
        <p:txBody>
          <a:bodyPr lIns="67832" tIns="37145" rIns="67832" bIns="37145"/>
          <a:lstStyle/>
          <a:p>
            <a:pPr algn="l"/>
            <a:endParaRPr lang="en-US" dirty="0"/>
          </a:p>
        </p:txBody>
      </p:sp>
      <p:sp>
        <p:nvSpPr>
          <p:cNvPr id="6" name="Rectangle 4"/>
          <p:cNvSpPr>
            <a:spLocks noChangeArrowheads="1"/>
          </p:cNvSpPr>
          <p:nvPr/>
        </p:nvSpPr>
        <p:spPr bwMode="auto">
          <a:xfrm>
            <a:off x="603251" y="4343401"/>
            <a:ext cx="6102350" cy="4711700"/>
          </a:xfrm>
          <a:prstGeom prst="rect">
            <a:avLst/>
          </a:prstGeom>
          <a:noFill/>
          <a:ln w="12700">
            <a:noFill/>
            <a:miter lim="800000"/>
            <a:headEnd/>
            <a:tailEnd/>
          </a:ln>
        </p:spPr>
        <p:txBody>
          <a:bodyPr lIns="67832" tIns="37145" rIns="67832" bIns="37145"/>
          <a:lstStyle/>
          <a:p>
            <a:pPr algn="l">
              <a:buNone/>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1886324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1886324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1886324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23088" y="152400"/>
            <a:ext cx="2232025"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7013" y="152400"/>
            <a:ext cx="6543675"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35113" y="1524000"/>
            <a:ext cx="3619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07013" y="1524000"/>
            <a:ext cx="3619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White">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7013" y="152400"/>
            <a:ext cx="8928100" cy="809625"/>
          </a:xfrm>
          <a:prstGeom prst="rect">
            <a:avLst/>
          </a:prstGeom>
          <a:noFill/>
          <a:ln w="12700">
            <a:noFill/>
            <a:miter lim="800000"/>
            <a:headEnd/>
            <a:tailEnd/>
          </a:ln>
          <a:effectLst>
            <a:outerShdw dist="53882" dir="2700000" algn="ctr" rotWithShape="0">
              <a:schemeClr val="bg2"/>
            </a:outerShdw>
          </a:effectLst>
        </p:spPr>
        <p:txBody>
          <a:bodyPr vert="horz" wrap="square" lIns="0" tIns="44450" rIns="90488" bIns="4445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35113" y="1524000"/>
            <a:ext cx="7391400" cy="4953000"/>
          </a:xfrm>
          <a:prstGeom prst="rect">
            <a:avLst/>
          </a:prstGeom>
          <a:noFill/>
          <a:ln w="12700">
            <a:noFill/>
            <a:miter lim="800000"/>
            <a:headEnd/>
            <a:tailEnd/>
          </a:ln>
        </p:spPr>
        <p:txBody>
          <a:bodyPr vert="horz" wrap="square" lIns="0" tIns="44450" rIns="90488" bIns="44450" numCol="1" anchor="t" anchorCtr="0" compatLnSpc="1">
            <a:prstTxWarp prst="textNoShape">
              <a:avLst/>
            </a:prstTxWarp>
          </a:bodyPr>
          <a:lstStyle/>
          <a:p>
            <a:pPr lvl="0"/>
            <a:r>
              <a:rPr lang="en-US" smtClean="0"/>
              <a:t> Click to edit Master text styles</a:t>
            </a:r>
          </a:p>
          <a:p>
            <a:pPr lvl="1"/>
            <a:r>
              <a:rPr lang="en-US" smtClean="0"/>
              <a:t> Second level</a:t>
            </a:r>
          </a:p>
          <a:p>
            <a:pPr lvl="2"/>
            <a:r>
              <a:rPr lang="en-US" smtClean="0"/>
              <a:t> Third level</a:t>
            </a:r>
          </a:p>
          <a:p>
            <a:pPr lvl="3"/>
            <a:r>
              <a:rPr lang="en-US" smtClean="0"/>
              <a:t> Fourth level</a:t>
            </a:r>
          </a:p>
          <a:p>
            <a:pPr lvl="4"/>
            <a:r>
              <a:rPr lang="en-US" smtClean="0"/>
              <a:t> Fifth level</a:t>
            </a:r>
          </a:p>
        </p:txBody>
      </p:sp>
      <p:sp>
        <p:nvSpPr>
          <p:cNvPr id="1031" name="Line 7"/>
          <p:cNvSpPr>
            <a:spLocks noChangeShapeType="1"/>
          </p:cNvSpPr>
          <p:nvPr/>
        </p:nvSpPr>
        <p:spPr bwMode="auto">
          <a:xfrm>
            <a:off x="228600" y="228600"/>
            <a:ext cx="8686800" cy="0"/>
          </a:xfrm>
          <a:prstGeom prst="line">
            <a:avLst/>
          </a:prstGeom>
          <a:noFill/>
          <a:ln w="12700">
            <a:solidFill>
              <a:schemeClr val="tx1"/>
            </a:solidFill>
            <a:round/>
            <a:headEnd/>
            <a:tailEnd/>
          </a:ln>
          <a:effectLst/>
        </p:spPr>
        <p:txBody>
          <a:bodyPr wrap="none" anchor="ctr"/>
          <a:lstStyle/>
          <a:p>
            <a:pPr>
              <a:defRPr/>
            </a:pPr>
            <a:endParaRPr lang="en-US" dirty="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2pPr>
      <a:lvl3pPr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3pPr>
      <a:lvl4pPr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4pPr>
      <a:lvl5pPr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5pPr>
      <a:lvl6pPr marL="457200"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6pPr>
      <a:lvl7pPr marL="914400"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7pPr>
      <a:lvl8pPr marL="1371600"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8pPr>
      <a:lvl9pPr marL="1828800" algn="l" rtl="0" eaLnBrk="0" fontAlgn="base" hangingPunct="0">
        <a:spcBef>
          <a:spcPct val="0"/>
        </a:spcBef>
        <a:spcAft>
          <a:spcPct val="0"/>
        </a:spcAft>
        <a:defRPr sz="3600" b="1">
          <a:solidFill>
            <a:srgbClr val="FEFF65"/>
          </a:solidFill>
          <a:effectLst>
            <a:outerShdw blurRad="38100" dist="38100" dir="2700000" algn="tl">
              <a:srgbClr val="000000"/>
            </a:outerShdw>
          </a:effectLst>
          <a:latin typeface="Helvetica" pitchFamily="34" charset="0"/>
        </a:defRPr>
      </a:lvl9pPr>
    </p:titleStyle>
    <p:bodyStyle>
      <a:lvl1pPr marL="457200" indent="-457200" algn="l" rtl="0" eaLnBrk="0" fontAlgn="base" hangingPunct="0">
        <a:spcBef>
          <a:spcPct val="50000"/>
        </a:spcBef>
        <a:spcAft>
          <a:spcPct val="0"/>
        </a:spcAft>
        <a:buSzPct val="100000"/>
        <a:buFont typeface="Symbol" pitchFamily="18" charset="2"/>
        <a:buChar char="·"/>
        <a:defRPr sz="3000">
          <a:solidFill>
            <a:srgbClr val="FFFFFF"/>
          </a:solidFill>
          <a:latin typeface="+mn-lt"/>
          <a:ea typeface="+mn-ea"/>
          <a:cs typeface="+mn-cs"/>
        </a:defRPr>
      </a:lvl1pPr>
      <a:lvl2pPr marL="857250" indent="-285750" algn="l" rtl="0" eaLnBrk="0" fontAlgn="base" hangingPunct="0">
        <a:spcBef>
          <a:spcPct val="20000"/>
        </a:spcBef>
        <a:spcAft>
          <a:spcPct val="0"/>
        </a:spcAft>
        <a:buSzPct val="100000"/>
        <a:buChar char="–"/>
        <a:defRPr sz="3000">
          <a:solidFill>
            <a:srgbClr val="FFFFFF"/>
          </a:solidFill>
          <a:latin typeface="+mn-lt"/>
        </a:defRPr>
      </a:lvl2pPr>
      <a:lvl3pPr marL="1200150" indent="-228600" algn="l" rtl="0" eaLnBrk="0" fontAlgn="base" hangingPunct="0">
        <a:spcBef>
          <a:spcPct val="20000"/>
        </a:spcBef>
        <a:spcAft>
          <a:spcPct val="0"/>
        </a:spcAft>
        <a:buSzPct val="100000"/>
        <a:buFont typeface="Symbol" pitchFamily="18" charset="2"/>
        <a:buChar char="·"/>
        <a:defRPr sz="2400">
          <a:solidFill>
            <a:srgbClr val="FFFFFF"/>
          </a:solidFill>
          <a:latin typeface="+mn-lt"/>
        </a:defRPr>
      </a:lvl3pPr>
      <a:lvl4pPr marL="1543050" indent="-228600" algn="l" rtl="0" eaLnBrk="0" fontAlgn="base" hangingPunct="0">
        <a:spcBef>
          <a:spcPct val="20000"/>
        </a:spcBef>
        <a:spcAft>
          <a:spcPct val="0"/>
        </a:spcAft>
        <a:buSzPct val="100000"/>
        <a:buChar char="–"/>
        <a:defRPr sz="2000">
          <a:solidFill>
            <a:srgbClr val="FFFFFF"/>
          </a:solidFill>
          <a:latin typeface="+mn-lt"/>
        </a:defRPr>
      </a:lvl4pPr>
      <a:lvl5pPr marL="1885950" indent="-228600" algn="l" rtl="0" eaLnBrk="0" fontAlgn="base" hangingPunct="0">
        <a:spcBef>
          <a:spcPct val="50000"/>
        </a:spcBef>
        <a:spcAft>
          <a:spcPct val="0"/>
        </a:spcAft>
        <a:buSzPct val="100000"/>
        <a:buFont typeface="Symbol" pitchFamily="18" charset="2"/>
        <a:buChar char="·"/>
        <a:defRPr sz="2000">
          <a:solidFill>
            <a:srgbClr val="FFFFFF"/>
          </a:solidFill>
          <a:latin typeface="+mn-lt"/>
        </a:defRPr>
      </a:lvl5pPr>
      <a:lvl6pPr marL="2343150" indent="-228600" algn="l" rtl="0" eaLnBrk="0" fontAlgn="base" hangingPunct="0">
        <a:spcBef>
          <a:spcPct val="50000"/>
        </a:spcBef>
        <a:spcAft>
          <a:spcPct val="0"/>
        </a:spcAft>
        <a:buSzPct val="100000"/>
        <a:buFont typeface="Symbol" pitchFamily="18" charset="2"/>
        <a:buChar char="·"/>
        <a:defRPr sz="2000">
          <a:solidFill>
            <a:srgbClr val="FFFFFF"/>
          </a:solidFill>
          <a:latin typeface="+mn-lt"/>
        </a:defRPr>
      </a:lvl6pPr>
      <a:lvl7pPr marL="2800350" indent="-228600" algn="l" rtl="0" eaLnBrk="0" fontAlgn="base" hangingPunct="0">
        <a:spcBef>
          <a:spcPct val="50000"/>
        </a:spcBef>
        <a:spcAft>
          <a:spcPct val="0"/>
        </a:spcAft>
        <a:buSzPct val="100000"/>
        <a:buFont typeface="Symbol" pitchFamily="18" charset="2"/>
        <a:buChar char="·"/>
        <a:defRPr sz="2000">
          <a:solidFill>
            <a:srgbClr val="FFFFFF"/>
          </a:solidFill>
          <a:latin typeface="+mn-lt"/>
        </a:defRPr>
      </a:lvl7pPr>
      <a:lvl8pPr marL="3257550" indent="-228600" algn="l" rtl="0" eaLnBrk="0" fontAlgn="base" hangingPunct="0">
        <a:spcBef>
          <a:spcPct val="50000"/>
        </a:spcBef>
        <a:spcAft>
          <a:spcPct val="0"/>
        </a:spcAft>
        <a:buSzPct val="100000"/>
        <a:buFont typeface="Symbol" pitchFamily="18" charset="2"/>
        <a:buChar char="·"/>
        <a:defRPr sz="2000">
          <a:solidFill>
            <a:srgbClr val="FFFFFF"/>
          </a:solidFill>
          <a:latin typeface="+mn-lt"/>
        </a:defRPr>
      </a:lvl8pPr>
      <a:lvl9pPr marL="3714750" indent="-228600" algn="l" rtl="0" eaLnBrk="0" fontAlgn="base" hangingPunct="0">
        <a:spcBef>
          <a:spcPct val="50000"/>
        </a:spcBef>
        <a:spcAft>
          <a:spcPct val="0"/>
        </a:spcAft>
        <a:buSzPct val="100000"/>
        <a:buFont typeface="Symbol" pitchFamily="18" charset="2"/>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1828800" y="-76200"/>
            <a:ext cx="7315200" cy="1295400"/>
          </a:xfrm>
          <a:effectLst>
            <a:outerShdw dist="89803" dir="2700000" algn="ctr" rotWithShape="0">
              <a:schemeClr val="bg2"/>
            </a:outerShdw>
          </a:effectLst>
        </p:spPr>
        <p:txBody>
          <a:bodyPr lIns="90488"/>
          <a:lstStyle/>
          <a:p>
            <a:pPr>
              <a:defRPr/>
            </a:pPr>
            <a:r>
              <a:rPr lang="en-US" sz="2100" b="0" dirty="0" smtClean="0">
                <a:solidFill>
                  <a:srgbClr val="FFFFFF"/>
                </a:solidFill>
              </a:rPr>
              <a:t>Office of the Legislative Auditor</a:t>
            </a:r>
            <a:r>
              <a:rPr lang="en-US" sz="2400" b="0" dirty="0" smtClean="0">
                <a:solidFill>
                  <a:srgbClr val="FFFFFF"/>
                </a:solidFill>
              </a:rPr>
              <a:t/>
            </a:r>
            <a:br>
              <a:rPr lang="en-US" sz="2400" b="0" dirty="0" smtClean="0">
                <a:solidFill>
                  <a:srgbClr val="FFFFFF"/>
                </a:solidFill>
              </a:rPr>
            </a:br>
            <a:r>
              <a:rPr lang="en-US" sz="1400" b="0" dirty="0" smtClean="0">
                <a:solidFill>
                  <a:srgbClr val="FFFFFF"/>
                </a:solidFill>
              </a:rPr>
              <a:t>State of Minnesota</a:t>
            </a:r>
            <a:endParaRPr lang="en-US" sz="1600" b="0" dirty="0" smtClean="0"/>
          </a:p>
        </p:txBody>
      </p:sp>
      <p:sp>
        <p:nvSpPr>
          <p:cNvPr id="47107" name="Rectangle 3"/>
          <p:cNvSpPr>
            <a:spLocks noGrp="1" noChangeArrowheads="1"/>
          </p:cNvSpPr>
          <p:nvPr>
            <p:ph type="subTitle" idx="1"/>
          </p:nvPr>
        </p:nvSpPr>
        <p:spPr>
          <a:xfrm>
            <a:off x="1600200" y="1835150"/>
            <a:ext cx="7010400" cy="1162050"/>
          </a:xfrm>
          <a:effectLst>
            <a:outerShdw dist="71842" dir="2700000" algn="ctr" rotWithShape="0">
              <a:schemeClr val="bg2"/>
            </a:outerShdw>
          </a:effectLst>
        </p:spPr>
        <p:txBody>
          <a:bodyPr lIns="90488"/>
          <a:lstStyle/>
          <a:p>
            <a:pPr algn="l">
              <a:defRPr/>
            </a:pPr>
            <a:r>
              <a:rPr lang="en-US" sz="4400" b="1" dirty="0" smtClean="0">
                <a:solidFill>
                  <a:srgbClr val="FEFF65"/>
                </a:solidFill>
                <a:effectLst>
                  <a:outerShdw blurRad="38100" dist="38100" dir="2700000" algn="tl">
                    <a:srgbClr val="000000"/>
                  </a:outerShdw>
                </a:effectLst>
              </a:rPr>
              <a:t>Minnesota Health Insurance Exchange (</a:t>
            </a:r>
            <a:r>
              <a:rPr lang="en-US" sz="4400" b="1" dirty="0" err="1" smtClean="0">
                <a:solidFill>
                  <a:srgbClr val="FEFF65"/>
                </a:solidFill>
                <a:effectLst>
                  <a:outerShdw blurRad="38100" dist="38100" dir="2700000" algn="tl">
                    <a:srgbClr val="000000"/>
                  </a:outerShdw>
                </a:effectLst>
              </a:rPr>
              <a:t>MNsure</a:t>
            </a:r>
            <a:r>
              <a:rPr lang="en-US" sz="4400" b="1" dirty="0" smtClean="0">
                <a:solidFill>
                  <a:srgbClr val="FEFF65"/>
                </a:solidFill>
                <a:effectLst>
                  <a:outerShdw blurRad="38100" dist="38100" dir="2700000" algn="tl">
                    <a:srgbClr val="000000"/>
                  </a:outerShdw>
                </a:effectLst>
              </a:rPr>
              <a:t>)</a:t>
            </a:r>
            <a:endParaRPr lang="en-US" b="1" dirty="0" smtClean="0">
              <a:effectLst>
                <a:outerShdw blurRad="38100" dist="38100" dir="2700000" algn="tl">
                  <a:srgbClr val="000000"/>
                </a:outerShdw>
              </a:effectLst>
            </a:endParaRPr>
          </a:p>
        </p:txBody>
      </p:sp>
      <p:sp>
        <p:nvSpPr>
          <p:cNvPr id="2052" name="Line 4"/>
          <p:cNvSpPr>
            <a:spLocks noChangeShapeType="1"/>
          </p:cNvSpPr>
          <p:nvPr/>
        </p:nvSpPr>
        <p:spPr bwMode="auto">
          <a:xfrm>
            <a:off x="228600" y="228600"/>
            <a:ext cx="8763000" cy="0"/>
          </a:xfrm>
          <a:prstGeom prst="line">
            <a:avLst/>
          </a:prstGeom>
          <a:noFill/>
          <a:ln w="12700">
            <a:solidFill>
              <a:schemeClr val="tx1"/>
            </a:solidFill>
            <a:round/>
            <a:headEnd/>
            <a:tailEnd/>
          </a:ln>
        </p:spPr>
        <p:txBody>
          <a:bodyPr wrap="none" anchor="ctr"/>
          <a:lstStyle/>
          <a:p>
            <a:endParaRPr lang="en-US" dirty="0"/>
          </a:p>
        </p:txBody>
      </p:sp>
      <p:pic>
        <p:nvPicPr>
          <p:cNvPr id="2053" name="Picture 5" descr="olamast"/>
          <p:cNvPicPr>
            <a:picLocks noChangeAspect="1" noChangeArrowheads="1"/>
          </p:cNvPicPr>
          <p:nvPr/>
        </p:nvPicPr>
        <p:blipFill>
          <a:blip r:embed="rId3" cstate="print"/>
          <a:srcRect/>
          <a:stretch>
            <a:fillRect/>
          </a:stretch>
        </p:blipFill>
        <p:spPr bwMode="auto">
          <a:xfrm>
            <a:off x="228600" y="304800"/>
            <a:ext cx="1371600" cy="533400"/>
          </a:xfrm>
          <a:prstGeom prst="rect">
            <a:avLst/>
          </a:prstGeom>
          <a:noFill/>
          <a:ln w="9525">
            <a:noFill/>
            <a:miter lim="800000"/>
            <a:headEnd/>
            <a:tailEnd/>
          </a:ln>
        </p:spPr>
      </p:pic>
      <p:sp>
        <p:nvSpPr>
          <p:cNvPr id="47132" name="Text Box 28"/>
          <p:cNvSpPr txBox="1">
            <a:spLocks noChangeArrowheads="1"/>
          </p:cNvSpPr>
          <p:nvPr/>
        </p:nvSpPr>
        <p:spPr bwMode="auto">
          <a:xfrm>
            <a:off x="1890712" y="5384800"/>
            <a:ext cx="6427787" cy="461665"/>
          </a:xfrm>
          <a:prstGeom prst="rect">
            <a:avLst/>
          </a:prstGeom>
          <a:noFill/>
          <a:ln w="19050">
            <a:noFill/>
            <a:miter lim="800000"/>
            <a:headEnd/>
            <a:tailEnd/>
          </a:ln>
          <a:effectLst/>
        </p:spPr>
        <p:txBody>
          <a:bodyPr wrap="square">
            <a:spAutoFit/>
          </a:bodyPr>
          <a:lstStyle/>
          <a:p>
            <a:pPr marL="457200" indent="-457200" algn="l">
              <a:spcBef>
                <a:spcPts val="0"/>
              </a:spcBef>
              <a:buFont typeface="Symbol" pitchFamily="18" charset="2"/>
              <a:buNone/>
              <a:defRPr/>
            </a:pPr>
            <a:r>
              <a:rPr lang="en-US" sz="2400" b="1" dirty="0" smtClean="0">
                <a:solidFill>
                  <a:srgbClr val="FEFF65"/>
                </a:solidFill>
                <a:effectLst>
                  <a:outerShdw blurRad="38100" dist="38100" dir="2700000" algn="tl">
                    <a:srgbClr val="000000"/>
                  </a:outerShdw>
                </a:effectLst>
              </a:rPr>
              <a:t>February  2015</a:t>
            </a:r>
            <a:endParaRPr lang="en-US" sz="2400" b="1" dirty="0">
              <a:solidFill>
                <a:srgbClr val="FEFF65"/>
              </a:solidFill>
              <a:effectLst>
                <a:outerShdw blurRad="38100" dist="38100" dir="2700000" algn="tl">
                  <a:srgbClr val="000000"/>
                </a:outerShdw>
              </a:effectLst>
            </a:endParaRPr>
          </a:p>
        </p:txBody>
      </p:sp>
    </p:spTree>
  </p:cSld>
  <p:clrMapOvr>
    <a:masterClrMapping/>
  </p:clrMapOvr>
  <p:transition advTm="692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841290094"/>
              </p:ext>
            </p:extLst>
          </p:nvPr>
        </p:nvGraphicFramePr>
        <p:xfrm>
          <a:off x="241300" y="2794000"/>
          <a:ext cx="8724900" cy="335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5" name="Straight Arrow Connector 14"/>
          <p:cNvCxnSpPr/>
          <p:nvPr/>
        </p:nvCxnSpPr>
        <p:spPr bwMode="auto">
          <a:xfrm flipH="1">
            <a:off x="8193024" y="3950077"/>
            <a:ext cx="12700" cy="1679198"/>
          </a:xfrm>
          <a:prstGeom prst="straightConnector1">
            <a:avLst/>
          </a:prstGeom>
          <a:solidFill>
            <a:schemeClr val="accent1"/>
          </a:solidFill>
          <a:ln w="19050" cap="flat" cmpd="sng" algn="ctr">
            <a:solidFill>
              <a:schemeClr val="tx1"/>
            </a:solidFill>
            <a:prstDash val="dash"/>
            <a:round/>
            <a:headEnd type="none" w="lg" len="lg"/>
            <a:tailEnd type="none" w="lg" len="lg"/>
          </a:ln>
          <a:effectLst/>
        </p:spPr>
      </p:cxnSp>
      <p:sp>
        <p:nvSpPr>
          <p:cNvPr id="2" name="Title 1"/>
          <p:cNvSpPr>
            <a:spLocks noGrp="1"/>
          </p:cNvSpPr>
          <p:nvPr>
            <p:ph type="title"/>
          </p:nvPr>
        </p:nvSpPr>
        <p:spPr/>
        <p:txBody>
          <a:bodyPr/>
          <a:lstStyle/>
          <a:p>
            <a:r>
              <a:rPr lang="en-US" dirty="0" smtClean="0"/>
              <a:t>Board Assumed Control Very Late</a:t>
            </a:r>
            <a:endParaRPr lang="en-US" dirty="0"/>
          </a:p>
        </p:txBody>
      </p:sp>
      <p:cxnSp>
        <p:nvCxnSpPr>
          <p:cNvPr id="9" name="Straight Arrow Connector 8"/>
          <p:cNvCxnSpPr/>
          <p:nvPr/>
        </p:nvCxnSpPr>
        <p:spPr bwMode="auto">
          <a:xfrm>
            <a:off x="495300" y="2666832"/>
            <a:ext cx="0" cy="2932747"/>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0" name="TextBox 9"/>
          <p:cNvSpPr txBox="1"/>
          <p:nvPr/>
        </p:nvSpPr>
        <p:spPr>
          <a:xfrm>
            <a:off x="355600" y="1540808"/>
            <a:ext cx="1397000" cy="1015663"/>
          </a:xfrm>
          <a:prstGeom prst="rect">
            <a:avLst/>
          </a:prstGeom>
          <a:noFill/>
        </p:spPr>
        <p:txBody>
          <a:bodyPr wrap="square" rtlCol="0">
            <a:spAutoFit/>
          </a:bodyPr>
          <a:lstStyle/>
          <a:p>
            <a:pPr algn="l">
              <a:buNone/>
            </a:pPr>
            <a:r>
              <a:rPr lang="en-US" dirty="0" smtClean="0"/>
              <a:t>ACA passes</a:t>
            </a:r>
          </a:p>
        </p:txBody>
      </p:sp>
      <p:cxnSp>
        <p:nvCxnSpPr>
          <p:cNvPr id="12" name="Straight Arrow Connector 11"/>
          <p:cNvCxnSpPr/>
          <p:nvPr/>
        </p:nvCxnSpPr>
        <p:spPr bwMode="auto">
          <a:xfrm flipH="1">
            <a:off x="8432800" y="2666832"/>
            <a:ext cx="25400" cy="2962443"/>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3" name="TextBox 12"/>
          <p:cNvSpPr txBox="1"/>
          <p:nvPr/>
        </p:nvSpPr>
        <p:spPr>
          <a:xfrm>
            <a:off x="5765800" y="1189504"/>
            <a:ext cx="2730500" cy="1477328"/>
          </a:xfrm>
          <a:prstGeom prst="rect">
            <a:avLst/>
          </a:prstGeom>
          <a:noFill/>
        </p:spPr>
        <p:txBody>
          <a:bodyPr wrap="square" rtlCol="0">
            <a:spAutoFit/>
          </a:bodyPr>
          <a:lstStyle/>
          <a:p>
            <a:pPr algn="r">
              <a:buNone/>
            </a:pPr>
            <a:r>
              <a:rPr lang="en-US" dirty="0" smtClean="0"/>
              <a:t>MNsure  enrollment starts </a:t>
            </a:r>
          </a:p>
        </p:txBody>
      </p:sp>
      <p:sp>
        <p:nvSpPr>
          <p:cNvPr id="3" name="Right Arrow 2"/>
          <p:cNvSpPr/>
          <p:nvPr/>
        </p:nvSpPr>
        <p:spPr bwMode="auto">
          <a:xfrm>
            <a:off x="406400" y="4888664"/>
            <a:ext cx="8394700" cy="635836"/>
          </a:xfrm>
          <a:prstGeom prst="rightArrow">
            <a:avLst/>
          </a:prstGeom>
          <a:solidFill>
            <a:srgbClr val="FF0000"/>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pPr>
            <a:endParaRPr kumimoji="0" lang="en-US" sz="3000" b="0" i="0" u="none" strike="noStrike" cap="none" normalizeH="0" baseline="0" smtClean="0">
              <a:ln>
                <a:noFill/>
              </a:ln>
              <a:solidFill>
                <a:srgbClr val="FFFFFF"/>
              </a:solidFill>
              <a:effectLst/>
              <a:latin typeface="Helvetica" pitchFamily="34" charset="0"/>
            </a:endParaRPr>
          </a:p>
        </p:txBody>
      </p:sp>
      <p:sp>
        <p:nvSpPr>
          <p:cNvPr id="11" name="TextBox 10"/>
          <p:cNvSpPr txBox="1"/>
          <p:nvPr/>
        </p:nvSpPr>
        <p:spPr>
          <a:xfrm>
            <a:off x="317500" y="5599579"/>
            <a:ext cx="1397000" cy="769441"/>
          </a:xfrm>
          <a:prstGeom prst="rect">
            <a:avLst/>
          </a:prstGeom>
          <a:noFill/>
        </p:spPr>
        <p:txBody>
          <a:bodyPr wrap="square" rtlCol="0">
            <a:spAutoFit/>
          </a:bodyPr>
          <a:lstStyle/>
          <a:p>
            <a:pPr algn="l">
              <a:buNone/>
            </a:pPr>
            <a:r>
              <a:rPr lang="en-US" sz="2200" b="1" dirty="0" smtClean="0"/>
              <a:t>March 2010</a:t>
            </a:r>
          </a:p>
        </p:txBody>
      </p:sp>
      <p:sp>
        <p:nvSpPr>
          <p:cNvPr id="14" name="TextBox 13"/>
          <p:cNvSpPr txBox="1"/>
          <p:nvPr/>
        </p:nvSpPr>
        <p:spPr>
          <a:xfrm>
            <a:off x="6870700" y="5578098"/>
            <a:ext cx="1612900" cy="769441"/>
          </a:xfrm>
          <a:prstGeom prst="rect">
            <a:avLst/>
          </a:prstGeom>
          <a:noFill/>
        </p:spPr>
        <p:txBody>
          <a:bodyPr wrap="square" rtlCol="0">
            <a:spAutoFit/>
          </a:bodyPr>
          <a:lstStyle/>
          <a:p>
            <a:pPr algn="r">
              <a:buNone/>
            </a:pPr>
            <a:r>
              <a:rPr lang="en-US" sz="2200" b="1" dirty="0" smtClean="0"/>
              <a:t>October 2013</a:t>
            </a:r>
          </a:p>
        </p:txBody>
      </p:sp>
      <p:sp>
        <p:nvSpPr>
          <p:cNvPr id="16" name="TextBox 15"/>
          <p:cNvSpPr txBox="1"/>
          <p:nvPr/>
        </p:nvSpPr>
        <p:spPr>
          <a:xfrm>
            <a:off x="3886200" y="3468013"/>
            <a:ext cx="4546600" cy="430887"/>
          </a:xfrm>
          <a:prstGeom prst="rect">
            <a:avLst/>
          </a:prstGeom>
          <a:noFill/>
        </p:spPr>
        <p:txBody>
          <a:bodyPr wrap="square" rtlCol="0">
            <a:spAutoFit/>
          </a:bodyPr>
          <a:lstStyle/>
          <a:p>
            <a:pPr>
              <a:buNone/>
            </a:pPr>
            <a:r>
              <a:rPr lang="en-US" sz="2200" b="1" dirty="0" smtClean="0">
                <a:solidFill>
                  <a:srgbClr val="FF0000"/>
                </a:solidFill>
              </a:rPr>
              <a:t>Full authority for </a:t>
            </a:r>
            <a:r>
              <a:rPr lang="en-US" sz="2200" b="1" dirty="0" err="1" smtClean="0">
                <a:solidFill>
                  <a:srgbClr val="FF0000"/>
                </a:solidFill>
              </a:rPr>
              <a:t>MNsure</a:t>
            </a:r>
            <a:r>
              <a:rPr lang="en-US" sz="2200" b="1" dirty="0" smtClean="0">
                <a:solidFill>
                  <a:srgbClr val="FF0000"/>
                </a:solidFill>
              </a:rPr>
              <a:t> Board</a:t>
            </a:r>
          </a:p>
        </p:txBody>
      </p:sp>
      <p:sp>
        <p:nvSpPr>
          <p:cNvPr id="17" name="TextBox 16"/>
          <p:cNvSpPr txBox="1"/>
          <p:nvPr/>
        </p:nvSpPr>
        <p:spPr>
          <a:xfrm>
            <a:off x="8394700" y="6291302"/>
            <a:ext cx="812800" cy="553998"/>
          </a:xfrm>
          <a:prstGeom prst="rect">
            <a:avLst/>
          </a:prstGeom>
          <a:noFill/>
        </p:spPr>
        <p:txBody>
          <a:bodyPr wrap="square" rtlCol="0">
            <a:spAutoFit/>
          </a:bodyPr>
          <a:lstStyle/>
          <a:p>
            <a:pPr>
              <a:buNone/>
            </a:pPr>
            <a:r>
              <a:rPr lang="en-US" dirty="0" smtClean="0"/>
              <a:t>10</a:t>
            </a:r>
            <a:endParaRPr lang="en-US" dirty="0"/>
          </a:p>
        </p:txBody>
      </p:sp>
    </p:spTree>
    <p:extLst>
      <p:ext uri="{BB962C8B-B14F-4D97-AF65-F5344CB8AC3E}">
        <p14:creationId xmlns:p14="http://schemas.microsoft.com/office/powerpoint/2010/main" val="2402152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444500"/>
            <a:ext cx="8926513" cy="939800"/>
          </a:xfrm>
        </p:spPr>
        <p:txBody>
          <a:bodyPr/>
          <a:lstStyle/>
          <a:p>
            <a:pPr>
              <a:defRPr/>
            </a:pPr>
            <a:r>
              <a:rPr lang="en-US" dirty="0" smtClean="0"/>
              <a:t>Implementation Problems:  Agency Execution</a:t>
            </a:r>
          </a:p>
        </p:txBody>
      </p:sp>
      <p:sp>
        <p:nvSpPr>
          <p:cNvPr id="530435" name="Rectangle 3"/>
          <p:cNvSpPr>
            <a:spLocks noGrp="1" noChangeArrowheads="1"/>
          </p:cNvSpPr>
          <p:nvPr>
            <p:ph type="body" idx="1"/>
          </p:nvPr>
        </p:nvSpPr>
        <p:spPr>
          <a:xfrm>
            <a:off x="1535113" y="1727200"/>
            <a:ext cx="7392987" cy="4927600"/>
          </a:xfrm>
        </p:spPr>
        <p:txBody>
          <a:bodyPr/>
          <a:lstStyle/>
          <a:p>
            <a:r>
              <a:rPr lang="en-US" dirty="0" err="1" smtClean="0"/>
              <a:t>MNsure</a:t>
            </a:r>
            <a:r>
              <a:rPr lang="en-US" dirty="0" smtClean="0"/>
              <a:t> made limited use of state technology experts</a:t>
            </a:r>
          </a:p>
          <a:p>
            <a:r>
              <a:rPr lang="en-US" dirty="0"/>
              <a:t>Inadequate testing</a:t>
            </a:r>
          </a:p>
          <a:p>
            <a:r>
              <a:rPr lang="en-US" dirty="0" smtClean="0"/>
              <a:t>“Red flags” prior to launch not adequately communicated to key officials</a:t>
            </a:r>
          </a:p>
          <a:p>
            <a:r>
              <a:rPr lang="en-US" dirty="0" smtClean="0"/>
              <a:t>Efforts to fix problems created new ones</a:t>
            </a:r>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8102600" y="6083300"/>
            <a:ext cx="812800" cy="553998"/>
          </a:xfrm>
          <a:prstGeom prst="rect">
            <a:avLst/>
          </a:prstGeom>
          <a:noFill/>
        </p:spPr>
        <p:txBody>
          <a:bodyPr wrap="square" rtlCol="0">
            <a:spAutoFit/>
          </a:bodyPr>
          <a:lstStyle/>
          <a:p>
            <a:pPr>
              <a:buNone/>
            </a:pPr>
            <a:r>
              <a:rPr lang="en-US" dirty="0" smtClean="0"/>
              <a:t>11</a:t>
            </a:r>
            <a:endParaRPr lang="en-US" dirty="0"/>
          </a:p>
        </p:txBody>
      </p:sp>
    </p:spTree>
    <p:extLst>
      <p:ext uri="{BB962C8B-B14F-4D97-AF65-F5344CB8AC3E}">
        <p14:creationId xmlns:p14="http://schemas.microsoft.com/office/powerpoint/2010/main" val="14458371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10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04800"/>
            <a:ext cx="8926513" cy="809625"/>
          </a:xfrm>
        </p:spPr>
        <p:txBody>
          <a:bodyPr/>
          <a:lstStyle/>
          <a:p>
            <a:pPr>
              <a:defRPr/>
            </a:pPr>
            <a:r>
              <a:rPr lang="en-US" dirty="0" smtClean="0"/>
              <a:t>Impact of </a:t>
            </a:r>
            <a:r>
              <a:rPr lang="en-US" dirty="0" err="1" smtClean="0"/>
              <a:t>MNsure</a:t>
            </a:r>
            <a:r>
              <a:rPr lang="en-US" dirty="0" smtClean="0"/>
              <a:t> Technical Problems</a:t>
            </a:r>
          </a:p>
        </p:txBody>
      </p:sp>
      <p:sp>
        <p:nvSpPr>
          <p:cNvPr id="530435" name="Rectangle 3"/>
          <p:cNvSpPr>
            <a:spLocks noGrp="1" noChangeArrowheads="1"/>
          </p:cNvSpPr>
          <p:nvPr>
            <p:ph type="body" idx="1"/>
          </p:nvPr>
        </p:nvSpPr>
        <p:spPr>
          <a:xfrm>
            <a:off x="1535113" y="1270000"/>
            <a:ext cx="7392987" cy="5384800"/>
          </a:xfrm>
        </p:spPr>
        <p:txBody>
          <a:bodyPr/>
          <a:lstStyle/>
          <a:p>
            <a:r>
              <a:rPr lang="en-US" dirty="0" smtClean="0"/>
              <a:t>Widespread consumer frustration and enrollment problems</a:t>
            </a:r>
          </a:p>
          <a:p>
            <a:r>
              <a:rPr lang="en-US" dirty="0" smtClean="0"/>
              <a:t>DHS deferred eligibility redeterminations for people in public programs</a:t>
            </a:r>
          </a:p>
          <a:p>
            <a:r>
              <a:rPr lang="en-US" dirty="0" smtClean="0"/>
              <a:t>Counties and insurers could not effectively and efficiently manage cases</a:t>
            </a:r>
          </a:p>
          <a:p>
            <a:pPr lvl="1"/>
            <a:r>
              <a:rPr lang="en-US" sz="2400" dirty="0" smtClean="0">
                <a:solidFill>
                  <a:schemeClr val="tx2"/>
                </a:solidFill>
              </a:rPr>
              <a:t>Example:  Counties can’t determine number of Medical Assistance cases they have, and making changes to cases takes longer than it did before</a:t>
            </a:r>
          </a:p>
          <a:p>
            <a:pPr lvl="1"/>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8178800" y="6184900"/>
            <a:ext cx="812800" cy="553998"/>
          </a:xfrm>
          <a:prstGeom prst="rect">
            <a:avLst/>
          </a:prstGeom>
          <a:noFill/>
        </p:spPr>
        <p:txBody>
          <a:bodyPr wrap="square" rtlCol="0">
            <a:spAutoFit/>
          </a:bodyPr>
          <a:lstStyle/>
          <a:p>
            <a:pPr>
              <a:buNone/>
            </a:pPr>
            <a:r>
              <a:rPr lang="en-US" dirty="0" smtClean="0"/>
              <a:t>12</a:t>
            </a:r>
            <a:endParaRPr lang="en-US" dirty="0"/>
          </a:p>
        </p:txBody>
      </p:sp>
    </p:spTree>
    <p:extLst>
      <p:ext uri="{BB962C8B-B14F-4D97-AF65-F5344CB8AC3E}">
        <p14:creationId xmlns:p14="http://schemas.microsoft.com/office/powerpoint/2010/main" val="40711044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266700" y="2082800"/>
            <a:ext cx="8458200" cy="4622800"/>
          </a:xfrm>
        </p:spPr>
        <p:txBody>
          <a:bodyPr/>
          <a:lstStyle/>
          <a:p>
            <a:pPr marL="0" indent="0">
              <a:buNone/>
            </a:pPr>
            <a:endParaRPr lang="en-US" altLang="en-US" sz="3200" dirty="0"/>
          </a:p>
        </p:txBody>
      </p:sp>
      <p:graphicFrame>
        <p:nvGraphicFramePr>
          <p:cNvPr id="2" name="Chart 1"/>
          <p:cNvGraphicFramePr/>
          <p:nvPr>
            <p:extLst>
              <p:ext uri="{D42A27DB-BD31-4B8C-83A1-F6EECF244321}">
                <p14:modId xmlns:p14="http://schemas.microsoft.com/office/powerpoint/2010/main" val="3247164526"/>
              </p:ext>
            </p:extLst>
          </p:nvPr>
        </p:nvGraphicFramePr>
        <p:xfrm>
          <a:off x="520700" y="1866900"/>
          <a:ext cx="8051800" cy="4203700"/>
        </p:xfrm>
        <a:graphic>
          <a:graphicData uri="http://schemas.openxmlformats.org/drawingml/2006/chart">
            <c:chart xmlns:c="http://schemas.openxmlformats.org/drawingml/2006/chart" xmlns:r="http://schemas.openxmlformats.org/officeDocument/2006/relationships" r:id="rId3"/>
          </a:graphicData>
        </a:graphic>
      </p:graphicFrame>
      <p:sp>
        <p:nvSpPr>
          <p:cNvPr id="44034" name="Rectangle 2"/>
          <p:cNvSpPr>
            <a:spLocks noGrp="1" noChangeArrowheads="1"/>
          </p:cNvSpPr>
          <p:nvPr>
            <p:ph type="title"/>
          </p:nvPr>
        </p:nvSpPr>
        <p:spPr>
          <a:xfrm>
            <a:off x="442913" y="419100"/>
            <a:ext cx="7543800" cy="914400"/>
          </a:xfrm>
        </p:spPr>
        <p:txBody>
          <a:bodyPr/>
          <a:lstStyle/>
          <a:p>
            <a:r>
              <a:rPr lang="en-US" altLang="en-US" dirty="0" smtClean="0"/>
              <a:t>Many Enrolled, But the Target Was Flawed</a:t>
            </a:r>
            <a:endParaRPr lang="en-US" altLang="en-US" sz="2800" dirty="0"/>
          </a:p>
        </p:txBody>
      </p:sp>
      <p:sp>
        <p:nvSpPr>
          <p:cNvPr id="3" name="TextBox 2"/>
          <p:cNvSpPr txBox="1"/>
          <p:nvPr/>
        </p:nvSpPr>
        <p:spPr>
          <a:xfrm>
            <a:off x="1828800" y="6184900"/>
            <a:ext cx="6146800" cy="553998"/>
          </a:xfrm>
          <a:prstGeom prst="rect">
            <a:avLst/>
          </a:prstGeom>
          <a:noFill/>
        </p:spPr>
        <p:txBody>
          <a:bodyPr wrap="square" rtlCol="0">
            <a:spAutoFit/>
          </a:bodyPr>
          <a:lstStyle/>
          <a:p>
            <a:pPr>
              <a:buNone/>
            </a:pPr>
            <a:r>
              <a:rPr lang="en-US" dirty="0" smtClean="0"/>
              <a:t>Enrollments Through March 2014</a:t>
            </a:r>
            <a:endParaRPr lang="en-US" dirty="0"/>
          </a:p>
        </p:txBody>
      </p:sp>
      <p:sp>
        <p:nvSpPr>
          <p:cNvPr id="4" name="TextBox 3"/>
          <p:cNvSpPr txBox="1"/>
          <p:nvPr/>
        </p:nvSpPr>
        <p:spPr>
          <a:xfrm>
            <a:off x="1028700" y="2679700"/>
            <a:ext cx="3403600" cy="461665"/>
          </a:xfrm>
          <a:prstGeom prst="rect">
            <a:avLst/>
          </a:prstGeom>
          <a:noFill/>
        </p:spPr>
        <p:txBody>
          <a:bodyPr wrap="square" rtlCol="0">
            <a:spAutoFit/>
          </a:bodyPr>
          <a:lstStyle/>
          <a:p>
            <a:pPr algn="l">
              <a:buNone/>
            </a:pPr>
            <a:r>
              <a:rPr lang="en-US" sz="2400" b="1" dirty="0" smtClean="0">
                <a:solidFill>
                  <a:srgbClr val="FFFF00"/>
                </a:solidFill>
                <a:latin typeface="Arial" panose="020B0604020202020204" pitchFamily="34" charset="0"/>
              </a:rPr>
              <a:t>Target:  135,000</a:t>
            </a:r>
            <a:endParaRPr lang="en-US" sz="2400" b="1" dirty="0">
              <a:solidFill>
                <a:srgbClr val="FFFF00"/>
              </a:solidFill>
              <a:latin typeface="Arial" panose="020B0604020202020204" pitchFamily="34" charset="0"/>
            </a:endParaRPr>
          </a:p>
        </p:txBody>
      </p:sp>
      <p:sp>
        <p:nvSpPr>
          <p:cNvPr id="5" name="TextBox 4"/>
          <p:cNvSpPr txBox="1"/>
          <p:nvPr/>
        </p:nvSpPr>
        <p:spPr>
          <a:xfrm>
            <a:off x="5341304" y="2082800"/>
            <a:ext cx="2634296" cy="461665"/>
          </a:xfrm>
          <a:prstGeom prst="rect">
            <a:avLst/>
          </a:prstGeom>
          <a:noFill/>
        </p:spPr>
        <p:txBody>
          <a:bodyPr wrap="square" rtlCol="0">
            <a:spAutoFit/>
          </a:bodyPr>
          <a:lstStyle/>
          <a:p>
            <a:pPr algn="l">
              <a:buNone/>
            </a:pPr>
            <a:r>
              <a:rPr lang="en-US" sz="2400" b="1" dirty="0" smtClean="0">
                <a:solidFill>
                  <a:srgbClr val="FF0000"/>
                </a:solidFill>
              </a:rPr>
              <a:t>Actual:  186,000</a:t>
            </a:r>
            <a:endParaRPr lang="en-US" sz="2400" b="1" dirty="0">
              <a:solidFill>
                <a:srgbClr val="FF0000"/>
              </a:solidFill>
            </a:endParaRPr>
          </a:p>
        </p:txBody>
      </p:sp>
      <p:sp>
        <p:nvSpPr>
          <p:cNvPr id="6" name="5-Point Star 5"/>
          <p:cNvSpPr/>
          <p:nvPr/>
        </p:nvSpPr>
        <p:spPr bwMode="auto">
          <a:xfrm>
            <a:off x="7975600" y="1212848"/>
            <a:ext cx="317500" cy="317500"/>
          </a:xfrm>
          <a:prstGeom prst="star5">
            <a:avLst/>
          </a:prstGeom>
          <a:solidFill>
            <a:schemeClr val="accent2"/>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pPr>
            <a:endParaRPr kumimoji="0" lang="en-US" sz="3000" b="0" i="0" u="none" strike="noStrike" cap="none" normalizeH="0" baseline="0" smtClean="0">
              <a:ln>
                <a:noFill/>
              </a:ln>
              <a:solidFill>
                <a:srgbClr val="FFFFFF"/>
              </a:solidFill>
              <a:effectLst/>
              <a:latin typeface="Helvetica" pitchFamily="34" charset="0"/>
            </a:endParaRPr>
          </a:p>
        </p:txBody>
      </p:sp>
      <p:sp>
        <p:nvSpPr>
          <p:cNvPr id="7" name="TextBox 6"/>
          <p:cNvSpPr txBox="1"/>
          <p:nvPr/>
        </p:nvSpPr>
        <p:spPr>
          <a:xfrm>
            <a:off x="5140802" y="1098199"/>
            <a:ext cx="3035300" cy="461665"/>
          </a:xfrm>
          <a:prstGeom prst="rect">
            <a:avLst/>
          </a:prstGeom>
          <a:noFill/>
        </p:spPr>
        <p:txBody>
          <a:bodyPr wrap="square" rtlCol="0">
            <a:spAutoFit/>
          </a:bodyPr>
          <a:lstStyle/>
          <a:p>
            <a:pPr>
              <a:buNone/>
            </a:pPr>
            <a:r>
              <a:rPr lang="en-US" sz="2400" b="1" dirty="0" smtClean="0">
                <a:solidFill>
                  <a:schemeClr val="accent2"/>
                </a:solidFill>
                <a:latin typeface="Arial" panose="020B0604020202020204" pitchFamily="34" charset="0"/>
              </a:rPr>
              <a:t>Adjusted</a:t>
            </a:r>
            <a:r>
              <a:rPr lang="en-US" sz="2400" b="1" dirty="0" smtClean="0">
                <a:solidFill>
                  <a:schemeClr val="accent2"/>
                </a:solidFill>
              </a:rPr>
              <a:t> Target</a:t>
            </a:r>
            <a:endParaRPr lang="en-US" sz="2400" b="1" dirty="0">
              <a:solidFill>
                <a:schemeClr val="accent2"/>
              </a:solidFill>
            </a:endParaRPr>
          </a:p>
        </p:txBody>
      </p:sp>
      <p:sp>
        <p:nvSpPr>
          <p:cNvPr id="11" name="TextBox 10"/>
          <p:cNvSpPr txBox="1"/>
          <p:nvPr/>
        </p:nvSpPr>
        <p:spPr>
          <a:xfrm>
            <a:off x="8293100" y="6108700"/>
            <a:ext cx="812800" cy="553998"/>
          </a:xfrm>
          <a:prstGeom prst="rect">
            <a:avLst/>
          </a:prstGeom>
          <a:noFill/>
        </p:spPr>
        <p:txBody>
          <a:bodyPr wrap="square" rtlCol="0">
            <a:spAutoFit/>
          </a:bodyPr>
          <a:lstStyle/>
          <a:p>
            <a:pPr>
              <a:buNone/>
            </a:pPr>
            <a:r>
              <a:rPr lang="en-US" dirty="0" smtClean="0"/>
              <a:t>13</a:t>
            </a:r>
            <a:endParaRPr lang="en-US" dirty="0"/>
          </a:p>
        </p:txBody>
      </p:sp>
    </p:spTree>
    <p:extLst>
      <p:ext uri="{BB962C8B-B14F-4D97-AF65-F5344CB8AC3E}">
        <p14:creationId xmlns:p14="http://schemas.microsoft.com/office/powerpoint/2010/main" val="2587884729"/>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2"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3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2">
        <p:bldAsOne/>
      </p:bldGraphic>
      <p:bldP spid="4" grpId="0"/>
      <p:bldP spid="5" grpId="0"/>
      <p:bldP spid="6"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Commercial Enrollments Through </a:t>
            </a:r>
            <a:r>
              <a:rPr lang="en-US" dirty="0" err="1" smtClean="0"/>
              <a:t>MNsure</a:t>
            </a:r>
            <a:r>
              <a:rPr lang="en-US" dirty="0" smtClean="0"/>
              <a:t> in First Year</a:t>
            </a:r>
          </a:p>
        </p:txBody>
      </p:sp>
      <p:sp>
        <p:nvSpPr>
          <p:cNvPr id="530435" name="Rectangle 3"/>
          <p:cNvSpPr>
            <a:spLocks noGrp="1" noChangeArrowheads="1"/>
          </p:cNvSpPr>
          <p:nvPr>
            <p:ph type="body" idx="1"/>
          </p:nvPr>
        </p:nvSpPr>
        <p:spPr>
          <a:xfrm>
            <a:off x="1535113" y="1587500"/>
            <a:ext cx="7392987" cy="5067300"/>
          </a:xfrm>
        </p:spPr>
        <p:txBody>
          <a:bodyPr/>
          <a:lstStyle/>
          <a:p>
            <a:r>
              <a:rPr lang="en-US" dirty="0" smtClean="0"/>
              <a:t>Most common enrollee age:  55 to 64</a:t>
            </a:r>
          </a:p>
          <a:p>
            <a:r>
              <a:rPr lang="en-US" dirty="0" smtClean="0"/>
              <a:t>Most common “metal level:”  Silver</a:t>
            </a:r>
          </a:p>
          <a:p>
            <a:r>
              <a:rPr lang="en-US" dirty="0" smtClean="0"/>
              <a:t>Most common insurer:  </a:t>
            </a:r>
            <a:r>
              <a:rPr lang="en-US" dirty="0" err="1" smtClean="0"/>
              <a:t>PreferredOne</a:t>
            </a:r>
            <a:endParaRPr lang="en-US" dirty="0" smtClean="0"/>
          </a:p>
          <a:p>
            <a:r>
              <a:rPr lang="en-US" dirty="0" smtClean="0"/>
              <a:t>Race/ethnicity:  Inadequate data</a:t>
            </a:r>
          </a:p>
          <a:p>
            <a:r>
              <a:rPr lang="en-US" dirty="0" smtClean="0"/>
              <a:t>40+ percent got tax credits (median of $154 per month)</a:t>
            </a:r>
          </a:p>
          <a:p>
            <a:r>
              <a:rPr lang="en-US" dirty="0" smtClean="0"/>
              <a:t>Enrollment weaker in northwest and southwest parts of the state </a:t>
            </a:r>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8242300" y="6146800"/>
            <a:ext cx="812800" cy="553998"/>
          </a:xfrm>
          <a:prstGeom prst="rect">
            <a:avLst/>
          </a:prstGeom>
          <a:noFill/>
        </p:spPr>
        <p:txBody>
          <a:bodyPr wrap="square" rtlCol="0">
            <a:spAutoFit/>
          </a:bodyPr>
          <a:lstStyle/>
          <a:p>
            <a:pPr>
              <a:buNone/>
            </a:pPr>
            <a:r>
              <a:rPr lang="en-US" dirty="0" smtClean="0"/>
              <a:t>14</a:t>
            </a:r>
            <a:endParaRPr lang="en-US" dirty="0"/>
          </a:p>
        </p:txBody>
      </p:sp>
    </p:spTree>
    <p:extLst>
      <p:ext uri="{BB962C8B-B14F-4D97-AF65-F5344CB8AC3E}">
        <p14:creationId xmlns:p14="http://schemas.microsoft.com/office/powerpoint/2010/main" val="36556567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30435">
                                            <p:txEl>
                                              <p:pRg st="4" end="4"/>
                                            </p:txEl>
                                          </p:spTgt>
                                        </p:tgtEl>
                                        <p:attrNameLst>
                                          <p:attrName>style.visibility</p:attrName>
                                        </p:attrNameLst>
                                      </p:cBhvr>
                                      <p:to>
                                        <p:strVal val="visible"/>
                                      </p:to>
                                    </p:set>
                                    <p:anim calcmode="lin" valueType="num">
                                      <p:cBhvr additive="base">
                                        <p:cTn id="31" dur="500" fill="hold"/>
                                        <p:tgtEl>
                                          <p:spTgt spid="5304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04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530435">
                                            <p:txEl>
                                              <p:pRg st="5" end="5"/>
                                            </p:txEl>
                                          </p:spTgt>
                                        </p:tgtEl>
                                        <p:attrNameLst>
                                          <p:attrName>style.visibility</p:attrName>
                                        </p:attrNameLst>
                                      </p:cBhvr>
                                      <p:to>
                                        <p:strVal val="visible"/>
                                      </p:to>
                                    </p:set>
                                    <p:anim calcmode="lin" valueType="num">
                                      <p:cBhvr additive="base">
                                        <p:cTn id="37" dur="500" fill="hold"/>
                                        <p:tgtEl>
                                          <p:spTgt spid="53043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3043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Unclear Impact on Number of Uninsured</a:t>
            </a:r>
          </a:p>
        </p:txBody>
      </p:sp>
      <p:sp>
        <p:nvSpPr>
          <p:cNvPr id="530435" name="Rectangle 3"/>
          <p:cNvSpPr>
            <a:spLocks noGrp="1" noChangeArrowheads="1"/>
          </p:cNvSpPr>
          <p:nvPr>
            <p:ph type="body" idx="1"/>
          </p:nvPr>
        </p:nvSpPr>
        <p:spPr>
          <a:xfrm>
            <a:off x="1535113" y="1333500"/>
            <a:ext cx="7392987" cy="5194300"/>
          </a:xfrm>
        </p:spPr>
        <p:txBody>
          <a:bodyPr/>
          <a:lstStyle/>
          <a:p>
            <a:r>
              <a:rPr lang="en-US" dirty="0" smtClean="0"/>
              <a:t>State’ s number of uninsured dropped by 181,000 from September 2013 to May 2014</a:t>
            </a:r>
          </a:p>
          <a:p>
            <a:r>
              <a:rPr lang="en-US" dirty="0" smtClean="0"/>
              <a:t>Possible factors:  </a:t>
            </a:r>
          </a:p>
          <a:p>
            <a:pPr lvl="1"/>
            <a:r>
              <a:rPr lang="en-US" sz="2400" dirty="0" smtClean="0"/>
              <a:t>Expansion of Medicaid</a:t>
            </a:r>
          </a:p>
          <a:p>
            <a:pPr lvl="1"/>
            <a:r>
              <a:rPr lang="en-US" sz="2400" dirty="0" smtClean="0"/>
              <a:t>ACA requirement to have insurance</a:t>
            </a:r>
          </a:p>
          <a:p>
            <a:pPr lvl="1"/>
            <a:r>
              <a:rPr lang="en-US" sz="2400" dirty="0" smtClean="0"/>
              <a:t>Efforts by </a:t>
            </a:r>
            <a:r>
              <a:rPr lang="en-US" sz="2400" dirty="0" err="1" smtClean="0"/>
              <a:t>MNsure</a:t>
            </a:r>
            <a:endParaRPr lang="en-US" sz="2400" dirty="0" smtClean="0"/>
          </a:p>
          <a:p>
            <a:r>
              <a:rPr lang="en-US" dirty="0" smtClean="0"/>
              <a:t>Survey:  28 percent of commercial enrollees through </a:t>
            </a:r>
            <a:r>
              <a:rPr lang="en-US" dirty="0" err="1" smtClean="0"/>
              <a:t>MNsure</a:t>
            </a:r>
            <a:r>
              <a:rPr lang="en-US" dirty="0" smtClean="0"/>
              <a:t> were previously uninsured</a:t>
            </a:r>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8102600" y="6057900"/>
            <a:ext cx="812800" cy="553998"/>
          </a:xfrm>
          <a:prstGeom prst="rect">
            <a:avLst/>
          </a:prstGeom>
          <a:noFill/>
        </p:spPr>
        <p:txBody>
          <a:bodyPr wrap="square" rtlCol="0">
            <a:spAutoFit/>
          </a:bodyPr>
          <a:lstStyle/>
          <a:p>
            <a:pPr>
              <a:buNone/>
            </a:pPr>
            <a:r>
              <a:rPr lang="en-US" dirty="0" smtClean="0"/>
              <a:t>15</a:t>
            </a:r>
            <a:endParaRPr lang="en-US" dirty="0"/>
          </a:p>
        </p:txBody>
      </p:sp>
    </p:spTree>
    <p:extLst>
      <p:ext uri="{BB962C8B-B14F-4D97-AF65-F5344CB8AC3E}">
        <p14:creationId xmlns:p14="http://schemas.microsoft.com/office/powerpoint/2010/main" val="3324289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530435">
                                            <p:txEl>
                                              <p:pRg st="2" end="2"/>
                                            </p:txEl>
                                          </p:spTgt>
                                        </p:tgtEl>
                                        <p:attrNameLst>
                                          <p:attrName>style.visibility</p:attrName>
                                        </p:attrNameLst>
                                      </p:cBhvr>
                                      <p:to>
                                        <p:strVal val="visible"/>
                                      </p:to>
                                    </p:set>
                                    <p:anim calcmode="lin" valueType="num">
                                      <p:cBhvr additive="base">
                                        <p:cTn id="17"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30435">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530435">
                                            <p:txEl>
                                              <p:pRg st="3" end="3"/>
                                            </p:txEl>
                                          </p:spTgt>
                                        </p:tgtEl>
                                        <p:attrNameLst>
                                          <p:attrName>style.visibility</p:attrName>
                                        </p:attrNameLst>
                                      </p:cBhvr>
                                      <p:to>
                                        <p:strVal val="visible"/>
                                      </p:to>
                                    </p:set>
                                    <p:anim calcmode="lin" valueType="num">
                                      <p:cBhvr additive="base">
                                        <p:cTn id="21"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30435">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530435">
                                            <p:txEl>
                                              <p:pRg st="4" end="4"/>
                                            </p:txEl>
                                          </p:spTgt>
                                        </p:tgtEl>
                                        <p:attrNameLst>
                                          <p:attrName>style.visibility</p:attrName>
                                        </p:attrNameLst>
                                      </p:cBhvr>
                                      <p:to>
                                        <p:strVal val="visible"/>
                                      </p:to>
                                    </p:set>
                                    <p:anim calcmode="lin" valueType="num">
                                      <p:cBhvr additive="base">
                                        <p:cTn id="25" dur="500" fill="hold"/>
                                        <p:tgtEl>
                                          <p:spTgt spid="53043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30435">
                                            <p:txEl>
                                              <p:pRg st="5" end="5"/>
                                            </p:txEl>
                                          </p:spTgt>
                                        </p:tgtEl>
                                        <p:attrNameLst>
                                          <p:attrName>style.visibility</p:attrName>
                                        </p:attrNameLst>
                                      </p:cBhvr>
                                      <p:to>
                                        <p:strVal val="visible"/>
                                      </p:to>
                                    </p:set>
                                    <p:anim calcmode="lin" valueType="num">
                                      <p:cBhvr additive="base">
                                        <p:cTn id="31" dur="500" fill="hold"/>
                                        <p:tgtEl>
                                          <p:spTgt spid="530435">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043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04801"/>
            <a:ext cx="8621713" cy="698499"/>
          </a:xfrm>
        </p:spPr>
        <p:txBody>
          <a:bodyPr/>
          <a:lstStyle/>
          <a:p>
            <a:pPr>
              <a:defRPr/>
            </a:pPr>
            <a:r>
              <a:rPr lang="en-US" dirty="0" smtClean="0"/>
              <a:t>User Experience Was Mixed</a:t>
            </a:r>
          </a:p>
        </p:txBody>
      </p:sp>
      <p:sp>
        <p:nvSpPr>
          <p:cNvPr id="530435" name="Rectangle 3"/>
          <p:cNvSpPr>
            <a:spLocks noGrp="1" noChangeArrowheads="1"/>
          </p:cNvSpPr>
          <p:nvPr>
            <p:ph type="body" idx="1"/>
          </p:nvPr>
        </p:nvSpPr>
        <p:spPr>
          <a:xfrm>
            <a:off x="355600" y="1143000"/>
            <a:ext cx="3949700" cy="5537200"/>
          </a:xfrm>
        </p:spPr>
        <p:txBody>
          <a:bodyPr/>
          <a:lstStyle/>
          <a:p>
            <a:pPr marL="0" indent="0">
              <a:buNone/>
            </a:pPr>
            <a:r>
              <a:rPr lang="en-US" u="sng" dirty="0" smtClean="0"/>
              <a:t>Negative</a:t>
            </a:r>
          </a:p>
          <a:p>
            <a:r>
              <a:rPr lang="en-US" dirty="0" smtClean="0"/>
              <a:t>Long, complex process</a:t>
            </a:r>
          </a:p>
          <a:p>
            <a:r>
              <a:rPr lang="en-US" dirty="0" smtClean="0"/>
              <a:t>Serious technical problems</a:t>
            </a:r>
          </a:p>
          <a:p>
            <a:r>
              <a:rPr lang="en-US" dirty="0" smtClean="0"/>
              <a:t>Difficult application questions</a:t>
            </a:r>
            <a:endParaRPr lang="en-US" dirty="0"/>
          </a:p>
          <a:p>
            <a:r>
              <a:rPr lang="en-US" dirty="0" smtClean="0"/>
              <a:t>Inadequate consumer notifications</a:t>
            </a:r>
          </a:p>
        </p:txBody>
      </p:sp>
      <p:sp>
        <p:nvSpPr>
          <p:cNvPr id="5" name="Rectangle 3"/>
          <p:cNvSpPr txBox="1">
            <a:spLocks noChangeArrowheads="1"/>
          </p:cNvSpPr>
          <p:nvPr/>
        </p:nvSpPr>
        <p:spPr bwMode="auto">
          <a:xfrm>
            <a:off x="5029200" y="1676400"/>
            <a:ext cx="3341687" cy="4876800"/>
          </a:xfrm>
          <a:prstGeom prst="rect">
            <a:avLst/>
          </a:prstGeom>
          <a:noFill/>
          <a:ln w="12700">
            <a:noFill/>
            <a:miter lim="800000"/>
            <a:headEnd/>
            <a:tailEnd/>
          </a:ln>
        </p:spPr>
        <p:txBody>
          <a:bodyPr vert="horz" wrap="square" lIns="0" tIns="44450" rIns="90488" bIns="44450" numCol="1" anchor="t" anchorCtr="0" compatLnSpc="1">
            <a:prstTxWarp prst="textNoShape">
              <a:avLst/>
            </a:prstTxWarp>
          </a:bodyPr>
          <a:lstStyle/>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endParaRPr kumimoji="0" lang="en-US" sz="3000" b="0" i="0" u="none" strike="noStrike" kern="0" cap="none" spc="0" normalizeH="0" baseline="0" noProof="0" smtClean="0">
              <a:ln>
                <a:noFill/>
              </a:ln>
              <a:solidFill>
                <a:srgbClr val="FFFFFF"/>
              </a:solidFill>
              <a:effectLst/>
              <a:uLnTx/>
              <a:uFillTx/>
              <a:latin typeface="+mn-lt"/>
              <a:ea typeface="+mn-ea"/>
              <a:cs typeface="+mn-cs"/>
            </a:endParaRPr>
          </a:p>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endParaRPr kumimoji="0" lang="en-US" sz="3000" b="0" i="0" u="none" strike="noStrike" kern="0" cap="none" spc="0" normalizeH="0" baseline="0" noProof="0" dirty="0" smtClean="0">
              <a:ln>
                <a:noFill/>
              </a:ln>
              <a:solidFill>
                <a:srgbClr val="FFFFFF"/>
              </a:solidFill>
              <a:effectLst/>
              <a:uLnTx/>
              <a:uFillTx/>
              <a:latin typeface="+mn-lt"/>
              <a:ea typeface="+mn-ea"/>
              <a:cs typeface="+mn-cs"/>
            </a:endParaRPr>
          </a:p>
        </p:txBody>
      </p:sp>
      <p:sp>
        <p:nvSpPr>
          <p:cNvPr id="6" name="Rectangle 3"/>
          <p:cNvSpPr txBox="1">
            <a:spLocks noChangeArrowheads="1"/>
          </p:cNvSpPr>
          <p:nvPr/>
        </p:nvSpPr>
        <p:spPr bwMode="auto">
          <a:xfrm>
            <a:off x="4800600" y="1295400"/>
            <a:ext cx="4038600" cy="4876800"/>
          </a:xfrm>
          <a:prstGeom prst="rect">
            <a:avLst/>
          </a:prstGeom>
          <a:noFill/>
          <a:ln w="12700">
            <a:noFill/>
            <a:miter lim="800000"/>
            <a:headEnd/>
            <a:tailEnd/>
          </a:ln>
        </p:spPr>
        <p:txBody>
          <a:bodyPr vert="horz" wrap="square" lIns="0" tIns="44450" rIns="90488" bIns="44450" numCol="1" anchor="t" anchorCtr="0" compatLnSpc="1">
            <a:prstTxWarp prst="textNoShape">
              <a:avLst/>
            </a:prstTxWarp>
          </a:bodyPr>
          <a:lstStyle/>
          <a:p>
            <a:pPr marR="0" lvl="0" algn="l" defTabSz="914400" rtl="0" eaLnBrk="0" fontAlgn="base" latinLnBrk="0" hangingPunct="0">
              <a:lnSpc>
                <a:spcPct val="100000"/>
              </a:lnSpc>
              <a:spcBef>
                <a:spcPct val="50000"/>
              </a:spcBef>
              <a:spcAft>
                <a:spcPct val="0"/>
              </a:spcAft>
              <a:buClrTx/>
              <a:buSzPct val="100000"/>
              <a:buNone/>
              <a:tabLst/>
              <a:defRPr/>
            </a:pPr>
            <a:r>
              <a:rPr kumimoji="0" lang="en-US" sz="3000" b="0" i="0" u="sng" strike="noStrike" kern="0" cap="none" spc="0" normalizeH="0" baseline="0" noProof="0" dirty="0" smtClean="0">
                <a:ln>
                  <a:noFill/>
                </a:ln>
                <a:solidFill>
                  <a:srgbClr val="FFFFFF"/>
                </a:solidFill>
                <a:effectLst/>
                <a:uLnTx/>
                <a:uFillTx/>
                <a:latin typeface="+mn-lt"/>
                <a:ea typeface="+mn-ea"/>
                <a:cs typeface="+mn-cs"/>
              </a:rPr>
              <a:t>Positive</a:t>
            </a:r>
            <a:endParaRPr kumimoji="0" lang="en-US" sz="3000" b="0" i="0" u="none" strike="noStrike" kern="0" cap="none" spc="0" normalizeH="0" baseline="0" noProof="0" dirty="0" smtClean="0">
              <a:ln>
                <a:noFill/>
              </a:ln>
              <a:solidFill>
                <a:srgbClr val="FFFFFF"/>
              </a:solidFill>
              <a:effectLst/>
              <a:uLnTx/>
              <a:uFillTx/>
              <a:latin typeface="+mn-lt"/>
              <a:ea typeface="+mn-ea"/>
              <a:cs typeface="+mn-cs"/>
            </a:endParaRPr>
          </a:p>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r>
              <a:rPr lang="en-US" sz="3000" kern="0" dirty="0" smtClean="0">
                <a:solidFill>
                  <a:srgbClr val="FFFFFF"/>
                </a:solidFill>
                <a:latin typeface="+mn-lt"/>
              </a:rPr>
              <a:t>More satisfaction than dissatisfaction with products purchased</a:t>
            </a:r>
          </a:p>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r>
              <a:rPr lang="en-US" kern="0" dirty="0" smtClean="0">
                <a:latin typeface="+mn-lt"/>
              </a:rPr>
              <a:t>Ability to narrow choices based on product features</a:t>
            </a:r>
            <a:endParaRPr lang="en-US" sz="3000" kern="0" dirty="0" smtClean="0">
              <a:solidFill>
                <a:srgbClr val="FFFFFF"/>
              </a:solidFill>
              <a:latin typeface="+mn-lt"/>
            </a:endParaRPr>
          </a:p>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endParaRPr lang="en-US" sz="3000" kern="0" noProof="0" dirty="0" smtClean="0">
              <a:solidFill>
                <a:srgbClr val="FFFFFF"/>
              </a:solidFill>
              <a:latin typeface="+mn-lt"/>
            </a:endParaRPr>
          </a:p>
          <a:p>
            <a:pPr marL="457200" marR="0" lvl="0" indent="-457200" algn="l" defTabSz="914400" rtl="0" eaLnBrk="0" fontAlgn="base" latinLnBrk="0" hangingPunct="0">
              <a:lnSpc>
                <a:spcPct val="100000"/>
              </a:lnSpc>
              <a:spcBef>
                <a:spcPct val="50000"/>
              </a:spcBef>
              <a:spcAft>
                <a:spcPct val="0"/>
              </a:spcAft>
              <a:buClrTx/>
              <a:buSzPct val="100000"/>
              <a:buFontTx/>
              <a:buChar char="•"/>
              <a:tabLst/>
              <a:defRPr/>
            </a:pPr>
            <a:endParaRPr kumimoji="0" lang="en-US" sz="3000" b="0" i="0" u="none" strike="noStrike" kern="0" cap="none" spc="0" normalizeH="0" baseline="0" noProof="0" dirty="0" smtClean="0">
              <a:ln>
                <a:noFill/>
              </a:ln>
              <a:solidFill>
                <a:srgbClr val="FFFFFF"/>
              </a:solidFill>
              <a:effectLst/>
              <a:uLnTx/>
              <a:uFillTx/>
              <a:latin typeface="+mn-lt"/>
              <a:ea typeface="+mn-ea"/>
              <a:cs typeface="+mn-cs"/>
            </a:endParaRPr>
          </a:p>
        </p:txBody>
      </p:sp>
      <p:sp>
        <p:nvSpPr>
          <p:cNvPr id="7" name="TextBox 6"/>
          <p:cNvSpPr txBox="1"/>
          <p:nvPr/>
        </p:nvSpPr>
        <p:spPr>
          <a:xfrm>
            <a:off x="7988300" y="6057900"/>
            <a:ext cx="812800" cy="553998"/>
          </a:xfrm>
          <a:prstGeom prst="rect">
            <a:avLst/>
          </a:prstGeom>
          <a:noFill/>
        </p:spPr>
        <p:txBody>
          <a:bodyPr wrap="square" rtlCol="0">
            <a:spAutoFit/>
          </a:bodyPr>
          <a:lstStyle/>
          <a:p>
            <a:pPr>
              <a:buNone/>
            </a:pPr>
            <a:r>
              <a:rPr lang="en-US" dirty="0" smtClean="0"/>
              <a:t>16</a:t>
            </a:r>
            <a:endParaRPr lang="en-US" dirty="0"/>
          </a:p>
        </p:txBody>
      </p:sp>
    </p:spTree>
    <p:extLst>
      <p:ext uri="{BB962C8B-B14F-4D97-AF65-F5344CB8AC3E}">
        <p14:creationId xmlns:p14="http://schemas.microsoft.com/office/powerpoint/2010/main" val="5620364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530435">
                                            <p:txEl>
                                              <p:pRg st="1" end="1"/>
                                            </p:txEl>
                                          </p:spTgt>
                                        </p:tgtEl>
                                        <p:attrNameLst>
                                          <p:attrName>style.visibility</p:attrName>
                                        </p:attrNameLst>
                                      </p:cBhvr>
                                      <p:to>
                                        <p:strVal val="visible"/>
                                      </p:to>
                                    </p:set>
                                    <p:anim calcmode="lin" valueType="num">
                                      <p:cBhvr additive="base">
                                        <p:cTn id="11"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30435">
                                            <p:txEl>
                                              <p:pRg st="2" end="2"/>
                                            </p:txEl>
                                          </p:spTgt>
                                        </p:tgtEl>
                                        <p:attrNameLst>
                                          <p:attrName>style.visibility</p:attrName>
                                        </p:attrNameLst>
                                      </p:cBhvr>
                                      <p:to>
                                        <p:strVal val="visible"/>
                                      </p:to>
                                    </p:set>
                                    <p:anim calcmode="lin" valueType="num">
                                      <p:cBhvr additive="base">
                                        <p:cTn id="17"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530435">
                                            <p:txEl>
                                              <p:pRg st="3" end="3"/>
                                            </p:txEl>
                                          </p:spTgt>
                                        </p:tgtEl>
                                        <p:attrNameLst>
                                          <p:attrName>style.visibility</p:attrName>
                                        </p:attrNameLst>
                                      </p:cBhvr>
                                      <p:to>
                                        <p:strVal val="visible"/>
                                      </p:to>
                                    </p:set>
                                    <p:anim calcmode="lin" valueType="num">
                                      <p:cBhvr additive="base">
                                        <p:cTn id="23"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530435">
                                            <p:txEl>
                                              <p:pRg st="4" end="4"/>
                                            </p:txEl>
                                          </p:spTgt>
                                        </p:tgtEl>
                                        <p:attrNameLst>
                                          <p:attrName>style.visibility</p:attrName>
                                        </p:attrNameLst>
                                      </p:cBhvr>
                                      <p:to>
                                        <p:strVal val="visible"/>
                                      </p:to>
                                    </p:set>
                                    <p:anim calcmode="lin" valueType="num">
                                      <p:cBhvr additive="base">
                                        <p:cTn id="29" dur="500" fill="hold"/>
                                        <p:tgtEl>
                                          <p:spTgt spid="53043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304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additive="base">
                                        <p:cTn id="35"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6">
                                            <p:txEl>
                                              <p:pRg st="0" end="0"/>
                                            </p:txEl>
                                          </p:spTgt>
                                        </p:tgtEl>
                                        <p:attrNameLst>
                                          <p:attrName>ppt_y</p:attrName>
                                        </p:attrNameLst>
                                      </p:cBhvr>
                                      <p:tavLst>
                                        <p:tav tm="0">
                                          <p:val>
                                            <p:strVal val="#ppt_y"/>
                                          </p:val>
                                        </p:tav>
                                        <p:tav tm="100000">
                                          <p:val>
                                            <p:strVal val="#ppt_y"/>
                                          </p:val>
                                        </p:tav>
                                      </p:tavLst>
                                    </p:anim>
                                  </p:childTnLst>
                                </p:cTn>
                              </p:par>
                              <p:par>
                                <p:cTn id="37" presetID="2" presetClass="entr" presetSubtype="2" fill="hold" nodeType="with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anim calcmode="lin" valueType="num">
                                      <p:cBhvr additive="base">
                                        <p:cTn id="39" dur="5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nodeType="clickEffect">
                                  <p:stCondLst>
                                    <p:cond delay="0"/>
                                  </p:stCondLst>
                                  <p:childTnLst>
                                    <p:set>
                                      <p:cBhvr>
                                        <p:cTn id="44" dur="1" fill="hold">
                                          <p:stCondLst>
                                            <p:cond delay="0"/>
                                          </p:stCondLst>
                                        </p:cTn>
                                        <p:tgtEl>
                                          <p:spTgt spid="6">
                                            <p:txEl>
                                              <p:pRg st="2" end="2"/>
                                            </p:txEl>
                                          </p:spTgt>
                                        </p:tgtEl>
                                        <p:attrNameLst>
                                          <p:attrName>style.visibility</p:attrName>
                                        </p:attrNameLst>
                                      </p:cBhvr>
                                      <p:to>
                                        <p:strVal val="visible"/>
                                      </p:to>
                                    </p:set>
                                    <p:anim calcmode="lin" valueType="num">
                                      <p:cBhvr additive="base">
                                        <p:cTn id="45" dur="5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043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152400"/>
            <a:ext cx="8926513" cy="809625"/>
          </a:xfrm>
        </p:spPr>
        <p:txBody>
          <a:bodyPr/>
          <a:lstStyle/>
          <a:p>
            <a:pPr>
              <a:defRPr/>
            </a:pPr>
            <a:r>
              <a:rPr lang="en-US" dirty="0" smtClean="0"/>
              <a:t>Customer Service was Poor</a:t>
            </a:r>
          </a:p>
        </p:txBody>
      </p:sp>
      <p:sp>
        <p:nvSpPr>
          <p:cNvPr id="530435" name="Rectangle 3"/>
          <p:cNvSpPr>
            <a:spLocks noGrp="1" noChangeArrowheads="1"/>
          </p:cNvSpPr>
          <p:nvPr>
            <p:ph type="body" idx="1"/>
          </p:nvPr>
        </p:nvSpPr>
        <p:spPr>
          <a:xfrm>
            <a:off x="685800" y="1270000"/>
            <a:ext cx="8153401" cy="5067300"/>
          </a:xfrm>
        </p:spPr>
        <p:txBody>
          <a:bodyPr/>
          <a:lstStyle/>
          <a:p>
            <a:r>
              <a:rPr lang="en-US" dirty="0" smtClean="0"/>
              <a:t>Consumers often had long wait times on the phone; one-third of calls were abandoned</a:t>
            </a:r>
          </a:p>
          <a:p>
            <a:r>
              <a:rPr lang="en-US" dirty="0" smtClean="0"/>
              <a:t>No contract</a:t>
            </a:r>
            <a:br>
              <a:rPr lang="en-US" dirty="0" smtClean="0"/>
            </a:br>
            <a:r>
              <a:rPr lang="en-US" dirty="0" smtClean="0"/>
              <a:t>with a back-up</a:t>
            </a:r>
            <a:br>
              <a:rPr lang="en-US" dirty="0" smtClean="0"/>
            </a:br>
            <a:r>
              <a:rPr lang="en-US" dirty="0" smtClean="0"/>
              <a:t>call center for </a:t>
            </a:r>
            <a:r>
              <a:rPr lang="en-US" dirty="0"/>
              <a:t/>
            </a:r>
            <a:br>
              <a:rPr lang="en-US" dirty="0"/>
            </a:br>
            <a:r>
              <a:rPr lang="en-US" dirty="0" smtClean="0"/>
              <a:t>first several</a:t>
            </a:r>
            <a:br>
              <a:rPr lang="en-US" dirty="0" smtClean="0"/>
            </a:br>
            <a:r>
              <a:rPr lang="en-US" dirty="0" smtClean="0"/>
              <a:t>months </a:t>
            </a:r>
          </a:p>
          <a:p>
            <a:r>
              <a:rPr lang="en-US" dirty="0" smtClean="0"/>
              <a:t>Callers dissatisfied with quality of information from customer service agents</a:t>
            </a:r>
          </a:p>
          <a:p>
            <a:pPr>
              <a:buFontTx/>
              <a:buNone/>
            </a:pPr>
            <a:endParaRPr lang="en-US" dirty="0" smtClean="0"/>
          </a:p>
          <a:p>
            <a:endParaRPr lang="en-US" dirty="0" smtClean="0"/>
          </a:p>
          <a:p>
            <a:endParaRPr lang="en-US" dirty="0" smtClean="0"/>
          </a:p>
          <a:p>
            <a:endParaRPr lang="en-US" dirty="0" smtClean="0"/>
          </a:p>
        </p:txBody>
      </p:sp>
      <p:graphicFrame>
        <p:nvGraphicFramePr>
          <p:cNvPr id="4" name="Chart 3" descr="Oct. 2013, 27.30&#10;Nov., 45.30&#10;Dec., 57.70&#10;Jan. 2014, 59.60&#10;Feb., 25.70&#10;Mar., 10.10&#10;Apr., 12.70&#10;May, 4.20&#10;June, 32.50&#10;July, 44.60&#10;Aug., 54.00" title="Percentage of Phone Calls to the MNsure Contact Center Abandoned by Callers, October 2013 to August 2014"/>
          <p:cNvGraphicFramePr/>
          <p:nvPr>
            <p:extLst>
              <p:ext uri="{D42A27DB-BD31-4B8C-83A1-F6EECF244321}">
                <p14:modId xmlns:p14="http://schemas.microsoft.com/office/powerpoint/2010/main" val="2270410849"/>
              </p:ext>
            </p:extLst>
          </p:nvPr>
        </p:nvGraphicFramePr>
        <p:xfrm>
          <a:off x="4140200" y="2184400"/>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102600" y="6083300"/>
            <a:ext cx="812800" cy="553998"/>
          </a:xfrm>
          <a:prstGeom prst="rect">
            <a:avLst/>
          </a:prstGeom>
          <a:noFill/>
        </p:spPr>
        <p:txBody>
          <a:bodyPr wrap="square" rtlCol="0">
            <a:spAutoFit/>
          </a:bodyPr>
          <a:lstStyle/>
          <a:p>
            <a:pPr>
              <a:buNone/>
            </a:pPr>
            <a:r>
              <a:rPr lang="en-US" dirty="0" smtClean="0"/>
              <a:t>17</a:t>
            </a:r>
            <a:endParaRPr lang="en-US" dirty="0"/>
          </a:p>
        </p:txBody>
      </p:sp>
    </p:spTree>
    <p:extLst>
      <p:ext uri="{BB962C8B-B14F-4D97-AF65-F5344CB8AC3E}">
        <p14:creationId xmlns:p14="http://schemas.microsoft.com/office/powerpoint/2010/main" val="22897865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1" end="1"/>
                                            </p:txEl>
                                          </p:spTgt>
                                        </p:tgtEl>
                                        <p:attrNameLst>
                                          <p:attrName>style.visibility</p:attrName>
                                        </p:attrNameLst>
                                      </p:cBhvr>
                                      <p:to>
                                        <p:strVal val="visible"/>
                                      </p:to>
                                    </p:set>
                                    <p:anim calcmode="lin" valueType="num">
                                      <p:cBhvr additive="base">
                                        <p:cTn id="19"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2" end="2"/>
                                            </p:txEl>
                                          </p:spTgt>
                                        </p:tgtEl>
                                        <p:attrNameLst>
                                          <p:attrName>style.visibility</p:attrName>
                                        </p:attrNameLst>
                                      </p:cBhvr>
                                      <p:to>
                                        <p:strVal val="visible"/>
                                      </p:to>
                                    </p:set>
                                    <p:anim calcmode="lin" valueType="num">
                                      <p:cBhvr additive="base">
                                        <p:cTn id="25"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Consumer Assisters Needed Clearer Roles and Had Insufficient Oversight</a:t>
            </a:r>
          </a:p>
        </p:txBody>
      </p:sp>
      <p:sp>
        <p:nvSpPr>
          <p:cNvPr id="530435" name="Rectangle 3"/>
          <p:cNvSpPr>
            <a:spLocks noGrp="1" noChangeArrowheads="1"/>
          </p:cNvSpPr>
          <p:nvPr>
            <p:ph type="body" idx="1"/>
          </p:nvPr>
        </p:nvSpPr>
        <p:spPr>
          <a:xfrm>
            <a:off x="1560513" y="1638300"/>
            <a:ext cx="7392987" cy="5067300"/>
          </a:xfrm>
        </p:spPr>
        <p:txBody>
          <a:bodyPr/>
          <a:lstStyle/>
          <a:p>
            <a:r>
              <a:rPr lang="en-US" dirty="0" smtClean="0"/>
              <a:t>Assisters:  navigators, brokers, and certified application counselors</a:t>
            </a:r>
          </a:p>
          <a:p>
            <a:r>
              <a:rPr lang="en-US" dirty="0"/>
              <a:t>Little </a:t>
            </a:r>
            <a:r>
              <a:rPr lang="en-US" dirty="0" err="1"/>
              <a:t>MNsure</a:t>
            </a:r>
            <a:r>
              <a:rPr lang="en-US" dirty="0"/>
              <a:t> oversight of grants to organizations that employed navigators</a:t>
            </a:r>
          </a:p>
          <a:p>
            <a:r>
              <a:rPr lang="en-US" dirty="0" smtClean="0"/>
              <a:t>Some consumers referred from one assister to another</a:t>
            </a:r>
          </a:p>
          <a:p>
            <a:r>
              <a:rPr lang="en-US" dirty="0" smtClean="0"/>
              <a:t>Brokers helped enroll many consumers for which they received no payment</a:t>
            </a:r>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8128000" y="6159500"/>
            <a:ext cx="812800" cy="553998"/>
          </a:xfrm>
          <a:prstGeom prst="rect">
            <a:avLst/>
          </a:prstGeom>
          <a:noFill/>
        </p:spPr>
        <p:txBody>
          <a:bodyPr wrap="square" rtlCol="0">
            <a:spAutoFit/>
          </a:bodyPr>
          <a:lstStyle/>
          <a:p>
            <a:pPr>
              <a:buNone/>
            </a:pPr>
            <a:r>
              <a:rPr lang="en-US" dirty="0" smtClean="0"/>
              <a:t>18</a:t>
            </a:r>
            <a:endParaRPr lang="en-US" dirty="0"/>
          </a:p>
        </p:txBody>
      </p:sp>
    </p:spTree>
    <p:extLst>
      <p:ext uri="{BB962C8B-B14F-4D97-AF65-F5344CB8AC3E}">
        <p14:creationId xmlns:p14="http://schemas.microsoft.com/office/powerpoint/2010/main" val="20330732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444500"/>
            <a:ext cx="8926513" cy="809625"/>
          </a:xfrm>
        </p:spPr>
        <p:txBody>
          <a:bodyPr/>
          <a:lstStyle/>
          <a:p>
            <a:pPr>
              <a:defRPr/>
            </a:pPr>
            <a:r>
              <a:rPr lang="en-US" dirty="0" smtClean="0"/>
              <a:t>Options for Addressing Reduced Number of Brokers</a:t>
            </a:r>
          </a:p>
        </p:txBody>
      </p:sp>
      <p:sp>
        <p:nvSpPr>
          <p:cNvPr id="530435" name="Rectangle 3"/>
          <p:cNvSpPr>
            <a:spLocks noGrp="1" noChangeArrowheads="1"/>
          </p:cNvSpPr>
          <p:nvPr>
            <p:ph type="body" idx="1"/>
          </p:nvPr>
        </p:nvSpPr>
        <p:spPr>
          <a:xfrm>
            <a:off x="1535113" y="1790700"/>
            <a:ext cx="7392987" cy="4737100"/>
          </a:xfrm>
        </p:spPr>
        <p:txBody>
          <a:bodyPr/>
          <a:lstStyle/>
          <a:p>
            <a:r>
              <a:rPr lang="en-US" dirty="0" smtClean="0"/>
              <a:t>“Universal appointment”:  Any broker certified by </a:t>
            </a:r>
            <a:r>
              <a:rPr lang="en-US" dirty="0" err="1" smtClean="0"/>
              <a:t>MNsure</a:t>
            </a:r>
            <a:r>
              <a:rPr lang="en-US" dirty="0" smtClean="0"/>
              <a:t> would be appointed to sell any product sold through </a:t>
            </a:r>
            <a:r>
              <a:rPr lang="en-US" dirty="0" err="1" smtClean="0"/>
              <a:t>MNsure</a:t>
            </a:r>
            <a:endParaRPr lang="en-US" dirty="0" smtClean="0"/>
          </a:p>
          <a:p>
            <a:r>
              <a:rPr lang="en-US" dirty="0" smtClean="0"/>
              <a:t>Compensate brokers for enrollment of individuals in public programs</a:t>
            </a:r>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19</a:t>
            </a:r>
            <a:endParaRPr lang="en-US" dirty="0"/>
          </a:p>
        </p:txBody>
      </p:sp>
    </p:spTree>
    <p:extLst>
      <p:ext uri="{BB962C8B-B14F-4D97-AF65-F5344CB8AC3E}">
        <p14:creationId xmlns:p14="http://schemas.microsoft.com/office/powerpoint/2010/main" val="22985383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28600" y="152400"/>
            <a:ext cx="8926513" cy="809625"/>
          </a:xfrm>
        </p:spPr>
        <p:txBody>
          <a:bodyPr/>
          <a:lstStyle/>
          <a:p>
            <a:pPr>
              <a:defRPr/>
            </a:pPr>
            <a:r>
              <a:rPr lang="en-US" dirty="0" smtClean="0"/>
              <a:t>Overall Conclusions</a:t>
            </a:r>
          </a:p>
        </p:txBody>
      </p:sp>
      <p:sp>
        <p:nvSpPr>
          <p:cNvPr id="530435" name="Rectangle 3"/>
          <p:cNvSpPr>
            <a:spLocks noGrp="1" noChangeArrowheads="1"/>
          </p:cNvSpPr>
          <p:nvPr>
            <p:ph type="body" idx="1"/>
          </p:nvPr>
        </p:nvSpPr>
        <p:spPr>
          <a:xfrm>
            <a:off x="1535113" y="1295400"/>
            <a:ext cx="7392987" cy="5359400"/>
          </a:xfrm>
        </p:spPr>
        <p:txBody>
          <a:bodyPr/>
          <a:lstStyle/>
          <a:p>
            <a:r>
              <a:rPr lang="en-US" dirty="0" err="1" smtClean="0"/>
              <a:t>MNsure’s</a:t>
            </a:r>
            <a:r>
              <a:rPr lang="en-US" dirty="0" smtClean="0"/>
              <a:t> failures in its first year outweighed its achievements</a:t>
            </a:r>
          </a:p>
          <a:p>
            <a:r>
              <a:rPr lang="en-US" dirty="0" smtClean="0"/>
              <a:t>Consumers liked many products available through </a:t>
            </a:r>
            <a:r>
              <a:rPr lang="en-US" dirty="0" err="1" smtClean="0"/>
              <a:t>MNsure</a:t>
            </a:r>
            <a:r>
              <a:rPr lang="en-US" dirty="0" smtClean="0"/>
              <a:t>, but their experience with </a:t>
            </a:r>
            <a:r>
              <a:rPr lang="en-US" dirty="0" err="1" smtClean="0"/>
              <a:t>MNsure’s</a:t>
            </a:r>
            <a:r>
              <a:rPr lang="en-US" dirty="0" smtClean="0"/>
              <a:t> website and call center was unacceptable</a:t>
            </a:r>
          </a:p>
          <a:p>
            <a:r>
              <a:rPr lang="en-US" dirty="0" smtClean="0"/>
              <a:t>There should be clearer accountability for </a:t>
            </a:r>
            <a:r>
              <a:rPr lang="en-US" dirty="0" err="1" smtClean="0"/>
              <a:t>MNsure</a:t>
            </a:r>
            <a:r>
              <a:rPr lang="en-US" dirty="0" smtClean="0"/>
              <a:t> and its enrollment system</a:t>
            </a:r>
          </a:p>
          <a:p>
            <a:endParaRPr lang="en-US" dirty="0" smtClean="0"/>
          </a:p>
          <a:p>
            <a:endParaRPr lang="en-US" dirty="0" smtClean="0"/>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2" name="TextBox 1"/>
          <p:cNvSpPr txBox="1"/>
          <p:nvPr/>
        </p:nvSpPr>
        <p:spPr>
          <a:xfrm>
            <a:off x="7988300" y="6057900"/>
            <a:ext cx="812800" cy="553998"/>
          </a:xfrm>
          <a:prstGeom prst="rect">
            <a:avLst/>
          </a:prstGeom>
          <a:noFill/>
        </p:spPr>
        <p:txBody>
          <a:bodyPr wrap="square" rtlCol="0">
            <a:spAutoFit/>
          </a:bodyPr>
          <a:lstStyle/>
          <a:p>
            <a:pPr>
              <a:buNone/>
            </a:pPr>
            <a:r>
              <a:rPr lang="en-US" dirty="0" smtClean="0"/>
              <a:t>2</a:t>
            </a:r>
            <a:endParaRPr lang="en-US" dirty="0"/>
          </a:p>
        </p:txBody>
      </p:sp>
    </p:spTree>
    <p:extLst>
      <p:ext uri="{BB962C8B-B14F-4D97-AF65-F5344CB8AC3E}">
        <p14:creationId xmlns:p14="http://schemas.microsoft.com/office/powerpoint/2010/main" val="15975654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Governance:  </a:t>
            </a:r>
            <a:r>
              <a:rPr lang="en-US" dirty="0" err="1" smtClean="0"/>
              <a:t>MNsure</a:t>
            </a:r>
            <a:r>
              <a:rPr lang="en-US" dirty="0" smtClean="0"/>
              <a:t> Board</a:t>
            </a:r>
          </a:p>
        </p:txBody>
      </p:sp>
      <p:sp>
        <p:nvSpPr>
          <p:cNvPr id="530435" name="Rectangle 3"/>
          <p:cNvSpPr>
            <a:spLocks noGrp="1" noChangeArrowheads="1"/>
          </p:cNvSpPr>
          <p:nvPr>
            <p:ph type="body" idx="1"/>
          </p:nvPr>
        </p:nvSpPr>
        <p:spPr>
          <a:xfrm>
            <a:off x="1535113" y="1460500"/>
            <a:ext cx="7392987" cy="5067300"/>
          </a:xfrm>
        </p:spPr>
        <p:txBody>
          <a:bodyPr/>
          <a:lstStyle/>
          <a:p>
            <a:r>
              <a:rPr lang="en-US" dirty="0" err="1" smtClean="0"/>
              <a:t>MNsure</a:t>
            </a:r>
            <a:r>
              <a:rPr lang="en-US" dirty="0" smtClean="0"/>
              <a:t> is one of few major state agencies headed by a board</a:t>
            </a:r>
          </a:p>
          <a:p>
            <a:r>
              <a:rPr lang="en-US" dirty="0" smtClean="0"/>
              <a:t>Board lacked full authority until five weeks before </a:t>
            </a:r>
            <a:r>
              <a:rPr lang="en-US" dirty="0" err="1" smtClean="0"/>
              <a:t>MNsure</a:t>
            </a:r>
            <a:r>
              <a:rPr lang="en-US" dirty="0" smtClean="0"/>
              <a:t> started enrolling consumers</a:t>
            </a:r>
          </a:p>
          <a:p>
            <a:r>
              <a:rPr lang="en-US" dirty="0" smtClean="0"/>
              <a:t>Board developed internal policies, but some not implemented</a:t>
            </a:r>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20</a:t>
            </a:r>
            <a:endParaRPr lang="en-US" dirty="0"/>
          </a:p>
        </p:txBody>
      </p:sp>
    </p:spTree>
    <p:extLst>
      <p:ext uri="{BB962C8B-B14F-4D97-AF65-F5344CB8AC3E}">
        <p14:creationId xmlns:p14="http://schemas.microsoft.com/office/powerpoint/2010/main" val="35866087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Governance:  </a:t>
            </a:r>
            <a:r>
              <a:rPr lang="en-US" dirty="0" err="1" smtClean="0"/>
              <a:t>MNsure</a:t>
            </a:r>
            <a:r>
              <a:rPr lang="en-US" dirty="0" smtClean="0"/>
              <a:t> Administrators</a:t>
            </a:r>
          </a:p>
        </p:txBody>
      </p:sp>
      <p:sp>
        <p:nvSpPr>
          <p:cNvPr id="530435" name="Rectangle 3"/>
          <p:cNvSpPr>
            <a:spLocks noGrp="1" noChangeArrowheads="1"/>
          </p:cNvSpPr>
          <p:nvPr>
            <p:ph type="body" idx="1"/>
          </p:nvPr>
        </p:nvSpPr>
        <p:spPr>
          <a:xfrm>
            <a:off x="1535113" y="1460500"/>
            <a:ext cx="7392987" cy="5067300"/>
          </a:xfrm>
        </p:spPr>
        <p:txBody>
          <a:bodyPr/>
          <a:lstStyle/>
          <a:p>
            <a:r>
              <a:rPr lang="en-US" dirty="0" smtClean="0"/>
              <a:t>Not directly accountable to elected officials</a:t>
            </a:r>
          </a:p>
          <a:p>
            <a:r>
              <a:rPr lang="en-US" dirty="0" smtClean="0"/>
              <a:t>Withheld key information from the board and other top state officials in 2013</a:t>
            </a:r>
          </a:p>
          <a:p>
            <a:r>
              <a:rPr lang="en-US" dirty="0" smtClean="0"/>
              <a:t>Worked hard, but bear considerable responsibility for an exchange that did not live up to expectations</a:t>
            </a:r>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21</a:t>
            </a:r>
            <a:endParaRPr lang="en-US" dirty="0"/>
          </a:p>
        </p:txBody>
      </p:sp>
    </p:spTree>
    <p:extLst>
      <p:ext uri="{BB962C8B-B14F-4D97-AF65-F5344CB8AC3E}">
        <p14:creationId xmlns:p14="http://schemas.microsoft.com/office/powerpoint/2010/main" val="8950795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Governance:  Enrollment System</a:t>
            </a:r>
          </a:p>
        </p:txBody>
      </p:sp>
      <p:sp>
        <p:nvSpPr>
          <p:cNvPr id="530435" name="Rectangle 3"/>
          <p:cNvSpPr>
            <a:spLocks noGrp="1" noChangeArrowheads="1"/>
          </p:cNvSpPr>
          <p:nvPr>
            <p:ph type="body" idx="1"/>
          </p:nvPr>
        </p:nvSpPr>
        <p:spPr>
          <a:xfrm>
            <a:off x="1535113" y="1460500"/>
            <a:ext cx="7392987" cy="5067300"/>
          </a:xfrm>
        </p:spPr>
        <p:txBody>
          <a:bodyPr/>
          <a:lstStyle/>
          <a:p>
            <a:r>
              <a:rPr lang="en-US" dirty="0" smtClean="0"/>
              <a:t>Multiple agencies rely on and support </a:t>
            </a:r>
            <a:r>
              <a:rPr lang="en-US" dirty="0" err="1" smtClean="0"/>
              <a:t>MNsure’s</a:t>
            </a:r>
            <a:r>
              <a:rPr lang="en-US" dirty="0" smtClean="0"/>
              <a:t> online enrollment system</a:t>
            </a:r>
          </a:p>
          <a:p>
            <a:r>
              <a:rPr lang="en-US" dirty="0" err="1" smtClean="0"/>
              <a:t>MNsure</a:t>
            </a:r>
            <a:r>
              <a:rPr lang="en-US" dirty="0" smtClean="0"/>
              <a:t>, DHS, and MN.IT developed a governance structure for this system in late 2014, but it has no formal authority</a:t>
            </a:r>
          </a:p>
          <a:p>
            <a:r>
              <a:rPr lang="en-US" dirty="0" smtClean="0"/>
              <a:t>Agency officials have concerns about who will set priorities</a:t>
            </a:r>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22</a:t>
            </a:r>
            <a:endParaRPr lang="en-US" dirty="0"/>
          </a:p>
        </p:txBody>
      </p:sp>
    </p:spTree>
    <p:extLst>
      <p:ext uri="{BB962C8B-B14F-4D97-AF65-F5344CB8AC3E}">
        <p14:creationId xmlns:p14="http://schemas.microsoft.com/office/powerpoint/2010/main" val="359595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Legislative Recommendations</a:t>
            </a:r>
          </a:p>
        </p:txBody>
      </p:sp>
      <p:sp>
        <p:nvSpPr>
          <p:cNvPr id="530435" name="Rectangle 3"/>
          <p:cNvSpPr>
            <a:spLocks noGrp="1" noChangeArrowheads="1"/>
          </p:cNvSpPr>
          <p:nvPr>
            <p:ph type="body" idx="1"/>
          </p:nvPr>
        </p:nvSpPr>
        <p:spPr>
          <a:xfrm>
            <a:off x="1535113" y="1460500"/>
            <a:ext cx="7392987" cy="5067300"/>
          </a:xfrm>
        </p:spPr>
        <p:txBody>
          <a:bodyPr/>
          <a:lstStyle/>
          <a:p>
            <a:r>
              <a:rPr lang="en-US" dirty="0" smtClean="0"/>
              <a:t>Amend state law so that governor, rather than </a:t>
            </a:r>
            <a:r>
              <a:rPr lang="en-US" dirty="0" err="1" smtClean="0"/>
              <a:t>MNsure</a:t>
            </a:r>
            <a:r>
              <a:rPr lang="en-US" dirty="0" smtClean="0"/>
              <a:t> Board, appoints the </a:t>
            </a:r>
            <a:r>
              <a:rPr lang="en-US" dirty="0" err="1" smtClean="0"/>
              <a:t>MNsure</a:t>
            </a:r>
            <a:r>
              <a:rPr lang="en-US" dirty="0" smtClean="0"/>
              <a:t> CEO</a:t>
            </a:r>
          </a:p>
          <a:p>
            <a:r>
              <a:rPr lang="en-US" dirty="0" smtClean="0"/>
              <a:t>Consider whether the board’s role should be governing or advisory</a:t>
            </a:r>
          </a:p>
          <a:p>
            <a:r>
              <a:rPr lang="en-US" dirty="0" smtClean="0"/>
              <a:t>Establish in statute a governing structure for the enrollment system</a:t>
            </a:r>
          </a:p>
          <a:p>
            <a:r>
              <a:rPr lang="en-US" dirty="0" smtClean="0"/>
              <a:t>Subject </a:t>
            </a:r>
            <a:r>
              <a:rPr lang="en-US" dirty="0" err="1" smtClean="0"/>
              <a:t>MNsure</a:t>
            </a:r>
            <a:r>
              <a:rPr lang="en-US" dirty="0" smtClean="0"/>
              <a:t> to oversight by MN.IT</a:t>
            </a:r>
          </a:p>
          <a:p>
            <a:endParaRPr lang="en-US" dirty="0" smtClean="0"/>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23</a:t>
            </a:r>
            <a:endParaRPr lang="en-US" dirty="0"/>
          </a:p>
        </p:txBody>
      </p:sp>
    </p:spTree>
    <p:extLst>
      <p:ext uri="{BB962C8B-B14F-4D97-AF65-F5344CB8AC3E}">
        <p14:creationId xmlns:p14="http://schemas.microsoft.com/office/powerpoint/2010/main" val="10392730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635000"/>
          </a:xfrm>
        </p:spPr>
        <p:txBody>
          <a:bodyPr/>
          <a:lstStyle/>
          <a:p>
            <a:pPr>
              <a:defRPr/>
            </a:pPr>
            <a:r>
              <a:rPr lang="en-US" dirty="0" smtClean="0"/>
              <a:t>Data Security and Usability  </a:t>
            </a:r>
          </a:p>
        </p:txBody>
      </p:sp>
      <p:sp>
        <p:nvSpPr>
          <p:cNvPr id="530435" name="Rectangle 3"/>
          <p:cNvSpPr>
            <a:spLocks noGrp="1" noChangeArrowheads="1"/>
          </p:cNvSpPr>
          <p:nvPr>
            <p:ph type="body" idx="1"/>
          </p:nvPr>
        </p:nvSpPr>
        <p:spPr>
          <a:xfrm>
            <a:off x="1535113" y="1244600"/>
            <a:ext cx="7392987" cy="5283200"/>
          </a:xfrm>
        </p:spPr>
        <p:txBody>
          <a:bodyPr/>
          <a:lstStyle/>
          <a:p>
            <a:r>
              <a:rPr lang="en-US" dirty="0" smtClean="0"/>
              <a:t>MN.IT:  </a:t>
            </a:r>
            <a:r>
              <a:rPr lang="en-US" dirty="0" err="1" smtClean="0"/>
              <a:t>MNsure’s</a:t>
            </a:r>
            <a:r>
              <a:rPr lang="en-US" dirty="0" smtClean="0"/>
              <a:t> data security is strong</a:t>
            </a:r>
          </a:p>
          <a:p>
            <a:r>
              <a:rPr lang="en-US" dirty="0" smtClean="0"/>
              <a:t>System complies with most but not all federal data security standards</a:t>
            </a:r>
          </a:p>
          <a:p>
            <a:r>
              <a:rPr lang="en-US" dirty="0" err="1" smtClean="0"/>
              <a:t>MNsure</a:t>
            </a:r>
            <a:r>
              <a:rPr lang="en-US" dirty="0" smtClean="0"/>
              <a:t> can track who has accessed a person’s data but can’t search broadly for indications of inappropriate access</a:t>
            </a:r>
          </a:p>
          <a:p>
            <a:r>
              <a:rPr lang="en-US" dirty="0" smtClean="0"/>
              <a:t>For management and analysis purposes, </a:t>
            </a:r>
            <a:r>
              <a:rPr lang="en-US" dirty="0" err="1" smtClean="0"/>
              <a:t>MNsure</a:t>
            </a:r>
            <a:r>
              <a:rPr lang="en-US" dirty="0" smtClean="0"/>
              <a:t> data are difficult to use</a:t>
            </a:r>
          </a:p>
          <a:p>
            <a:endParaRPr lang="en-US" dirty="0" smtClean="0"/>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24</a:t>
            </a:r>
            <a:endParaRPr lang="en-US" dirty="0"/>
          </a:p>
        </p:txBody>
      </p:sp>
    </p:spTree>
    <p:extLst>
      <p:ext uri="{BB962C8B-B14F-4D97-AF65-F5344CB8AC3E}">
        <p14:creationId xmlns:p14="http://schemas.microsoft.com/office/powerpoint/2010/main" val="11898410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42900"/>
            <a:ext cx="8926513" cy="809625"/>
          </a:xfrm>
        </p:spPr>
        <p:txBody>
          <a:bodyPr/>
          <a:lstStyle/>
          <a:p>
            <a:pPr>
              <a:defRPr/>
            </a:pPr>
            <a:r>
              <a:rPr lang="en-US" dirty="0" smtClean="0"/>
              <a:t>Conclusions</a:t>
            </a:r>
          </a:p>
        </p:txBody>
      </p:sp>
      <p:sp>
        <p:nvSpPr>
          <p:cNvPr id="530435" name="Rectangle 3"/>
          <p:cNvSpPr>
            <a:spLocks noGrp="1" noChangeArrowheads="1"/>
          </p:cNvSpPr>
          <p:nvPr>
            <p:ph type="body" idx="1"/>
          </p:nvPr>
        </p:nvSpPr>
        <p:spPr>
          <a:xfrm>
            <a:off x="1535113" y="1460500"/>
            <a:ext cx="7392987" cy="5067300"/>
          </a:xfrm>
        </p:spPr>
        <p:txBody>
          <a:bodyPr/>
          <a:lstStyle/>
          <a:p>
            <a:r>
              <a:rPr lang="en-US" smtClean="0"/>
              <a:t>MNsure </a:t>
            </a:r>
            <a:r>
              <a:rPr lang="en-US" dirty="0" smtClean="0"/>
              <a:t>overpromised and underperformed</a:t>
            </a:r>
          </a:p>
          <a:p>
            <a:r>
              <a:rPr lang="en-US" dirty="0" smtClean="0"/>
              <a:t>Consumers, insurers, counties, and others have endured considerable difficulty</a:t>
            </a:r>
          </a:p>
          <a:p>
            <a:r>
              <a:rPr lang="en-US" dirty="0" smtClean="0"/>
              <a:t>Long-term viability for </a:t>
            </a:r>
            <a:r>
              <a:rPr lang="en-US" dirty="0" err="1" smtClean="0"/>
              <a:t>MNsure</a:t>
            </a:r>
            <a:r>
              <a:rPr lang="en-US" dirty="0" smtClean="0"/>
              <a:t> will require better execution and stronger accountability</a:t>
            </a:r>
          </a:p>
          <a:p>
            <a:endParaRPr lang="en-US" dirty="0" smtClean="0"/>
          </a:p>
          <a:p>
            <a:pPr marL="571500" lvl="1" indent="0">
              <a:buNone/>
            </a:pPr>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25</a:t>
            </a:r>
            <a:endParaRPr lang="en-US" dirty="0"/>
          </a:p>
        </p:txBody>
      </p:sp>
    </p:spTree>
    <p:extLst>
      <p:ext uri="{BB962C8B-B14F-4D97-AF65-F5344CB8AC3E}">
        <p14:creationId xmlns:p14="http://schemas.microsoft.com/office/powerpoint/2010/main" val="11898410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339124" y="1017811"/>
            <a:ext cx="6611810" cy="4385816"/>
          </a:xfrm>
          <a:prstGeom prst="rect">
            <a:avLst/>
          </a:prstGeom>
          <a:noFill/>
          <a:ln w="12700">
            <a:noFill/>
            <a:miter lim="800000"/>
            <a:headEnd/>
            <a:tailEnd/>
          </a:ln>
        </p:spPr>
        <p:txBody>
          <a:bodyPr wrap="none" anchor="ctr">
            <a:spAutoFit/>
          </a:bodyPr>
          <a:lstStyle/>
          <a:p>
            <a:pPr>
              <a:spcBef>
                <a:spcPct val="50000"/>
              </a:spcBef>
              <a:buNone/>
            </a:pPr>
            <a:r>
              <a:rPr lang="en-US" sz="3600" b="1" i="1" dirty="0" smtClean="0">
                <a:solidFill>
                  <a:schemeClr val="tx2"/>
                </a:solidFill>
              </a:rPr>
              <a:t>Minnesota Health Insurance</a:t>
            </a:r>
            <a:br>
              <a:rPr lang="en-US" sz="3600" b="1" i="1" dirty="0" smtClean="0">
                <a:solidFill>
                  <a:schemeClr val="tx2"/>
                </a:solidFill>
              </a:rPr>
            </a:br>
            <a:r>
              <a:rPr lang="en-US" sz="3600" b="1" i="1" dirty="0" smtClean="0">
                <a:solidFill>
                  <a:schemeClr val="tx2"/>
                </a:solidFill>
              </a:rPr>
              <a:t>Exchange (</a:t>
            </a:r>
            <a:r>
              <a:rPr lang="en-US" sz="3600" b="1" i="1" dirty="0" err="1" smtClean="0">
                <a:solidFill>
                  <a:schemeClr val="tx2"/>
                </a:solidFill>
              </a:rPr>
              <a:t>MNsure</a:t>
            </a:r>
            <a:r>
              <a:rPr lang="en-US" sz="3600" b="1" i="1" dirty="0" smtClean="0">
                <a:solidFill>
                  <a:schemeClr val="tx2"/>
                </a:solidFill>
              </a:rPr>
              <a:t>) </a:t>
            </a:r>
            <a:endParaRPr lang="en-US" sz="3600" b="1" i="1" dirty="0">
              <a:solidFill>
                <a:schemeClr val="tx2"/>
              </a:solidFill>
            </a:endParaRPr>
          </a:p>
          <a:p>
            <a:pPr>
              <a:spcBef>
                <a:spcPct val="50000"/>
              </a:spcBef>
            </a:pPr>
            <a:endParaRPr lang="en-US" sz="3600" b="1" dirty="0">
              <a:solidFill>
                <a:schemeClr val="tx2"/>
              </a:solidFill>
            </a:endParaRPr>
          </a:p>
          <a:p>
            <a:pPr>
              <a:spcBef>
                <a:spcPct val="50000"/>
              </a:spcBef>
              <a:buNone/>
            </a:pPr>
            <a:r>
              <a:rPr lang="en-US" sz="3600" b="1" dirty="0">
                <a:solidFill>
                  <a:schemeClr val="tx2"/>
                </a:solidFill>
              </a:rPr>
              <a:t>is available at:</a:t>
            </a:r>
            <a:endParaRPr lang="en-US" sz="3000" dirty="0"/>
          </a:p>
          <a:p>
            <a:pPr>
              <a:spcBef>
                <a:spcPct val="50000"/>
              </a:spcBef>
            </a:pPr>
            <a:endParaRPr lang="en-US" sz="3000" dirty="0"/>
          </a:p>
          <a:p>
            <a:pPr>
              <a:spcBef>
                <a:spcPct val="50000"/>
              </a:spcBef>
              <a:buNone/>
            </a:pPr>
            <a:r>
              <a:rPr lang="en-US" sz="3600" b="1" dirty="0"/>
              <a:t>www.auditor.leg.state.mn.us</a:t>
            </a:r>
          </a:p>
        </p:txBody>
      </p:sp>
    </p:spTree>
    <p:extLst>
      <p:ext uri="{BB962C8B-B14F-4D97-AF65-F5344CB8AC3E}">
        <p14:creationId xmlns:p14="http://schemas.microsoft.com/office/powerpoint/2010/main" val="112027441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28600" y="152400"/>
            <a:ext cx="8926513" cy="809625"/>
          </a:xfrm>
        </p:spPr>
        <p:txBody>
          <a:bodyPr/>
          <a:lstStyle/>
          <a:p>
            <a:pPr>
              <a:defRPr/>
            </a:pPr>
            <a:r>
              <a:rPr lang="en-US" dirty="0" smtClean="0"/>
              <a:t>Health Insurance Exchanges</a:t>
            </a:r>
          </a:p>
        </p:txBody>
      </p:sp>
      <p:sp>
        <p:nvSpPr>
          <p:cNvPr id="530435" name="Rectangle 3"/>
          <p:cNvSpPr>
            <a:spLocks noGrp="1" noChangeArrowheads="1"/>
          </p:cNvSpPr>
          <p:nvPr>
            <p:ph type="body" idx="1"/>
          </p:nvPr>
        </p:nvSpPr>
        <p:spPr>
          <a:xfrm>
            <a:off x="1535113" y="1295400"/>
            <a:ext cx="7392987" cy="5359400"/>
          </a:xfrm>
        </p:spPr>
        <p:txBody>
          <a:bodyPr/>
          <a:lstStyle/>
          <a:p>
            <a:r>
              <a:rPr lang="en-US" dirty="0" smtClean="0"/>
              <a:t>Authorized by Affordable Care Act</a:t>
            </a:r>
          </a:p>
          <a:p>
            <a:r>
              <a:rPr lang="en-US" dirty="0" smtClean="0"/>
              <a:t>Provide information on insurance products so consumers can compare coverage, costs, and other features</a:t>
            </a:r>
          </a:p>
          <a:p>
            <a:r>
              <a:rPr lang="en-US" dirty="0" smtClean="0"/>
              <a:t>13 states—including Minnesota—are operating their own exchanges this year</a:t>
            </a:r>
          </a:p>
          <a:p>
            <a:r>
              <a:rPr lang="en-US" dirty="0" smtClean="0"/>
              <a:t>ACA tax credits and subsidies are only available to people who purchase through an exchange</a:t>
            </a:r>
          </a:p>
          <a:p>
            <a:endParaRPr lang="en-US" dirty="0" smtClean="0"/>
          </a:p>
          <a:p>
            <a:endParaRPr lang="en-US" dirty="0" smtClean="0"/>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3</a:t>
            </a:r>
            <a:endParaRPr lang="en-US" dirty="0"/>
          </a:p>
        </p:txBody>
      </p:sp>
    </p:spTree>
    <p:extLst>
      <p:ext uri="{BB962C8B-B14F-4D97-AF65-F5344CB8AC3E}">
        <p14:creationId xmlns:p14="http://schemas.microsoft.com/office/powerpoint/2010/main" val="40159312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30435">
                                            <p:txEl>
                                              <p:pRg st="3" end="3"/>
                                            </p:txEl>
                                          </p:spTgt>
                                        </p:tgtEl>
                                        <p:attrNameLst>
                                          <p:attrName>style.visibility</p:attrName>
                                        </p:attrNameLst>
                                      </p:cBhvr>
                                      <p:to>
                                        <p:strVal val="visible"/>
                                      </p:to>
                                    </p:set>
                                    <p:anim calcmode="lin" valueType="num">
                                      <p:cBhvr additive="base">
                                        <p:cTn id="25"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28600" y="152400"/>
            <a:ext cx="8926513" cy="809625"/>
          </a:xfrm>
        </p:spPr>
        <p:txBody>
          <a:bodyPr/>
          <a:lstStyle/>
          <a:p>
            <a:pPr>
              <a:defRPr/>
            </a:pPr>
            <a:r>
              <a:rPr lang="en-US" dirty="0" err="1" smtClean="0"/>
              <a:t>MNsure</a:t>
            </a:r>
            <a:r>
              <a:rPr lang="en-US" dirty="0"/>
              <a:t> </a:t>
            </a:r>
            <a:r>
              <a:rPr lang="en-US" dirty="0" smtClean="0"/>
              <a:t>Characteristics</a:t>
            </a:r>
          </a:p>
        </p:txBody>
      </p:sp>
      <p:sp>
        <p:nvSpPr>
          <p:cNvPr id="530435" name="Rectangle 3"/>
          <p:cNvSpPr>
            <a:spLocks noGrp="1" noChangeArrowheads="1"/>
          </p:cNvSpPr>
          <p:nvPr>
            <p:ph type="body" idx="1"/>
          </p:nvPr>
        </p:nvSpPr>
        <p:spPr>
          <a:xfrm>
            <a:off x="1535113" y="1295400"/>
            <a:ext cx="7392987" cy="5359400"/>
          </a:xfrm>
        </p:spPr>
        <p:txBody>
          <a:bodyPr/>
          <a:lstStyle/>
          <a:p>
            <a:r>
              <a:rPr lang="en-US" dirty="0" smtClean="0"/>
              <a:t>Seven-member governing board, appointed by governor</a:t>
            </a:r>
          </a:p>
          <a:p>
            <a:r>
              <a:rPr lang="en-US" dirty="0" smtClean="0"/>
              <a:t>FY 2015:  $119 million budget</a:t>
            </a:r>
          </a:p>
          <a:p>
            <a:r>
              <a:rPr lang="en-US" dirty="0" smtClean="0"/>
              <a:t>Different from many other state agencies</a:t>
            </a:r>
          </a:p>
          <a:p>
            <a:pPr lvl="1"/>
            <a:r>
              <a:rPr lang="en-US" dirty="0" smtClean="0"/>
              <a:t>Exempt from various laws related to rulemaking, procurement, and oversight by MN.IT</a:t>
            </a:r>
          </a:p>
          <a:p>
            <a:endParaRPr lang="en-US" dirty="0" smtClean="0"/>
          </a:p>
          <a:p>
            <a:endParaRPr lang="en-US" dirty="0" smtClean="0"/>
          </a:p>
          <a:p>
            <a:endParaRPr lang="en-US" dirty="0" smtClean="0"/>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4</a:t>
            </a:r>
            <a:endParaRPr lang="en-US" dirty="0"/>
          </a:p>
        </p:txBody>
      </p:sp>
    </p:spTree>
    <p:extLst>
      <p:ext uri="{BB962C8B-B14F-4D97-AF65-F5344CB8AC3E}">
        <p14:creationId xmlns:p14="http://schemas.microsoft.com/office/powerpoint/2010/main" val="42349124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530435">
                                            <p:txEl>
                                              <p:pRg st="3" end="3"/>
                                            </p:txEl>
                                          </p:spTgt>
                                        </p:tgtEl>
                                        <p:attrNameLst>
                                          <p:attrName>style.visibility</p:attrName>
                                        </p:attrNameLst>
                                      </p:cBhvr>
                                      <p:to>
                                        <p:strVal val="visible"/>
                                      </p:to>
                                    </p:set>
                                    <p:anim calcmode="lin" valueType="num">
                                      <p:cBhvr additive="base">
                                        <p:cTn id="23"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28600" y="152400"/>
            <a:ext cx="8926513" cy="809625"/>
          </a:xfrm>
        </p:spPr>
        <p:txBody>
          <a:bodyPr/>
          <a:lstStyle/>
          <a:p>
            <a:pPr>
              <a:defRPr/>
            </a:pPr>
            <a:r>
              <a:rPr lang="en-US" dirty="0" err="1" smtClean="0"/>
              <a:t>MNsure</a:t>
            </a:r>
            <a:r>
              <a:rPr lang="en-US" dirty="0"/>
              <a:t> </a:t>
            </a:r>
            <a:r>
              <a:rPr lang="en-US" dirty="0" smtClean="0"/>
              <a:t>Enrollment System</a:t>
            </a:r>
          </a:p>
        </p:txBody>
      </p:sp>
      <p:sp>
        <p:nvSpPr>
          <p:cNvPr id="530435" name="Rectangle 3"/>
          <p:cNvSpPr>
            <a:spLocks noGrp="1" noChangeArrowheads="1"/>
          </p:cNvSpPr>
          <p:nvPr>
            <p:ph type="body" idx="1"/>
          </p:nvPr>
        </p:nvSpPr>
        <p:spPr>
          <a:xfrm>
            <a:off x="1535113" y="1295400"/>
            <a:ext cx="7392987" cy="5359400"/>
          </a:xfrm>
        </p:spPr>
        <p:txBody>
          <a:bodyPr/>
          <a:lstStyle/>
          <a:p>
            <a:r>
              <a:rPr lang="en-US" dirty="0" smtClean="0"/>
              <a:t>Built with $189 million in federal funds</a:t>
            </a:r>
          </a:p>
          <a:p>
            <a:r>
              <a:rPr lang="en-US" dirty="0" smtClean="0"/>
              <a:t>Can enroll people in either commercial insurance or public health care programs</a:t>
            </a:r>
          </a:p>
          <a:p>
            <a:r>
              <a:rPr lang="en-US" dirty="0" smtClean="0"/>
              <a:t>DHS is held accountable for eligibility decisions for public programs—thus, a large stake in </a:t>
            </a:r>
            <a:r>
              <a:rPr lang="en-US" dirty="0" err="1" smtClean="0"/>
              <a:t>MNsure’s</a:t>
            </a:r>
            <a:r>
              <a:rPr lang="en-US" dirty="0" smtClean="0"/>
              <a:t> system</a:t>
            </a:r>
          </a:p>
          <a:p>
            <a:endParaRPr lang="en-US" dirty="0" smtClean="0"/>
          </a:p>
          <a:p>
            <a:endParaRPr lang="en-US" dirty="0" smtClean="0"/>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5</a:t>
            </a:r>
            <a:endParaRPr lang="en-US" dirty="0"/>
          </a:p>
        </p:txBody>
      </p:sp>
    </p:spTree>
    <p:extLst>
      <p:ext uri="{BB962C8B-B14F-4D97-AF65-F5344CB8AC3E}">
        <p14:creationId xmlns:p14="http://schemas.microsoft.com/office/powerpoint/2010/main" val="793249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 calcmode="lin" valueType="num">
                                      <p:cBhvr additive="base">
                                        <p:cTn id="7" dur="500" fill="hold"/>
                                        <p:tgtEl>
                                          <p:spTgt spid="530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1" end="1"/>
                                            </p:txEl>
                                          </p:spTgt>
                                        </p:tgtEl>
                                        <p:attrNameLst>
                                          <p:attrName>style.visibility</p:attrName>
                                        </p:attrNameLst>
                                      </p:cBhvr>
                                      <p:to>
                                        <p:strVal val="visible"/>
                                      </p:to>
                                    </p:set>
                                    <p:anim calcmode="lin" valueType="num">
                                      <p:cBhvr additive="base">
                                        <p:cTn id="13" dur="500" fill="hold"/>
                                        <p:tgtEl>
                                          <p:spTgt spid="530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2" end="2"/>
                                            </p:txEl>
                                          </p:spTgt>
                                        </p:tgtEl>
                                        <p:attrNameLst>
                                          <p:attrName>style.visibility</p:attrName>
                                        </p:attrNameLst>
                                      </p:cBhvr>
                                      <p:to>
                                        <p:strVal val="visible"/>
                                      </p:to>
                                    </p:set>
                                    <p:anim calcmode="lin" valueType="num">
                                      <p:cBhvr additive="base">
                                        <p:cTn id="19"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217487" y="317500"/>
            <a:ext cx="8926513" cy="809625"/>
          </a:xfrm>
        </p:spPr>
        <p:txBody>
          <a:bodyPr/>
          <a:lstStyle/>
          <a:p>
            <a:pPr>
              <a:defRPr/>
            </a:pPr>
            <a:r>
              <a:rPr lang="en-US" dirty="0" smtClean="0"/>
              <a:t>Implementation Problems:  Time</a:t>
            </a:r>
          </a:p>
        </p:txBody>
      </p:sp>
      <p:sp>
        <p:nvSpPr>
          <p:cNvPr id="530435" name="Rectangle 3"/>
          <p:cNvSpPr>
            <a:spLocks noGrp="1" noChangeArrowheads="1"/>
          </p:cNvSpPr>
          <p:nvPr>
            <p:ph type="body" idx="1"/>
          </p:nvPr>
        </p:nvSpPr>
        <p:spPr>
          <a:xfrm>
            <a:off x="1497013" y="1358900"/>
            <a:ext cx="7392987" cy="5003800"/>
          </a:xfrm>
        </p:spPr>
        <p:txBody>
          <a:bodyPr/>
          <a:lstStyle/>
          <a:p>
            <a:r>
              <a:rPr lang="en-US" dirty="0" smtClean="0"/>
              <a:t>Late start getting first federal grant</a:t>
            </a:r>
          </a:p>
          <a:p>
            <a:r>
              <a:rPr lang="en-US" dirty="0" smtClean="0"/>
              <a:t>Three years to get statutory authorization for exchange</a:t>
            </a:r>
          </a:p>
          <a:p>
            <a:r>
              <a:rPr lang="en-US" dirty="0" smtClean="0"/>
              <a:t>Problems with vendor selection and vendor performance</a:t>
            </a:r>
          </a:p>
          <a:p>
            <a:r>
              <a:rPr lang="en-US" dirty="0" smtClean="0"/>
              <a:t>Late federal rules</a:t>
            </a:r>
          </a:p>
          <a:p>
            <a:r>
              <a:rPr lang="en-US" dirty="0" smtClean="0"/>
              <a:t>Limited ability to postpone “go-live” date of October 1, 2013</a:t>
            </a:r>
          </a:p>
          <a:p>
            <a:endParaRPr lang="en-US" dirty="0" smtClean="0"/>
          </a:p>
          <a:p>
            <a:endParaRPr lang="en-US" dirty="0" smtClean="0"/>
          </a:p>
          <a:p>
            <a:endParaRPr lang="en-US" dirty="0" smtClean="0"/>
          </a:p>
          <a:p>
            <a:endParaRPr lang="en-US" dirty="0" smtClean="0"/>
          </a:p>
          <a:p>
            <a:pPr>
              <a:buFontTx/>
              <a:buNone/>
            </a:pPr>
            <a:endParaRPr lang="en-US" sz="2400" dirty="0" smtClean="0"/>
          </a:p>
          <a:p>
            <a:pPr lvl="1"/>
            <a:endParaRPr lang="en-US" dirty="0" smtClean="0"/>
          </a:p>
          <a:p>
            <a:pPr>
              <a:buFontTx/>
              <a:buNone/>
            </a:pPr>
            <a:endParaRPr lang="en-US" dirty="0" smtClean="0"/>
          </a:p>
          <a:p>
            <a:endParaRPr lang="en-US" dirty="0" smtClean="0"/>
          </a:p>
          <a:p>
            <a:endParaRPr lang="en-US" dirty="0" smtClean="0"/>
          </a:p>
          <a:p>
            <a:endParaRPr lang="en-US" dirty="0" smtClean="0"/>
          </a:p>
        </p:txBody>
      </p:sp>
      <p:sp>
        <p:nvSpPr>
          <p:cNvPr id="4" name="TextBox 3"/>
          <p:cNvSpPr txBox="1"/>
          <p:nvPr/>
        </p:nvSpPr>
        <p:spPr>
          <a:xfrm>
            <a:off x="7988300" y="6057900"/>
            <a:ext cx="812800" cy="553998"/>
          </a:xfrm>
          <a:prstGeom prst="rect">
            <a:avLst/>
          </a:prstGeom>
          <a:noFill/>
        </p:spPr>
        <p:txBody>
          <a:bodyPr wrap="square" rtlCol="0">
            <a:spAutoFit/>
          </a:bodyPr>
          <a:lstStyle/>
          <a:p>
            <a:pPr>
              <a:buNone/>
            </a:pPr>
            <a:r>
              <a:rPr lang="en-US" dirty="0" smtClean="0"/>
              <a:t>6</a:t>
            </a:r>
            <a:endParaRPr lang="en-US" dirty="0"/>
          </a:p>
        </p:txBody>
      </p:sp>
    </p:spTree>
    <p:extLst>
      <p:ext uri="{BB962C8B-B14F-4D97-AF65-F5344CB8AC3E}">
        <p14:creationId xmlns:p14="http://schemas.microsoft.com/office/powerpoint/2010/main" val="28561761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30435">
                                            <p:txEl>
                                              <p:pRg st="2" end="2"/>
                                            </p:txEl>
                                          </p:spTgt>
                                        </p:tgtEl>
                                        <p:attrNameLst>
                                          <p:attrName>style.visibility</p:attrName>
                                        </p:attrNameLst>
                                      </p:cBhvr>
                                      <p:to>
                                        <p:strVal val="visible"/>
                                      </p:to>
                                    </p:set>
                                    <p:anim calcmode="lin" valueType="num">
                                      <p:cBhvr additive="base">
                                        <p:cTn id="7" dur="500" fill="hold"/>
                                        <p:tgtEl>
                                          <p:spTgt spid="530435">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0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30435">
                                            <p:txEl>
                                              <p:pRg st="3" end="3"/>
                                            </p:txEl>
                                          </p:spTgt>
                                        </p:tgtEl>
                                        <p:attrNameLst>
                                          <p:attrName>style.visibility</p:attrName>
                                        </p:attrNameLst>
                                      </p:cBhvr>
                                      <p:to>
                                        <p:strVal val="visible"/>
                                      </p:to>
                                    </p:set>
                                    <p:anim calcmode="lin" valueType="num">
                                      <p:cBhvr additive="base">
                                        <p:cTn id="13" dur="500" fill="hold"/>
                                        <p:tgtEl>
                                          <p:spTgt spid="530435">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04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30435">
                                            <p:txEl>
                                              <p:pRg st="4" end="4"/>
                                            </p:txEl>
                                          </p:spTgt>
                                        </p:tgtEl>
                                        <p:attrNameLst>
                                          <p:attrName>style.visibility</p:attrName>
                                        </p:attrNameLst>
                                      </p:cBhvr>
                                      <p:to>
                                        <p:strVal val="visible"/>
                                      </p:to>
                                    </p:set>
                                    <p:anim calcmode="lin" valueType="num">
                                      <p:cBhvr additive="base">
                                        <p:cTn id="19" dur="500" fill="hold"/>
                                        <p:tgtEl>
                                          <p:spTgt spid="53043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043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for </a:t>
            </a:r>
            <a:r>
              <a:rPr lang="en-US" dirty="0" err="1" smtClean="0"/>
              <a:t>MNsure</a:t>
            </a:r>
            <a:r>
              <a:rPr lang="en-US" dirty="0" smtClean="0"/>
              <a:t> Development</a:t>
            </a:r>
            <a:endParaRPr lang="en-US" dirty="0"/>
          </a:p>
        </p:txBody>
      </p:sp>
      <p:graphicFrame>
        <p:nvGraphicFramePr>
          <p:cNvPr id="5" name="Diagram 4"/>
          <p:cNvGraphicFramePr/>
          <p:nvPr>
            <p:extLst>
              <p:ext uri="{D42A27DB-BD31-4B8C-83A1-F6EECF244321}">
                <p14:modId xmlns:p14="http://schemas.microsoft.com/office/powerpoint/2010/main" val="2477331737"/>
              </p:ext>
            </p:extLst>
          </p:nvPr>
        </p:nvGraphicFramePr>
        <p:xfrm>
          <a:off x="241300" y="2794000"/>
          <a:ext cx="8724900" cy="335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Straight Arrow Connector 8"/>
          <p:cNvCxnSpPr/>
          <p:nvPr/>
        </p:nvCxnSpPr>
        <p:spPr bwMode="auto">
          <a:xfrm>
            <a:off x="495300" y="2666832"/>
            <a:ext cx="0" cy="2932747"/>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0" name="TextBox 9"/>
          <p:cNvSpPr txBox="1"/>
          <p:nvPr/>
        </p:nvSpPr>
        <p:spPr>
          <a:xfrm>
            <a:off x="355600" y="1540808"/>
            <a:ext cx="1397000" cy="1015663"/>
          </a:xfrm>
          <a:prstGeom prst="rect">
            <a:avLst/>
          </a:prstGeom>
          <a:noFill/>
        </p:spPr>
        <p:txBody>
          <a:bodyPr wrap="square" rtlCol="0">
            <a:spAutoFit/>
          </a:bodyPr>
          <a:lstStyle/>
          <a:p>
            <a:pPr algn="l">
              <a:buNone/>
            </a:pPr>
            <a:r>
              <a:rPr lang="en-US" dirty="0" smtClean="0"/>
              <a:t>ACA passes</a:t>
            </a:r>
          </a:p>
        </p:txBody>
      </p:sp>
      <p:cxnSp>
        <p:nvCxnSpPr>
          <p:cNvPr id="12" name="Straight Arrow Connector 11"/>
          <p:cNvCxnSpPr/>
          <p:nvPr/>
        </p:nvCxnSpPr>
        <p:spPr bwMode="auto">
          <a:xfrm flipH="1">
            <a:off x="8432800" y="2666832"/>
            <a:ext cx="25400" cy="2962443"/>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3" name="TextBox 12"/>
          <p:cNvSpPr txBox="1"/>
          <p:nvPr/>
        </p:nvSpPr>
        <p:spPr>
          <a:xfrm>
            <a:off x="5765800" y="1189504"/>
            <a:ext cx="2730500" cy="1477328"/>
          </a:xfrm>
          <a:prstGeom prst="rect">
            <a:avLst/>
          </a:prstGeom>
          <a:noFill/>
        </p:spPr>
        <p:txBody>
          <a:bodyPr wrap="square" rtlCol="0">
            <a:spAutoFit/>
          </a:bodyPr>
          <a:lstStyle/>
          <a:p>
            <a:pPr algn="r">
              <a:buNone/>
            </a:pPr>
            <a:r>
              <a:rPr lang="en-US" dirty="0" smtClean="0"/>
              <a:t>MNsure  enrollment starts </a:t>
            </a:r>
          </a:p>
        </p:txBody>
      </p:sp>
      <p:sp>
        <p:nvSpPr>
          <p:cNvPr id="3" name="Right Arrow 2"/>
          <p:cNvSpPr/>
          <p:nvPr/>
        </p:nvSpPr>
        <p:spPr bwMode="auto">
          <a:xfrm>
            <a:off x="406400" y="4888664"/>
            <a:ext cx="8394700" cy="635836"/>
          </a:xfrm>
          <a:prstGeom prst="rightArrow">
            <a:avLst/>
          </a:prstGeom>
          <a:solidFill>
            <a:srgbClr val="FF0000"/>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pPr>
            <a:endParaRPr kumimoji="0" lang="en-US" sz="3000" b="0" i="0" u="none" strike="noStrike" cap="none" normalizeH="0" baseline="0" smtClean="0">
              <a:ln>
                <a:noFill/>
              </a:ln>
              <a:solidFill>
                <a:srgbClr val="FFFFFF"/>
              </a:solidFill>
              <a:effectLst/>
              <a:latin typeface="Helvetica" pitchFamily="34" charset="0"/>
            </a:endParaRPr>
          </a:p>
        </p:txBody>
      </p:sp>
      <p:sp>
        <p:nvSpPr>
          <p:cNvPr id="11" name="TextBox 10"/>
          <p:cNvSpPr txBox="1"/>
          <p:nvPr/>
        </p:nvSpPr>
        <p:spPr>
          <a:xfrm>
            <a:off x="317500" y="5599579"/>
            <a:ext cx="1397000" cy="769441"/>
          </a:xfrm>
          <a:prstGeom prst="rect">
            <a:avLst/>
          </a:prstGeom>
          <a:noFill/>
        </p:spPr>
        <p:txBody>
          <a:bodyPr wrap="square" rtlCol="0">
            <a:spAutoFit/>
          </a:bodyPr>
          <a:lstStyle/>
          <a:p>
            <a:pPr algn="l">
              <a:buNone/>
            </a:pPr>
            <a:r>
              <a:rPr lang="en-US" sz="2200" b="1" dirty="0" smtClean="0"/>
              <a:t>March 2010</a:t>
            </a:r>
          </a:p>
        </p:txBody>
      </p:sp>
      <p:sp>
        <p:nvSpPr>
          <p:cNvPr id="14" name="TextBox 13"/>
          <p:cNvSpPr txBox="1"/>
          <p:nvPr/>
        </p:nvSpPr>
        <p:spPr>
          <a:xfrm>
            <a:off x="6870700" y="5578098"/>
            <a:ext cx="1612900" cy="769441"/>
          </a:xfrm>
          <a:prstGeom prst="rect">
            <a:avLst/>
          </a:prstGeom>
          <a:noFill/>
        </p:spPr>
        <p:txBody>
          <a:bodyPr wrap="square" rtlCol="0">
            <a:spAutoFit/>
          </a:bodyPr>
          <a:lstStyle/>
          <a:p>
            <a:pPr algn="r">
              <a:buNone/>
            </a:pPr>
            <a:r>
              <a:rPr lang="en-US" sz="2200" b="1" dirty="0" smtClean="0"/>
              <a:t>October 2013</a:t>
            </a:r>
          </a:p>
        </p:txBody>
      </p:sp>
      <p:sp>
        <p:nvSpPr>
          <p:cNvPr id="15" name="TextBox 14"/>
          <p:cNvSpPr txBox="1"/>
          <p:nvPr/>
        </p:nvSpPr>
        <p:spPr>
          <a:xfrm>
            <a:off x="8331200" y="6304002"/>
            <a:ext cx="812800" cy="553998"/>
          </a:xfrm>
          <a:prstGeom prst="rect">
            <a:avLst/>
          </a:prstGeom>
          <a:noFill/>
        </p:spPr>
        <p:txBody>
          <a:bodyPr wrap="square" rtlCol="0">
            <a:spAutoFit/>
          </a:bodyPr>
          <a:lstStyle/>
          <a:p>
            <a:pPr>
              <a:buNone/>
            </a:pPr>
            <a:r>
              <a:rPr lang="en-US" dirty="0" smtClean="0"/>
              <a:t>7</a:t>
            </a:r>
            <a:endParaRPr lang="en-US" dirty="0"/>
          </a:p>
        </p:txBody>
      </p:sp>
    </p:spTree>
    <p:extLst>
      <p:ext uri="{BB962C8B-B14F-4D97-AF65-F5344CB8AC3E}">
        <p14:creationId xmlns:p14="http://schemas.microsoft.com/office/powerpoint/2010/main" val="123657438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182863737"/>
              </p:ext>
            </p:extLst>
          </p:nvPr>
        </p:nvGraphicFramePr>
        <p:xfrm>
          <a:off x="241300" y="2794000"/>
          <a:ext cx="8724900" cy="335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2" name="Straight Arrow Connector 31"/>
          <p:cNvCxnSpPr/>
          <p:nvPr/>
        </p:nvCxnSpPr>
        <p:spPr bwMode="auto">
          <a:xfrm>
            <a:off x="2476500" y="4133205"/>
            <a:ext cx="0" cy="1481222"/>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cxnSp>
        <p:nvCxnSpPr>
          <p:cNvPr id="18" name="Straight Arrow Connector 17"/>
          <p:cNvCxnSpPr/>
          <p:nvPr/>
        </p:nvCxnSpPr>
        <p:spPr bwMode="auto">
          <a:xfrm flipH="1">
            <a:off x="1600200" y="3656738"/>
            <a:ext cx="12700" cy="1972537"/>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2" name="Title 1"/>
          <p:cNvSpPr>
            <a:spLocks noGrp="1"/>
          </p:cNvSpPr>
          <p:nvPr>
            <p:ph type="title"/>
          </p:nvPr>
        </p:nvSpPr>
        <p:spPr/>
        <p:txBody>
          <a:bodyPr/>
          <a:lstStyle/>
          <a:p>
            <a:r>
              <a:rPr lang="en-US" dirty="0" smtClean="0"/>
              <a:t>Later Planning Grant Than Most States</a:t>
            </a:r>
            <a:endParaRPr lang="en-US" dirty="0"/>
          </a:p>
        </p:txBody>
      </p:sp>
      <p:cxnSp>
        <p:nvCxnSpPr>
          <p:cNvPr id="9" name="Straight Arrow Connector 8"/>
          <p:cNvCxnSpPr/>
          <p:nvPr/>
        </p:nvCxnSpPr>
        <p:spPr bwMode="auto">
          <a:xfrm>
            <a:off x="495300" y="2666832"/>
            <a:ext cx="0" cy="2932747"/>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0" name="TextBox 9"/>
          <p:cNvSpPr txBox="1"/>
          <p:nvPr/>
        </p:nvSpPr>
        <p:spPr>
          <a:xfrm>
            <a:off x="355600" y="1540808"/>
            <a:ext cx="1397000" cy="1015663"/>
          </a:xfrm>
          <a:prstGeom prst="rect">
            <a:avLst/>
          </a:prstGeom>
          <a:noFill/>
        </p:spPr>
        <p:txBody>
          <a:bodyPr wrap="square" rtlCol="0">
            <a:spAutoFit/>
          </a:bodyPr>
          <a:lstStyle/>
          <a:p>
            <a:pPr algn="l">
              <a:buNone/>
            </a:pPr>
            <a:r>
              <a:rPr lang="en-US" dirty="0" smtClean="0"/>
              <a:t>ACA passes</a:t>
            </a:r>
          </a:p>
        </p:txBody>
      </p:sp>
      <p:cxnSp>
        <p:nvCxnSpPr>
          <p:cNvPr id="12" name="Straight Arrow Connector 11"/>
          <p:cNvCxnSpPr/>
          <p:nvPr/>
        </p:nvCxnSpPr>
        <p:spPr bwMode="auto">
          <a:xfrm flipH="1">
            <a:off x="8432800" y="2666832"/>
            <a:ext cx="25400" cy="2962443"/>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13" name="TextBox 12"/>
          <p:cNvSpPr txBox="1"/>
          <p:nvPr/>
        </p:nvSpPr>
        <p:spPr>
          <a:xfrm>
            <a:off x="5765800" y="1189504"/>
            <a:ext cx="2730500" cy="1477328"/>
          </a:xfrm>
          <a:prstGeom prst="rect">
            <a:avLst/>
          </a:prstGeom>
          <a:noFill/>
        </p:spPr>
        <p:txBody>
          <a:bodyPr wrap="square" rtlCol="0">
            <a:spAutoFit/>
          </a:bodyPr>
          <a:lstStyle/>
          <a:p>
            <a:pPr algn="r">
              <a:buNone/>
            </a:pPr>
            <a:r>
              <a:rPr lang="en-US" dirty="0" smtClean="0"/>
              <a:t>MNsure  enrollment starts </a:t>
            </a:r>
          </a:p>
        </p:txBody>
      </p:sp>
      <p:sp>
        <p:nvSpPr>
          <p:cNvPr id="3" name="Right Arrow 2"/>
          <p:cNvSpPr/>
          <p:nvPr/>
        </p:nvSpPr>
        <p:spPr bwMode="auto">
          <a:xfrm>
            <a:off x="406400" y="4888664"/>
            <a:ext cx="8394700" cy="635836"/>
          </a:xfrm>
          <a:prstGeom prst="rightArrow">
            <a:avLst/>
          </a:prstGeom>
          <a:solidFill>
            <a:srgbClr val="FF0000"/>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pPr>
            <a:endParaRPr kumimoji="0" lang="en-US" sz="3000" b="0" i="0" u="none" strike="noStrike" cap="none" normalizeH="0" baseline="0" smtClean="0">
              <a:ln>
                <a:noFill/>
              </a:ln>
              <a:solidFill>
                <a:srgbClr val="FFFFFF"/>
              </a:solidFill>
              <a:effectLst/>
              <a:latin typeface="Helvetica" pitchFamily="34" charset="0"/>
            </a:endParaRPr>
          </a:p>
        </p:txBody>
      </p:sp>
      <p:sp>
        <p:nvSpPr>
          <p:cNvPr id="11" name="TextBox 10"/>
          <p:cNvSpPr txBox="1"/>
          <p:nvPr/>
        </p:nvSpPr>
        <p:spPr>
          <a:xfrm>
            <a:off x="317500" y="5599579"/>
            <a:ext cx="1397000" cy="769441"/>
          </a:xfrm>
          <a:prstGeom prst="rect">
            <a:avLst/>
          </a:prstGeom>
          <a:noFill/>
        </p:spPr>
        <p:txBody>
          <a:bodyPr wrap="square" rtlCol="0">
            <a:spAutoFit/>
          </a:bodyPr>
          <a:lstStyle/>
          <a:p>
            <a:pPr algn="l">
              <a:buNone/>
            </a:pPr>
            <a:r>
              <a:rPr lang="en-US" sz="2200" b="1" dirty="0" smtClean="0"/>
              <a:t>March 2010</a:t>
            </a:r>
          </a:p>
        </p:txBody>
      </p:sp>
      <p:sp>
        <p:nvSpPr>
          <p:cNvPr id="14" name="TextBox 13"/>
          <p:cNvSpPr txBox="1"/>
          <p:nvPr/>
        </p:nvSpPr>
        <p:spPr>
          <a:xfrm>
            <a:off x="6870700" y="5578098"/>
            <a:ext cx="1612900" cy="769441"/>
          </a:xfrm>
          <a:prstGeom prst="rect">
            <a:avLst/>
          </a:prstGeom>
          <a:noFill/>
        </p:spPr>
        <p:txBody>
          <a:bodyPr wrap="square" rtlCol="0">
            <a:spAutoFit/>
          </a:bodyPr>
          <a:lstStyle/>
          <a:p>
            <a:pPr algn="r">
              <a:buNone/>
            </a:pPr>
            <a:r>
              <a:rPr lang="en-US" sz="2200" b="1" dirty="0" smtClean="0"/>
              <a:t>October 2013</a:t>
            </a:r>
          </a:p>
        </p:txBody>
      </p:sp>
      <p:sp>
        <p:nvSpPr>
          <p:cNvPr id="15" name="TextBox 14"/>
          <p:cNvSpPr txBox="1"/>
          <p:nvPr/>
        </p:nvSpPr>
        <p:spPr>
          <a:xfrm>
            <a:off x="1016000" y="2857600"/>
            <a:ext cx="1143000" cy="769441"/>
          </a:xfrm>
          <a:prstGeom prst="rect">
            <a:avLst/>
          </a:prstGeom>
          <a:noFill/>
        </p:spPr>
        <p:txBody>
          <a:bodyPr wrap="square" rtlCol="0">
            <a:spAutoFit/>
          </a:bodyPr>
          <a:lstStyle/>
          <a:p>
            <a:pPr>
              <a:buNone/>
            </a:pPr>
            <a:r>
              <a:rPr lang="en-US" sz="2200" b="1" dirty="0" smtClean="0">
                <a:solidFill>
                  <a:schemeClr val="tx2"/>
                </a:solidFill>
              </a:rPr>
              <a:t>48 states</a:t>
            </a:r>
          </a:p>
        </p:txBody>
      </p:sp>
      <p:sp>
        <p:nvSpPr>
          <p:cNvPr id="17" name="TextBox 16"/>
          <p:cNvSpPr txBox="1"/>
          <p:nvPr/>
        </p:nvSpPr>
        <p:spPr>
          <a:xfrm>
            <a:off x="2159000" y="3730700"/>
            <a:ext cx="736600" cy="430887"/>
          </a:xfrm>
          <a:prstGeom prst="rect">
            <a:avLst/>
          </a:prstGeom>
          <a:noFill/>
        </p:spPr>
        <p:txBody>
          <a:bodyPr wrap="square" rtlCol="0">
            <a:spAutoFit/>
          </a:bodyPr>
          <a:lstStyle/>
          <a:p>
            <a:pPr algn="l">
              <a:buNone/>
            </a:pPr>
            <a:r>
              <a:rPr lang="en-US" sz="2200" b="1" dirty="0" smtClean="0">
                <a:solidFill>
                  <a:schemeClr val="accent6"/>
                </a:solidFill>
              </a:rPr>
              <a:t>MN</a:t>
            </a:r>
          </a:p>
        </p:txBody>
      </p:sp>
      <p:sp>
        <p:nvSpPr>
          <p:cNvPr id="16" name="TextBox 15"/>
          <p:cNvSpPr txBox="1"/>
          <p:nvPr/>
        </p:nvSpPr>
        <p:spPr>
          <a:xfrm>
            <a:off x="8331200" y="6278602"/>
            <a:ext cx="812800" cy="553998"/>
          </a:xfrm>
          <a:prstGeom prst="rect">
            <a:avLst/>
          </a:prstGeom>
          <a:noFill/>
        </p:spPr>
        <p:txBody>
          <a:bodyPr wrap="square" rtlCol="0">
            <a:spAutoFit/>
          </a:bodyPr>
          <a:lstStyle/>
          <a:p>
            <a:pPr>
              <a:buNone/>
            </a:pPr>
            <a:r>
              <a:rPr lang="en-US" dirty="0" smtClean="0"/>
              <a:t>8</a:t>
            </a:r>
            <a:endParaRPr lang="en-US" dirty="0"/>
          </a:p>
        </p:txBody>
      </p:sp>
    </p:spTree>
    <p:extLst>
      <p:ext uri="{BB962C8B-B14F-4D97-AF65-F5344CB8AC3E}">
        <p14:creationId xmlns:p14="http://schemas.microsoft.com/office/powerpoint/2010/main" val="340714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p:cNvCxnSpPr/>
          <p:nvPr/>
        </p:nvCxnSpPr>
        <p:spPr bwMode="auto">
          <a:xfrm flipH="1">
            <a:off x="8432800" y="2666832"/>
            <a:ext cx="25400" cy="2962443"/>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graphicFrame>
        <p:nvGraphicFramePr>
          <p:cNvPr id="5" name="Diagram 4"/>
          <p:cNvGraphicFramePr/>
          <p:nvPr>
            <p:extLst>
              <p:ext uri="{D42A27DB-BD31-4B8C-83A1-F6EECF244321}">
                <p14:modId xmlns:p14="http://schemas.microsoft.com/office/powerpoint/2010/main" val="954231467"/>
              </p:ext>
            </p:extLst>
          </p:nvPr>
        </p:nvGraphicFramePr>
        <p:xfrm>
          <a:off x="241300" y="2794000"/>
          <a:ext cx="8724900" cy="335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Straight Arrow Connector 8"/>
          <p:cNvCxnSpPr/>
          <p:nvPr/>
        </p:nvCxnSpPr>
        <p:spPr bwMode="auto">
          <a:xfrm>
            <a:off x="495300" y="2666832"/>
            <a:ext cx="0" cy="2932747"/>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cxnSp>
        <p:nvCxnSpPr>
          <p:cNvPr id="34" name="Straight Arrow Connector 33"/>
          <p:cNvCxnSpPr/>
          <p:nvPr/>
        </p:nvCxnSpPr>
        <p:spPr bwMode="auto">
          <a:xfrm>
            <a:off x="7315200" y="3953154"/>
            <a:ext cx="0" cy="1571346"/>
          </a:xfrm>
          <a:prstGeom prst="straightConnector1">
            <a:avLst/>
          </a:prstGeom>
          <a:solidFill>
            <a:schemeClr val="accent1"/>
          </a:solidFill>
          <a:ln w="19050" cap="flat" cmpd="sng" algn="ctr">
            <a:solidFill>
              <a:schemeClr val="tx1"/>
            </a:solidFill>
            <a:prstDash val="solid"/>
            <a:round/>
            <a:headEnd type="none" w="lg" len="lg"/>
            <a:tailEnd type="none" w="lg" len="lg"/>
          </a:ln>
          <a:effectLst/>
        </p:spPr>
      </p:cxnSp>
      <p:sp>
        <p:nvSpPr>
          <p:cNvPr id="3" name="Right Arrow 2"/>
          <p:cNvSpPr/>
          <p:nvPr/>
        </p:nvSpPr>
        <p:spPr bwMode="auto">
          <a:xfrm>
            <a:off x="406400" y="4888664"/>
            <a:ext cx="8394700" cy="635836"/>
          </a:xfrm>
          <a:prstGeom prst="rightArrow">
            <a:avLst/>
          </a:prstGeom>
          <a:solidFill>
            <a:srgbClr val="FF0000"/>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pPr>
            <a:endParaRPr kumimoji="0" lang="en-US" sz="3000" b="0" i="0" u="none" strike="noStrike" cap="none" normalizeH="0" baseline="0" smtClean="0">
              <a:ln>
                <a:noFill/>
              </a:ln>
              <a:solidFill>
                <a:srgbClr val="FFFFFF"/>
              </a:solidFill>
              <a:effectLst/>
              <a:latin typeface="Helvetica" pitchFamily="34" charset="0"/>
            </a:endParaRPr>
          </a:p>
        </p:txBody>
      </p:sp>
      <p:sp>
        <p:nvSpPr>
          <p:cNvPr id="2" name="Title 1"/>
          <p:cNvSpPr>
            <a:spLocks noGrp="1"/>
          </p:cNvSpPr>
          <p:nvPr>
            <p:ph type="title"/>
          </p:nvPr>
        </p:nvSpPr>
        <p:spPr/>
        <p:txBody>
          <a:bodyPr/>
          <a:lstStyle/>
          <a:p>
            <a:r>
              <a:rPr lang="en-US" dirty="0" smtClean="0"/>
              <a:t>Legislation Didn’t Pass Until 2013</a:t>
            </a:r>
            <a:endParaRPr lang="en-US" dirty="0"/>
          </a:p>
        </p:txBody>
      </p:sp>
      <p:sp>
        <p:nvSpPr>
          <p:cNvPr id="10" name="TextBox 9"/>
          <p:cNvSpPr txBox="1"/>
          <p:nvPr/>
        </p:nvSpPr>
        <p:spPr>
          <a:xfrm>
            <a:off x="355600" y="1540808"/>
            <a:ext cx="1397000" cy="1015663"/>
          </a:xfrm>
          <a:prstGeom prst="rect">
            <a:avLst/>
          </a:prstGeom>
          <a:noFill/>
        </p:spPr>
        <p:txBody>
          <a:bodyPr wrap="square" rtlCol="0">
            <a:spAutoFit/>
          </a:bodyPr>
          <a:lstStyle/>
          <a:p>
            <a:pPr algn="l">
              <a:buNone/>
            </a:pPr>
            <a:r>
              <a:rPr lang="en-US" dirty="0" smtClean="0"/>
              <a:t>ACA passes</a:t>
            </a:r>
          </a:p>
        </p:txBody>
      </p:sp>
      <p:sp>
        <p:nvSpPr>
          <p:cNvPr id="13" name="TextBox 12"/>
          <p:cNvSpPr txBox="1"/>
          <p:nvPr/>
        </p:nvSpPr>
        <p:spPr>
          <a:xfrm>
            <a:off x="5765800" y="1189504"/>
            <a:ext cx="2730500" cy="1477328"/>
          </a:xfrm>
          <a:prstGeom prst="rect">
            <a:avLst/>
          </a:prstGeom>
          <a:noFill/>
        </p:spPr>
        <p:txBody>
          <a:bodyPr wrap="square" rtlCol="0">
            <a:spAutoFit/>
          </a:bodyPr>
          <a:lstStyle/>
          <a:p>
            <a:pPr algn="r">
              <a:buNone/>
            </a:pPr>
            <a:r>
              <a:rPr lang="en-US" dirty="0" smtClean="0"/>
              <a:t>MNsure  enrollment starts </a:t>
            </a:r>
          </a:p>
        </p:txBody>
      </p:sp>
      <p:sp>
        <p:nvSpPr>
          <p:cNvPr id="11" name="TextBox 10"/>
          <p:cNvSpPr txBox="1"/>
          <p:nvPr/>
        </p:nvSpPr>
        <p:spPr>
          <a:xfrm>
            <a:off x="317500" y="5599579"/>
            <a:ext cx="1397000" cy="769441"/>
          </a:xfrm>
          <a:prstGeom prst="rect">
            <a:avLst/>
          </a:prstGeom>
          <a:noFill/>
        </p:spPr>
        <p:txBody>
          <a:bodyPr wrap="square" rtlCol="0">
            <a:spAutoFit/>
          </a:bodyPr>
          <a:lstStyle/>
          <a:p>
            <a:pPr algn="l">
              <a:buNone/>
            </a:pPr>
            <a:r>
              <a:rPr lang="en-US" sz="2200" b="1" dirty="0" smtClean="0"/>
              <a:t>March 2010</a:t>
            </a:r>
          </a:p>
        </p:txBody>
      </p:sp>
      <p:sp>
        <p:nvSpPr>
          <p:cNvPr id="14" name="TextBox 13"/>
          <p:cNvSpPr txBox="1"/>
          <p:nvPr/>
        </p:nvSpPr>
        <p:spPr>
          <a:xfrm>
            <a:off x="6870700" y="5578098"/>
            <a:ext cx="1612900" cy="769441"/>
          </a:xfrm>
          <a:prstGeom prst="rect">
            <a:avLst/>
          </a:prstGeom>
          <a:noFill/>
        </p:spPr>
        <p:txBody>
          <a:bodyPr wrap="square" rtlCol="0">
            <a:spAutoFit/>
          </a:bodyPr>
          <a:lstStyle/>
          <a:p>
            <a:pPr algn="r">
              <a:buNone/>
            </a:pPr>
            <a:r>
              <a:rPr lang="en-US" sz="2200" b="1" dirty="0" smtClean="0"/>
              <a:t>October 2013</a:t>
            </a:r>
          </a:p>
        </p:txBody>
      </p:sp>
      <p:sp>
        <p:nvSpPr>
          <p:cNvPr id="16" name="TextBox 15"/>
          <p:cNvSpPr txBox="1"/>
          <p:nvPr/>
        </p:nvSpPr>
        <p:spPr>
          <a:xfrm>
            <a:off x="6496050" y="3114030"/>
            <a:ext cx="1638300" cy="769441"/>
          </a:xfrm>
          <a:prstGeom prst="rect">
            <a:avLst/>
          </a:prstGeom>
          <a:noFill/>
        </p:spPr>
        <p:txBody>
          <a:bodyPr wrap="square" rtlCol="0">
            <a:spAutoFit/>
          </a:bodyPr>
          <a:lstStyle/>
          <a:p>
            <a:pPr>
              <a:buNone/>
            </a:pPr>
            <a:r>
              <a:rPr lang="en-US" sz="2200" b="1" dirty="0" smtClean="0">
                <a:solidFill>
                  <a:srgbClr val="00B0F0"/>
                </a:solidFill>
              </a:rPr>
              <a:t>State legislation</a:t>
            </a:r>
          </a:p>
        </p:txBody>
      </p:sp>
      <p:sp>
        <p:nvSpPr>
          <p:cNvPr id="15" name="TextBox 14"/>
          <p:cNvSpPr txBox="1"/>
          <p:nvPr/>
        </p:nvSpPr>
        <p:spPr>
          <a:xfrm>
            <a:off x="8331200" y="6265902"/>
            <a:ext cx="812800" cy="553998"/>
          </a:xfrm>
          <a:prstGeom prst="rect">
            <a:avLst/>
          </a:prstGeom>
          <a:noFill/>
        </p:spPr>
        <p:txBody>
          <a:bodyPr wrap="square" rtlCol="0">
            <a:spAutoFit/>
          </a:bodyPr>
          <a:lstStyle/>
          <a:p>
            <a:pPr>
              <a:buNone/>
            </a:pPr>
            <a:r>
              <a:rPr lang="en-US" dirty="0" smtClean="0"/>
              <a:t>9</a:t>
            </a:r>
            <a:endParaRPr lang="en-US" dirty="0"/>
          </a:p>
        </p:txBody>
      </p:sp>
    </p:spTree>
    <p:extLst>
      <p:ext uri="{BB962C8B-B14F-4D97-AF65-F5344CB8AC3E}">
        <p14:creationId xmlns:p14="http://schemas.microsoft.com/office/powerpoint/2010/main" val="239939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default 8">
      <a:dk1>
        <a:srgbClr val="081D58"/>
      </a:dk1>
      <a:lt1>
        <a:srgbClr val="FFFFFF"/>
      </a:lt1>
      <a:dk2>
        <a:srgbClr val="000096"/>
      </a:dk2>
      <a:lt2>
        <a:srgbClr val="FAFD00"/>
      </a:lt2>
      <a:accent1>
        <a:srgbClr val="E5405D"/>
      </a:accent1>
      <a:accent2>
        <a:srgbClr val="51DC00"/>
      </a:accent2>
      <a:accent3>
        <a:srgbClr val="AAAAC9"/>
      </a:accent3>
      <a:accent4>
        <a:srgbClr val="DADADA"/>
      </a:accent4>
      <a:accent5>
        <a:srgbClr val="F0AFB6"/>
      </a:accent5>
      <a:accent6>
        <a:srgbClr val="49C700"/>
      </a:accent6>
      <a:hlink>
        <a:srgbClr val="618FFD"/>
      </a:hlink>
      <a:folHlink>
        <a:srgbClr val="42FFF5"/>
      </a:folHlink>
    </a:clrScheme>
    <a:fontScheme name="default">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defRPr kumimoji="0" lang="en-US" sz="3000" b="0" i="0" u="none" strike="noStrike" cap="none" normalizeH="0" baseline="0" smtClean="0">
            <a:ln>
              <a:noFill/>
            </a:ln>
            <a:solidFill>
              <a:srgbClr val="FFFFFF"/>
            </a:solidFill>
            <a:effectLst/>
            <a:latin typeface="Helvetica" pitchFamily="34"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50000"/>
          </a:spcBef>
          <a:spcAft>
            <a:spcPct val="0"/>
          </a:spcAft>
          <a:buClrTx/>
          <a:buSzPct val="100000"/>
          <a:buFont typeface="Symbol" pitchFamily="18" charset="2"/>
          <a:buChar char="·"/>
          <a:tabLst/>
          <a:defRPr kumimoji="0" lang="en-US" sz="3000" b="0" i="0" u="none" strike="noStrike" cap="none" normalizeH="0" baseline="0" smtClean="0">
            <a:ln>
              <a:noFill/>
            </a:ln>
            <a:solidFill>
              <a:srgbClr val="FFFFFF"/>
            </a:solidFill>
            <a:effectLst/>
            <a:latin typeface="Helvetica" pitchFamily="34" charset="0"/>
          </a:defRPr>
        </a:defPPr>
      </a:lstStyle>
    </a:lnDef>
  </a:objectDefaults>
  <a:extraClrSchemeLst>
    <a:extraClrScheme>
      <a:clrScheme name="defaul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8">
        <a:dk1>
          <a:srgbClr val="081D58"/>
        </a:dk1>
        <a:lt1>
          <a:srgbClr val="FFFFFF"/>
        </a:lt1>
        <a:dk2>
          <a:srgbClr val="000096"/>
        </a:dk2>
        <a:lt2>
          <a:srgbClr val="FAFD00"/>
        </a:lt2>
        <a:accent1>
          <a:srgbClr val="E5405D"/>
        </a:accent1>
        <a:accent2>
          <a:srgbClr val="51DC00"/>
        </a:accent2>
        <a:accent3>
          <a:srgbClr val="AAAAC9"/>
        </a:accent3>
        <a:accent4>
          <a:srgbClr val="DADADA"/>
        </a:accent4>
        <a:accent5>
          <a:srgbClr val="F0AFB6"/>
        </a:accent5>
        <a:accent6>
          <a:srgbClr val="49C700"/>
        </a:accent6>
        <a:hlink>
          <a:srgbClr val="618FFD"/>
        </a:hlink>
        <a:folHlink>
          <a:srgbClr val="42FFF5"/>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c:\msoffice\powerpnt\default.ppt</Template>
  <TotalTime>25279</TotalTime>
  <Pages>16</Pages>
  <Words>1136</Words>
  <Application>Microsoft Office PowerPoint</Application>
  <PresentationFormat>Letter Paper (8.5x11 in)</PresentationFormat>
  <Paragraphs>280</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vt:lpstr>
      <vt:lpstr>Office of the Legislative Auditor State of Minnesota</vt:lpstr>
      <vt:lpstr>Overall Conclusions</vt:lpstr>
      <vt:lpstr>Health Insurance Exchanges</vt:lpstr>
      <vt:lpstr>MNsure Characteristics</vt:lpstr>
      <vt:lpstr>MNsure Enrollment System</vt:lpstr>
      <vt:lpstr>Implementation Problems:  Time</vt:lpstr>
      <vt:lpstr>Timeline for MNsure Development</vt:lpstr>
      <vt:lpstr>Later Planning Grant Than Most States</vt:lpstr>
      <vt:lpstr>Legislation Didn’t Pass Until 2013</vt:lpstr>
      <vt:lpstr>Board Assumed Control Very Late</vt:lpstr>
      <vt:lpstr>Implementation Problems:  Agency Execution</vt:lpstr>
      <vt:lpstr>Impact of MNsure Technical Problems</vt:lpstr>
      <vt:lpstr>Many Enrolled, But the Target Was Flawed</vt:lpstr>
      <vt:lpstr>Commercial Enrollments Through MNsure in First Year</vt:lpstr>
      <vt:lpstr>Unclear Impact on Number of Uninsured</vt:lpstr>
      <vt:lpstr>User Experience Was Mixed</vt:lpstr>
      <vt:lpstr>Customer Service was Poor</vt:lpstr>
      <vt:lpstr>Consumer Assisters Needed Clearer Roles and Had Insufficient Oversight</vt:lpstr>
      <vt:lpstr>Options for Addressing Reduced Number of Brokers</vt:lpstr>
      <vt:lpstr>Governance:  MNsure Board</vt:lpstr>
      <vt:lpstr>Governance:  MNsure Administrators</vt:lpstr>
      <vt:lpstr>Governance:  Enrollment System</vt:lpstr>
      <vt:lpstr>Legislative Recommendations</vt:lpstr>
      <vt:lpstr>Data Security and Usability  </vt:lpstr>
      <vt:lpstr>Conclusions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MNCare presentation</dc:title>
  <dc:creator>Deb Junod</dc:creator>
  <cp:lastModifiedBy>Alter Joel</cp:lastModifiedBy>
  <cp:revision>1440</cp:revision>
  <cp:lastPrinted>2015-02-13T14:41:37Z</cp:lastPrinted>
  <dcterms:created xsi:type="dcterms:W3CDTF">1997-11-25T15:49:56Z</dcterms:created>
  <dcterms:modified xsi:type="dcterms:W3CDTF">2015-02-18T15:11:34Z</dcterms:modified>
</cp:coreProperties>
</file>