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7" r:id="rId1"/>
  </p:sldMasterIdLst>
  <p:sldIdLst>
    <p:sldId id="256" r:id="rId2"/>
    <p:sldId id="257" r:id="rId3"/>
    <p:sldId id="260" r:id="rId4"/>
    <p:sldId id="261" r:id="rId5"/>
    <p:sldId id="264" r:id="rId6"/>
    <p:sldId id="265" r:id="rId7"/>
    <p:sldId id="266" r:id="rId8"/>
    <p:sldId id="267" r:id="rId9"/>
    <p:sldId id="258" r:id="rId10"/>
    <p:sldId id="259" r:id="rId11"/>
    <p:sldId id="262" r:id="rId12"/>
    <p:sldId id="263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C804AB-2520-4013-BCDB-9967748A13E7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730330-8575-4ED5-BC17-6707EE8095F8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US" dirty="0" smtClean="0"/>
            <a:t>Civil actions, criminal prohibitions </a:t>
          </a:r>
          <a:endParaRPr lang="en-US" dirty="0"/>
        </a:p>
      </dgm:t>
    </dgm:pt>
    <dgm:pt modelId="{78EEDC55-B64E-46F1-8BE0-72656A84F116}" type="parTrans" cxnId="{82949552-D630-4C86-A41C-D12771B1E383}">
      <dgm:prSet/>
      <dgm:spPr/>
      <dgm:t>
        <a:bodyPr/>
        <a:lstStyle/>
        <a:p>
          <a:endParaRPr lang="en-US"/>
        </a:p>
      </dgm:t>
    </dgm:pt>
    <dgm:pt modelId="{D37262A3-92EB-4A8C-97C6-82EB948257E8}" type="sibTrans" cxnId="{82949552-D630-4C86-A41C-D12771B1E383}">
      <dgm:prSet/>
      <dgm:spPr/>
      <dgm:t>
        <a:bodyPr/>
        <a:lstStyle/>
        <a:p>
          <a:endParaRPr lang="en-US"/>
        </a:p>
      </dgm:t>
    </dgm:pt>
    <dgm:pt modelId="{46ED7B54-3651-4B78-B1E5-A922A61880DC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dirty="0" smtClean="0"/>
            <a:t>Inspection Requirements</a:t>
          </a:r>
          <a:endParaRPr lang="en-US" dirty="0"/>
        </a:p>
      </dgm:t>
    </dgm:pt>
    <dgm:pt modelId="{8683789D-C271-4D0A-9293-2F1D3A80BE65}" type="parTrans" cxnId="{56A5AE8B-B3B6-47EA-A598-D270EC367DC3}">
      <dgm:prSet/>
      <dgm:spPr/>
      <dgm:t>
        <a:bodyPr/>
        <a:lstStyle/>
        <a:p>
          <a:endParaRPr lang="en-US"/>
        </a:p>
      </dgm:t>
    </dgm:pt>
    <dgm:pt modelId="{64425472-44B8-4CF8-B951-41CA83426BF9}" type="sibTrans" cxnId="{56A5AE8B-B3B6-47EA-A598-D270EC367DC3}">
      <dgm:prSet/>
      <dgm:spPr/>
      <dgm:t>
        <a:bodyPr/>
        <a:lstStyle/>
        <a:p>
          <a:endParaRPr lang="en-US"/>
        </a:p>
      </dgm:t>
    </dgm:pt>
    <dgm:pt modelId="{1D48E9E1-71B5-4A47-A275-39C9B1C38299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dirty="0" smtClean="0"/>
            <a:t>Registration, Certification</a:t>
          </a:r>
          <a:endParaRPr lang="en-US" dirty="0"/>
        </a:p>
      </dgm:t>
    </dgm:pt>
    <dgm:pt modelId="{9EB88A73-F68D-4221-B62D-2096B6BE80C3}" type="parTrans" cxnId="{3A74F47C-40E4-48F8-A733-A79E96E53147}">
      <dgm:prSet/>
      <dgm:spPr/>
      <dgm:t>
        <a:bodyPr/>
        <a:lstStyle/>
        <a:p>
          <a:endParaRPr lang="en-US"/>
        </a:p>
      </dgm:t>
    </dgm:pt>
    <dgm:pt modelId="{83D38EFF-F797-464F-9B11-0E137597B7B0}" type="sibTrans" cxnId="{3A74F47C-40E4-48F8-A733-A79E96E53147}">
      <dgm:prSet/>
      <dgm:spPr/>
      <dgm:t>
        <a:bodyPr/>
        <a:lstStyle/>
        <a:p>
          <a:endParaRPr lang="en-US"/>
        </a:p>
      </dgm:t>
    </dgm:pt>
    <dgm:pt modelId="{D99D5EFD-BF73-46F8-9798-F5A281DBFE86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Licensure</a:t>
          </a:r>
          <a:endParaRPr lang="en-US" dirty="0"/>
        </a:p>
      </dgm:t>
    </dgm:pt>
    <dgm:pt modelId="{D45CF59E-C854-48F4-89B9-3B305322B3B6}" type="parTrans" cxnId="{E1285E14-8E4F-4437-9706-AC8BAF46B4B5}">
      <dgm:prSet/>
      <dgm:spPr/>
      <dgm:t>
        <a:bodyPr/>
        <a:lstStyle/>
        <a:p>
          <a:endParaRPr lang="en-US"/>
        </a:p>
      </dgm:t>
    </dgm:pt>
    <dgm:pt modelId="{B84ACE5E-3DB4-45AE-9F3D-955F018EDE7C}" type="sibTrans" cxnId="{E1285E14-8E4F-4437-9706-AC8BAF46B4B5}">
      <dgm:prSet/>
      <dgm:spPr/>
      <dgm:t>
        <a:bodyPr/>
        <a:lstStyle/>
        <a:p>
          <a:endParaRPr lang="en-US"/>
        </a:p>
      </dgm:t>
    </dgm:pt>
    <dgm:pt modelId="{BE59B378-8A62-4D89-9D25-AA65D9D325B4}" type="pres">
      <dgm:prSet presAssocID="{A1C804AB-2520-4013-BCDB-9967748A13E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70493B-555D-48FA-8DBF-3D54A6C954C0}" type="pres">
      <dgm:prSet presAssocID="{A4730330-8575-4ED5-BC17-6707EE8095F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27563A-B2FF-4899-9B5B-C1E7800C4640}" type="pres">
      <dgm:prSet presAssocID="{A4730330-8575-4ED5-BC17-6707EE8095F8}" presName="spNode" presStyleCnt="0"/>
      <dgm:spPr/>
    </dgm:pt>
    <dgm:pt modelId="{C404FB69-D338-4D46-86F9-431B5C632D9E}" type="pres">
      <dgm:prSet presAssocID="{D37262A3-92EB-4A8C-97C6-82EB948257E8}" presName="sibTrans" presStyleLbl="sibTrans1D1" presStyleIdx="0" presStyleCnt="4"/>
      <dgm:spPr/>
      <dgm:t>
        <a:bodyPr/>
        <a:lstStyle/>
        <a:p>
          <a:endParaRPr lang="en-US"/>
        </a:p>
      </dgm:t>
    </dgm:pt>
    <dgm:pt modelId="{117BA541-CE5C-481E-B657-4EA1F0E1C5BE}" type="pres">
      <dgm:prSet presAssocID="{46ED7B54-3651-4B78-B1E5-A922A61880D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76A4EE-09B3-46BD-A201-F477E0C55FFA}" type="pres">
      <dgm:prSet presAssocID="{46ED7B54-3651-4B78-B1E5-A922A61880DC}" presName="spNode" presStyleCnt="0"/>
      <dgm:spPr/>
    </dgm:pt>
    <dgm:pt modelId="{AD709543-5621-4122-B6BE-4955E197EF25}" type="pres">
      <dgm:prSet presAssocID="{64425472-44B8-4CF8-B951-41CA83426BF9}" presName="sibTrans" presStyleLbl="sibTrans1D1" presStyleIdx="1" presStyleCnt="4"/>
      <dgm:spPr/>
      <dgm:t>
        <a:bodyPr/>
        <a:lstStyle/>
        <a:p>
          <a:endParaRPr lang="en-US"/>
        </a:p>
      </dgm:t>
    </dgm:pt>
    <dgm:pt modelId="{2349D39C-1863-40DD-B06A-D63B427A3471}" type="pres">
      <dgm:prSet presAssocID="{1D48E9E1-71B5-4A47-A275-39C9B1C3829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221502-32CC-4097-9A16-68CCA2E13946}" type="pres">
      <dgm:prSet presAssocID="{1D48E9E1-71B5-4A47-A275-39C9B1C38299}" presName="spNode" presStyleCnt="0"/>
      <dgm:spPr/>
    </dgm:pt>
    <dgm:pt modelId="{F4D8BB8B-D429-4A24-94F9-F1E51BA5CC11}" type="pres">
      <dgm:prSet presAssocID="{83D38EFF-F797-464F-9B11-0E137597B7B0}" presName="sibTrans" presStyleLbl="sibTrans1D1" presStyleIdx="2" presStyleCnt="4"/>
      <dgm:spPr/>
      <dgm:t>
        <a:bodyPr/>
        <a:lstStyle/>
        <a:p>
          <a:endParaRPr lang="en-US"/>
        </a:p>
      </dgm:t>
    </dgm:pt>
    <dgm:pt modelId="{F9D20BE8-ACA8-4D84-80A1-932094519528}" type="pres">
      <dgm:prSet presAssocID="{D99D5EFD-BF73-46F8-9798-F5A281DBFE8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EEA91-BDC0-4547-AA01-50122BCB1366}" type="pres">
      <dgm:prSet presAssocID="{D99D5EFD-BF73-46F8-9798-F5A281DBFE86}" presName="spNode" presStyleCnt="0"/>
      <dgm:spPr/>
    </dgm:pt>
    <dgm:pt modelId="{143D0E44-B918-496F-B06B-11F752670524}" type="pres">
      <dgm:prSet presAssocID="{B84ACE5E-3DB4-45AE-9F3D-955F018EDE7C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09A37FBE-DCFF-4700-A215-58614CC40959}" type="presOf" srcId="{83D38EFF-F797-464F-9B11-0E137597B7B0}" destId="{F4D8BB8B-D429-4A24-94F9-F1E51BA5CC11}" srcOrd="0" destOrd="0" presId="urn:microsoft.com/office/officeart/2005/8/layout/cycle6"/>
    <dgm:cxn modelId="{3B1C143E-1B6B-4493-A631-25B77D187F48}" type="presOf" srcId="{46ED7B54-3651-4B78-B1E5-A922A61880DC}" destId="{117BA541-CE5C-481E-B657-4EA1F0E1C5BE}" srcOrd="0" destOrd="0" presId="urn:microsoft.com/office/officeart/2005/8/layout/cycle6"/>
    <dgm:cxn modelId="{56A5AE8B-B3B6-47EA-A598-D270EC367DC3}" srcId="{A1C804AB-2520-4013-BCDB-9967748A13E7}" destId="{46ED7B54-3651-4B78-B1E5-A922A61880DC}" srcOrd="1" destOrd="0" parTransId="{8683789D-C271-4D0A-9293-2F1D3A80BE65}" sibTransId="{64425472-44B8-4CF8-B951-41CA83426BF9}"/>
    <dgm:cxn modelId="{3A74F47C-40E4-48F8-A733-A79E96E53147}" srcId="{A1C804AB-2520-4013-BCDB-9967748A13E7}" destId="{1D48E9E1-71B5-4A47-A275-39C9B1C38299}" srcOrd="2" destOrd="0" parTransId="{9EB88A73-F68D-4221-B62D-2096B6BE80C3}" sibTransId="{83D38EFF-F797-464F-9B11-0E137597B7B0}"/>
    <dgm:cxn modelId="{5266BA7F-3409-40C6-ACC5-C56216385C16}" type="presOf" srcId="{A4730330-8575-4ED5-BC17-6707EE8095F8}" destId="{3170493B-555D-48FA-8DBF-3D54A6C954C0}" srcOrd="0" destOrd="0" presId="urn:microsoft.com/office/officeart/2005/8/layout/cycle6"/>
    <dgm:cxn modelId="{1A986C37-EE85-4367-B6CE-6DF62F89992D}" type="presOf" srcId="{64425472-44B8-4CF8-B951-41CA83426BF9}" destId="{AD709543-5621-4122-B6BE-4955E197EF25}" srcOrd="0" destOrd="0" presId="urn:microsoft.com/office/officeart/2005/8/layout/cycle6"/>
    <dgm:cxn modelId="{82949552-D630-4C86-A41C-D12771B1E383}" srcId="{A1C804AB-2520-4013-BCDB-9967748A13E7}" destId="{A4730330-8575-4ED5-BC17-6707EE8095F8}" srcOrd="0" destOrd="0" parTransId="{78EEDC55-B64E-46F1-8BE0-72656A84F116}" sibTransId="{D37262A3-92EB-4A8C-97C6-82EB948257E8}"/>
    <dgm:cxn modelId="{FEAFBC67-C9FD-44EE-89CD-F9F310C42D06}" type="presOf" srcId="{A1C804AB-2520-4013-BCDB-9967748A13E7}" destId="{BE59B378-8A62-4D89-9D25-AA65D9D325B4}" srcOrd="0" destOrd="0" presId="urn:microsoft.com/office/officeart/2005/8/layout/cycle6"/>
    <dgm:cxn modelId="{5D6EB83A-62E3-4929-BFB6-F4DF265CA7CD}" type="presOf" srcId="{D99D5EFD-BF73-46F8-9798-F5A281DBFE86}" destId="{F9D20BE8-ACA8-4D84-80A1-932094519528}" srcOrd="0" destOrd="0" presId="urn:microsoft.com/office/officeart/2005/8/layout/cycle6"/>
    <dgm:cxn modelId="{F14C3D0F-6F94-4822-9A67-03D1367D5538}" type="presOf" srcId="{1D48E9E1-71B5-4A47-A275-39C9B1C38299}" destId="{2349D39C-1863-40DD-B06A-D63B427A3471}" srcOrd="0" destOrd="0" presId="urn:microsoft.com/office/officeart/2005/8/layout/cycle6"/>
    <dgm:cxn modelId="{AE1E7CB1-9D94-482D-B85D-E218F7FDA7BC}" type="presOf" srcId="{D37262A3-92EB-4A8C-97C6-82EB948257E8}" destId="{C404FB69-D338-4D46-86F9-431B5C632D9E}" srcOrd="0" destOrd="0" presId="urn:microsoft.com/office/officeart/2005/8/layout/cycle6"/>
    <dgm:cxn modelId="{A0100AC8-418D-4E9F-93A0-BB11E5BBBB9A}" type="presOf" srcId="{B84ACE5E-3DB4-45AE-9F3D-955F018EDE7C}" destId="{143D0E44-B918-496F-B06B-11F752670524}" srcOrd="0" destOrd="0" presId="urn:microsoft.com/office/officeart/2005/8/layout/cycle6"/>
    <dgm:cxn modelId="{E1285E14-8E4F-4437-9706-AC8BAF46B4B5}" srcId="{A1C804AB-2520-4013-BCDB-9967748A13E7}" destId="{D99D5EFD-BF73-46F8-9798-F5A281DBFE86}" srcOrd="3" destOrd="0" parTransId="{D45CF59E-C854-48F4-89B9-3B305322B3B6}" sibTransId="{B84ACE5E-3DB4-45AE-9F3D-955F018EDE7C}"/>
    <dgm:cxn modelId="{1911F87D-9DCC-4DFA-832B-04307C7AE223}" type="presParOf" srcId="{BE59B378-8A62-4D89-9D25-AA65D9D325B4}" destId="{3170493B-555D-48FA-8DBF-3D54A6C954C0}" srcOrd="0" destOrd="0" presId="urn:microsoft.com/office/officeart/2005/8/layout/cycle6"/>
    <dgm:cxn modelId="{175B12BC-1D53-44BA-B6A1-8AFD61375A9B}" type="presParOf" srcId="{BE59B378-8A62-4D89-9D25-AA65D9D325B4}" destId="{2427563A-B2FF-4899-9B5B-C1E7800C4640}" srcOrd="1" destOrd="0" presId="urn:microsoft.com/office/officeart/2005/8/layout/cycle6"/>
    <dgm:cxn modelId="{7A597C54-D102-49E9-9F89-3B151355AD31}" type="presParOf" srcId="{BE59B378-8A62-4D89-9D25-AA65D9D325B4}" destId="{C404FB69-D338-4D46-86F9-431B5C632D9E}" srcOrd="2" destOrd="0" presId="urn:microsoft.com/office/officeart/2005/8/layout/cycle6"/>
    <dgm:cxn modelId="{794F7CAD-E28B-48BE-BCAE-0AEEF71F4032}" type="presParOf" srcId="{BE59B378-8A62-4D89-9D25-AA65D9D325B4}" destId="{117BA541-CE5C-481E-B657-4EA1F0E1C5BE}" srcOrd="3" destOrd="0" presId="urn:microsoft.com/office/officeart/2005/8/layout/cycle6"/>
    <dgm:cxn modelId="{0DDAEEBF-581B-4708-B702-8786C05F96AC}" type="presParOf" srcId="{BE59B378-8A62-4D89-9D25-AA65D9D325B4}" destId="{AC76A4EE-09B3-46BD-A201-F477E0C55FFA}" srcOrd="4" destOrd="0" presId="urn:microsoft.com/office/officeart/2005/8/layout/cycle6"/>
    <dgm:cxn modelId="{A2BC7AFA-6A6A-458B-B151-281C640869EA}" type="presParOf" srcId="{BE59B378-8A62-4D89-9D25-AA65D9D325B4}" destId="{AD709543-5621-4122-B6BE-4955E197EF25}" srcOrd="5" destOrd="0" presId="urn:microsoft.com/office/officeart/2005/8/layout/cycle6"/>
    <dgm:cxn modelId="{DBE4E393-1256-44F5-BF4B-C4AD5DCC4F3E}" type="presParOf" srcId="{BE59B378-8A62-4D89-9D25-AA65D9D325B4}" destId="{2349D39C-1863-40DD-B06A-D63B427A3471}" srcOrd="6" destOrd="0" presId="urn:microsoft.com/office/officeart/2005/8/layout/cycle6"/>
    <dgm:cxn modelId="{67B447D0-57B4-46AB-B489-2640FC18034C}" type="presParOf" srcId="{BE59B378-8A62-4D89-9D25-AA65D9D325B4}" destId="{E7221502-32CC-4097-9A16-68CCA2E13946}" srcOrd="7" destOrd="0" presId="urn:microsoft.com/office/officeart/2005/8/layout/cycle6"/>
    <dgm:cxn modelId="{23E8FEC5-806A-452A-8DE0-B0CCF6975888}" type="presParOf" srcId="{BE59B378-8A62-4D89-9D25-AA65D9D325B4}" destId="{F4D8BB8B-D429-4A24-94F9-F1E51BA5CC11}" srcOrd="8" destOrd="0" presId="urn:microsoft.com/office/officeart/2005/8/layout/cycle6"/>
    <dgm:cxn modelId="{CD859BDD-CB0E-4D5E-9C55-60527D04FB6B}" type="presParOf" srcId="{BE59B378-8A62-4D89-9D25-AA65D9D325B4}" destId="{F9D20BE8-ACA8-4D84-80A1-932094519528}" srcOrd="9" destOrd="0" presId="urn:microsoft.com/office/officeart/2005/8/layout/cycle6"/>
    <dgm:cxn modelId="{9AE11B43-FC78-44D6-8DF5-1CD13346B340}" type="presParOf" srcId="{BE59B378-8A62-4D89-9D25-AA65D9D325B4}" destId="{FACEEA91-BDC0-4547-AA01-50122BCB1366}" srcOrd="10" destOrd="0" presId="urn:microsoft.com/office/officeart/2005/8/layout/cycle6"/>
    <dgm:cxn modelId="{5FC330CE-81EA-474B-BCF7-1FF73B6F7F26}" type="presParOf" srcId="{BE59B378-8A62-4D89-9D25-AA65D9D325B4}" destId="{143D0E44-B918-496F-B06B-11F752670524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70493B-555D-48FA-8DBF-3D54A6C954C0}">
      <dsp:nvSpPr>
        <dsp:cNvPr id="0" name=""/>
        <dsp:cNvSpPr/>
      </dsp:nvSpPr>
      <dsp:spPr>
        <a:xfrm>
          <a:off x="1592178" y="763"/>
          <a:ext cx="1276356" cy="829631"/>
        </a:xfrm>
        <a:prstGeom prst="roundRect">
          <a:avLst/>
        </a:prstGeom>
        <a:solidFill>
          <a:schemeClr val="bg2">
            <a:lumMod val="25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Civil actions, criminal prohibitions </a:t>
          </a:r>
          <a:endParaRPr lang="en-US" sz="1400" kern="1200" dirty="0"/>
        </a:p>
      </dsp:txBody>
      <dsp:txXfrm>
        <a:off x="1632677" y="41262"/>
        <a:ext cx="1195358" cy="748633"/>
      </dsp:txXfrm>
    </dsp:sp>
    <dsp:sp modelId="{C404FB69-D338-4D46-86F9-431B5C632D9E}">
      <dsp:nvSpPr>
        <dsp:cNvPr id="0" name=""/>
        <dsp:cNvSpPr/>
      </dsp:nvSpPr>
      <dsp:spPr>
        <a:xfrm>
          <a:off x="859023" y="415579"/>
          <a:ext cx="2742666" cy="2742666"/>
        </a:xfrm>
        <a:custGeom>
          <a:avLst/>
          <a:gdLst/>
          <a:ahLst/>
          <a:cxnLst/>
          <a:rect l="0" t="0" r="0" b="0"/>
          <a:pathLst>
            <a:path>
              <a:moveTo>
                <a:pt x="2018716" y="162428"/>
              </a:moveTo>
              <a:arcTo wR="1371333" hR="1371333" stAng="17890175" swAng="262726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7BA541-CE5C-481E-B657-4EA1F0E1C5BE}">
      <dsp:nvSpPr>
        <dsp:cNvPr id="0" name=""/>
        <dsp:cNvSpPr/>
      </dsp:nvSpPr>
      <dsp:spPr>
        <a:xfrm>
          <a:off x="2963512" y="1372096"/>
          <a:ext cx="1276356" cy="829631"/>
        </a:xfrm>
        <a:prstGeom prst="roundRect">
          <a:avLst/>
        </a:prstGeom>
        <a:solidFill>
          <a:schemeClr val="bg2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Inspection Requirements</a:t>
          </a:r>
          <a:endParaRPr lang="en-US" sz="1400" kern="1200" dirty="0"/>
        </a:p>
      </dsp:txBody>
      <dsp:txXfrm>
        <a:off x="3004011" y="1412595"/>
        <a:ext cx="1195358" cy="748633"/>
      </dsp:txXfrm>
    </dsp:sp>
    <dsp:sp modelId="{AD709543-5621-4122-B6BE-4955E197EF25}">
      <dsp:nvSpPr>
        <dsp:cNvPr id="0" name=""/>
        <dsp:cNvSpPr/>
      </dsp:nvSpPr>
      <dsp:spPr>
        <a:xfrm>
          <a:off x="859023" y="415579"/>
          <a:ext cx="2742666" cy="2742666"/>
        </a:xfrm>
        <a:custGeom>
          <a:avLst/>
          <a:gdLst/>
          <a:ahLst/>
          <a:cxnLst/>
          <a:rect l="0" t="0" r="0" b="0"/>
          <a:pathLst>
            <a:path>
              <a:moveTo>
                <a:pt x="2675233" y="1796069"/>
              </a:moveTo>
              <a:arcTo wR="1371333" hR="1371333" stAng="1082558" swAng="262726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49D39C-1863-40DD-B06A-D63B427A3471}">
      <dsp:nvSpPr>
        <dsp:cNvPr id="0" name=""/>
        <dsp:cNvSpPr/>
      </dsp:nvSpPr>
      <dsp:spPr>
        <a:xfrm>
          <a:off x="1592178" y="2743430"/>
          <a:ext cx="1276356" cy="829631"/>
        </a:xfrm>
        <a:prstGeom prst="roundRect">
          <a:avLst/>
        </a:prstGeom>
        <a:solidFill>
          <a:schemeClr val="bg2">
            <a:lumMod val="75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Registration, Certification</a:t>
          </a:r>
          <a:endParaRPr lang="en-US" sz="1400" kern="1200" dirty="0"/>
        </a:p>
      </dsp:txBody>
      <dsp:txXfrm>
        <a:off x="1632677" y="2783929"/>
        <a:ext cx="1195358" cy="748633"/>
      </dsp:txXfrm>
    </dsp:sp>
    <dsp:sp modelId="{F4D8BB8B-D429-4A24-94F9-F1E51BA5CC11}">
      <dsp:nvSpPr>
        <dsp:cNvPr id="0" name=""/>
        <dsp:cNvSpPr/>
      </dsp:nvSpPr>
      <dsp:spPr>
        <a:xfrm>
          <a:off x="859023" y="415579"/>
          <a:ext cx="2742666" cy="2742666"/>
        </a:xfrm>
        <a:custGeom>
          <a:avLst/>
          <a:gdLst/>
          <a:ahLst/>
          <a:cxnLst/>
          <a:rect l="0" t="0" r="0" b="0"/>
          <a:pathLst>
            <a:path>
              <a:moveTo>
                <a:pt x="723950" y="2580238"/>
              </a:moveTo>
              <a:arcTo wR="1371333" hR="1371333" stAng="7090175" swAng="262726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D20BE8-ACA8-4D84-80A1-932094519528}">
      <dsp:nvSpPr>
        <dsp:cNvPr id="0" name=""/>
        <dsp:cNvSpPr/>
      </dsp:nvSpPr>
      <dsp:spPr>
        <a:xfrm>
          <a:off x="220845" y="1372096"/>
          <a:ext cx="1276356" cy="829631"/>
        </a:xfrm>
        <a:prstGeom prst="roundRect">
          <a:avLst/>
        </a:prstGeom>
        <a:solidFill>
          <a:srgbClr val="00B0F0"/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Licensure</a:t>
          </a:r>
          <a:endParaRPr lang="en-US" sz="1400" kern="1200" dirty="0"/>
        </a:p>
      </dsp:txBody>
      <dsp:txXfrm>
        <a:off x="261344" y="1412595"/>
        <a:ext cx="1195358" cy="748633"/>
      </dsp:txXfrm>
    </dsp:sp>
    <dsp:sp modelId="{143D0E44-B918-496F-B06B-11F752670524}">
      <dsp:nvSpPr>
        <dsp:cNvPr id="0" name=""/>
        <dsp:cNvSpPr/>
      </dsp:nvSpPr>
      <dsp:spPr>
        <a:xfrm>
          <a:off x="859023" y="415579"/>
          <a:ext cx="2742666" cy="2742666"/>
        </a:xfrm>
        <a:custGeom>
          <a:avLst/>
          <a:gdLst/>
          <a:ahLst/>
          <a:cxnLst/>
          <a:rect l="0" t="0" r="0" b="0"/>
          <a:pathLst>
            <a:path>
              <a:moveTo>
                <a:pt x="67433" y="946597"/>
              </a:moveTo>
              <a:arcTo wR="1371333" hR="1371333" stAng="11882558" swAng="262726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30784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66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6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392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7712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0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5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00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9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88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0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F327FC4-5BA9-4E5F-A3CB-03BF13A43AA0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F9C6E07-8F93-48EB-9B98-E84B45BA5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7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4039" r:id="rId2"/>
    <p:sldLayoutId id="2147484040" r:id="rId3"/>
    <p:sldLayoutId id="2147484041" r:id="rId4"/>
    <p:sldLayoutId id="2147484042" r:id="rId5"/>
    <p:sldLayoutId id="2147484043" r:id="rId6"/>
    <p:sldLayoutId id="2147484044" r:id="rId7"/>
    <p:sldLayoutId id="2147484045" r:id="rId8"/>
    <p:sldLayoutId id="2147484046" r:id="rId9"/>
    <p:sldLayoutId id="2147484047" r:id="rId10"/>
    <p:sldLayoutId id="21474840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 Regulation of Health-Related Occupations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Health and Human Services Reform Committee</a:t>
            </a:r>
          </a:p>
          <a:p>
            <a:pPr algn="ctr"/>
            <a:r>
              <a:rPr lang="en-US" cap="none" dirty="0"/>
              <a:t>Sarah Sunderman, House Research </a:t>
            </a:r>
            <a:r>
              <a:rPr lang="en-US" cap="none" dirty="0" smtClean="0"/>
              <a:t>Department</a:t>
            </a:r>
          </a:p>
          <a:p>
            <a:pPr algn="ctr"/>
            <a:r>
              <a:rPr lang="en-US" cap="none" dirty="0" smtClean="0"/>
              <a:t>January 24, 2016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05950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Licensing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en-US" dirty="0" smtClean="0"/>
              <a:t>Board of Barber Examiners</a:t>
            </a:r>
          </a:p>
          <a:p>
            <a:r>
              <a:rPr lang="en-US" dirty="0" smtClean="0"/>
              <a:t>Board of Behavioral Health and Therapy</a:t>
            </a:r>
          </a:p>
          <a:p>
            <a:r>
              <a:rPr lang="en-US" dirty="0" smtClean="0"/>
              <a:t>Board of Chiropractic Examiners</a:t>
            </a:r>
          </a:p>
          <a:p>
            <a:r>
              <a:rPr lang="en-US" dirty="0" smtClean="0"/>
              <a:t>Board of Cosmetologist Examiners</a:t>
            </a:r>
          </a:p>
          <a:p>
            <a:r>
              <a:rPr lang="en-US" dirty="0" smtClean="0"/>
              <a:t>Board of Dentistry</a:t>
            </a:r>
          </a:p>
          <a:p>
            <a:r>
              <a:rPr lang="en-US" dirty="0" smtClean="0"/>
              <a:t>Board of Dietetics and Nutrition Practice</a:t>
            </a:r>
          </a:p>
          <a:p>
            <a:r>
              <a:rPr lang="en-US" dirty="0"/>
              <a:t>Emergency Medical Services Regulatory Board </a:t>
            </a:r>
            <a:endParaRPr lang="en-US" dirty="0" smtClean="0"/>
          </a:p>
          <a:p>
            <a:r>
              <a:rPr lang="en-US" dirty="0" smtClean="0"/>
              <a:t>Board of Marriage and Family Therapy</a:t>
            </a:r>
          </a:p>
          <a:p>
            <a:r>
              <a:rPr lang="en-US" dirty="0" smtClean="0"/>
              <a:t>Board of Medical Practice </a:t>
            </a:r>
          </a:p>
          <a:p>
            <a:r>
              <a:rPr lang="en-US" dirty="0" smtClean="0"/>
              <a:t>Board of Nursing</a:t>
            </a:r>
          </a:p>
          <a:p>
            <a:r>
              <a:rPr lang="en-US" dirty="0" smtClean="0"/>
              <a:t>Board of Optometry</a:t>
            </a:r>
          </a:p>
          <a:p>
            <a:r>
              <a:rPr lang="en-US" dirty="0" smtClean="0"/>
              <a:t>Board of Pharmacy</a:t>
            </a:r>
          </a:p>
          <a:p>
            <a:r>
              <a:rPr lang="en-US" dirty="0" smtClean="0"/>
              <a:t>Board of Physical Therapy</a:t>
            </a:r>
          </a:p>
          <a:p>
            <a:r>
              <a:rPr lang="en-US" dirty="0" smtClean="0"/>
              <a:t>Board of Podiatric Medicine</a:t>
            </a:r>
          </a:p>
          <a:p>
            <a:r>
              <a:rPr lang="en-US" dirty="0" smtClean="0"/>
              <a:t>Board of Psychology</a:t>
            </a:r>
          </a:p>
          <a:p>
            <a:r>
              <a:rPr lang="en-US" dirty="0" smtClean="0"/>
              <a:t>Board of Social Work</a:t>
            </a:r>
          </a:p>
          <a:p>
            <a:r>
              <a:rPr lang="en-US" dirty="0" smtClean="0"/>
              <a:t>Board of Veterinary Medicine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95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of Medical Practice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Regulates several different health-related occupations via licensure and registration</a:t>
            </a:r>
            <a:endParaRPr lang="en-US" sz="2000" dirty="0"/>
          </a:p>
          <a:p>
            <a:pPr lvl="1"/>
            <a:r>
              <a:rPr lang="en-US" sz="1800" dirty="0" smtClean="0"/>
              <a:t>Physicians and surgeons</a:t>
            </a:r>
          </a:p>
          <a:p>
            <a:pPr lvl="1"/>
            <a:r>
              <a:rPr lang="en-US" sz="1800" dirty="0" smtClean="0"/>
              <a:t>Acupuncturists</a:t>
            </a:r>
          </a:p>
          <a:p>
            <a:pPr lvl="1"/>
            <a:r>
              <a:rPr lang="en-US" sz="1800" dirty="0" smtClean="0"/>
              <a:t>Athletic trainers</a:t>
            </a:r>
          </a:p>
          <a:p>
            <a:pPr lvl="1"/>
            <a:r>
              <a:rPr lang="en-US" sz="1800" dirty="0" smtClean="0"/>
              <a:t>Genetic counselors</a:t>
            </a:r>
          </a:p>
          <a:p>
            <a:pPr lvl="1"/>
            <a:r>
              <a:rPr lang="en-US" sz="1800" dirty="0" smtClean="0"/>
              <a:t>Naturopathic doctors</a:t>
            </a:r>
          </a:p>
          <a:p>
            <a:pPr lvl="1"/>
            <a:r>
              <a:rPr lang="en-US" sz="1800" dirty="0" smtClean="0"/>
              <a:t>Traditional midwives</a:t>
            </a:r>
          </a:p>
          <a:p>
            <a:pPr lvl="1"/>
            <a:r>
              <a:rPr lang="en-US" sz="1800" dirty="0" smtClean="0"/>
              <a:t>Respiratory therapists</a:t>
            </a:r>
          </a:p>
          <a:p>
            <a:pPr lvl="1"/>
            <a:r>
              <a:rPr lang="en-US" sz="1800" dirty="0" smtClean="0"/>
              <a:t>Physician assistants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873" y="2330163"/>
            <a:ext cx="3204411" cy="334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08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licensing board has disciplinary standards</a:t>
            </a:r>
          </a:p>
          <a:p>
            <a:r>
              <a:rPr lang="en-US" dirty="0" smtClean="0"/>
              <a:t>Civil and criminal penalties punish or prevent illegal acts by providers, and are enforced by consumers and prosecutors.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9549" y="3460115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1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 a health-related occupation be regulated? Section 214.001, </a:t>
            </a:r>
            <a:r>
              <a:rPr lang="en-US" dirty="0" err="1" smtClean="0"/>
              <a:t>subd</a:t>
            </a:r>
            <a:r>
              <a:rPr lang="en-US" dirty="0" smtClean="0"/>
              <a:t>.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Regulation is required for the safety and well-being of Minnesotans – for all occupations. </a:t>
            </a:r>
          </a:p>
          <a:p>
            <a:r>
              <a:rPr lang="en-US" sz="2000" dirty="0" smtClean="0"/>
              <a:t>Factors the legislature must consider: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sz="1800" dirty="0" smtClean="0"/>
              <a:t>Whether unregulated practice may harm health, safety, and welfare;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sz="1800" dirty="0" smtClean="0"/>
              <a:t>Whether practicing the occupation requires special skills or training, and whether the public would benefit from the assurance of a person’s ability to practice;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sz="1800" dirty="0" smtClean="0"/>
              <a:t>Whether Minnesotans may be protected more effectively by some other means;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sz="1800" dirty="0" smtClean="0"/>
              <a:t>Whether overall cost-effectiveness and economic impact of regulation would be positive for Minnesota.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5199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 to Legislature, Scope of Practice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Under section 214.002, proponents of new occupational regulation or expanded regulation of an already regulated occupation must submit supporting evidence to the legislature (committee chairs) in writing.</a:t>
            </a:r>
          </a:p>
          <a:p>
            <a:pPr lvl="1"/>
            <a:r>
              <a:rPr lang="en-US" sz="1800" dirty="0" smtClean="0"/>
              <a:t>Why level of regulation is being proposed.</a:t>
            </a:r>
          </a:p>
          <a:p>
            <a:pPr lvl="1"/>
            <a:r>
              <a:rPr lang="en-US" sz="1800" dirty="0" smtClean="0"/>
              <a:t>Harm to the public by unregulated practice or practice at current level of regulation.</a:t>
            </a:r>
          </a:p>
          <a:p>
            <a:pPr lvl="1"/>
            <a:r>
              <a:rPr lang="en-US" sz="1800" dirty="0" smtClean="0"/>
              <a:t>How proposed regulation would impact costs and supply of providers.</a:t>
            </a:r>
          </a:p>
          <a:p>
            <a:pPr lvl="1"/>
            <a:r>
              <a:rPr lang="en-US" sz="1800" b="1" dirty="0" smtClean="0"/>
              <a:t>Committee chairs have different preferences.</a:t>
            </a:r>
          </a:p>
          <a:p>
            <a:pPr lvl="1"/>
            <a:r>
              <a:rPr lang="en-US" sz="1800" dirty="0" smtClean="0"/>
              <a:t>MDH and other stakeholders have developed a more detailed framework for describing and evaluating scope of practice and new regulation/licensure proposals</a:t>
            </a:r>
            <a:r>
              <a:rPr lang="en-US" dirty="0" smtClean="0"/>
              <a:t>. 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562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regulates health-related occupations?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At least 56 health-related occupations regulated by the state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Minnesota Department of Health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Health-related licensing boards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66634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72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Minnesota Statutes, section 214.0001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6610"/>
            <a:ext cx="8596668" cy="3880773"/>
          </a:xfrm>
        </p:spPr>
        <p:txBody>
          <a:bodyPr/>
          <a:lstStyle/>
          <a:p>
            <a:r>
              <a:rPr lang="en-US" dirty="0" smtClean="0"/>
              <a:t>Regulation of certain occupations is in the interest of the people of the state.</a:t>
            </a:r>
          </a:p>
          <a:p>
            <a:r>
              <a:rPr lang="en-US" dirty="0" smtClean="0"/>
              <a:t>Desirable for boards comprised of members of occupations to develop policies and standards for the occupations.</a:t>
            </a:r>
          </a:p>
          <a:p>
            <a:r>
              <a:rPr lang="en-US" dirty="0" smtClean="0"/>
              <a:t>State administration of regulation activities through departments of state government.</a:t>
            </a:r>
          </a:p>
          <a:p>
            <a:r>
              <a:rPr lang="en-US" dirty="0" smtClean="0"/>
              <a:t>Criteria for regulation—required for health and safety.</a:t>
            </a:r>
          </a:p>
          <a:p>
            <a:r>
              <a:rPr lang="en-US" dirty="0" smtClean="0"/>
              <a:t>Implementation of new occupational regulation</a:t>
            </a:r>
          </a:p>
          <a:p>
            <a:pPr lvl="1"/>
            <a:r>
              <a:rPr lang="en-US" dirty="0" smtClean="0"/>
              <a:t>2 or more at one time, increasing stringency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84863585"/>
              </p:ext>
            </p:extLst>
          </p:nvPr>
        </p:nvGraphicFramePr>
        <p:xfrm>
          <a:off x="5589667" y="3136230"/>
          <a:ext cx="4460714" cy="3573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131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Minnesota Statutes, section 214.002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Subdivision 1 Requires evidence in support of proposed new or expanded regulation of an occupation, in the form of a written report submitted to the committee chair within 15 days of the introduction of the bill.</a:t>
            </a:r>
          </a:p>
          <a:p>
            <a:r>
              <a:rPr lang="en-US" sz="2000" dirty="0" smtClean="0"/>
              <a:t>Subdivision 2 lists the required contents of the report (11 total).</a:t>
            </a:r>
          </a:p>
          <a:p>
            <a:r>
              <a:rPr lang="en-US" sz="2000" dirty="0" smtClean="0"/>
              <a:t>Subdivision 3 requires additional contents for proposed regulation of health-related occupations:</a:t>
            </a:r>
          </a:p>
          <a:p>
            <a:pPr lvl="1"/>
            <a:r>
              <a:rPr lang="en-US" dirty="0" smtClean="0"/>
              <a:t>Typical work settings and conditions for practitioners.</a:t>
            </a:r>
          </a:p>
          <a:p>
            <a:pPr lvl="1"/>
            <a:r>
              <a:rPr lang="en-US" dirty="0" smtClean="0"/>
              <a:t>Whether practitioners work without supervision or are supervised by a regulated institution or health professional.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320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Ways to Regulate: Licensure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Most stringent form of regulation.</a:t>
            </a:r>
          </a:p>
          <a:p>
            <a:r>
              <a:rPr lang="en-US" sz="2400" dirty="0" smtClean="0"/>
              <a:t>Qualifications for practice must be met, approved by state.</a:t>
            </a:r>
          </a:p>
          <a:p>
            <a:r>
              <a:rPr lang="en-US" sz="2400" dirty="0" smtClean="0"/>
              <a:t>Typical requirements:</a:t>
            </a:r>
          </a:p>
          <a:p>
            <a:pPr lvl="1"/>
            <a:r>
              <a:rPr lang="en-US" dirty="0" smtClean="0"/>
              <a:t>Licensing examination</a:t>
            </a:r>
          </a:p>
          <a:p>
            <a:pPr lvl="1"/>
            <a:r>
              <a:rPr lang="en-US" dirty="0" smtClean="0"/>
              <a:t>Relevant degree(s)</a:t>
            </a:r>
          </a:p>
          <a:p>
            <a:pPr lvl="1"/>
            <a:r>
              <a:rPr lang="en-US" dirty="0" smtClean="0"/>
              <a:t>Certain number of supervised in-field practice hours prior to licensure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73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Ways to Regulate: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Someone may practice in an occupation without being registered, but cannot use “registered” in their official title or marketing materials. </a:t>
            </a:r>
          </a:p>
          <a:p>
            <a:r>
              <a:rPr lang="en-US" sz="2400" dirty="0" smtClean="0"/>
              <a:t>Official roster of registered practitioners</a:t>
            </a:r>
          </a:p>
          <a:p>
            <a:r>
              <a:rPr lang="en-US" sz="2400" dirty="0" smtClean="0"/>
              <a:t>Examples: athletic trainers, </a:t>
            </a:r>
          </a:p>
          <a:p>
            <a:pPr marL="0" indent="0">
              <a:buNone/>
            </a:pPr>
            <a:r>
              <a:rPr lang="en-US" dirty="0" smtClean="0"/>
              <a:t>*Registered nurses are actually </a:t>
            </a:r>
            <a:r>
              <a:rPr lang="en-US" i="1" dirty="0" smtClean="0"/>
              <a:t>licensed</a:t>
            </a:r>
            <a:r>
              <a:rPr lang="en-US" dirty="0" smtClean="0"/>
              <a:t>, not registered.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60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Ways to Regulate: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Satisfy qualifications listed in statute or rule, typically allowing a person to perform specific functions or supervise personnel on-site at specific programs.</a:t>
            </a:r>
          </a:p>
          <a:p>
            <a:r>
              <a:rPr lang="en-US" sz="2400" dirty="0" smtClean="0"/>
              <a:t>Examples: food managers, drinking water operators, asbestos workers.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324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Unlicensed practitioners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Certain occupations, such as unlicensed complimentary and alternative health care practitioners, are not regulated by state licensure, registration, or certification, but must comply with a client bill of rights and not engage in certain prohibited conduct. </a:t>
            </a:r>
            <a:r>
              <a:rPr lang="en-US" sz="2400" dirty="0"/>
              <a:t>Chapter 146A</a:t>
            </a:r>
            <a:r>
              <a:rPr lang="en-US" sz="2400" dirty="0" smtClean="0"/>
              <a:t>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56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MDH-regulated occupations: examples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265793"/>
              </p:ext>
            </p:extLst>
          </p:nvPr>
        </p:nvGraphicFramePr>
        <p:xfrm>
          <a:off x="1262063" y="1828800"/>
          <a:ext cx="8594721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4907"/>
                <a:gridCol w="2864907"/>
                <a:gridCol w="28649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Allied Health Professionals</a:t>
                      </a:r>
                    </a:p>
                    <a:p>
                      <a:pPr algn="ctr"/>
                      <a:endParaRPr lang="en-US" b="0" dirty="0" smtClean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Environmental Health Professionals</a:t>
                      </a:r>
                      <a:endParaRPr lang="en-US" b="0" dirty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Unlicensed</a:t>
                      </a:r>
                      <a:r>
                        <a:rPr lang="en-US" b="0" baseline="0" dirty="0" smtClean="0"/>
                        <a:t> Complimentary &amp; Alternative Health Care Practitioners</a:t>
                      </a:r>
                      <a:endParaRPr lang="en-US" b="0" dirty="0"/>
                    </a:p>
                  </a:txBody>
                  <a:tcPr marL="91424" marR="9142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Speech-language</a:t>
                      </a:r>
                      <a:r>
                        <a:rPr lang="en-US" b="0" baseline="0" dirty="0" smtClean="0"/>
                        <a:t> pathologists</a:t>
                      </a:r>
                      <a:endParaRPr lang="en-US" b="0" dirty="0" smtClean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Lead workers</a:t>
                      </a:r>
                      <a:endParaRPr lang="en-US" b="0" dirty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Culturally traditional healing practices</a:t>
                      </a:r>
                      <a:endParaRPr lang="en-US" b="0" dirty="0"/>
                    </a:p>
                  </a:txBody>
                  <a:tcPr marL="91424" marR="9142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Audiologists</a:t>
                      </a:r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Asbestos workers</a:t>
                      </a:r>
                      <a:endParaRPr lang="en-US" b="0" dirty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Aroma therapy</a:t>
                      </a:r>
                      <a:endParaRPr lang="en-US" b="0" dirty="0"/>
                    </a:p>
                  </a:txBody>
                  <a:tcPr marL="91424" marR="9142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Body art technicians</a:t>
                      </a:r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Environmental Health Specialists/Sanitarians</a:t>
                      </a:r>
                      <a:endParaRPr lang="en-US" b="0" dirty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Meditation</a:t>
                      </a:r>
                      <a:endParaRPr lang="en-US" b="0" dirty="0"/>
                    </a:p>
                  </a:txBody>
                  <a:tcPr marL="91424" marR="9142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Mortuary science</a:t>
                      </a:r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Food managers</a:t>
                      </a:r>
                      <a:endParaRPr lang="en-US" b="0" dirty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Massage therapy</a:t>
                      </a:r>
                      <a:endParaRPr lang="en-US" b="0" dirty="0"/>
                    </a:p>
                  </a:txBody>
                  <a:tcPr marL="91424" marR="9142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Doulas</a:t>
                      </a:r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Water supply system operators</a:t>
                      </a:r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Mind-body healing practices</a:t>
                      </a:r>
                      <a:endParaRPr lang="en-US" b="0" dirty="0"/>
                    </a:p>
                  </a:txBody>
                  <a:tcPr marL="91424" marR="9142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Occupational</a:t>
                      </a:r>
                      <a:r>
                        <a:rPr lang="en-US" baseline="0" dirty="0" smtClean="0"/>
                        <a:t> therapists</a:t>
                      </a:r>
                      <a:endParaRPr lang="en-US" dirty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Wells</a:t>
                      </a:r>
                      <a:r>
                        <a:rPr lang="en-US" b="0" baseline="0" dirty="0" smtClean="0"/>
                        <a:t> and borings contractors</a:t>
                      </a:r>
                      <a:endParaRPr lang="en-US" b="0" dirty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Acupressure</a:t>
                      </a:r>
                      <a:endParaRPr lang="en-US" b="0" dirty="0"/>
                    </a:p>
                  </a:txBody>
                  <a:tcPr marL="91424" marR="9142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Nursing</a:t>
                      </a:r>
                      <a:r>
                        <a:rPr lang="en-US" b="0" baseline="0" dirty="0" smtClean="0"/>
                        <a:t> assistants</a:t>
                      </a:r>
                      <a:endParaRPr lang="en-US" b="0" dirty="0" smtClean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marL="91424" marR="91424"/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/>
                    </a:p>
                  </a:txBody>
                  <a:tcPr marL="91424" marR="9142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99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173</TotalTime>
  <Words>783</Words>
  <Application>Microsoft Office PowerPoint</Application>
  <PresentationFormat>Widescreen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Candara</vt:lpstr>
      <vt:lpstr>Wingdings</vt:lpstr>
      <vt:lpstr>Wingdings 2</vt:lpstr>
      <vt:lpstr>View</vt:lpstr>
      <vt:lpstr>State Regulation of Health-Related Occupations</vt:lpstr>
      <vt:lpstr>Who regulates health-related occupations?</vt:lpstr>
      <vt:lpstr>Minnesota Statutes, section 214.0001</vt:lpstr>
      <vt:lpstr>Minnesota Statutes, section 214.002</vt:lpstr>
      <vt:lpstr>3 Ways to Regulate: Licensure</vt:lpstr>
      <vt:lpstr>3 Ways to Regulate: Registration</vt:lpstr>
      <vt:lpstr>3 Ways to Regulate: Certification</vt:lpstr>
      <vt:lpstr>Unlicensed practitioners </vt:lpstr>
      <vt:lpstr>MDH-regulated occupations: examples</vt:lpstr>
      <vt:lpstr>Health Licensing Boards</vt:lpstr>
      <vt:lpstr>Board of Medical Practice </vt:lpstr>
      <vt:lpstr>Enforcement </vt:lpstr>
      <vt:lpstr>Should a health-related occupation be regulated? Section 214.001, subd. 2</vt:lpstr>
      <vt:lpstr>Reports to Legislature, Scope of Practice Framework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Regulation of Health-Relat</dc:title>
  <dc:creator>Sarah Sunderman</dc:creator>
  <cp:lastModifiedBy>GOPGuest</cp:lastModifiedBy>
  <cp:revision>21</cp:revision>
  <dcterms:created xsi:type="dcterms:W3CDTF">2017-01-20T21:02:59Z</dcterms:created>
  <dcterms:modified xsi:type="dcterms:W3CDTF">2017-01-23T23:26:57Z</dcterms:modified>
</cp:coreProperties>
</file>