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6"/>
  </p:notesMasterIdLst>
  <p:handoutMasterIdLst>
    <p:handoutMasterId r:id="rId17"/>
  </p:handoutMasterIdLst>
  <p:sldIdLst>
    <p:sldId id="264" r:id="rId5"/>
    <p:sldId id="276" r:id="rId6"/>
    <p:sldId id="277" r:id="rId7"/>
    <p:sldId id="270" r:id="rId8"/>
    <p:sldId id="274" r:id="rId9"/>
    <p:sldId id="275" r:id="rId10"/>
    <p:sldId id="271" r:id="rId11"/>
    <p:sldId id="278" r:id="rId12"/>
    <p:sldId id="279" r:id="rId13"/>
    <p:sldId id="272" r:id="rId14"/>
    <p:sldId id="27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89763" autoAdjust="0"/>
  </p:normalViewPr>
  <p:slideViewPr>
    <p:cSldViewPr snapToGrid="0">
      <p:cViewPr varScale="1">
        <p:scale>
          <a:sx n="76" d="100"/>
          <a:sy n="76" d="100"/>
        </p:scale>
        <p:origin x="78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2/8/2021</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2/8/2021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54764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2/8/2021</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2/8/2021</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2/8/2021</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2/8/2021</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2/8/2021</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2/8/2021</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2/8/2021</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2/8/2021</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2/8/2021</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2/8/2021</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Placeholder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87526" y="750821"/>
            <a:ext cx="6396957" cy="2718707"/>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2/8/2021</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2/8/2021</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DC79626-CE5A-4834-975C-E7305BA2E281}" type="datetime1">
              <a:rPr lang="en-US" smtClean="0"/>
              <a:t>2/8/2021</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1815FB38-58F3-410A-8DA4-4B706967601F}" type="datetime1">
              <a:rPr lang="en-US" smtClean="0"/>
              <a:t>2/8/2021</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F519661-29C3-4FE0-9FC3-375A85A42C46}" type="datetime1">
              <a:rPr lang="en-US" smtClean="0"/>
              <a:t>2/8/2021</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2/8/2021</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2/8/2021</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Placehold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500619"/>
            <a:ext cx="3234329" cy="1374590"/>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5"/>
          <p:cNvSpPr>
            <a:spLocks noGrp="1"/>
          </p:cNvSpPr>
          <p:nvPr>
            <p:ph type="pic" sz="quarter" idx="17"/>
          </p:nvPr>
        </p:nvSpPr>
        <p:spPr bwMode="gray">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2/8/2021</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2/8/2021</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2/8/2021</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2/8/2021</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2/8/2021</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2/8/2021</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2/8/2021</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2/8/2021</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9A198C9B-0587-4A1E-9E03-E4C9FE222F08}" type="datetime1">
              <a:rPr lang="en-US" smtClean="0"/>
              <a:t>2/8/2021</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2/8/2021</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2/8/2021</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2/8/2021</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t>2/8/2021</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2/8/2021</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lacehold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144033"/>
            <a:ext cx="3234329" cy="1374590"/>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2/8/2021</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lacehold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144033"/>
            <a:ext cx="3234329" cy="137459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2/8/2021</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Placehold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238162"/>
            <a:ext cx="3234329" cy="1374590"/>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t>2/8/2021</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2/8/2021</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t>2/8/2021</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t>2/8/2021</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2/8/2021</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tinyurl.com/y4ucs3qh"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hyperlink" Target="https://tinyurl.com/y5vg6d4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7EC8A8-9D4C-124F-9ED0-9DA8B4E83A06}"/>
              </a:ext>
            </a:extLst>
          </p:cNvPr>
          <p:cNvSpPr/>
          <p:nvPr/>
        </p:nvSpPr>
        <p:spPr>
          <a:xfrm>
            <a:off x="0" y="4773019"/>
            <a:ext cx="12192000" cy="2084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578531"/>
            <a:ext cx="12192000" cy="897710"/>
          </a:xfrm>
        </p:spPr>
        <p:txBody>
          <a:bodyPr>
            <a:normAutofit fontScale="90000"/>
          </a:bodyPr>
          <a:lstStyle/>
          <a:p>
            <a:r>
              <a:rPr lang="en-US" dirty="0"/>
              <a:t>House State Government Finance and Elections Committee</a:t>
            </a:r>
            <a:br>
              <a:rPr lang="en-US" dirty="0"/>
            </a:br>
            <a:r>
              <a:rPr lang="en-US" sz="2200" dirty="0"/>
              <a:t>February 9, 2021</a:t>
            </a:r>
          </a:p>
        </p:txBody>
      </p:sp>
      <p:pic>
        <p:nvPicPr>
          <p:cNvPr id="11" name="Picture Placeholder 10">
            <a:extLst>
              <a:ext uri="{FF2B5EF4-FFF2-40B4-BE49-F238E27FC236}">
                <a16:creationId xmlns:a16="http://schemas.microsoft.com/office/drawing/2014/main" id="{D4D348E5-A819-D546-9F5B-3D593A10FD5A}"/>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717" b="717"/>
          <a:stretch/>
        </p:blipFill>
        <p:spPr>
          <a:xfrm>
            <a:off x="0" y="1588"/>
            <a:ext cx="12192000" cy="4576762"/>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3995485" y="5979615"/>
            <a:ext cx="3651801" cy="450221"/>
          </a:xfrm>
          <a:prstGeom prst="rect">
            <a:avLst/>
          </a:prstGeom>
        </p:spPr>
      </p:pic>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19E4-212B-4C08-905E-51F691640DB6}"/>
              </a:ext>
            </a:extLst>
          </p:cNvPr>
          <p:cNvSpPr>
            <a:spLocks noGrp="1"/>
          </p:cNvSpPr>
          <p:nvPr>
            <p:ph type="title"/>
          </p:nvPr>
        </p:nvSpPr>
        <p:spPr/>
        <p:txBody>
          <a:bodyPr/>
          <a:lstStyle/>
          <a:p>
            <a:r>
              <a:rPr lang="en-US" dirty="0"/>
              <a:t>FY21 Agency Budget</a:t>
            </a:r>
          </a:p>
        </p:txBody>
      </p:sp>
      <p:sp>
        <p:nvSpPr>
          <p:cNvPr id="3" name="Content Placeholder 2">
            <a:extLst>
              <a:ext uri="{FF2B5EF4-FFF2-40B4-BE49-F238E27FC236}">
                <a16:creationId xmlns:a16="http://schemas.microsoft.com/office/drawing/2014/main" id="{B88A164E-1E5D-4C38-963E-BAD57CEC8714}"/>
              </a:ext>
            </a:extLst>
          </p:cNvPr>
          <p:cNvSpPr>
            <a:spLocks noGrp="1"/>
          </p:cNvSpPr>
          <p:nvPr>
            <p:ph idx="1"/>
          </p:nvPr>
        </p:nvSpPr>
        <p:spPr/>
        <p:txBody>
          <a:bodyPr>
            <a:normAutofit lnSpcReduction="10000"/>
          </a:bodyPr>
          <a:lstStyle/>
          <a:p>
            <a:r>
              <a:rPr lang="en-US" dirty="0"/>
              <a:t>$525,000 annual budget</a:t>
            </a:r>
          </a:p>
          <a:p>
            <a:r>
              <a:rPr lang="en-US" dirty="0"/>
              <a:t>4.8 FTE</a:t>
            </a:r>
          </a:p>
          <a:p>
            <a:r>
              <a:rPr lang="en-US" dirty="0"/>
              <a:t>64% employees’ compensation</a:t>
            </a:r>
          </a:p>
          <a:p>
            <a:r>
              <a:rPr lang="en-US" dirty="0"/>
              <a:t>30 % operating expenses</a:t>
            </a:r>
          </a:p>
          <a:p>
            <a:r>
              <a:rPr lang="en-US" dirty="0"/>
              <a:t>6% other expenses (financial transactions and lease)</a:t>
            </a:r>
          </a:p>
          <a:p>
            <a:r>
              <a:rPr lang="en-US" dirty="0"/>
              <a:t>For the next biennium, the Governor recommends an operating adjustment of $9,000 in FY 2022 and $19,000 in FY 2023 from the General Fund to maintain current level of service delivery</a:t>
            </a:r>
          </a:p>
        </p:txBody>
      </p:sp>
      <p:sp>
        <p:nvSpPr>
          <p:cNvPr id="6" name="Slide Number Placeholder 5">
            <a:extLst>
              <a:ext uri="{FF2B5EF4-FFF2-40B4-BE49-F238E27FC236}">
                <a16:creationId xmlns:a16="http://schemas.microsoft.com/office/drawing/2014/main" id="{62DE3DF4-CFE9-47B7-8084-405A0E0631CF}"/>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283043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F5E6-6478-4841-A6BA-367D4C500E95}"/>
              </a:ext>
            </a:extLst>
          </p:cNvPr>
          <p:cNvSpPr>
            <a:spLocks noGrp="1"/>
          </p:cNvSpPr>
          <p:nvPr>
            <p:ph type="title"/>
          </p:nvPr>
        </p:nvSpPr>
        <p:spPr>
          <a:xfrm>
            <a:off x="0" y="5042003"/>
            <a:ext cx="12192000" cy="1216025"/>
          </a:xfrm>
        </p:spPr>
        <p:txBody>
          <a:bodyPr/>
          <a:lstStyle/>
          <a:p>
            <a:pPr algn="ctr"/>
            <a:r>
              <a:rPr lang="en-US" dirty="0"/>
              <a:t>Thank you!</a:t>
            </a:r>
            <a:br>
              <a:rPr lang="en-US" dirty="0"/>
            </a:br>
            <a:r>
              <a:rPr lang="en-US" dirty="0"/>
              <a:t>Questions: rosa.tock@state.mn.us </a:t>
            </a:r>
          </a:p>
        </p:txBody>
      </p:sp>
      <p:pic>
        <p:nvPicPr>
          <p:cNvPr id="16" name="Content Placeholder 15" descr="A group of people posing in front of a large white building&#10;&#10;Description automatically generated">
            <a:extLst>
              <a:ext uri="{FF2B5EF4-FFF2-40B4-BE49-F238E27FC236}">
                <a16:creationId xmlns:a16="http://schemas.microsoft.com/office/drawing/2014/main" id="{D14DFD93-2204-4F42-9ABF-BE4960FA83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5039" y="306895"/>
            <a:ext cx="6527007" cy="4351338"/>
          </a:xfrm>
        </p:spPr>
      </p:pic>
    </p:spTree>
    <p:extLst>
      <p:ext uri="{BB962C8B-B14F-4D97-AF65-F5344CB8AC3E}">
        <p14:creationId xmlns:p14="http://schemas.microsoft.com/office/powerpoint/2010/main" val="37333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E4D9-36E0-41E5-883C-2762ED54B5DA}"/>
              </a:ext>
            </a:extLst>
          </p:cNvPr>
          <p:cNvSpPr>
            <a:spLocks noGrp="1"/>
          </p:cNvSpPr>
          <p:nvPr>
            <p:ph type="title"/>
          </p:nvPr>
        </p:nvSpPr>
        <p:spPr/>
        <p:txBody>
          <a:bodyPr/>
          <a:lstStyle/>
          <a:p>
            <a:r>
              <a:rPr lang="en-US" dirty="0"/>
              <a:t>Statute and scope of work</a:t>
            </a:r>
          </a:p>
        </p:txBody>
      </p:sp>
      <p:sp>
        <p:nvSpPr>
          <p:cNvPr id="6" name="Slide Number Placeholder 5">
            <a:extLst>
              <a:ext uri="{FF2B5EF4-FFF2-40B4-BE49-F238E27FC236}">
                <a16:creationId xmlns:a16="http://schemas.microsoft.com/office/drawing/2014/main" id="{1AB72F0F-5C2F-4756-B5EF-A29E1DB93B9E}"/>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7" name="Content Placeholder 6">
            <a:extLst>
              <a:ext uri="{FF2B5EF4-FFF2-40B4-BE49-F238E27FC236}">
                <a16:creationId xmlns:a16="http://schemas.microsoft.com/office/drawing/2014/main" id="{21C9CD1E-F1FA-4BD0-A53E-D4AB012D9751}"/>
              </a:ext>
            </a:extLst>
          </p:cNvPr>
          <p:cNvSpPr txBox="1">
            <a:spLocks noGrp="1"/>
          </p:cNvSpPr>
          <p:nvPr>
            <p:ph idx="1"/>
          </p:nvPr>
        </p:nvSpPr>
        <p:spPr>
          <a:xfrm>
            <a:off x="838200" y="1862812"/>
            <a:ext cx="1089660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3865"/>
                </a:solidFill>
                <a:effectLst/>
                <a:uLnTx/>
                <a:uFillTx/>
                <a:latin typeface="Calibri"/>
                <a:ea typeface="+mn-ea"/>
                <a:cs typeface="+mn-cs"/>
              </a:rPr>
              <a:t>The Minnesota Council on Latino Affairs (MCLA) was established in 1978.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3865"/>
              </a:solidFill>
              <a:effectLst/>
              <a:uLnTx/>
              <a:uFillTx/>
              <a:latin typeface="Calibri"/>
              <a:ea typeface="+mn-ea"/>
              <a:cs typeface="+mn-cs"/>
            </a:endParaRPr>
          </a:p>
          <a:p>
            <a:pPr marL="0" indent="0">
              <a:spcBef>
                <a:spcPts val="0"/>
              </a:spcBef>
              <a:spcAft>
                <a:spcPts val="0"/>
              </a:spcAft>
              <a:buClrTx/>
              <a:buNone/>
              <a:defRPr/>
            </a:pPr>
            <a:r>
              <a:rPr lang="en-US" sz="2200" dirty="0">
                <a:solidFill>
                  <a:srgbClr val="003865"/>
                </a:solidFill>
              </a:rPr>
              <a:t>Statute 15.0145: the Council works for the implementation of social, economic, political and legal equality of Latino Minnesotans with the state legislature and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3865"/>
                </a:solidFill>
                <a:effectLst/>
                <a:uLnTx/>
                <a:uFillTx/>
                <a:latin typeface="Calibri"/>
                <a:ea typeface="+mn-ea"/>
                <a:cs typeface="+mn-cs"/>
              </a:rPr>
              <a:t>Non-partisan state agency. 15 Council Members (11 appointed by the Governor and 4 legislators).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solidFill>
                <a:srgbClr val="003865"/>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3865"/>
                </a:solidFill>
                <a:latin typeface="Calibri"/>
              </a:rPr>
              <a:t>MCLA adds value and is an asset to state government. The Council is a bridge in each legislative district to communities that are not always well understood.</a:t>
            </a:r>
            <a:endParaRPr kumimoji="0" lang="en-US" sz="2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3865"/>
                </a:solidFill>
                <a:effectLst/>
                <a:uLnTx/>
                <a:uFillTx/>
                <a:latin typeface="Calibri"/>
                <a:ea typeface="+mn-ea"/>
                <a:cs typeface="+mn-cs"/>
              </a:rPr>
              <a:t>Three main policy/legislative areas: Education, Health, and Economic Development/Taxes, integrating the immigration experiences of our diverse constituents (32% foreign born, 2019 ACS) </a:t>
            </a:r>
          </a:p>
        </p:txBody>
      </p:sp>
    </p:spTree>
    <p:extLst>
      <p:ext uri="{BB962C8B-B14F-4D97-AF65-F5344CB8AC3E}">
        <p14:creationId xmlns:p14="http://schemas.microsoft.com/office/powerpoint/2010/main" val="113795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6BE9-2E44-4038-850C-E9689D83B550}"/>
              </a:ext>
            </a:extLst>
          </p:cNvPr>
          <p:cNvSpPr>
            <a:spLocks noGrp="1"/>
          </p:cNvSpPr>
          <p:nvPr>
            <p:ph type="title"/>
          </p:nvPr>
        </p:nvSpPr>
        <p:spPr/>
        <p:txBody>
          <a:bodyPr/>
          <a:lstStyle/>
          <a:p>
            <a:r>
              <a:rPr lang="en-US" dirty="0"/>
              <a:t>MCLA’s Staff</a:t>
            </a:r>
          </a:p>
        </p:txBody>
      </p:sp>
      <p:pic>
        <p:nvPicPr>
          <p:cNvPr id="7" name="Content Placeholder 6" descr="A person wearing glasses&#10;&#10;Description automatically generated with medium confidence">
            <a:extLst>
              <a:ext uri="{FF2B5EF4-FFF2-40B4-BE49-F238E27FC236}">
                <a16:creationId xmlns:a16="http://schemas.microsoft.com/office/drawing/2014/main" id="{D148DEA4-1F75-4334-BE8A-03D99181F10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1458" y="2693884"/>
            <a:ext cx="1001684" cy="1180407"/>
          </a:xfrm>
          <a:prstGeom prst="rect">
            <a:avLst/>
          </a:prstGeom>
        </p:spPr>
      </p:pic>
      <p:pic>
        <p:nvPicPr>
          <p:cNvPr id="8" name="Picture 7" descr="A person smiling for the camera&#10;&#10;Description automatically generated with low confidence">
            <a:extLst>
              <a:ext uri="{FF2B5EF4-FFF2-40B4-BE49-F238E27FC236}">
                <a16:creationId xmlns:a16="http://schemas.microsoft.com/office/drawing/2014/main" id="{E370820B-8F3B-4229-BC4D-DD0CAE77D9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458" y="4143374"/>
            <a:ext cx="1003300" cy="1181100"/>
          </a:xfrm>
          <a:prstGeom prst="rect">
            <a:avLst/>
          </a:prstGeom>
        </p:spPr>
      </p:pic>
      <p:pic>
        <p:nvPicPr>
          <p:cNvPr id="9" name="Picture 8" descr="A smiling person with curly hair&#10;&#10;Description automatically generated with low confidence">
            <a:extLst>
              <a:ext uri="{FF2B5EF4-FFF2-40B4-BE49-F238E27FC236}">
                <a16:creationId xmlns:a16="http://schemas.microsoft.com/office/drawing/2014/main" id="{9759A81E-DC80-4426-8CB1-E1050E5A3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359" y="1617861"/>
            <a:ext cx="1003300" cy="1181100"/>
          </a:xfrm>
          <a:prstGeom prst="rect">
            <a:avLst/>
          </a:prstGeom>
        </p:spPr>
      </p:pic>
      <p:pic>
        <p:nvPicPr>
          <p:cNvPr id="10" name="Picture 9" descr="A person smiling for the camera&#10;&#10;Description automatically generated with medium confidence">
            <a:extLst>
              <a:ext uri="{FF2B5EF4-FFF2-40B4-BE49-F238E27FC236}">
                <a16:creationId xmlns:a16="http://schemas.microsoft.com/office/drawing/2014/main" id="{B06F30FF-FB5B-4347-8FC1-60205ED387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8359" y="2883895"/>
            <a:ext cx="1003300" cy="1181100"/>
          </a:xfrm>
          <a:prstGeom prst="rect">
            <a:avLst/>
          </a:prstGeom>
        </p:spPr>
      </p:pic>
      <p:pic>
        <p:nvPicPr>
          <p:cNvPr id="11" name="Picture 10" descr="A person wearing glasses and a suit&#10;&#10;Description automatically generated with medium confidence">
            <a:extLst>
              <a:ext uri="{FF2B5EF4-FFF2-40B4-BE49-F238E27FC236}">
                <a16:creationId xmlns:a16="http://schemas.microsoft.com/office/drawing/2014/main" id="{41F5572D-A034-4D9E-8868-8747931700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8359" y="4159453"/>
            <a:ext cx="1003300" cy="1181100"/>
          </a:xfrm>
          <a:prstGeom prst="rect">
            <a:avLst/>
          </a:prstGeom>
        </p:spPr>
      </p:pic>
      <p:pic>
        <p:nvPicPr>
          <p:cNvPr id="12" name="Picture 11" descr="A person wearing glasses and a suit&#10;&#10;Description automatically generated with medium confidence">
            <a:extLst>
              <a:ext uri="{FF2B5EF4-FFF2-40B4-BE49-F238E27FC236}">
                <a16:creationId xmlns:a16="http://schemas.microsoft.com/office/drawing/2014/main" id="{1D6BDF1A-C041-4E55-8B55-483CE366A5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8359" y="5435011"/>
            <a:ext cx="1003300" cy="1181100"/>
          </a:xfrm>
          <a:prstGeom prst="rect">
            <a:avLst/>
          </a:prstGeom>
        </p:spPr>
      </p:pic>
      <p:grpSp>
        <p:nvGrpSpPr>
          <p:cNvPr id="13" name="Group 12">
            <a:extLst>
              <a:ext uri="{FF2B5EF4-FFF2-40B4-BE49-F238E27FC236}">
                <a16:creationId xmlns:a16="http://schemas.microsoft.com/office/drawing/2014/main" id="{D5CF4B8A-1C92-4238-B1CE-F2610F196B28}"/>
              </a:ext>
            </a:extLst>
          </p:cNvPr>
          <p:cNvGrpSpPr/>
          <p:nvPr/>
        </p:nvGrpSpPr>
        <p:grpSpPr>
          <a:xfrm>
            <a:off x="2564854" y="2845664"/>
            <a:ext cx="1753691" cy="876845"/>
            <a:chOff x="3187154" y="1025789"/>
            <a:chExt cx="1753691" cy="876845"/>
          </a:xfrm>
        </p:grpSpPr>
        <p:sp>
          <p:nvSpPr>
            <p:cNvPr id="14" name="Rectangle 13">
              <a:extLst>
                <a:ext uri="{FF2B5EF4-FFF2-40B4-BE49-F238E27FC236}">
                  <a16:creationId xmlns:a16="http://schemas.microsoft.com/office/drawing/2014/main" id="{3E48DC17-5F35-420B-9E37-65E12087E872}"/>
                </a:ext>
              </a:extLst>
            </p:cNvPr>
            <p:cNvSpPr/>
            <p:nvPr/>
          </p:nvSpPr>
          <p:spPr>
            <a:xfrm>
              <a:off x="3187154" y="1025789"/>
              <a:ext cx="1753691" cy="8768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ABB94972-1400-4399-9787-EEFBDD8DC7AC}"/>
                </a:ext>
              </a:extLst>
            </p:cNvPr>
            <p:cNvSpPr txBox="1"/>
            <p:nvPr/>
          </p:nvSpPr>
          <p:spPr>
            <a:xfrm>
              <a:off x="3187154" y="1025789"/>
              <a:ext cx="1753691" cy="876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600" b="1" kern="1200" dirty="0"/>
                <a:t>ROSA TOCK</a:t>
              </a:r>
            </a:p>
            <a:p>
              <a:pPr marL="0" lvl="0" indent="0" algn="ctr" defTabSz="488950">
                <a:lnSpc>
                  <a:spcPct val="90000"/>
                </a:lnSpc>
                <a:spcBef>
                  <a:spcPct val="0"/>
                </a:spcBef>
                <a:spcAft>
                  <a:spcPct val="35000"/>
                </a:spcAft>
                <a:buNone/>
              </a:pPr>
              <a:r>
                <a:rPr lang="en-US" sz="1600" kern="1200" dirty="0"/>
                <a:t>Executive Director</a:t>
              </a:r>
            </a:p>
          </p:txBody>
        </p:sp>
      </p:grpSp>
      <p:grpSp>
        <p:nvGrpSpPr>
          <p:cNvPr id="16" name="Group 15">
            <a:extLst>
              <a:ext uri="{FF2B5EF4-FFF2-40B4-BE49-F238E27FC236}">
                <a16:creationId xmlns:a16="http://schemas.microsoft.com/office/drawing/2014/main" id="{7A9AE9A4-0037-4E8E-8704-0105D3B6F9D7}"/>
              </a:ext>
            </a:extLst>
          </p:cNvPr>
          <p:cNvGrpSpPr/>
          <p:nvPr/>
        </p:nvGrpSpPr>
        <p:grpSpPr>
          <a:xfrm>
            <a:off x="2564853" y="4372220"/>
            <a:ext cx="1753691" cy="1216025"/>
            <a:chOff x="2126170" y="2270910"/>
            <a:chExt cx="1753691" cy="876845"/>
          </a:xfrm>
        </p:grpSpPr>
        <p:sp>
          <p:nvSpPr>
            <p:cNvPr id="17" name="Rectangle 16">
              <a:extLst>
                <a:ext uri="{FF2B5EF4-FFF2-40B4-BE49-F238E27FC236}">
                  <a16:creationId xmlns:a16="http://schemas.microsoft.com/office/drawing/2014/main" id="{F383DEB9-9EFD-4429-9B91-4E451E8D9C9B}"/>
                </a:ext>
              </a:extLst>
            </p:cNvPr>
            <p:cNvSpPr/>
            <p:nvPr/>
          </p:nvSpPr>
          <p:spPr>
            <a:xfrm>
              <a:off x="2126170" y="2270910"/>
              <a:ext cx="1753691" cy="8768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59034431-38C7-44A5-918A-2477070B05C6}"/>
                </a:ext>
              </a:extLst>
            </p:cNvPr>
            <p:cNvSpPr txBox="1"/>
            <p:nvPr/>
          </p:nvSpPr>
          <p:spPr>
            <a:xfrm>
              <a:off x="2126170" y="2270910"/>
              <a:ext cx="1753691" cy="876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600" b="1" kern="1200" dirty="0"/>
                <a:t>CECILIA ROING</a:t>
              </a:r>
            </a:p>
            <a:p>
              <a:pPr marL="0" lvl="0" indent="0" algn="ctr" defTabSz="488950">
                <a:lnSpc>
                  <a:spcPct val="90000"/>
                </a:lnSpc>
                <a:spcBef>
                  <a:spcPct val="0"/>
                </a:spcBef>
                <a:spcAft>
                  <a:spcPct val="35000"/>
                </a:spcAft>
                <a:buNone/>
              </a:pPr>
              <a:r>
                <a:rPr lang="en-US" sz="1600" kern="1200" dirty="0"/>
                <a:t>Administrative Assistant</a:t>
              </a:r>
            </a:p>
          </p:txBody>
        </p:sp>
      </p:grpSp>
      <p:grpSp>
        <p:nvGrpSpPr>
          <p:cNvPr id="19" name="Group 18">
            <a:extLst>
              <a:ext uri="{FF2B5EF4-FFF2-40B4-BE49-F238E27FC236}">
                <a16:creationId xmlns:a16="http://schemas.microsoft.com/office/drawing/2014/main" id="{D48CC002-8B36-4750-B648-FF938E5DE574}"/>
              </a:ext>
            </a:extLst>
          </p:cNvPr>
          <p:cNvGrpSpPr/>
          <p:nvPr/>
        </p:nvGrpSpPr>
        <p:grpSpPr>
          <a:xfrm>
            <a:off x="6412951" y="1553265"/>
            <a:ext cx="1753691" cy="1180407"/>
            <a:chOff x="0" y="3509499"/>
            <a:chExt cx="1753691" cy="876845"/>
          </a:xfrm>
        </p:grpSpPr>
        <p:sp>
          <p:nvSpPr>
            <p:cNvPr id="20" name="Rectangle 19">
              <a:extLst>
                <a:ext uri="{FF2B5EF4-FFF2-40B4-BE49-F238E27FC236}">
                  <a16:creationId xmlns:a16="http://schemas.microsoft.com/office/drawing/2014/main" id="{481F05ED-8324-480D-89F7-0B0A0E001A78}"/>
                </a:ext>
              </a:extLst>
            </p:cNvPr>
            <p:cNvSpPr/>
            <p:nvPr/>
          </p:nvSpPr>
          <p:spPr>
            <a:xfrm>
              <a:off x="0" y="3509499"/>
              <a:ext cx="1753691" cy="8768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F74B4802-20BE-4090-AC9C-D8D682BDD1AA}"/>
                </a:ext>
              </a:extLst>
            </p:cNvPr>
            <p:cNvSpPr txBox="1"/>
            <p:nvPr/>
          </p:nvSpPr>
          <p:spPr>
            <a:xfrm>
              <a:off x="0" y="3509499"/>
              <a:ext cx="1753691" cy="876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400" b="1" kern="1200" dirty="0"/>
                <a:t>SAMANTHA N. DIAZ</a:t>
              </a:r>
            </a:p>
            <a:p>
              <a:pPr marL="0" lvl="0" indent="0" algn="ctr" defTabSz="488950">
                <a:lnSpc>
                  <a:spcPct val="90000"/>
                </a:lnSpc>
                <a:spcBef>
                  <a:spcPct val="0"/>
                </a:spcBef>
                <a:spcAft>
                  <a:spcPct val="35000"/>
                </a:spcAft>
                <a:buNone/>
              </a:pPr>
              <a:r>
                <a:rPr lang="en-US" sz="1400" kern="1200" dirty="0"/>
                <a:t>Legislative and Policy Director</a:t>
              </a:r>
            </a:p>
            <a:p>
              <a:pPr marL="0" lvl="0" indent="0" algn="ctr" defTabSz="488950">
                <a:lnSpc>
                  <a:spcPct val="90000"/>
                </a:lnSpc>
                <a:spcBef>
                  <a:spcPct val="0"/>
                </a:spcBef>
                <a:spcAft>
                  <a:spcPct val="35000"/>
                </a:spcAft>
                <a:buNone/>
              </a:pPr>
              <a:r>
                <a:rPr lang="en-US" sz="1400" kern="1200" dirty="0"/>
                <a:t>-Education-</a:t>
              </a:r>
              <a:endParaRPr lang="en-US" sz="1100" kern="1200" dirty="0"/>
            </a:p>
          </p:txBody>
        </p:sp>
      </p:grpSp>
      <p:grpSp>
        <p:nvGrpSpPr>
          <p:cNvPr id="22" name="Group 21">
            <a:extLst>
              <a:ext uri="{FF2B5EF4-FFF2-40B4-BE49-F238E27FC236}">
                <a16:creationId xmlns:a16="http://schemas.microsoft.com/office/drawing/2014/main" id="{D7097ACF-D0AA-4906-9737-4494CED060DE}"/>
              </a:ext>
            </a:extLst>
          </p:cNvPr>
          <p:cNvGrpSpPr/>
          <p:nvPr/>
        </p:nvGrpSpPr>
        <p:grpSpPr>
          <a:xfrm>
            <a:off x="6392449" y="2896177"/>
            <a:ext cx="1753691" cy="1177028"/>
            <a:chOff x="4248137" y="3516031"/>
            <a:chExt cx="1753691" cy="876845"/>
          </a:xfrm>
        </p:grpSpPr>
        <p:sp>
          <p:nvSpPr>
            <p:cNvPr id="23" name="Rectangle 22">
              <a:extLst>
                <a:ext uri="{FF2B5EF4-FFF2-40B4-BE49-F238E27FC236}">
                  <a16:creationId xmlns:a16="http://schemas.microsoft.com/office/drawing/2014/main" id="{C4F68141-AD83-4EE6-B14E-A82E22B949B7}"/>
                </a:ext>
              </a:extLst>
            </p:cNvPr>
            <p:cNvSpPr/>
            <p:nvPr/>
          </p:nvSpPr>
          <p:spPr>
            <a:xfrm>
              <a:off x="4248137" y="3516031"/>
              <a:ext cx="1753691" cy="8768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197E02B1-EC5B-4D1E-9BDD-3D709519A201}"/>
                </a:ext>
              </a:extLst>
            </p:cNvPr>
            <p:cNvSpPr txBox="1"/>
            <p:nvPr/>
          </p:nvSpPr>
          <p:spPr>
            <a:xfrm>
              <a:off x="4248137" y="3516031"/>
              <a:ext cx="1753691" cy="876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400" b="1" kern="1200" dirty="0"/>
                <a:t>ADRIÁN MAGAÑA </a:t>
              </a:r>
              <a:r>
                <a:rPr lang="en-US" sz="2000" b="1" kern="1200" dirty="0"/>
                <a:t>*</a:t>
              </a:r>
            </a:p>
            <a:p>
              <a:pPr marL="0" lvl="0" indent="0" algn="ctr" defTabSz="488950">
                <a:lnSpc>
                  <a:spcPct val="90000"/>
                </a:lnSpc>
                <a:spcBef>
                  <a:spcPct val="0"/>
                </a:spcBef>
                <a:spcAft>
                  <a:spcPct val="35000"/>
                </a:spcAft>
                <a:buNone/>
              </a:pPr>
              <a:r>
                <a:rPr lang="en-US" sz="1400" kern="1200" dirty="0"/>
                <a:t>Legislative and Policy Director</a:t>
              </a:r>
            </a:p>
            <a:p>
              <a:pPr marL="0" lvl="0" indent="0" algn="ctr" defTabSz="488950">
                <a:lnSpc>
                  <a:spcPct val="90000"/>
                </a:lnSpc>
                <a:spcBef>
                  <a:spcPct val="0"/>
                </a:spcBef>
                <a:spcAft>
                  <a:spcPct val="35000"/>
                </a:spcAft>
                <a:buNone/>
              </a:pPr>
              <a:r>
                <a:rPr lang="en-US" sz="1400" kern="1200" dirty="0"/>
                <a:t>-Health-</a:t>
              </a:r>
              <a:endParaRPr lang="en-US" sz="1100" kern="1200" dirty="0"/>
            </a:p>
          </p:txBody>
        </p:sp>
      </p:grpSp>
      <p:grpSp>
        <p:nvGrpSpPr>
          <p:cNvPr id="25" name="Group 24">
            <a:extLst>
              <a:ext uri="{FF2B5EF4-FFF2-40B4-BE49-F238E27FC236}">
                <a16:creationId xmlns:a16="http://schemas.microsoft.com/office/drawing/2014/main" id="{4555EFB4-0318-4CD3-817B-91FA3052CAD9}"/>
              </a:ext>
            </a:extLst>
          </p:cNvPr>
          <p:cNvGrpSpPr/>
          <p:nvPr/>
        </p:nvGrpSpPr>
        <p:grpSpPr>
          <a:xfrm>
            <a:off x="6412951" y="4141990"/>
            <a:ext cx="1753691" cy="1216025"/>
            <a:chOff x="2126170" y="3516031"/>
            <a:chExt cx="1753691" cy="876845"/>
          </a:xfrm>
        </p:grpSpPr>
        <p:sp>
          <p:nvSpPr>
            <p:cNvPr id="26" name="Rectangle 25">
              <a:extLst>
                <a:ext uri="{FF2B5EF4-FFF2-40B4-BE49-F238E27FC236}">
                  <a16:creationId xmlns:a16="http://schemas.microsoft.com/office/drawing/2014/main" id="{E4A871D2-0AB5-4ADB-BE49-B3740863A0CF}"/>
                </a:ext>
              </a:extLst>
            </p:cNvPr>
            <p:cNvSpPr/>
            <p:nvPr/>
          </p:nvSpPr>
          <p:spPr>
            <a:xfrm>
              <a:off x="2126170" y="3516031"/>
              <a:ext cx="1753691" cy="8768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18E6F969-0018-4B9D-8D7C-C032CDA40BBF}"/>
                </a:ext>
              </a:extLst>
            </p:cNvPr>
            <p:cNvSpPr txBox="1"/>
            <p:nvPr/>
          </p:nvSpPr>
          <p:spPr>
            <a:xfrm>
              <a:off x="2126170" y="3516031"/>
              <a:ext cx="1753691" cy="876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400" b="1" kern="1200" dirty="0"/>
                <a:t>DAVID CAMPANA </a:t>
              </a:r>
              <a:r>
                <a:rPr lang="en-US" sz="2000" kern="1200" dirty="0"/>
                <a:t>*</a:t>
              </a:r>
            </a:p>
            <a:p>
              <a:pPr marL="0" lvl="0" indent="0" algn="ctr" defTabSz="488950">
                <a:lnSpc>
                  <a:spcPct val="90000"/>
                </a:lnSpc>
                <a:spcBef>
                  <a:spcPct val="0"/>
                </a:spcBef>
                <a:spcAft>
                  <a:spcPct val="35000"/>
                </a:spcAft>
                <a:buNone/>
              </a:pPr>
              <a:r>
                <a:rPr lang="en-US" sz="1400" kern="1200" dirty="0"/>
                <a:t>Legislative and Policy Director</a:t>
              </a:r>
            </a:p>
            <a:p>
              <a:pPr marL="0" lvl="0" indent="0" algn="ctr" defTabSz="488950">
                <a:lnSpc>
                  <a:spcPct val="90000"/>
                </a:lnSpc>
                <a:spcBef>
                  <a:spcPct val="0"/>
                </a:spcBef>
                <a:spcAft>
                  <a:spcPct val="35000"/>
                </a:spcAft>
                <a:buNone/>
              </a:pPr>
              <a:r>
                <a:rPr lang="en-US" sz="1400" kern="1200" dirty="0"/>
                <a:t>-Econ. Development-</a:t>
              </a:r>
              <a:endParaRPr lang="en-US" sz="1100" kern="1200" dirty="0"/>
            </a:p>
          </p:txBody>
        </p:sp>
      </p:grpSp>
      <p:grpSp>
        <p:nvGrpSpPr>
          <p:cNvPr id="28" name="Group 27">
            <a:extLst>
              <a:ext uri="{FF2B5EF4-FFF2-40B4-BE49-F238E27FC236}">
                <a16:creationId xmlns:a16="http://schemas.microsoft.com/office/drawing/2014/main" id="{B5DABB90-0E0F-4FDC-97D0-AAC4735A1135}"/>
              </a:ext>
            </a:extLst>
          </p:cNvPr>
          <p:cNvGrpSpPr/>
          <p:nvPr/>
        </p:nvGrpSpPr>
        <p:grpSpPr>
          <a:xfrm>
            <a:off x="6428462" y="5481523"/>
            <a:ext cx="1753691" cy="1181100"/>
            <a:chOff x="6370104" y="3516031"/>
            <a:chExt cx="1753691" cy="876845"/>
          </a:xfrm>
        </p:grpSpPr>
        <p:sp>
          <p:nvSpPr>
            <p:cNvPr id="29" name="Rectangle 28">
              <a:extLst>
                <a:ext uri="{FF2B5EF4-FFF2-40B4-BE49-F238E27FC236}">
                  <a16:creationId xmlns:a16="http://schemas.microsoft.com/office/drawing/2014/main" id="{B50E8FEF-3460-43BE-B7C2-5A7DD728B1B7}"/>
                </a:ext>
              </a:extLst>
            </p:cNvPr>
            <p:cNvSpPr/>
            <p:nvPr/>
          </p:nvSpPr>
          <p:spPr>
            <a:xfrm>
              <a:off x="6370104" y="3516031"/>
              <a:ext cx="1753691" cy="8768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id="{B6C1B0CF-279A-46A7-8D61-E0C3D2E1F461}"/>
                </a:ext>
              </a:extLst>
            </p:cNvPr>
            <p:cNvSpPr txBox="1"/>
            <p:nvPr/>
          </p:nvSpPr>
          <p:spPr>
            <a:xfrm>
              <a:off x="6370104" y="3516031"/>
              <a:ext cx="1753691" cy="876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400" b="1" kern="1200" dirty="0"/>
                <a:t>SAMUEL ESTES</a:t>
              </a:r>
            </a:p>
            <a:p>
              <a:pPr marL="0" lvl="0" indent="0" algn="ctr" defTabSz="488950">
                <a:lnSpc>
                  <a:spcPct val="90000"/>
                </a:lnSpc>
                <a:spcBef>
                  <a:spcPct val="0"/>
                </a:spcBef>
                <a:spcAft>
                  <a:spcPct val="35000"/>
                </a:spcAft>
                <a:buNone/>
              </a:pPr>
              <a:r>
                <a:rPr lang="en-US" sz="1400" kern="1200" dirty="0"/>
                <a:t>Student Worker</a:t>
              </a:r>
            </a:p>
            <a:p>
              <a:pPr marL="0" lvl="0" indent="0" algn="ctr" defTabSz="488950">
                <a:lnSpc>
                  <a:spcPct val="90000"/>
                </a:lnSpc>
                <a:spcBef>
                  <a:spcPct val="0"/>
                </a:spcBef>
                <a:spcAft>
                  <a:spcPct val="35000"/>
                </a:spcAft>
                <a:buNone/>
              </a:pPr>
              <a:r>
                <a:rPr lang="en-US" sz="1400" dirty="0"/>
                <a:t>-Policy Fellow-</a:t>
              </a:r>
              <a:r>
                <a:rPr lang="en-US" sz="1400" kern="1200" dirty="0"/>
                <a:t> </a:t>
              </a:r>
            </a:p>
            <a:p>
              <a:pPr marL="0" lvl="0" indent="0" algn="ctr" defTabSz="488950">
                <a:lnSpc>
                  <a:spcPct val="90000"/>
                </a:lnSpc>
                <a:spcBef>
                  <a:spcPct val="0"/>
                </a:spcBef>
                <a:spcAft>
                  <a:spcPct val="35000"/>
                </a:spcAft>
                <a:buNone/>
              </a:pPr>
              <a:endParaRPr lang="en-US" sz="1100" kern="1200" dirty="0"/>
            </a:p>
          </p:txBody>
        </p:sp>
      </p:grpSp>
      <p:sp>
        <p:nvSpPr>
          <p:cNvPr id="31" name="TextBox 30">
            <a:extLst>
              <a:ext uri="{FF2B5EF4-FFF2-40B4-BE49-F238E27FC236}">
                <a16:creationId xmlns:a16="http://schemas.microsoft.com/office/drawing/2014/main" id="{0E74A320-2F63-4488-B70B-BA38A5080B20}"/>
              </a:ext>
            </a:extLst>
          </p:cNvPr>
          <p:cNvSpPr txBox="1"/>
          <p:nvPr/>
        </p:nvSpPr>
        <p:spPr>
          <a:xfrm>
            <a:off x="9690100" y="6210301"/>
            <a:ext cx="2006599" cy="400110"/>
          </a:xfrm>
          <a:prstGeom prst="rect">
            <a:avLst/>
          </a:prstGeom>
          <a:noFill/>
        </p:spPr>
        <p:txBody>
          <a:bodyPr wrap="square" rtlCol="0">
            <a:spAutoFit/>
          </a:bodyPr>
          <a:lstStyle/>
          <a:p>
            <a:r>
              <a:rPr lang="en-US" sz="2000" dirty="0"/>
              <a:t>*</a:t>
            </a:r>
            <a:r>
              <a:rPr lang="en-US" dirty="0"/>
              <a:t> Temporary hires</a:t>
            </a:r>
          </a:p>
        </p:txBody>
      </p:sp>
      <p:grpSp>
        <p:nvGrpSpPr>
          <p:cNvPr id="32" name="Group 31">
            <a:extLst>
              <a:ext uri="{FF2B5EF4-FFF2-40B4-BE49-F238E27FC236}">
                <a16:creationId xmlns:a16="http://schemas.microsoft.com/office/drawing/2014/main" id="{299CCA01-25A4-41D6-8721-18105F432E78}"/>
              </a:ext>
            </a:extLst>
          </p:cNvPr>
          <p:cNvGrpSpPr/>
          <p:nvPr/>
        </p:nvGrpSpPr>
        <p:grpSpPr>
          <a:xfrm>
            <a:off x="9661783" y="4372221"/>
            <a:ext cx="1753691" cy="1216024"/>
            <a:chOff x="3187154" y="1025789"/>
            <a:chExt cx="1753691" cy="876845"/>
          </a:xfrm>
        </p:grpSpPr>
        <p:sp>
          <p:nvSpPr>
            <p:cNvPr id="33" name="Rectangle 32">
              <a:extLst>
                <a:ext uri="{FF2B5EF4-FFF2-40B4-BE49-F238E27FC236}">
                  <a16:creationId xmlns:a16="http://schemas.microsoft.com/office/drawing/2014/main" id="{9E5905AA-3C5F-46B0-BF6F-89093EE42B38}"/>
                </a:ext>
              </a:extLst>
            </p:cNvPr>
            <p:cNvSpPr/>
            <p:nvPr/>
          </p:nvSpPr>
          <p:spPr>
            <a:xfrm>
              <a:off x="3187154" y="1025789"/>
              <a:ext cx="1753691" cy="8768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02A8509F-199E-4481-A699-3E664EE55EB5}"/>
                </a:ext>
              </a:extLst>
            </p:cNvPr>
            <p:cNvSpPr txBox="1"/>
            <p:nvPr/>
          </p:nvSpPr>
          <p:spPr>
            <a:xfrm>
              <a:off x="3187154" y="1025790"/>
              <a:ext cx="1753691" cy="640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400" b="1" kern="1200" dirty="0"/>
                <a:t>2 Interns </a:t>
              </a:r>
            </a:p>
            <a:p>
              <a:pPr marL="0" lvl="0" indent="0" algn="ctr" defTabSz="488950">
                <a:lnSpc>
                  <a:spcPct val="90000"/>
                </a:lnSpc>
                <a:spcBef>
                  <a:spcPct val="0"/>
                </a:spcBef>
                <a:spcAft>
                  <a:spcPct val="35000"/>
                </a:spcAft>
                <a:buNone/>
              </a:pPr>
              <a:r>
                <a:rPr lang="en-US" sz="1400" b="1" kern="1200" dirty="0"/>
                <a:t>–Policy Fellows-</a:t>
              </a:r>
            </a:p>
            <a:p>
              <a:pPr marL="0" lvl="0" indent="0" algn="ctr" defTabSz="488950">
                <a:lnSpc>
                  <a:spcPct val="90000"/>
                </a:lnSpc>
                <a:spcBef>
                  <a:spcPct val="0"/>
                </a:spcBef>
                <a:spcAft>
                  <a:spcPct val="35000"/>
                </a:spcAft>
                <a:buNone/>
              </a:pPr>
              <a:r>
                <a:rPr lang="en-US" sz="1400" dirty="0"/>
                <a:t>Estefania Jauregui</a:t>
              </a:r>
            </a:p>
            <a:p>
              <a:pPr marL="0" lvl="0" indent="0" algn="ctr" defTabSz="488950">
                <a:lnSpc>
                  <a:spcPct val="90000"/>
                </a:lnSpc>
                <a:spcBef>
                  <a:spcPct val="0"/>
                </a:spcBef>
                <a:spcAft>
                  <a:spcPct val="35000"/>
                </a:spcAft>
                <a:buNone/>
              </a:pPr>
              <a:r>
                <a:rPr lang="en-US" sz="1400" kern="1200" dirty="0"/>
                <a:t>Marleny Huerta-Apanco</a:t>
              </a:r>
            </a:p>
          </p:txBody>
        </p:sp>
      </p:grpSp>
      <p:pic>
        <p:nvPicPr>
          <p:cNvPr id="1026" name="Picture 2" descr="Photograph of  Estefania  Jauregui ">
            <a:extLst>
              <a:ext uri="{FF2B5EF4-FFF2-40B4-BE49-F238E27FC236}">
                <a16:creationId xmlns:a16="http://schemas.microsoft.com/office/drawing/2014/main" id="{5F4519D3-1D16-45AE-9BBC-C4543F4BFD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2389" y="2897967"/>
            <a:ext cx="14662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graph of  Marleny   Huerta-Apanco ">
            <a:extLst>
              <a:ext uri="{FF2B5EF4-FFF2-40B4-BE49-F238E27FC236}">
                <a16:creationId xmlns:a16="http://schemas.microsoft.com/office/drawing/2014/main" id="{32FF597E-DCED-49A7-A1EE-3EA67B592E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6596" y="2630210"/>
            <a:ext cx="1159160" cy="121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7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0E0D-2920-42DD-89F4-AE37F63924E8}"/>
              </a:ext>
            </a:extLst>
          </p:cNvPr>
          <p:cNvSpPr>
            <a:spLocks noGrp="1"/>
          </p:cNvSpPr>
          <p:nvPr>
            <p:ph type="title"/>
          </p:nvPr>
        </p:nvSpPr>
        <p:spPr/>
        <p:txBody>
          <a:bodyPr/>
          <a:lstStyle/>
          <a:p>
            <a:r>
              <a:rPr lang="en-US" dirty="0"/>
              <a:t>Our constituents and implications</a:t>
            </a:r>
          </a:p>
        </p:txBody>
      </p:sp>
      <p:pic>
        <p:nvPicPr>
          <p:cNvPr id="10" name="Content Placeholder 9">
            <a:extLst>
              <a:ext uri="{FF2B5EF4-FFF2-40B4-BE49-F238E27FC236}">
                <a16:creationId xmlns:a16="http://schemas.microsoft.com/office/drawing/2014/main" id="{1EA96539-1D8D-42C4-ADD4-9A1369E49B25}"/>
              </a:ext>
            </a:extLst>
          </p:cNvPr>
          <p:cNvPicPr>
            <a:picLocks noGrp="1" noChangeAspect="1"/>
          </p:cNvPicPr>
          <p:nvPr>
            <p:ph idx="1"/>
          </p:nvPr>
        </p:nvPicPr>
        <p:blipFill>
          <a:blip r:embed="rId3"/>
          <a:stretch>
            <a:fillRect/>
          </a:stretch>
        </p:blipFill>
        <p:spPr>
          <a:xfrm>
            <a:off x="628338" y="1323454"/>
            <a:ext cx="4273635" cy="4351338"/>
          </a:xfrm>
          <a:prstGeom prst="rect">
            <a:avLst/>
          </a:prstGeom>
        </p:spPr>
      </p:pic>
      <p:sp>
        <p:nvSpPr>
          <p:cNvPr id="11" name="Rectangle 10">
            <a:extLst>
              <a:ext uri="{FF2B5EF4-FFF2-40B4-BE49-F238E27FC236}">
                <a16:creationId xmlns:a16="http://schemas.microsoft.com/office/drawing/2014/main" id="{90DFCAB3-5C6F-4DA8-8EBF-24251D7E4808}"/>
              </a:ext>
            </a:extLst>
          </p:cNvPr>
          <p:cNvSpPr/>
          <p:nvPr/>
        </p:nvSpPr>
        <p:spPr>
          <a:xfrm>
            <a:off x="562755" y="5674792"/>
            <a:ext cx="5076045" cy="1077218"/>
          </a:xfrm>
          <a:prstGeom prst="rect">
            <a:avLst/>
          </a:prstGeom>
        </p:spPr>
        <p:txBody>
          <a:bodyPr wrap="square">
            <a:spAutoFit/>
          </a:bodyPr>
          <a:lstStyle/>
          <a:p>
            <a:r>
              <a:rPr lang="en-US" sz="1600" dirty="0">
                <a:latin typeface="Nirmala UI" panose="020B0502040204020203" pitchFamily="34" charset="0"/>
                <a:ea typeface="Yu Gothic UI Semilight" panose="020B0400000000000000" pitchFamily="34" charset="-128"/>
              </a:rPr>
              <a:t>Despite representing 5.6% of the total population, Latinos were responsible for one-fifth of the total growth experienced in the state population since 2010. </a:t>
            </a:r>
            <a:endParaRPr lang="en-US" sz="1600" dirty="0"/>
          </a:p>
        </p:txBody>
      </p:sp>
      <p:pic>
        <p:nvPicPr>
          <p:cNvPr id="13" name="Picture 12">
            <a:extLst>
              <a:ext uri="{FF2B5EF4-FFF2-40B4-BE49-F238E27FC236}">
                <a16:creationId xmlns:a16="http://schemas.microsoft.com/office/drawing/2014/main" id="{0746F06E-F2C7-499D-BFB5-552D8E1D3932}"/>
              </a:ext>
            </a:extLst>
          </p:cNvPr>
          <p:cNvPicPr>
            <a:picLocks noChangeAspect="1"/>
          </p:cNvPicPr>
          <p:nvPr/>
        </p:nvPicPr>
        <p:blipFill>
          <a:blip r:embed="rId4"/>
          <a:stretch>
            <a:fillRect/>
          </a:stretch>
        </p:blipFill>
        <p:spPr>
          <a:xfrm>
            <a:off x="6553201" y="1323454"/>
            <a:ext cx="4397114" cy="4882450"/>
          </a:xfrm>
          <a:prstGeom prst="rect">
            <a:avLst/>
          </a:prstGeom>
        </p:spPr>
      </p:pic>
    </p:spTree>
    <p:extLst>
      <p:ext uri="{BB962C8B-B14F-4D97-AF65-F5344CB8AC3E}">
        <p14:creationId xmlns:p14="http://schemas.microsoft.com/office/powerpoint/2010/main" val="261232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21DF-1C66-4B1D-B533-B7ECC50CCFC5}"/>
              </a:ext>
            </a:extLst>
          </p:cNvPr>
          <p:cNvSpPr>
            <a:spLocks noGrp="1"/>
          </p:cNvSpPr>
          <p:nvPr>
            <p:ph type="title"/>
          </p:nvPr>
        </p:nvSpPr>
        <p:spPr/>
        <p:txBody>
          <a:bodyPr/>
          <a:lstStyle/>
          <a:p>
            <a:r>
              <a:rPr lang="en-US" dirty="0"/>
              <a:t>Our students and Latino contributions</a:t>
            </a:r>
          </a:p>
        </p:txBody>
      </p:sp>
      <p:pic>
        <p:nvPicPr>
          <p:cNvPr id="7" name="Content Placeholder 6">
            <a:extLst>
              <a:ext uri="{FF2B5EF4-FFF2-40B4-BE49-F238E27FC236}">
                <a16:creationId xmlns:a16="http://schemas.microsoft.com/office/drawing/2014/main" id="{BE458803-93F4-4FE5-A045-979D4A82674E}"/>
              </a:ext>
            </a:extLst>
          </p:cNvPr>
          <p:cNvPicPr>
            <a:picLocks noGrp="1" noChangeAspect="1"/>
          </p:cNvPicPr>
          <p:nvPr>
            <p:ph idx="1"/>
          </p:nvPr>
        </p:nvPicPr>
        <p:blipFill>
          <a:blip r:embed="rId2"/>
          <a:stretch>
            <a:fillRect/>
          </a:stretch>
        </p:blipFill>
        <p:spPr>
          <a:xfrm>
            <a:off x="6377065" y="1900004"/>
            <a:ext cx="5334744" cy="2286319"/>
          </a:xfrm>
          <a:prstGeom prst="rect">
            <a:avLst/>
          </a:prstGeom>
        </p:spPr>
      </p:pic>
      <p:sp>
        <p:nvSpPr>
          <p:cNvPr id="6" name="Slide Number Placeholder 5">
            <a:extLst>
              <a:ext uri="{FF2B5EF4-FFF2-40B4-BE49-F238E27FC236}">
                <a16:creationId xmlns:a16="http://schemas.microsoft.com/office/drawing/2014/main" id="{398FD72D-6B2C-409E-8BB4-4FC74817D582}"/>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8" name="Picture 7">
            <a:extLst>
              <a:ext uri="{FF2B5EF4-FFF2-40B4-BE49-F238E27FC236}">
                <a16:creationId xmlns:a16="http://schemas.microsoft.com/office/drawing/2014/main" id="{584C5C82-935E-454F-B092-F5448D298CCE}"/>
              </a:ext>
            </a:extLst>
          </p:cNvPr>
          <p:cNvPicPr>
            <a:picLocks noChangeAspect="1"/>
          </p:cNvPicPr>
          <p:nvPr/>
        </p:nvPicPr>
        <p:blipFill>
          <a:blip r:embed="rId3"/>
          <a:stretch>
            <a:fillRect/>
          </a:stretch>
        </p:blipFill>
        <p:spPr>
          <a:xfrm>
            <a:off x="216676" y="1470370"/>
            <a:ext cx="5672133" cy="4885980"/>
          </a:xfrm>
          <a:prstGeom prst="rect">
            <a:avLst/>
          </a:prstGeom>
        </p:spPr>
      </p:pic>
      <p:sp>
        <p:nvSpPr>
          <p:cNvPr id="9" name="Text Box 2">
            <a:extLst>
              <a:ext uri="{FF2B5EF4-FFF2-40B4-BE49-F238E27FC236}">
                <a16:creationId xmlns:a16="http://schemas.microsoft.com/office/drawing/2014/main" id="{9643396B-E5C0-4DED-936B-C1F22ACB48AB}"/>
              </a:ext>
            </a:extLst>
          </p:cNvPr>
          <p:cNvSpPr txBox="1">
            <a:spLocks noChangeArrowheads="1"/>
          </p:cNvSpPr>
          <p:nvPr/>
        </p:nvSpPr>
        <p:spPr bwMode="auto">
          <a:xfrm>
            <a:off x="6499667" y="4489303"/>
            <a:ext cx="5692333" cy="108220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dirty="0">
                <a:effectLst/>
                <a:latin typeface="Nirmala UI" panose="020B0502040204020203" pitchFamily="34" charset="0"/>
                <a:ea typeface="Yu Gothic UI Semilight" panose="020B0400000000000000" pitchFamily="34" charset="-128"/>
                <a:cs typeface="Times New Roman" panose="02020603050405020304" pitchFamily="18" charset="0"/>
              </a:rPr>
              <a:t>Minnesota’s economic competitiveness and socioeconomic outcomes depend on the educational attainment of Latino Minnesotans. Progress has been made in closing the achievement and opportunity gaps that disproportionately impact Latinos, but much work remains to further narrow them.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9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3DF9-4792-49AB-B95A-B3152473DF63}"/>
              </a:ext>
            </a:extLst>
          </p:cNvPr>
          <p:cNvSpPr>
            <a:spLocks noGrp="1"/>
          </p:cNvSpPr>
          <p:nvPr>
            <p:ph type="title"/>
          </p:nvPr>
        </p:nvSpPr>
        <p:spPr/>
        <p:txBody>
          <a:bodyPr/>
          <a:lstStyle/>
          <a:p>
            <a:r>
              <a:rPr lang="en-US" dirty="0"/>
              <a:t>Connect-Advise-Influence: 2019-2020 Achievements</a:t>
            </a:r>
          </a:p>
        </p:txBody>
      </p:sp>
      <p:sp>
        <p:nvSpPr>
          <p:cNvPr id="3" name="Content Placeholder 2">
            <a:extLst>
              <a:ext uri="{FF2B5EF4-FFF2-40B4-BE49-F238E27FC236}">
                <a16:creationId xmlns:a16="http://schemas.microsoft.com/office/drawing/2014/main" id="{0E36F3D1-A09C-4418-B215-4733D8B36E5A}"/>
              </a:ext>
            </a:extLst>
          </p:cNvPr>
          <p:cNvSpPr>
            <a:spLocks noGrp="1"/>
          </p:cNvSpPr>
          <p:nvPr>
            <p:ph idx="1"/>
          </p:nvPr>
        </p:nvSpPr>
        <p:spPr>
          <a:xfrm>
            <a:off x="419100" y="1685924"/>
            <a:ext cx="10515600" cy="4351338"/>
          </a:xfrm>
        </p:spPr>
        <p:txBody>
          <a:bodyPr/>
          <a:lstStyle/>
          <a:p>
            <a:pPr marL="0" indent="0">
              <a:buNone/>
            </a:pPr>
            <a:r>
              <a:rPr lang="en-US" dirty="0"/>
              <a:t>We produce in-house research to inform you and </a:t>
            </a:r>
          </a:p>
          <a:p>
            <a:pPr marL="0" indent="0">
              <a:buNone/>
            </a:pPr>
            <a:r>
              <a:rPr lang="en-US" dirty="0"/>
              <a:t>state agencies:</a:t>
            </a:r>
          </a:p>
          <a:p>
            <a:pPr lvl="1"/>
            <a:r>
              <a:rPr lang="en-US" dirty="0"/>
              <a:t>2020 Community Listening Sessions Bilingual Report</a:t>
            </a:r>
          </a:p>
          <a:p>
            <a:pPr lvl="1"/>
            <a:r>
              <a:rPr lang="en-US" dirty="0"/>
              <a:t>Listening sessions inform our legislative priorities</a:t>
            </a:r>
          </a:p>
          <a:p>
            <a:pPr lvl="1"/>
            <a:r>
              <a:rPr lang="en-US" dirty="0"/>
              <a:t>State of Latinx Housing in Minnesota</a:t>
            </a:r>
          </a:p>
          <a:p>
            <a:pPr lvl="1"/>
            <a:r>
              <a:rPr lang="en-US" dirty="0"/>
              <a:t>Fact sheets with key socio-economic indicators</a:t>
            </a:r>
          </a:p>
          <a:p>
            <a:pPr lvl="1"/>
            <a:r>
              <a:rPr lang="en-US" dirty="0"/>
              <a:t>Equity Impact notes to analyze bills and policies</a:t>
            </a:r>
          </a:p>
          <a:p>
            <a:pPr lvl="1"/>
            <a:r>
              <a:rPr lang="en-US" dirty="0"/>
              <a:t>Legislative summaries and end of session presentations</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6" name="Slide Number Placeholder 5">
            <a:extLst>
              <a:ext uri="{FF2B5EF4-FFF2-40B4-BE49-F238E27FC236}">
                <a16:creationId xmlns:a16="http://schemas.microsoft.com/office/drawing/2014/main" id="{FFD6BBC8-1D3A-4343-8742-2CB16A3036AB}"/>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7" name="Content Placeholder 6">
            <a:extLst>
              <a:ext uri="{FF2B5EF4-FFF2-40B4-BE49-F238E27FC236}">
                <a16:creationId xmlns:a16="http://schemas.microsoft.com/office/drawing/2014/main" id="{FD58263E-F48D-40E3-B423-069281FFFF01}"/>
              </a:ext>
            </a:extLst>
          </p:cNvPr>
          <p:cNvPicPr>
            <a:picLocks noChangeAspect="1"/>
          </p:cNvPicPr>
          <p:nvPr/>
        </p:nvPicPr>
        <p:blipFill>
          <a:blip r:embed="rId2"/>
          <a:stretch>
            <a:fillRect/>
          </a:stretch>
        </p:blipFill>
        <p:spPr bwMode="black">
          <a:xfrm>
            <a:off x="8084056" y="1373705"/>
            <a:ext cx="3815844" cy="5165207"/>
          </a:xfrm>
          <a:prstGeom prst="rect">
            <a:avLst/>
          </a:prstGeom>
        </p:spPr>
      </p:pic>
      <p:sp>
        <p:nvSpPr>
          <p:cNvPr id="9" name="Rectangle 8">
            <a:extLst>
              <a:ext uri="{FF2B5EF4-FFF2-40B4-BE49-F238E27FC236}">
                <a16:creationId xmlns:a16="http://schemas.microsoft.com/office/drawing/2014/main" id="{9436EE23-4DBD-435E-B17D-BA5A1B9E65AD}"/>
              </a:ext>
            </a:extLst>
          </p:cNvPr>
          <p:cNvSpPr/>
          <p:nvPr/>
        </p:nvSpPr>
        <p:spPr>
          <a:xfrm>
            <a:off x="8039901" y="6488668"/>
            <a:ext cx="4152099" cy="369332"/>
          </a:xfrm>
          <a:prstGeom prst="rect">
            <a:avLst/>
          </a:prstGeom>
        </p:spPr>
        <p:txBody>
          <a:bodyPr wrap="none">
            <a:spAutoFit/>
          </a:bodyPr>
          <a:lstStyle/>
          <a:p>
            <a:r>
              <a:rPr lang="en-US" b="1" u="sng" dirty="0">
                <a:solidFill>
                  <a:srgbClr val="0563C1"/>
                </a:solidFill>
                <a:latin typeface="Verdana" panose="020B0604030504040204" pitchFamily="34" charset="0"/>
                <a:ea typeface="Calibri" panose="020F0502020204030204" pitchFamily="34" charset="0"/>
                <a:cs typeface="Times New Roman" panose="02020603050405020304" pitchFamily="18" charset="0"/>
                <a:hlinkClick r:id="rId3"/>
              </a:rPr>
              <a:t>https://tinyurl.com/y4ucs3qh</a:t>
            </a:r>
            <a:endParaRPr lang="en-US" dirty="0"/>
          </a:p>
        </p:txBody>
      </p:sp>
    </p:spTree>
    <p:extLst>
      <p:ext uri="{BB962C8B-B14F-4D97-AF65-F5344CB8AC3E}">
        <p14:creationId xmlns:p14="http://schemas.microsoft.com/office/powerpoint/2010/main" val="62349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912D-3B07-440C-B971-BF148A406CB1}"/>
              </a:ext>
            </a:extLst>
          </p:cNvPr>
          <p:cNvSpPr>
            <a:spLocks noGrp="1"/>
          </p:cNvSpPr>
          <p:nvPr>
            <p:ph type="title"/>
          </p:nvPr>
        </p:nvSpPr>
        <p:spPr/>
        <p:txBody>
          <a:bodyPr/>
          <a:lstStyle/>
          <a:p>
            <a:r>
              <a:rPr lang="en-US" dirty="0"/>
              <a:t>Connect-Advise-Influence: COVID-19 Response</a:t>
            </a:r>
          </a:p>
        </p:txBody>
      </p:sp>
      <p:sp>
        <p:nvSpPr>
          <p:cNvPr id="6" name="Slide Number Placeholder 5">
            <a:extLst>
              <a:ext uri="{FF2B5EF4-FFF2-40B4-BE49-F238E27FC236}">
                <a16:creationId xmlns:a16="http://schemas.microsoft.com/office/drawing/2014/main" id="{FC6507A4-9067-4129-BFC9-26481F186A6E}"/>
              </a:ext>
            </a:extLst>
          </p:cNvPr>
          <p:cNvSpPr>
            <a:spLocks noGrp="1"/>
          </p:cNvSpPr>
          <p:nvPr>
            <p:ph type="sldNum" sz="quarter" idx="12"/>
          </p:nvPr>
        </p:nvSpPr>
        <p:spPr>
          <a:xfrm>
            <a:off x="8367132" y="3063873"/>
            <a:ext cx="3545468" cy="2060576"/>
          </a:xfrm>
        </p:spPr>
        <p:txBody>
          <a:bodyPr/>
          <a:lstStyle/>
          <a:p>
            <a:pPr algn="just"/>
            <a:r>
              <a:rPr lang="en-US" sz="2400" dirty="0">
                <a:solidFill>
                  <a:srgbClr val="003865"/>
                </a:solidFill>
              </a:rPr>
              <a:t>1. Creation of a webpage to centralize bilingual information to support our communities</a:t>
            </a:r>
          </a:p>
          <a:p>
            <a:pPr algn="just"/>
            <a:r>
              <a:rPr lang="en-US" sz="2400" dirty="0">
                <a:solidFill>
                  <a:srgbClr val="003865"/>
                </a:solidFill>
              </a:rPr>
              <a:t>2. Participation in several interagency workgroups:</a:t>
            </a:r>
          </a:p>
          <a:p>
            <a:pPr algn="just"/>
            <a:r>
              <a:rPr lang="en-US" sz="2400" dirty="0">
                <a:solidFill>
                  <a:srgbClr val="003865"/>
                </a:solidFill>
              </a:rPr>
              <a:t>* MDH’s Latinx/Hispanic COVID-19  Response and Vaccine Groups</a:t>
            </a:r>
          </a:p>
          <a:p>
            <a:pPr algn="just"/>
            <a:r>
              <a:rPr lang="en-US" sz="2400" dirty="0">
                <a:solidFill>
                  <a:srgbClr val="003865"/>
                </a:solidFill>
              </a:rPr>
              <a:t>* Community Resiliency and Recovery Workgroup</a:t>
            </a:r>
          </a:p>
          <a:p>
            <a:r>
              <a:rPr lang="en-US" dirty="0"/>
              <a:t> </a:t>
            </a:r>
          </a:p>
        </p:txBody>
      </p:sp>
      <p:pic>
        <p:nvPicPr>
          <p:cNvPr id="7" name="Content Placeholder 4">
            <a:extLst>
              <a:ext uri="{FF2B5EF4-FFF2-40B4-BE49-F238E27FC236}">
                <a16:creationId xmlns:a16="http://schemas.microsoft.com/office/drawing/2014/main" id="{7A8093D4-ED8B-4F70-9ED7-F940B3A88C90}"/>
              </a:ext>
            </a:extLst>
          </p:cNvPr>
          <p:cNvPicPr>
            <a:picLocks noGrp="1" noChangeAspect="1"/>
          </p:cNvPicPr>
          <p:nvPr>
            <p:ph idx="1"/>
          </p:nvPr>
        </p:nvPicPr>
        <p:blipFill>
          <a:blip r:embed="rId2"/>
          <a:stretch>
            <a:fillRect/>
          </a:stretch>
        </p:blipFill>
        <p:spPr>
          <a:xfrm>
            <a:off x="474870" y="1485900"/>
            <a:ext cx="7602330" cy="4940299"/>
          </a:xfrm>
          <a:prstGeom prst="rect">
            <a:avLst/>
          </a:prstGeom>
        </p:spPr>
      </p:pic>
    </p:spTree>
    <p:extLst>
      <p:ext uri="{BB962C8B-B14F-4D97-AF65-F5344CB8AC3E}">
        <p14:creationId xmlns:p14="http://schemas.microsoft.com/office/powerpoint/2010/main" val="281888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3DF9-4792-49AB-B95A-B3152473DF63}"/>
              </a:ext>
            </a:extLst>
          </p:cNvPr>
          <p:cNvSpPr>
            <a:spLocks noGrp="1"/>
          </p:cNvSpPr>
          <p:nvPr>
            <p:ph type="title"/>
          </p:nvPr>
        </p:nvSpPr>
        <p:spPr/>
        <p:txBody>
          <a:bodyPr/>
          <a:lstStyle/>
          <a:p>
            <a:r>
              <a:rPr lang="en-US" dirty="0"/>
              <a:t>Connect-Advise-Influence: 2019-2020 Achievements</a:t>
            </a:r>
          </a:p>
        </p:txBody>
      </p:sp>
      <p:sp>
        <p:nvSpPr>
          <p:cNvPr id="3" name="Content Placeholder 2">
            <a:extLst>
              <a:ext uri="{FF2B5EF4-FFF2-40B4-BE49-F238E27FC236}">
                <a16:creationId xmlns:a16="http://schemas.microsoft.com/office/drawing/2014/main" id="{0E36F3D1-A09C-4418-B215-4733D8B36E5A}"/>
              </a:ext>
            </a:extLst>
          </p:cNvPr>
          <p:cNvSpPr>
            <a:spLocks noGrp="1"/>
          </p:cNvSpPr>
          <p:nvPr>
            <p:ph idx="1"/>
          </p:nvPr>
        </p:nvSpPr>
        <p:spPr>
          <a:xfrm>
            <a:off x="1569534" y="2132011"/>
            <a:ext cx="9052932" cy="3595689"/>
          </a:xfrm>
        </p:spPr>
        <p:txBody>
          <a:bodyPr/>
          <a:lstStyle/>
          <a:p>
            <a:pPr marL="0" indent="0">
              <a:buNone/>
            </a:pPr>
            <a:r>
              <a:rPr lang="en-US" dirty="0"/>
              <a:t>Work in coalition to support and advance impactful bills:</a:t>
            </a:r>
          </a:p>
          <a:p>
            <a:pPr lvl="1"/>
            <a:r>
              <a:rPr lang="en-US" dirty="0"/>
              <a:t>2019 and 2020 Increase of Teachers of Color Act</a:t>
            </a:r>
          </a:p>
          <a:p>
            <a:pPr lvl="1"/>
            <a:r>
              <a:rPr lang="en-US" dirty="0"/>
              <a:t>2020 Bonding bill -Regenerative poultry industrial park</a:t>
            </a:r>
          </a:p>
          <a:p>
            <a:pPr lvl="1"/>
            <a:r>
              <a:rPr lang="en-US" dirty="0"/>
              <a:t>Medical interpreters bill</a:t>
            </a:r>
          </a:p>
          <a:p>
            <a:pPr lvl="1"/>
            <a:r>
              <a:rPr lang="en-US" dirty="0"/>
              <a:t>Consumer protection bills</a:t>
            </a:r>
          </a:p>
          <a:p>
            <a:pPr lvl="1"/>
            <a:r>
              <a:rPr lang="en-US" dirty="0"/>
              <a:t>Tax credits for low-income families</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6" name="Slide Number Placeholder 5">
            <a:extLst>
              <a:ext uri="{FF2B5EF4-FFF2-40B4-BE49-F238E27FC236}">
                <a16:creationId xmlns:a16="http://schemas.microsoft.com/office/drawing/2014/main" id="{FFD6BBC8-1D3A-4343-8742-2CB16A3036AB}"/>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18559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912D-3B07-440C-B971-BF148A406CB1}"/>
              </a:ext>
            </a:extLst>
          </p:cNvPr>
          <p:cNvSpPr>
            <a:spLocks noGrp="1"/>
          </p:cNvSpPr>
          <p:nvPr>
            <p:ph type="title"/>
          </p:nvPr>
        </p:nvSpPr>
        <p:spPr/>
        <p:txBody>
          <a:bodyPr/>
          <a:lstStyle/>
          <a:p>
            <a:r>
              <a:rPr lang="en-US" dirty="0"/>
              <a:t>Connect-Advise-Influence: Key priorities in 2021</a:t>
            </a:r>
          </a:p>
        </p:txBody>
      </p:sp>
      <p:pic>
        <p:nvPicPr>
          <p:cNvPr id="5" name="Content Placeholder 6">
            <a:extLst>
              <a:ext uri="{FF2B5EF4-FFF2-40B4-BE49-F238E27FC236}">
                <a16:creationId xmlns:a16="http://schemas.microsoft.com/office/drawing/2014/main" id="{D38CA4EF-D0CF-4066-9E48-91C44A8512BB}"/>
              </a:ext>
            </a:extLst>
          </p:cNvPr>
          <p:cNvPicPr>
            <a:picLocks noGrp="1" noChangeAspect="1"/>
          </p:cNvPicPr>
          <p:nvPr>
            <p:ph idx="1"/>
          </p:nvPr>
        </p:nvPicPr>
        <p:blipFill>
          <a:blip r:embed="rId2"/>
          <a:stretch>
            <a:fillRect/>
          </a:stretch>
        </p:blipFill>
        <p:spPr>
          <a:xfrm>
            <a:off x="123246" y="2362200"/>
            <a:ext cx="4728153" cy="2350545"/>
          </a:xfrm>
          <a:prstGeom prst="rect">
            <a:avLst/>
          </a:prstGeom>
        </p:spPr>
      </p:pic>
      <p:sp>
        <p:nvSpPr>
          <p:cNvPr id="3" name="TextBox 2">
            <a:extLst>
              <a:ext uri="{FF2B5EF4-FFF2-40B4-BE49-F238E27FC236}">
                <a16:creationId xmlns:a16="http://schemas.microsoft.com/office/drawing/2014/main" id="{4BEBD5B7-0435-485A-9321-6BDE60848FF5}"/>
              </a:ext>
            </a:extLst>
          </p:cNvPr>
          <p:cNvSpPr txBox="1"/>
          <p:nvPr/>
        </p:nvSpPr>
        <p:spPr>
          <a:xfrm>
            <a:off x="5003798" y="1602088"/>
            <a:ext cx="7340602" cy="5047536"/>
          </a:xfrm>
          <a:prstGeom prst="rect">
            <a:avLst/>
          </a:prstGeom>
          <a:noFill/>
        </p:spPr>
        <p:txBody>
          <a:bodyPr wrap="square" rtlCol="0">
            <a:spAutoFit/>
          </a:bodyPr>
          <a:lstStyle/>
          <a:p>
            <a:r>
              <a:rPr lang="en-US" sz="1900" b="1" dirty="0"/>
              <a:t>Education</a:t>
            </a:r>
          </a:p>
          <a:p>
            <a:r>
              <a:rPr lang="en-US" sz="1900" dirty="0"/>
              <a:t>*In the </a:t>
            </a:r>
            <a:r>
              <a:rPr lang="en-US" sz="1900" i="1" dirty="0"/>
              <a:t>Increase Teachers of Color and Indigenous Teachers </a:t>
            </a:r>
            <a:r>
              <a:rPr lang="en-US" sz="1900" dirty="0"/>
              <a:t>legislation, address the need for districts and charter schools to be required to provide for a welcoming environment and have an inclusive curriculum</a:t>
            </a:r>
          </a:p>
          <a:p>
            <a:r>
              <a:rPr lang="en-US" sz="1900" dirty="0"/>
              <a:t>*Advocate for improved classroom experiences (virtual and in person) and investments in English Language Learners (ELL) programming. </a:t>
            </a:r>
          </a:p>
          <a:p>
            <a:r>
              <a:rPr lang="en-US" sz="1900" dirty="0"/>
              <a:t>*Advocate for programming that emphasizes Social and Emotional Learning (SEL) which is critical to student academic achievement. </a:t>
            </a:r>
          </a:p>
          <a:p>
            <a:endParaRPr lang="en-US" sz="1900" dirty="0"/>
          </a:p>
          <a:p>
            <a:r>
              <a:rPr lang="en-US" sz="1900" b="1" dirty="0"/>
              <a:t>Economic Development</a:t>
            </a:r>
          </a:p>
          <a:p>
            <a:r>
              <a:rPr lang="en-US" sz="1900" dirty="0"/>
              <a:t>Help families achieve financial stability by securing tax credits that align with the state’s agenda on economic equity.</a:t>
            </a:r>
          </a:p>
          <a:p>
            <a:endParaRPr lang="en-US" sz="1900" dirty="0"/>
          </a:p>
          <a:p>
            <a:r>
              <a:rPr lang="en-US" sz="1900" b="1" dirty="0"/>
              <a:t>Health Equity</a:t>
            </a:r>
          </a:p>
          <a:p>
            <a:r>
              <a:rPr lang="en-US" sz="1900" dirty="0"/>
              <a:t>The top priority for Latinx Minnesotans is the health and safety related to and beyond COVID-19, especially when it comes to essential workers.</a:t>
            </a:r>
          </a:p>
          <a:p>
            <a:endParaRPr lang="en-US" dirty="0"/>
          </a:p>
        </p:txBody>
      </p:sp>
      <p:pic>
        <p:nvPicPr>
          <p:cNvPr id="7" name="Picture 6">
            <a:extLst>
              <a:ext uri="{FF2B5EF4-FFF2-40B4-BE49-F238E27FC236}">
                <a16:creationId xmlns:a16="http://schemas.microsoft.com/office/drawing/2014/main" id="{C1C115A4-F7DE-4809-9632-8CDFD10BAA25}"/>
              </a:ext>
            </a:extLst>
          </p:cNvPr>
          <p:cNvPicPr>
            <a:picLocks noChangeAspect="1"/>
          </p:cNvPicPr>
          <p:nvPr/>
        </p:nvPicPr>
        <p:blipFill>
          <a:blip r:embed="rId3"/>
          <a:stretch>
            <a:fillRect/>
          </a:stretch>
        </p:blipFill>
        <p:spPr>
          <a:xfrm>
            <a:off x="123245" y="4712745"/>
            <a:ext cx="4728153" cy="380032"/>
          </a:xfrm>
          <a:prstGeom prst="rect">
            <a:avLst/>
          </a:prstGeom>
        </p:spPr>
      </p:pic>
      <p:sp>
        <p:nvSpPr>
          <p:cNvPr id="8" name="Rectangle 7">
            <a:extLst>
              <a:ext uri="{FF2B5EF4-FFF2-40B4-BE49-F238E27FC236}">
                <a16:creationId xmlns:a16="http://schemas.microsoft.com/office/drawing/2014/main" id="{B7199ED8-9702-414A-B05C-B195E0CE8E84}"/>
              </a:ext>
            </a:extLst>
          </p:cNvPr>
          <p:cNvSpPr/>
          <p:nvPr/>
        </p:nvSpPr>
        <p:spPr>
          <a:xfrm>
            <a:off x="393638" y="5212590"/>
            <a:ext cx="4187365" cy="646331"/>
          </a:xfrm>
          <a:prstGeom prst="rect">
            <a:avLst/>
          </a:prstGeom>
        </p:spPr>
        <p:txBody>
          <a:bodyPr wrap="none">
            <a:spAutoFit/>
          </a:bodyPr>
          <a:lstStyle/>
          <a:p>
            <a:r>
              <a:rPr lang="en-US" b="1" dirty="0">
                <a:solidFill>
                  <a:srgbClr val="000000"/>
                </a:solidFill>
                <a:latin typeface="Verdana" panose="020B0604030504040204" pitchFamily="34" charset="0"/>
                <a:hlinkClick r:id="rId4"/>
              </a:rPr>
              <a:t>https://tinyurl.com/y5vg6d4d</a:t>
            </a:r>
            <a:endParaRPr lang="en-US" b="1" dirty="0">
              <a:solidFill>
                <a:srgbClr val="000000"/>
              </a:solidFill>
              <a:latin typeface="Verdana" panose="020B0604030504040204" pitchFamily="34" charset="0"/>
            </a:endParaRPr>
          </a:p>
          <a:p>
            <a:endParaRPr lang="en-US" dirty="0"/>
          </a:p>
        </p:txBody>
      </p:sp>
    </p:spTree>
    <p:extLst>
      <p:ext uri="{BB962C8B-B14F-4D97-AF65-F5344CB8AC3E}">
        <p14:creationId xmlns:p14="http://schemas.microsoft.com/office/powerpoint/2010/main" val="2182796756"/>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15777</TotalTime>
  <Words>643</Words>
  <Application>Microsoft Office PowerPoint</Application>
  <PresentationFormat>Widescreen</PresentationFormat>
  <Paragraphs>95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NeueHaasGroteskText Std</vt:lpstr>
      <vt:lpstr>Nirmala UI</vt:lpstr>
      <vt:lpstr>Verdana</vt:lpstr>
      <vt:lpstr>MN.IT</vt:lpstr>
      <vt:lpstr>House State Government Finance and Elections Committee February 9, 2021</vt:lpstr>
      <vt:lpstr>Statute and scope of work</vt:lpstr>
      <vt:lpstr>MCLA’s Staff</vt:lpstr>
      <vt:lpstr>Our constituents and implications</vt:lpstr>
      <vt:lpstr>Our students and Latino contributions</vt:lpstr>
      <vt:lpstr>Connect-Advise-Influence: 2019-2020 Achievements</vt:lpstr>
      <vt:lpstr>Connect-Advise-Influence: COVID-19 Response</vt:lpstr>
      <vt:lpstr>Connect-Advise-Influence: 2019-2020 Achievements</vt:lpstr>
      <vt:lpstr>Connect-Advise-Influence: Key priorities in 2021</vt:lpstr>
      <vt:lpstr>FY21 Agency Budget</vt:lpstr>
      <vt:lpstr>Thank you! Questions: rosa.tock@state.mn.us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Tock, Rosa (MCLA)</cp:lastModifiedBy>
  <cp:revision>709</cp:revision>
  <cp:lastPrinted>2017-03-14T16:27:36Z</cp:lastPrinted>
  <dcterms:created xsi:type="dcterms:W3CDTF">2016-01-06T16:54:03Z</dcterms:created>
  <dcterms:modified xsi:type="dcterms:W3CDTF">2021-02-08T14:17:51Z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