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1495" r:id="rId6"/>
    <p:sldId id="262" r:id="rId7"/>
    <p:sldId id="263" r:id="rId8"/>
    <p:sldId id="264" r:id="rId9"/>
    <p:sldId id="265" r:id="rId10"/>
    <p:sldId id="266" r:id="rId11"/>
    <p:sldId id="1497" r:id="rId12"/>
    <p:sldId id="268" r:id="rId13"/>
    <p:sldId id="269" r:id="rId14"/>
    <p:sldId id="270" r:id="rId15"/>
    <p:sldId id="271" r:id="rId16"/>
    <p:sldId id="272" r:id="rId17"/>
    <p:sldId id="273" r:id="rId18"/>
    <p:sldId id="274" r:id="rId19"/>
    <p:sldId id="1496" r:id="rId20"/>
    <p:sldId id="1492" r:id="rId21"/>
    <p:sldId id="1491" r:id="rId22"/>
    <p:sldId id="1476" r:id="rId23"/>
    <p:sldId id="1481" r:id="rId24"/>
    <p:sldId id="1488" r:id="rId25"/>
    <p:sldId id="14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448A3-91F2-427B-9881-3985CFA88C06}" v="3" dt="2025-01-22T19:26:35.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neil\Downloads\TLMFGCONS.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nchamber-my.sharepoint.com/personal/soneil_mnchamber_com/Documents/Desktop/2022%20Articles%20and%20Reports/MN%202030%20update/MPCA%20Air%20Permits%20Issued%20(2018%20-%20Sep.%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400" b="1" i="1" dirty="0"/>
              <a:t>Total construction spending: Manufacturing in the United States</a:t>
            </a:r>
          </a:p>
          <a:p>
            <a:pPr>
              <a:defRPr sz="1400" b="1" i="1"/>
            </a:pPr>
            <a:r>
              <a:rPr lang="en-US" sz="1400" b="1" i="1" dirty="0"/>
              <a:t>$</a:t>
            </a:r>
            <a:r>
              <a:rPr lang="en-US" sz="1400" b="1" i="1" baseline="0" dirty="0"/>
              <a:t> </a:t>
            </a:r>
            <a:r>
              <a:rPr lang="en-US" sz="1400" b="1" i="1" dirty="0"/>
              <a:t>Millions (seasonally adjusted)</a:t>
            </a:r>
          </a:p>
        </c:rich>
      </c:tx>
      <c:overlay val="0"/>
      <c:spPr>
        <a:noFill/>
        <a:ln>
          <a:noFill/>
        </a:ln>
        <a:effectLst/>
      </c:spPr>
      <c:txPr>
        <a:bodyPr rot="0" spcFirstLastPara="1" vertOverflow="ellipsis" vert="horz" wrap="square" anchor="ctr" anchorCtr="1"/>
        <a:lstStyle/>
        <a:p>
          <a:pPr>
            <a:defRPr sz="140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TLMFGCONS!$B$1</c:f>
              <c:strCache>
                <c:ptCount val="1"/>
                <c:pt idx="0">
                  <c:v>$Millions (seasonally adjusted)</c:v>
                </c:pt>
              </c:strCache>
            </c:strRef>
          </c:tx>
          <c:spPr>
            <a:ln w="38100" cap="rnd">
              <a:solidFill>
                <a:schemeClr val="accent2">
                  <a:lumMod val="75000"/>
                </a:schemeClr>
              </a:solidFill>
              <a:round/>
            </a:ln>
            <a:effectLst/>
          </c:spPr>
          <c:marker>
            <c:symbol val="none"/>
          </c:marker>
          <c:cat>
            <c:numRef>
              <c:f>TLMFGCONS!$A$2:$A$265</c:f>
              <c:numCache>
                <c:formatCode>General</c:formatCode>
                <c:ptCount val="264"/>
                <c:pt idx="0">
                  <c:v>2002</c:v>
                </c:pt>
                <c:pt idx="12">
                  <c:v>2003</c:v>
                </c:pt>
                <c:pt idx="24">
                  <c:v>2004</c:v>
                </c:pt>
                <c:pt idx="36">
                  <c:v>2005</c:v>
                </c:pt>
                <c:pt idx="48">
                  <c:v>2006</c:v>
                </c:pt>
                <c:pt idx="60">
                  <c:v>2007</c:v>
                </c:pt>
                <c:pt idx="72">
                  <c:v>2008</c:v>
                </c:pt>
                <c:pt idx="84">
                  <c:v>2009</c:v>
                </c:pt>
                <c:pt idx="96">
                  <c:v>2010</c:v>
                </c:pt>
                <c:pt idx="108">
                  <c:v>2011</c:v>
                </c:pt>
                <c:pt idx="120">
                  <c:v>2012</c:v>
                </c:pt>
                <c:pt idx="132">
                  <c:v>2013</c:v>
                </c:pt>
                <c:pt idx="144">
                  <c:v>2014</c:v>
                </c:pt>
                <c:pt idx="156">
                  <c:v>2015</c:v>
                </c:pt>
                <c:pt idx="168">
                  <c:v>2016</c:v>
                </c:pt>
                <c:pt idx="180">
                  <c:v>2017</c:v>
                </c:pt>
                <c:pt idx="192">
                  <c:v>2018</c:v>
                </c:pt>
                <c:pt idx="204">
                  <c:v>2019</c:v>
                </c:pt>
                <c:pt idx="216">
                  <c:v>2020</c:v>
                </c:pt>
                <c:pt idx="228">
                  <c:v>2021</c:v>
                </c:pt>
                <c:pt idx="240">
                  <c:v>2022</c:v>
                </c:pt>
                <c:pt idx="252">
                  <c:v>2023</c:v>
                </c:pt>
              </c:numCache>
            </c:numRef>
          </c:cat>
          <c:val>
            <c:numRef>
              <c:f>TLMFGCONS!$B$2:$B$265</c:f>
              <c:numCache>
                <c:formatCode>"$"#,##0</c:formatCode>
                <c:ptCount val="264"/>
                <c:pt idx="0">
                  <c:v>28318</c:v>
                </c:pt>
                <c:pt idx="1">
                  <c:v>25977</c:v>
                </c:pt>
                <c:pt idx="2">
                  <c:v>24998</c:v>
                </c:pt>
                <c:pt idx="3">
                  <c:v>24482</c:v>
                </c:pt>
                <c:pt idx="4">
                  <c:v>23862</c:v>
                </c:pt>
                <c:pt idx="5">
                  <c:v>23200</c:v>
                </c:pt>
                <c:pt idx="6">
                  <c:v>22090</c:v>
                </c:pt>
                <c:pt idx="7">
                  <c:v>20837</c:v>
                </c:pt>
                <c:pt idx="8">
                  <c:v>20168</c:v>
                </c:pt>
                <c:pt idx="9">
                  <c:v>20908</c:v>
                </c:pt>
                <c:pt idx="10">
                  <c:v>21004</c:v>
                </c:pt>
                <c:pt idx="11">
                  <c:v>20384</c:v>
                </c:pt>
                <c:pt idx="12">
                  <c:v>19703</c:v>
                </c:pt>
                <c:pt idx="13">
                  <c:v>19817</c:v>
                </c:pt>
                <c:pt idx="14">
                  <c:v>20772</c:v>
                </c:pt>
                <c:pt idx="15">
                  <c:v>20655</c:v>
                </c:pt>
                <c:pt idx="16">
                  <c:v>22157</c:v>
                </c:pt>
                <c:pt idx="17">
                  <c:v>22542</c:v>
                </c:pt>
                <c:pt idx="18">
                  <c:v>21492</c:v>
                </c:pt>
                <c:pt idx="19">
                  <c:v>21551</c:v>
                </c:pt>
                <c:pt idx="20">
                  <c:v>22422</c:v>
                </c:pt>
                <c:pt idx="21">
                  <c:v>22846</c:v>
                </c:pt>
                <c:pt idx="22">
                  <c:v>21988</c:v>
                </c:pt>
                <c:pt idx="23">
                  <c:v>21445</c:v>
                </c:pt>
                <c:pt idx="24">
                  <c:v>21333</c:v>
                </c:pt>
                <c:pt idx="25">
                  <c:v>22321</c:v>
                </c:pt>
                <c:pt idx="26">
                  <c:v>21786</c:v>
                </c:pt>
                <c:pt idx="27">
                  <c:v>21525</c:v>
                </c:pt>
                <c:pt idx="28">
                  <c:v>22258</c:v>
                </c:pt>
                <c:pt idx="29">
                  <c:v>20654</c:v>
                </c:pt>
                <c:pt idx="30">
                  <c:v>22141</c:v>
                </c:pt>
                <c:pt idx="31">
                  <c:v>22661</c:v>
                </c:pt>
                <c:pt idx="32">
                  <c:v>23397</c:v>
                </c:pt>
                <c:pt idx="33">
                  <c:v>25548</c:v>
                </c:pt>
                <c:pt idx="34">
                  <c:v>27631</c:v>
                </c:pt>
                <c:pt idx="35">
                  <c:v>28235</c:v>
                </c:pt>
                <c:pt idx="36">
                  <c:v>27658</c:v>
                </c:pt>
                <c:pt idx="37">
                  <c:v>28136</c:v>
                </c:pt>
                <c:pt idx="38">
                  <c:v>28759</c:v>
                </c:pt>
                <c:pt idx="39">
                  <c:v>28032</c:v>
                </c:pt>
                <c:pt idx="40">
                  <c:v>27179</c:v>
                </c:pt>
                <c:pt idx="41">
                  <c:v>27671</c:v>
                </c:pt>
                <c:pt idx="42">
                  <c:v>27689</c:v>
                </c:pt>
                <c:pt idx="43">
                  <c:v>29207</c:v>
                </c:pt>
                <c:pt idx="44">
                  <c:v>29359</c:v>
                </c:pt>
                <c:pt idx="45">
                  <c:v>29492</c:v>
                </c:pt>
                <c:pt idx="46">
                  <c:v>29791</c:v>
                </c:pt>
                <c:pt idx="47">
                  <c:v>29877</c:v>
                </c:pt>
                <c:pt idx="48">
                  <c:v>30231</c:v>
                </c:pt>
                <c:pt idx="49">
                  <c:v>29424</c:v>
                </c:pt>
                <c:pt idx="50">
                  <c:v>31325</c:v>
                </c:pt>
                <c:pt idx="51">
                  <c:v>32307</c:v>
                </c:pt>
                <c:pt idx="52">
                  <c:v>32184</c:v>
                </c:pt>
                <c:pt idx="53">
                  <c:v>33318</c:v>
                </c:pt>
                <c:pt idx="54">
                  <c:v>32535</c:v>
                </c:pt>
                <c:pt idx="55">
                  <c:v>36248</c:v>
                </c:pt>
                <c:pt idx="56">
                  <c:v>34674</c:v>
                </c:pt>
                <c:pt idx="57">
                  <c:v>32721</c:v>
                </c:pt>
                <c:pt idx="58">
                  <c:v>32686</c:v>
                </c:pt>
                <c:pt idx="59">
                  <c:v>33088</c:v>
                </c:pt>
                <c:pt idx="60">
                  <c:v>33765</c:v>
                </c:pt>
                <c:pt idx="61">
                  <c:v>34876</c:v>
                </c:pt>
                <c:pt idx="62">
                  <c:v>34401</c:v>
                </c:pt>
                <c:pt idx="63">
                  <c:v>36201</c:v>
                </c:pt>
                <c:pt idx="64">
                  <c:v>35682</c:v>
                </c:pt>
                <c:pt idx="65">
                  <c:v>38032</c:v>
                </c:pt>
                <c:pt idx="66">
                  <c:v>41246</c:v>
                </c:pt>
                <c:pt idx="67">
                  <c:v>40845</c:v>
                </c:pt>
                <c:pt idx="68">
                  <c:v>48459</c:v>
                </c:pt>
                <c:pt idx="69">
                  <c:v>49616</c:v>
                </c:pt>
                <c:pt idx="70">
                  <c:v>44624</c:v>
                </c:pt>
                <c:pt idx="71">
                  <c:v>48293</c:v>
                </c:pt>
                <c:pt idx="72">
                  <c:v>48688</c:v>
                </c:pt>
                <c:pt idx="73">
                  <c:v>48550</c:v>
                </c:pt>
                <c:pt idx="74">
                  <c:v>49005</c:v>
                </c:pt>
                <c:pt idx="75">
                  <c:v>50433</c:v>
                </c:pt>
                <c:pt idx="76">
                  <c:v>53107</c:v>
                </c:pt>
                <c:pt idx="77">
                  <c:v>54745</c:v>
                </c:pt>
                <c:pt idx="78">
                  <c:v>52970</c:v>
                </c:pt>
                <c:pt idx="79">
                  <c:v>54884</c:v>
                </c:pt>
                <c:pt idx="80">
                  <c:v>57161</c:v>
                </c:pt>
                <c:pt idx="81">
                  <c:v>59197</c:v>
                </c:pt>
                <c:pt idx="82">
                  <c:v>58739</c:v>
                </c:pt>
                <c:pt idx="83">
                  <c:v>58850</c:v>
                </c:pt>
                <c:pt idx="84">
                  <c:v>64403</c:v>
                </c:pt>
                <c:pt idx="85">
                  <c:v>67038</c:v>
                </c:pt>
                <c:pt idx="86">
                  <c:v>64842</c:v>
                </c:pt>
                <c:pt idx="87">
                  <c:v>64279</c:v>
                </c:pt>
                <c:pt idx="88">
                  <c:v>63751</c:v>
                </c:pt>
                <c:pt idx="89">
                  <c:v>59897</c:v>
                </c:pt>
                <c:pt idx="90">
                  <c:v>58244</c:v>
                </c:pt>
                <c:pt idx="91">
                  <c:v>56118</c:v>
                </c:pt>
                <c:pt idx="92">
                  <c:v>52833</c:v>
                </c:pt>
                <c:pt idx="93">
                  <c:v>52513</c:v>
                </c:pt>
                <c:pt idx="94">
                  <c:v>51349</c:v>
                </c:pt>
                <c:pt idx="95">
                  <c:v>43060</c:v>
                </c:pt>
                <c:pt idx="96">
                  <c:v>45540</c:v>
                </c:pt>
                <c:pt idx="97">
                  <c:v>45685</c:v>
                </c:pt>
                <c:pt idx="98">
                  <c:v>49495</c:v>
                </c:pt>
                <c:pt idx="99">
                  <c:v>46406</c:v>
                </c:pt>
                <c:pt idx="100">
                  <c:v>43685</c:v>
                </c:pt>
                <c:pt idx="101">
                  <c:v>42717</c:v>
                </c:pt>
                <c:pt idx="102">
                  <c:v>41220</c:v>
                </c:pt>
                <c:pt idx="103">
                  <c:v>39610</c:v>
                </c:pt>
                <c:pt idx="104">
                  <c:v>38217</c:v>
                </c:pt>
                <c:pt idx="105">
                  <c:v>36890</c:v>
                </c:pt>
                <c:pt idx="106">
                  <c:v>35195</c:v>
                </c:pt>
                <c:pt idx="107">
                  <c:v>31638</c:v>
                </c:pt>
                <c:pt idx="108">
                  <c:v>30632</c:v>
                </c:pt>
                <c:pt idx="109">
                  <c:v>33266</c:v>
                </c:pt>
                <c:pt idx="110">
                  <c:v>35282</c:v>
                </c:pt>
                <c:pt idx="111">
                  <c:v>34697</c:v>
                </c:pt>
                <c:pt idx="112">
                  <c:v>37489</c:v>
                </c:pt>
                <c:pt idx="113">
                  <c:v>42435</c:v>
                </c:pt>
                <c:pt idx="114">
                  <c:v>41532</c:v>
                </c:pt>
                <c:pt idx="115">
                  <c:v>43769</c:v>
                </c:pt>
                <c:pt idx="116">
                  <c:v>46301</c:v>
                </c:pt>
                <c:pt idx="117">
                  <c:v>45354</c:v>
                </c:pt>
                <c:pt idx="118">
                  <c:v>45782</c:v>
                </c:pt>
                <c:pt idx="119">
                  <c:v>47524</c:v>
                </c:pt>
                <c:pt idx="120">
                  <c:v>44470</c:v>
                </c:pt>
                <c:pt idx="121">
                  <c:v>44955</c:v>
                </c:pt>
                <c:pt idx="122">
                  <c:v>46219</c:v>
                </c:pt>
                <c:pt idx="123">
                  <c:v>46995</c:v>
                </c:pt>
                <c:pt idx="124">
                  <c:v>47170</c:v>
                </c:pt>
                <c:pt idx="125">
                  <c:v>47615</c:v>
                </c:pt>
                <c:pt idx="126">
                  <c:v>48281</c:v>
                </c:pt>
                <c:pt idx="127">
                  <c:v>47882</c:v>
                </c:pt>
                <c:pt idx="128">
                  <c:v>48949</c:v>
                </c:pt>
                <c:pt idx="129">
                  <c:v>49355</c:v>
                </c:pt>
                <c:pt idx="130">
                  <c:v>49048</c:v>
                </c:pt>
                <c:pt idx="131">
                  <c:v>49943</c:v>
                </c:pt>
                <c:pt idx="132">
                  <c:v>49919</c:v>
                </c:pt>
                <c:pt idx="133">
                  <c:v>51348</c:v>
                </c:pt>
                <c:pt idx="134">
                  <c:v>51151</c:v>
                </c:pt>
                <c:pt idx="135">
                  <c:v>50295</c:v>
                </c:pt>
                <c:pt idx="136">
                  <c:v>48701</c:v>
                </c:pt>
                <c:pt idx="137">
                  <c:v>50185</c:v>
                </c:pt>
                <c:pt idx="138">
                  <c:v>55930</c:v>
                </c:pt>
                <c:pt idx="139">
                  <c:v>54929</c:v>
                </c:pt>
                <c:pt idx="140">
                  <c:v>52449</c:v>
                </c:pt>
                <c:pt idx="141">
                  <c:v>53003</c:v>
                </c:pt>
                <c:pt idx="142">
                  <c:v>52965</c:v>
                </c:pt>
                <c:pt idx="143">
                  <c:v>58489</c:v>
                </c:pt>
                <c:pt idx="144">
                  <c:v>55799</c:v>
                </c:pt>
                <c:pt idx="145">
                  <c:v>54342</c:v>
                </c:pt>
                <c:pt idx="146">
                  <c:v>51678</c:v>
                </c:pt>
                <c:pt idx="147">
                  <c:v>54347</c:v>
                </c:pt>
                <c:pt idx="148">
                  <c:v>53669</c:v>
                </c:pt>
                <c:pt idx="149">
                  <c:v>58899</c:v>
                </c:pt>
                <c:pt idx="150">
                  <c:v>58226</c:v>
                </c:pt>
                <c:pt idx="151">
                  <c:v>59770</c:v>
                </c:pt>
                <c:pt idx="152">
                  <c:v>62103</c:v>
                </c:pt>
                <c:pt idx="153">
                  <c:v>71312</c:v>
                </c:pt>
                <c:pt idx="154">
                  <c:v>73732</c:v>
                </c:pt>
                <c:pt idx="155">
                  <c:v>71623</c:v>
                </c:pt>
                <c:pt idx="156">
                  <c:v>76734</c:v>
                </c:pt>
                <c:pt idx="157">
                  <c:v>80278</c:v>
                </c:pt>
                <c:pt idx="158">
                  <c:v>80873</c:v>
                </c:pt>
                <c:pt idx="159">
                  <c:v>82950</c:v>
                </c:pt>
                <c:pt idx="160">
                  <c:v>84416</c:v>
                </c:pt>
                <c:pt idx="161">
                  <c:v>88781</c:v>
                </c:pt>
                <c:pt idx="162">
                  <c:v>83204</c:v>
                </c:pt>
                <c:pt idx="163">
                  <c:v>84409</c:v>
                </c:pt>
                <c:pt idx="164">
                  <c:v>87399</c:v>
                </c:pt>
                <c:pt idx="165">
                  <c:v>85483</c:v>
                </c:pt>
                <c:pt idx="166">
                  <c:v>84173</c:v>
                </c:pt>
                <c:pt idx="167">
                  <c:v>80037</c:v>
                </c:pt>
                <c:pt idx="168">
                  <c:v>77896</c:v>
                </c:pt>
                <c:pt idx="169">
                  <c:v>80033</c:v>
                </c:pt>
                <c:pt idx="170">
                  <c:v>80883</c:v>
                </c:pt>
                <c:pt idx="171">
                  <c:v>80792</c:v>
                </c:pt>
                <c:pt idx="172">
                  <c:v>82046</c:v>
                </c:pt>
                <c:pt idx="173">
                  <c:v>82943</c:v>
                </c:pt>
                <c:pt idx="174">
                  <c:v>82419</c:v>
                </c:pt>
                <c:pt idx="175">
                  <c:v>80772</c:v>
                </c:pt>
                <c:pt idx="176">
                  <c:v>78026</c:v>
                </c:pt>
                <c:pt idx="177">
                  <c:v>75555</c:v>
                </c:pt>
                <c:pt idx="178">
                  <c:v>77386</c:v>
                </c:pt>
                <c:pt idx="179">
                  <c:v>76513</c:v>
                </c:pt>
                <c:pt idx="180">
                  <c:v>72950</c:v>
                </c:pt>
                <c:pt idx="181">
                  <c:v>70055</c:v>
                </c:pt>
                <c:pt idx="182">
                  <c:v>72097</c:v>
                </c:pt>
                <c:pt idx="183">
                  <c:v>71887</c:v>
                </c:pt>
                <c:pt idx="184">
                  <c:v>73442</c:v>
                </c:pt>
                <c:pt idx="185">
                  <c:v>70780</c:v>
                </c:pt>
                <c:pt idx="186">
                  <c:v>70561</c:v>
                </c:pt>
                <c:pt idx="187">
                  <c:v>68592</c:v>
                </c:pt>
                <c:pt idx="188">
                  <c:v>69170</c:v>
                </c:pt>
                <c:pt idx="189">
                  <c:v>69706</c:v>
                </c:pt>
                <c:pt idx="190">
                  <c:v>69757</c:v>
                </c:pt>
                <c:pt idx="191">
                  <c:v>70560</c:v>
                </c:pt>
                <c:pt idx="192">
                  <c:v>68776</c:v>
                </c:pt>
                <c:pt idx="193">
                  <c:v>71926</c:v>
                </c:pt>
                <c:pt idx="194">
                  <c:v>70169</c:v>
                </c:pt>
                <c:pt idx="195">
                  <c:v>69945</c:v>
                </c:pt>
                <c:pt idx="196">
                  <c:v>72234</c:v>
                </c:pt>
                <c:pt idx="197">
                  <c:v>71689</c:v>
                </c:pt>
                <c:pt idx="198">
                  <c:v>70757</c:v>
                </c:pt>
                <c:pt idx="199">
                  <c:v>74877</c:v>
                </c:pt>
                <c:pt idx="200">
                  <c:v>75070</c:v>
                </c:pt>
                <c:pt idx="201">
                  <c:v>74126</c:v>
                </c:pt>
                <c:pt idx="202">
                  <c:v>73919</c:v>
                </c:pt>
                <c:pt idx="203">
                  <c:v>76622</c:v>
                </c:pt>
                <c:pt idx="204">
                  <c:v>77294</c:v>
                </c:pt>
                <c:pt idx="205">
                  <c:v>80955</c:v>
                </c:pt>
                <c:pt idx="206">
                  <c:v>81687</c:v>
                </c:pt>
                <c:pt idx="207">
                  <c:v>82589</c:v>
                </c:pt>
                <c:pt idx="208">
                  <c:v>80946</c:v>
                </c:pt>
                <c:pt idx="209">
                  <c:v>81599</c:v>
                </c:pt>
                <c:pt idx="210">
                  <c:v>81768</c:v>
                </c:pt>
                <c:pt idx="211">
                  <c:v>81608</c:v>
                </c:pt>
                <c:pt idx="212">
                  <c:v>80868</c:v>
                </c:pt>
                <c:pt idx="213">
                  <c:v>80100</c:v>
                </c:pt>
                <c:pt idx="214">
                  <c:v>82207</c:v>
                </c:pt>
                <c:pt idx="215">
                  <c:v>80877</c:v>
                </c:pt>
                <c:pt idx="216">
                  <c:v>79128</c:v>
                </c:pt>
                <c:pt idx="217">
                  <c:v>78291</c:v>
                </c:pt>
                <c:pt idx="218">
                  <c:v>78789</c:v>
                </c:pt>
                <c:pt idx="219">
                  <c:v>74392</c:v>
                </c:pt>
                <c:pt idx="220">
                  <c:v>73523</c:v>
                </c:pt>
                <c:pt idx="221">
                  <c:v>74465</c:v>
                </c:pt>
                <c:pt idx="222">
                  <c:v>75506</c:v>
                </c:pt>
                <c:pt idx="223">
                  <c:v>74276</c:v>
                </c:pt>
                <c:pt idx="224">
                  <c:v>73170</c:v>
                </c:pt>
                <c:pt idx="225">
                  <c:v>75619</c:v>
                </c:pt>
                <c:pt idx="226">
                  <c:v>73553</c:v>
                </c:pt>
                <c:pt idx="227">
                  <c:v>74782</c:v>
                </c:pt>
                <c:pt idx="228">
                  <c:v>76662</c:v>
                </c:pt>
                <c:pt idx="229">
                  <c:v>75848</c:v>
                </c:pt>
                <c:pt idx="230">
                  <c:v>78271</c:v>
                </c:pt>
                <c:pt idx="231">
                  <c:v>76900</c:v>
                </c:pt>
                <c:pt idx="232">
                  <c:v>76439</c:v>
                </c:pt>
                <c:pt idx="233">
                  <c:v>78866</c:v>
                </c:pt>
                <c:pt idx="234">
                  <c:v>80761</c:v>
                </c:pt>
                <c:pt idx="235">
                  <c:v>81359</c:v>
                </c:pt>
                <c:pt idx="236">
                  <c:v>81925</c:v>
                </c:pt>
                <c:pt idx="237">
                  <c:v>87537</c:v>
                </c:pt>
                <c:pt idx="238">
                  <c:v>93870</c:v>
                </c:pt>
                <c:pt idx="239">
                  <c:v>93811</c:v>
                </c:pt>
                <c:pt idx="240">
                  <c:v>97661</c:v>
                </c:pt>
                <c:pt idx="241">
                  <c:v>97965</c:v>
                </c:pt>
                <c:pt idx="242">
                  <c:v>102039</c:v>
                </c:pt>
                <c:pt idx="243">
                  <c:v>107614</c:v>
                </c:pt>
                <c:pt idx="244">
                  <c:v>110185</c:v>
                </c:pt>
                <c:pt idx="245">
                  <c:v>108866</c:v>
                </c:pt>
                <c:pt idx="246">
                  <c:v>117961</c:v>
                </c:pt>
                <c:pt idx="247">
                  <c:v>119897</c:v>
                </c:pt>
                <c:pt idx="248">
                  <c:v>122877</c:v>
                </c:pt>
                <c:pt idx="249">
                  <c:v>120839</c:v>
                </c:pt>
                <c:pt idx="250">
                  <c:v>131816</c:v>
                </c:pt>
                <c:pt idx="251">
                  <c:v>133244</c:v>
                </c:pt>
                <c:pt idx="252">
                  <c:v>164649</c:v>
                </c:pt>
                <c:pt idx="253">
                  <c:v>168976</c:v>
                </c:pt>
                <c:pt idx="254">
                  <c:v>177457</c:v>
                </c:pt>
                <c:pt idx="255">
                  <c:v>194818</c:v>
                </c:pt>
                <c:pt idx="256">
                  <c:v>200258</c:v>
                </c:pt>
                <c:pt idx="257">
                  <c:v>192970</c:v>
                </c:pt>
                <c:pt idx="258">
                  <c:v>197225</c:v>
                </c:pt>
                <c:pt idx="259">
                  <c:v>204410</c:v>
                </c:pt>
                <c:pt idx="260">
                  <c:v>203337</c:v>
                </c:pt>
                <c:pt idx="261">
                  <c:v>207210</c:v>
                </c:pt>
                <c:pt idx="262">
                  <c:v>214173</c:v>
                </c:pt>
                <c:pt idx="263">
                  <c:v>213892</c:v>
                </c:pt>
              </c:numCache>
            </c:numRef>
          </c:val>
          <c:smooth val="0"/>
          <c:extLst>
            <c:ext xmlns:c16="http://schemas.microsoft.com/office/drawing/2014/chart" uri="{C3380CC4-5D6E-409C-BE32-E72D297353CC}">
              <c16:uniqueId val="{00000000-EC13-4894-8D30-60AF81C6DEC4}"/>
            </c:ext>
          </c:extLst>
        </c:ser>
        <c:dLbls>
          <c:showLegendKey val="0"/>
          <c:showVal val="0"/>
          <c:showCatName val="0"/>
          <c:showSerName val="0"/>
          <c:showPercent val="0"/>
          <c:showBubbleSize val="0"/>
        </c:dLbls>
        <c:smooth val="0"/>
        <c:axId val="1508473375"/>
        <c:axId val="259683824"/>
      </c:lineChart>
      <c:catAx>
        <c:axId val="150847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59683824"/>
        <c:crosses val="autoZero"/>
        <c:auto val="1"/>
        <c:lblAlgn val="ctr"/>
        <c:lblOffset val="100"/>
        <c:noMultiLvlLbl val="0"/>
      </c:catAx>
      <c:valAx>
        <c:axId val="259683824"/>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508473375"/>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1" u="none" strike="noStrike" kern="1200" spc="0" baseline="0">
                <a:solidFill>
                  <a:schemeClr val="tx1">
                    <a:lumMod val="65000"/>
                    <a:lumOff val="35000"/>
                  </a:schemeClr>
                </a:solidFill>
                <a:latin typeface="+mn-lt"/>
                <a:ea typeface="+mn-ea"/>
                <a:cs typeface="+mn-cs"/>
              </a:defRPr>
            </a:pPr>
            <a:r>
              <a:rPr lang="en-US" b="1" i="1" dirty="0"/>
              <a:t>Median</a:t>
            </a:r>
            <a:r>
              <a:rPr lang="en-US" b="1" i="1" baseline="0" dirty="0"/>
              <a:t> number of days to issue air permit by Tier level</a:t>
            </a:r>
            <a:endParaRPr lang="en-US" b="1" i="1" dirty="0"/>
          </a:p>
        </c:rich>
      </c:tx>
      <c:overlay val="0"/>
      <c:spPr>
        <a:noFill/>
        <a:ln>
          <a:noFill/>
        </a:ln>
        <a:effectLst/>
      </c:spPr>
      <c:txPr>
        <a:bodyPr rot="0" spcFirstLastPara="1" vertOverflow="ellipsis" vert="horz" wrap="square" anchor="ctr" anchorCtr="1"/>
        <a:lstStyle/>
        <a:p>
          <a:pPr>
            <a:defRPr sz="168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'Tier 1 v Tier 2'!$A$2</c:f>
              <c:strCache>
                <c:ptCount val="1"/>
                <c:pt idx="0">
                  <c:v>Tier 1 air permits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'Tier 1 v Tier 2'!$B$1:$G$1</c:f>
              <c:numCache>
                <c:formatCode>General</c:formatCode>
                <c:ptCount val="6"/>
                <c:pt idx="0">
                  <c:v>2018</c:v>
                </c:pt>
                <c:pt idx="1">
                  <c:v>2019</c:v>
                </c:pt>
                <c:pt idx="2">
                  <c:v>2020</c:v>
                </c:pt>
                <c:pt idx="3">
                  <c:v>2021</c:v>
                </c:pt>
                <c:pt idx="4">
                  <c:v>2022</c:v>
                </c:pt>
                <c:pt idx="5">
                  <c:v>2023</c:v>
                </c:pt>
              </c:numCache>
            </c:numRef>
          </c:cat>
          <c:val>
            <c:numRef>
              <c:f>'Tier 1 v Tier 2'!$B$2:$G$2</c:f>
              <c:numCache>
                <c:formatCode>General</c:formatCode>
                <c:ptCount val="6"/>
                <c:pt idx="0">
                  <c:v>30</c:v>
                </c:pt>
                <c:pt idx="1">
                  <c:v>20</c:v>
                </c:pt>
                <c:pt idx="2">
                  <c:v>37</c:v>
                </c:pt>
                <c:pt idx="3">
                  <c:v>36</c:v>
                </c:pt>
                <c:pt idx="4">
                  <c:v>18</c:v>
                </c:pt>
                <c:pt idx="5">
                  <c:v>23</c:v>
                </c:pt>
              </c:numCache>
            </c:numRef>
          </c:val>
          <c:extLst>
            <c:ext xmlns:c16="http://schemas.microsoft.com/office/drawing/2014/chart" uri="{C3380CC4-5D6E-409C-BE32-E72D297353CC}">
              <c16:uniqueId val="{00000000-171D-4D14-9982-1820FE81E367}"/>
            </c:ext>
          </c:extLst>
        </c:ser>
        <c:ser>
          <c:idx val="1"/>
          <c:order val="1"/>
          <c:tx>
            <c:strRef>
              <c:f>'Tier 1 v Tier 2'!$A$3</c:f>
              <c:strCache>
                <c:ptCount val="1"/>
                <c:pt idx="0">
                  <c:v>Tier 2 air permits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'Tier 1 v Tier 2'!$B$1:$G$1</c:f>
              <c:numCache>
                <c:formatCode>General</c:formatCode>
                <c:ptCount val="6"/>
                <c:pt idx="0">
                  <c:v>2018</c:v>
                </c:pt>
                <c:pt idx="1">
                  <c:v>2019</c:v>
                </c:pt>
                <c:pt idx="2">
                  <c:v>2020</c:v>
                </c:pt>
                <c:pt idx="3">
                  <c:v>2021</c:v>
                </c:pt>
                <c:pt idx="4">
                  <c:v>2022</c:v>
                </c:pt>
                <c:pt idx="5">
                  <c:v>2023</c:v>
                </c:pt>
              </c:numCache>
            </c:numRef>
          </c:cat>
          <c:val>
            <c:numRef>
              <c:f>'Tier 1 v Tier 2'!$B$3:$G$3</c:f>
              <c:numCache>
                <c:formatCode>General</c:formatCode>
                <c:ptCount val="6"/>
                <c:pt idx="0">
                  <c:v>771</c:v>
                </c:pt>
                <c:pt idx="1">
                  <c:v>654</c:v>
                </c:pt>
                <c:pt idx="2">
                  <c:v>483</c:v>
                </c:pt>
                <c:pt idx="3">
                  <c:v>419</c:v>
                </c:pt>
                <c:pt idx="4">
                  <c:v>683</c:v>
                </c:pt>
                <c:pt idx="5">
                  <c:v>569</c:v>
                </c:pt>
              </c:numCache>
            </c:numRef>
          </c:val>
          <c:extLst>
            <c:ext xmlns:c16="http://schemas.microsoft.com/office/drawing/2014/chart" uri="{C3380CC4-5D6E-409C-BE32-E72D297353CC}">
              <c16:uniqueId val="{00000001-171D-4D14-9982-1820FE81E367}"/>
            </c:ext>
          </c:extLst>
        </c:ser>
        <c:dLbls>
          <c:showLegendKey val="0"/>
          <c:showVal val="0"/>
          <c:showCatName val="0"/>
          <c:showSerName val="0"/>
          <c:showPercent val="0"/>
          <c:showBubbleSize val="0"/>
        </c:dLbls>
        <c:gapWidth val="219"/>
        <c:overlap val="-27"/>
        <c:axId val="2130374495"/>
        <c:axId val="68315391"/>
      </c:barChart>
      <c:catAx>
        <c:axId val="213037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315391"/>
        <c:crosses val="autoZero"/>
        <c:auto val="1"/>
        <c:lblAlgn val="ctr"/>
        <c:lblOffset val="100"/>
        <c:noMultiLvlLbl val="0"/>
      </c:catAx>
      <c:valAx>
        <c:axId val="68315391"/>
        <c:scaling>
          <c:orientation val="minMax"/>
        </c:scaling>
        <c:delete val="1"/>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crossAx val="2130374495"/>
        <c:crosses val="autoZero"/>
        <c:crossBetween val="between"/>
      </c:valAx>
      <c:spPr>
        <a:noFill/>
        <a:ln>
          <a:noFill/>
        </a:ln>
        <a:effectLst/>
      </c:spPr>
    </c:plotArea>
    <c:legend>
      <c:legendPos val="t"/>
      <c:layout>
        <c:manualLayout>
          <c:xMode val="edge"/>
          <c:yMode val="edge"/>
          <c:x val="0.44131690612021729"/>
          <c:y val="0.13616597386024573"/>
          <c:w val="0.45350067861010157"/>
          <c:h val="7.17338676983308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700" b="1" i="1" dirty="0"/>
              <a:t>% of priority Tier 2 air permits that</a:t>
            </a:r>
            <a:r>
              <a:rPr lang="en-US" sz="1700" b="1" i="1" baseline="0" dirty="0"/>
              <a:t> were issued within</a:t>
            </a:r>
            <a:r>
              <a:rPr lang="en-US" sz="1700" b="1" i="1" dirty="0"/>
              <a:t> the</a:t>
            </a:r>
            <a:r>
              <a:rPr lang="en-US" sz="1700" b="1" i="1" baseline="0" dirty="0"/>
              <a:t> state’s</a:t>
            </a:r>
            <a:r>
              <a:rPr lang="en-US" sz="1700" b="1" i="1" dirty="0"/>
              <a:t> 150-day goal</a:t>
            </a:r>
          </a:p>
        </c:rich>
      </c:tx>
      <c:layout>
        <c:manualLayout>
          <c:xMode val="edge"/>
          <c:yMode val="edge"/>
          <c:x val="0.12419945288794458"/>
          <c:y val="4.1465815772255978E-2"/>
        </c:manualLayout>
      </c:layout>
      <c:overlay val="0"/>
      <c:spPr>
        <a:noFill/>
        <a:ln>
          <a:noFill/>
        </a:ln>
        <a:effectLst/>
      </c:spPr>
      <c:txPr>
        <a:bodyPr rot="0" spcFirstLastPara="1" vertOverflow="ellipsis" vert="horz" wrap="square" anchor="ctr" anchorCtr="1"/>
        <a:lstStyle/>
        <a:p>
          <a:pPr>
            <a:defRPr sz="170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Sheet1!$A$2</c:f>
              <c:strCache>
                <c:ptCount val="1"/>
                <c:pt idx="0">
                  <c:v>% of priority Tier 2 air permits that were issued within the 150-day goal</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Sheet1!$B$1:$F$1</c:f>
              <c:numCache>
                <c:formatCode>General</c:formatCode>
                <c:ptCount val="5"/>
                <c:pt idx="0">
                  <c:v>2018</c:v>
                </c:pt>
                <c:pt idx="1">
                  <c:v>2019</c:v>
                </c:pt>
                <c:pt idx="2">
                  <c:v>2020</c:v>
                </c:pt>
                <c:pt idx="3">
                  <c:v>2021</c:v>
                </c:pt>
                <c:pt idx="4">
                  <c:v>2022</c:v>
                </c:pt>
              </c:numCache>
            </c:numRef>
          </c:cat>
          <c:val>
            <c:numRef>
              <c:f>Sheet1!$B$2:$F$2</c:f>
              <c:numCache>
                <c:formatCode>0%</c:formatCode>
                <c:ptCount val="5"/>
                <c:pt idx="0">
                  <c:v>6.3E-2</c:v>
                </c:pt>
                <c:pt idx="1">
                  <c:v>9.7000000000000003E-2</c:v>
                </c:pt>
                <c:pt idx="2">
                  <c:v>4.8000000000000001E-2</c:v>
                </c:pt>
                <c:pt idx="3">
                  <c:v>0.16700000000000001</c:v>
                </c:pt>
                <c:pt idx="4">
                  <c:v>0.154</c:v>
                </c:pt>
              </c:numCache>
            </c:numRef>
          </c:val>
          <c:extLst>
            <c:ext xmlns:c16="http://schemas.microsoft.com/office/drawing/2014/chart" uri="{C3380CC4-5D6E-409C-BE32-E72D297353CC}">
              <c16:uniqueId val="{00000000-9353-45EA-BA26-1572387BD8DA}"/>
            </c:ext>
          </c:extLst>
        </c:ser>
        <c:dLbls>
          <c:showLegendKey val="0"/>
          <c:showVal val="0"/>
          <c:showCatName val="0"/>
          <c:showSerName val="0"/>
          <c:showPercent val="0"/>
          <c:showBubbleSize val="0"/>
        </c:dLbls>
        <c:gapWidth val="219"/>
        <c:overlap val="-27"/>
        <c:axId val="1075395247"/>
        <c:axId val="1849765615"/>
      </c:barChart>
      <c:catAx>
        <c:axId val="107539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49765615"/>
        <c:crosses val="autoZero"/>
        <c:auto val="1"/>
        <c:lblAlgn val="ctr"/>
        <c:lblOffset val="100"/>
        <c:noMultiLvlLbl val="0"/>
      </c:catAx>
      <c:valAx>
        <c:axId val="1849765615"/>
        <c:scaling>
          <c:orientation val="minMax"/>
          <c:max val="1"/>
        </c:scaling>
        <c:delete val="0"/>
        <c:axPos val="l"/>
        <c:majorGridlines>
          <c:spPr>
            <a:ln w="9525" cap="flat" cmpd="sng" algn="ctr">
              <a:solidFill>
                <a:schemeClr val="tx1">
                  <a:lumMod val="15000"/>
                  <a:lumOff val="85000"/>
                </a:schemeClr>
              </a:solidFill>
              <a:prstDash val="dash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75395247"/>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b="1" i="1"/>
              <a:t>Number of days to issue priority Tier 2 air permits in Minnesota: </a:t>
            </a:r>
            <a:br>
              <a:rPr lang="en-US" b="1" i="1"/>
            </a:br>
            <a:r>
              <a:rPr lang="en-US" b="1" i="1"/>
              <a:t>January 2018  - September 2023</a:t>
            </a:r>
          </a:p>
        </c:rich>
      </c:tx>
      <c:overlay val="0"/>
      <c:spPr>
        <a:noFill/>
        <a:ln>
          <a:noFill/>
        </a:ln>
        <a:effectLst/>
      </c:spPr>
      <c:txPr>
        <a:bodyPr rot="0" spcFirstLastPara="1" vertOverflow="ellipsis" vert="horz" wrap="square" anchor="ctr" anchorCtr="1"/>
        <a:lstStyle/>
        <a:p>
          <a:pPr>
            <a:defRPr sz="168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Sheet8!$A$2</c:f>
              <c:strCache>
                <c:ptCount val="1"/>
                <c:pt idx="0">
                  <c:v>Number of days to issue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Sheet8!$B$1:$E$1</c:f>
              <c:strCache>
                <c:ptCount val="4"/>
                <c:pt idx="0">
                  <c:v>Minimum</c:v>
                </c:pt>
                <c:pt idx="1">
                  <c:v>Median</c:v>
                </c:pt>
                <c:pt idx="2">
                  <c:v>Average</c:v>
                </c:pt>
                <c:pt idx="3">
                  <c:v>Maximum</c:v>
                </c:pt>
              </c:strCache>
            </c:strRef>
          </c:cat>
          <c:val>
            <c:numRef>
              <c:f>Sheet8!$B$2:$E$2</c:f>
              <c:numCache>
                <c:formatCode>General</c:formatCode>
                <c:ptCount val="4"/>
                <c:pt idx="0">
                  <c:v>29</c:v>
                </c:pt>
                <c:pt idx="1">
                  <c:v>351</c:v>
                </c:pt>
                <c:pt idx="2">
                  <c:v>586</c:v>
                </c:pt>
                <c:pt idx="3" formatCode="#,##0">
                  <c:v>3451</c:v>
                </c:pt>
              </c:numCache>
            </c:numRef>
          </c:val>
          <c:extLst>
            <c:ext xmlns:c16="http://schemas.microsoft.com/office/drawing/2014/chart" uri="{C3380CC4-5D6E-409C-BE32-E72D297353CC}">
              <c16:uniqueId val="{00000000-F989-48B3-BBED-08C63FEDFC62}"/>
            </c:ext>
          </c:extLst>
        </c:ser>
        <c:dLbls>
          <c:showLegendKey val="0"/>
          <c:showVal val="0"/>
          <c:showCatName val="0"/>
          <c:showSerName val="0"/>
          <c:showPercent val="0"/>
          <c:showBubbleSize val="0"/>
        </c:dLbls>
        <c:gapWidth val="219"/>
        <c:overlap val="-27"/>
        <c:axId val="1444295424"/>
        <c:axId val="34808816"/>
      </c:barChart>
      <c:catAx>
        <c:axId val="144429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4808816"/>
        <c:crosses val="autoZero"/>
        <c:auto val="1"/>
        <c:lblAlgn val="ctr"/>
        <c:lblOffset val="100"/>
        <c:noMultiLvlLbl val="0"/>
      </c:catAx>
      <c:valAx>
        <c:axId val="34808816"/>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442954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b="1" i="1" dirty="0"/>
              <a:t>Number of days to issue </a:t>
            </a:r>
            <a:r>
              <a:rPr lang="en-US" b="1" i="1" u="sng" dirty="0"/>
              <a:t>non-priority</a:t>
            </a:r>
            <a:r>
              <a:rPr lang="en-US" b="1" i="1" dirty="0"/>
              <a:t> Tier 2 air permits in Minnesota:</a:t>
            </a:r>
          </a:p>
          <a:p>
            <a:pPr>
              <a:defRPr b="1" i="1"/>
            </a:pPr>
            <a:r>
              <a:rPr lang="en-US" b="1" i="1" dirty="0"/>
              <a:t>January 2018 - September 2023</a:t>
            </a:r>
          </a:p>
        </c:rich>
      </c:tx>
      <c:overlay val="0"/>
      <c:spPr>
        <a:noFill/>
        <a:ln>
          <a:noFill/>
        </a:ln>
        <a:effectLst/>
      </c:spPr>
      <c:txPr>
        <a:bodyPr rot="0" spcFirstLastPara="1" vertOverflow="ellipsis" vert="horz" wrap="square" anchor="ctr" anchorCtr="1"/>
        <a:lstStyle/>
        <a:p>
          <a:pPr>
            <a:defRPr sz="1680" b="1" i="1"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'[MPCA Air Permits Issued (2018 - Sep. 2023).xlsx]Sheet5'!$N$1</c:f>
              <c:strCache>
                <c:ptCount val="1"/>
                <c:pt idx="0">
                  <c:v>Number of days</c:v>
                </c:pt>
              </c:strCache>
            </c:strRef>
          </c:tx>
          <c:spPr>
            <a:solidFill>
              <a:schemeClr val="tx2">
                <a:lumMod val="75000"/>
              </a:schemeClr>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'[MPCA Air Permits Issued (2018 - Sep. 2023).xlsx]Sheet5'!$M$2:$M$5</c:f>
              <c:strCache>
                <c:ptCount val="4"/>
                <c:pt idx="0">
                  <c:v>Minimum</c:v>
                </c:pt>
                <c:pt idx="1">
                  <c:v>Median</c:v>
                </c:pt>
                <c:pt idx="2">
                  <c:v>Average</c:v>
                </c:pt>
                <c:pt idx="3">
                  <c:v>Maximum</c:v>
                </c:pt>
              </c:strCache>
            </c:strRef>
          </c:cat>
          <c:val>
            <c:numRef>
              <c:f>'[MPCA Air Permits Issued (2018 - Sep. 2023).xlsx]Sheet5'!$N$2:$N$5</c:f>
              <c:numCache>
                <c:formatCode>General</c:formatCode>
                <c:ptCount val="4"/>
                <c:pt idx="0">
                  <c:v>19</c:v>
                </c:pt>
                <c:pt idx="1">
                  <c:v>887</c:v>
                </c:pt>
                <c:pt idx="2" formatCode="#,##0">
                  <c:v>1295</c:v>
                </c:pt>
                <c:pt idx="3" formatCode="#,##0">
                  <c:v>6500</c:v>
                </c:pt>
              </c:numCache>
            </c:numRef>
          </c:val>
          <c:extLst>
            <c:ext xmlns:c16="http://schemas.microsoft.com/office/drawing/2014/chart" uri="{C3380CC4-5D6E-409C-BE32-E72D297353CC}">
              <c16:uniqueId val="{00000000-D163-4FE9-B197-C3B5A7155AEC}"/>
            </c:ext>
          </c:extLst>
        </c:ser>
        <c:dLbls>
          <c:showLegendKey val="0"/>
          <c:showVal val="0"/>
          <c:showCatName val="0"/>
          <c:showSerName val="0"/>
          <c:showPercent val="0"/>
          <c:showBubbleSize val="0"/>
        </c:dLbls>
        <c:gapWidth val="219"/>
        <c:overlap val="-27"/>
        <c:axId val="77542656"/>
        <c:axId val="94072544"/>
      </c:barChart>
      <c:catAx>
        <c:axId val="775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4072544"/>
        <c:crosses val="autoZero"/>
        <c:auto val="1"/>
        <c:lblAlgn val="ctr"/>
        <c:lblOffset val="100"/>
        <c:noMultiLvlLbl val="0"/>
      </c:catAx>
      <c:valAx>
        <c:axId val="94072544"/>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754265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1" u="none" strike="noStrike" kern="1200" spc="0" baseline="0">
                <a:solidFill>
                  <a:schemeClr val="tx1">
                    <a:lumMod val="65000"/>
                    <a:lumOff val="35000"/>
                  </a:schemeClr>
                </a:solidFill>
                <a:latin typeface="+mn-lt"/>
                <a:ea typeface="+mn-ea"/>
                <a:cs typeface="+mn-cs"/>
              </a:defRPr>
            </a:pPr>
            <a:r>
              <a:rPr lang="en-US" b="1" i="1" dirty="0"/>
              <a:t>Average number of</a:t>
            </a:r>
            <a:r>
              <a:rPr lang="en-US" b="1" i="1" baseline="0" dirty="0"/>
              <a:t> days to issue air permit: 2017-2022</a:t>
            </a:r>
            <a:endParaRPr lang="en-US" b="1" i="1" dirty="0"/>
          </a:p>
        </c:rich>
      </c:tx>
      <c:overlay val="0"/>
      <c:spPr>
        <a:noFill/>
        <a:ln>
          <a:noFill/>
        </a:ln>
        <a:effectLst/>
      </c:spPr>
      <c:txPr>
        <a:bodyPr rot="0" spcFirstLastPara="1" vertOverflow="ellipsis" vert="horz" wrap="square" anchor="ctr" anchorCtr="1"/>
        <a:lstStyle/>
        <a:p>
          <a:pPr>
            <a:defRPr sz="168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242155777039496E-2"/>
          <c:y val="0.16485788291780815"/>
          <c:w val="0.96751568844592095"/>
          <c:h val="0.69052763371755765"/>
        </c:manualLayout>
      </c:layout>
      <c:barChart>
        <c:barDir val="col"/>
        <c:grouping val="clustered"/>
        <c:varyColors val="0"/>
        <c:ser>
          <c:idx val="0"/>
          <c:order val="0"/>
          <c:spPr>
            <a:solidFill>
              <a:schemeClr val="tx2">
                <a:lumMod val="75000"/>
              </a:schemeClr>
            </a:solidFill>
            <a:ln>
              <a:noFill/>
            </a:ln>
            <a:effectLst/>
          </c:spPr>
          <c:invertIfNegative val="0"/>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1-4271-46F4-968E-5EFBB41BE48C}"/>
              </c:ext>
            </c:extLst>
          </c:dPt>
          <c:dLbls>
            <c:dLbl>
              <c:idx val="2"/>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271-46F4-968E-5EFBB41BE48C}"/>
                </c:ext>
              </c:extLst>
            </c:dLbl>
            <c:spPr>
              <a:noFill/>
              <a:ln>
                <a:noFill/>
              </a:ln>
              <a:effectLst/>
            </c:spPr>
            <c:txPr>
              <a:bodyPr rot="0" spcFirstLastPara="1" vertOverflow="ellipsis" vert="horz" wrap="square" anchor="ctr" anchorCtr="1"/>
              <a:lstStyle/>
              <a:p>
                <a:pPr>
                  <a:defRPr sz="1800" b="1" i="0" u="none" strike="noStrike" kern="1200" baseline="0">
                    <a:solidFill>
                      <a:schemeClr val="tx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Sheet2!$A$14:$A$21</c:f>
              <c:strCache>
                <c:ptCount val="8"/>
                <c:pt idx="0">
                  <c:v>Iowa</c:v>
                </c:pt>
                <c:pt idx="1">
                  <c:v>North Dakota</c:v>
                </c:pt>
                <c:pt idx="2">
                  <c:v>Minnesota</c:v>
                </c:pt>
                <c:pt idx="3">
                  <c:v>Wisconsin</c:v>
                </c:pt>
                <c:pt idx="4">
                  <c:v>Illinois</c:v>
                </c:pt>
                <c:pt idx="5">
                  <c:v>Colorado</c:v>
                </c:pt>
                <c:pt idx="6">
                  <c:v>Tennessee</c:v>
                </c:pt>
                <c:pt idx="7">
                  <c:v>North Carolina</c:v>
                </c:pt>
              </c:strCache>
            </c:strRef>
          </c:cat>
          <c:val>
            <c:numRef>
              <c:f>Sheet2!$B$14:$B$21</c:f>
              <c:numCache>
                <c:formatCode>General</c:formatCode>
                <c:ptCount val="8"/>
                <c:pt idx="0">
                  <c:v>109</c:v>
                </c:pt>
                <c:pt idx="1">
                  <c:v>261</c:v>
                </c:pt>
                <c:pt idx="2">
                  <c:v>656</c:v>
                </c:pt>
                <c:pt idx="3">
                  <c:v>121</c:v>
                </c:pt>
                <c:pt idx="4">
                  <c:v>110</c:v>
                </c:pt>
                <c:pt idx="5">
                  <c:v>441</c:v>
                </c:pt>
                <c:pt idx="6">
                  <c:v>244</c:v>
                </c:pt>
                <c:pt idx="7">
                  <c:v>405</c:v>
                </c:pt>
              </c:numCache>
            </c:numRef>
          </c:val>
          <c:extLst>
            <c:ext xmlns:c16="http://schemas.microsoft.com/office/drawing/2014/chart" uri="{C3380CC4-5D6E-409C-BE32-E72D297353CC}">
              <c16:uniqueId val="{00000002-4271-46F4-968E-5EFBB41BE48C}"/>
            </c:ext>
          </c:extLst>
        </c:ser>
        <c:dLbls>
          <c:showLegendKey val="0"/>
          <c:showVal val="0"/>
          <c:showCatName val="0"/>
          <c:showSerName val="0"/>
          <c:showPercent val="0"/>
          <c:showBubbleSize val="0"/>
        </c:dLbls>
        <c:gapWidth val="219"/>
        <c:overlap val="-27"/>
        <c:axId val="2130378335"/>
        <c:axId val="68314895"/>
      </c:barChart>
      <c:catAx>
        <c:axId val="213037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314895"/>
        <c:crosses val="autoZero"/>
        <c:auto val="1"/>
        <c:lblAlgn val="ctr"/>
        <c:lblOffset val="100"/>
        <c:noMultiLvlLbl val="0"/>
      </c:catAx>
      <c:valAx>
        <c:axId val="68314895"/>
        <c:scaling>
          <c:orientation val="minMax"/>
        </c:scaling>
        <c:delete val="1"/>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crossAx val="213037833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A7AE6-5CED-4D12-BFCD-BC51B52CACB3}"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732D-8A97-4B43-9A43-BBBB1053A0FE}" type="slidenum">
              <a:rPr lang="en-US" smtClean="0"/>
              <a:t>‹#›</a:t>
            </a:fld>
            <a:endParaRPr lang="en-US"/>
          </a:p>
        </p:txBody>
      </p:sp>
    </p:spTree>
    <p:extLst>
      <p:ext uri="{BB962C8B-B14F-4D97-AF65-F5344CB8AC3E}">
        <p14:creationId xmlns:p14="http://schemas.microsoft.com/office/powerpoint/2010/main" val="358510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78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9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88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84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59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5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55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04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9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907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78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18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1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08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13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95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15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4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9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3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5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4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68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52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20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435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blue background with white text&#10;&#10;Description automatically generated">
            <a:extLst>
              <a:ext uri="{FF2B5EF4-FFF2-40B4-BE49-F238E27FC236}">
                <a16:creationId xmlns:a16="http://schemas.microsoft.com/office/drawing/2014/main" id="{197A44B4-5C2A-A7F3-EB87-E3E28D2088FD}"/>
              </a:ext>
            </a:extLst>
          </p:cNvPr>
          <p:cNvPicPr>
            <a:picLocks noChangeAspect="1"/>
          </p:cNvPicPr>
          <p:nvPr userDrawn="1"/>
        </p:nvPicPr>
        <p:blipFill>
          <a:blip r:embed="rId2"/>
          <a:stretch>
            <a:fillRect/>
          </a:stretch>
        </p:blipFill>
        <p:spPr>
          <a:xfrm>
            <a:off x="6350" y="0"/>
            <a:ext cx="12185650" cy="6861574"/>
          </a:xfrm>
          <a:prstGeom prst="rect">
            <a:avLst/>
          </a:prstGeom>
        </p:spPr>
      </p:pic>
    </p:spTree>
    <p:extLst>
      <p:ext uri="{BB962C8B-B14F-4D97-AF65-F5344CB8AC3E}">
        <p14:creationId xmlns:p14="http://schemas.microsoft.com/office/powerpoint/2010/main" val="1885822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ne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914406" y="657569"/>
            <a:ext cx="7866927" cy="1718074"/>
          </a:xfrm>
        </p:spPr>
        <p:txBody>
          <a:bodyPr anchor="b"/>
          <a:lstStyle>
            <a:lvl1pPr algn="l">
              <a:lnSpc>
                <a:spcPct val="80000"/>
              </a:lnSpc>
              <a:defRPr sz="5400"/>
            </a:lvl1pPr>
          </a:lstStyle>
          <a:p>
            <a:r>
              <a:rPr lang="en-US" dirty="0"/>
              <a:t>Click to edit Master title style</a:t>
            </a:r>
          </a:p>
        </p:txBody>
      </p:sp>
      <p:sp>
        <p:nvSpPr>
          <p:cNvPr id="6" name="Subtitle 2"/>
          <p:cNvSpPr>
            <a:spLocks noGrp="1"/>
          </p:cNvSpPr>
          <p:nvPr>
            <p:ph type="subTitle" idx="1"/>
          </p:nvPr>
        </p:nvSpPr>
        <p:spPr>
          <a:xfrm>
            <a:off x="962765" y="2464889"/>
            <a:ext cx="7818567" cy="2222859"/>
          </a:xfrm>
        </p:spPr>
        <p:txBody>
          <a:bodyPr>
            <a:normAutofit/>
          </a:bodyP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8155" y="5335925"/>
            <a:ext cx="2248751" cy="1223824"/>
          </a:xfrm>
          <a:prstGeom prst="rect">
            <a:avLst/>
          </a:prstGeom>
        </p:spPr>
      </p:pic>
    </p:spTree>
    <p:extLst>
      <p:ext uri="{BB962C8B-B14F-4D97-AF65-F5344CB8AC3E}">
        <p14:creationId xmlns:p14="http://schemas.microsoft.com/office/powerpoint/2010/main" val="429432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wt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914406" y="657569"/>
            <a:ext cx="7866927" cy="1718074"/>
          </a:xfrm>
        </p:spPr>
        <p:txBody>
          <a:bodyPr anchor="b"/>
          <a:lstStyle>
            <a:lvl1pPr algn="l">
              <a:lnSpc>
                <a:spcPct val="80000"/>
              </a:lnSpc>
              <a:defRPr sz="5400"/>
            </a:lvl1pPr>
          </a:lstStyle>
          <a:p>
            <a:r>
              <a:rPr lang="en-US" dirty="0"/>
              <a:t>Click to edit Master title style</a:t>
            </a:r>
          </a:p>
        </p:txBody>
      </p:sp>
      <p:sp>
        <p:nvSpPr>
          <p:cNvPr id="6" name="Subtitle 2"/>
          <p:cNvSpPr>
            <a:spLocks noGrp="1"/>
          </p:cNvSpPr>
          <p:nvPr>
            <p:ph type="subTitle" idx="1"/>
          </p:nvPr>
        </p:nvSpPr>
        <p:spPr>
          <a:xfrm>
            <a:off x="962765" y="2464889"/>
            <a:ext cx="7818567" cy="2222859"/>
          </a:xfrm>
        </p:spPr>
        <p:txBody>
          <a:bodyPr>
            <a:normAutofit/>
          </a:bodyP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8155" y="5335925"/>
            <a:ext cx="2248751" cy="1223824"/>
          </a:xfrm>
          <a:prstGeom prst="rect">
            <a:avLst/>
          </a:prstGeom>
        </p:spPr>
      </p:pic>
    </p:spTree>
    <p:extLst>
      <p:ext uri="{BB962C8B-B14F-4D97-AF65-F5344CB8AC3E}">
        <p14:creationId xmlns:p14="http://schemas.microsoft.com/office/powerpoint/2010/main" val="398636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978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2858304"/>
            <a:ext cx="10515600" cy="3287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dirty="0"/>
          </a:p>
        </p:txBody>
      </p:sp>
      <p:pic>
        <p:nvPicPr>
          <p:cNvPr id="9" name="Picture 8">
            <a:extLst>
              <a:ext uri="{FF2B5EF4-FFF2-40B4-BE49-F238E27FC236}">
                <a16:creationId xmlns:a16="http://schemas.microsoft.com/office/drawing/2014/main" id="{24ECFFA5-8DC7-F755-6BC8-A748A84424F4}"/>
              </a:ext>
            </a:extLst>
          </p:cNvPr>
          <p:cNvPicPr>
            <a:picLocks noChangeAspect="1"/>
          </p:cNvPicPr>
          <p:nvPr userDrawn="1"/>
        </p:nvPicPr>
        <p:blipFill>
          <a:blip r:embed="rId2"/>
          <a:stretch>
            <a:fillRect/>
          </a:stretch>
        </p:blipFill>
        <p:spPr>
          <a:xfrm>
            <a:off x="0" y="-1"/>
            <a:ext cx="12192000" cy="1144191"/>
          </a:xfrm>
          <a:prstGeom prst="rect">
            <a:avLst/>
          </a:prstGeom>
        </p:spPr>
      </p:pic>
    </p:spTree>
    <p:extLst>
      <p:ext uri="{BB962C8B-B14F-4D97-AF65-F5344CB8AC3E}">
        <p14:creationId xmlns:p14="http://schemas.microsoft.com/office/powerpoint/2010/main" val="286293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0"/>
            <a:ext cx="12192000" cy="6858000"/>
          </a:xfrm>
          <a:prstGeom prst="rect">
            <a:avLst/>
          </a:prstGeom>
          <a:solidFill>
            <a:srgbClr val="57A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rot="21170193">
            <a:off x="191234" y="-432897"/>
            <a:ext cx="11500887" cy="968164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6562"/>
            <a:ext cx="467335" cy="13159042"/>
          </a:xfrm>
          <a:prstGeom prst="rect">
            <a:avLst/>
          </a:prstGeom>
        </p:spPr>
      </p:pic>
    </p:spTree>
    <p:extLst>
      <p:ext uri="{BB962C8B-B14F-4D97-AF65-F5344CB8AC3E}">
        <p14:creationId xmlns:p14="http://schemas.microsoft.com/office/powerpoint/2010/main" val="55787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083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76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238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400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856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164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98430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0" y="52636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77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2306A64-1ADC-FBF5-6E87-CD129F753517}"/>
              </a:ext>
            </a:extLst>
          </p:cNvPr>
          <p:cNvSpPr>
            <a:spLocks noGrp="1"/>
          </p:cNvSpPr>
          <p:nvPr>
            <p:ph idx="1"/>
          </p:nvPr>
        </p:nvSpPr>
        <p:spPr>
          <a:xfrm>
            <a:off x="647303" y="3228563"/>
            <a:ext cx="4491579" cy="3136607"/>
          </a:xfrm>
          <a:ln>
            <a:noFill/>
          </a:ln>
        </p:spPr>
        <p:txBody>
          <a:bodyPr>
            <a:normAutofit/>
          </a:bodyPr>
          <a:lstStyle/>
          <a:p>
            <a:pPr marL="0" indent="0">
              <a:buNone/>
            </a:pPr>
            <a:r>
              <a:rPr lang="en-US" sz="2600" b="1" dirty="0">
                <a:solidFill>
                  <a:schemeClr val="tx2">
                    <a:lumMod val="75000"/>
                  </a:schemeClr>
                </a:solidFill>
              </a:rPr>
              <a:t>Priority or non-priority</a:t>
            </a:r>
            <a:endParaRPr lang="en-US" sz="2600" dirty="0">
              <a:solidFill>
                <a:schemeClr val="tx2">
                  <a:lumMod val="75000"/>
                </a:schemeClr>
              </a:solidFill>
            </a:endParaRPr>
          </a:p>
          <a:p>
            <a:pPr>
              <a:buFont typeface="Wingdings" panose="05000000000000000000" pitchFamily="2" charset="2"/>
              <a:buChar char="§"/>
            </a:pPr>
            <a:r>
              <a:rPr lang="en-US" sz="1900" b="1" dirty="0">
                <a:solidFill>
                  <a:schemeClr val="tx2">
                    <a:lumMod val="75000"/>
                  </a:schemeClr>
                </a:solidFill>
              </a:rPr>
              <a:t>Priority =  </a:t>
            </a:r>
            <a:r>
              <a:rPr lang="en-US" sz="1900" dirty="0">
                <a:solidFill>
                  <a:schemeClr val="tx2">
                    <a:lumMod val="75000"/>
                  </a:schemeClr>
                </a:solidFill>
              </a:rPr>
              <a:t>“Defined as needing some sort of construction at the site.”</a:t>
            </a:r>
            <a:br>
              <a:rPr lang="en-US" sz="1900" dirty="0">
                <a:solidFill>
                  <a:schemeClr val="tx2">
                    <a:lumMod val="75000"/>
                  </a:schemeClr>
                </a:solidFill>
              </a:rPr>
            </a:br>
            <a:endParaRPr lang="en-US" sz="1900" dirty="0">
              <a:solidFill>
                <a:schemeClr val="tx2">
                  <a:lumMod val="75000"/>
                </a:schemeClr>
              </a:solidFill>
            </a:endParaRPr>
          </a:p>
          <a:p>
            <a:pPr>
              <a:buFont typeface="Wingdings" panose="05000000000000000000" pitchFamily="2" charset="2"/>
              <a:buChar char="§"/>
            </a:pPr>
            <a:r>
              <a:rPr lang="en-US" sz="1900" b="1" dirty="0">
                <a:solidFill>
                  <a:schemeClr val="tx2">
                    <a:lumMod val="75000"/>
                  </a:schemeClr>
                </a:solidFill>
              </a:rPr>
              <a:t>Non-priority = </a:t>
            </a:r>
            <a:r>
              <a:rPr lang="en-US" sz="1900" dirty="0">
                <a:solidFill>
                  <a:schemeClr val="tx2">
                    <a:lumMod val="75000"/>
                  </a:schemeClr>
                </a:solidFill>
              </a:rPr>
              <a:t>“generally routine permit re-issuances that do not require substantive changes or involve construction and, therefore, are typically less time-sensitive to permittees.”</a:t>
            </a:r>
            <a:br>
              <a:rPr lang="en-US" sz="1900" dirty="0">
                <a:solidFill>
                  <a:schemeClr val="tx2">
                    <a:lumMod val="75000"/>
                  </a:schemeClr>
                </a:solidFill>
              </a:rPr>
            </a:br>
            <a:endParaRPr lang="en-US" sz="1900" dirty="0">
              <a:solidFill>
                <a:schemeClr val="tx2">
                  <a:lumMod val="75000"/>
                </a:schemeClr>
              </a:solidFill>
            </a:endParaRPr>
          </a:p>
        </p:txBody>
      </p:sp>
      <p:sp>
        <p:nvSpPr>
          <p:cNvPr id="5" name="Content Placeholder 2">
            <a:extLst>
              <a:ext uri="{FF2B5EF4-FFF2-40B4-BE49-F238E27FC236}">
                <a16:creationId xmlns:a16="http://schemas.microsoft.com/office/drawing/2014/main" id="{9AFBFFDA-E22C-F0AC-E654-BD543FA95562}"/>
              </a:ext>
            </a:extLst>
          </p:cNvPr>
          <p:cNvSpPr txBox="1">
            <a:spLocks/>
          </p:cNvSpPr>
          <p:nvPr/>
        </p:nvSpPr>
        <p:spPr>
          <a:xfrm>
            <a:off x="6369132" y="3228563"/>
            <a:ext cx="4491578" cy="289862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Tier 1 or Tier 2</a:t>
            </a:r>
            <a:endParaRPr kumimoji="0" lang="en-US" sz="2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 </a:t>
            </a:r>
            <a:r>
              <a:rPr kumimoji="0" lang="en-US" sz="19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Tier 1 = </a:t>
            </a:r>
            <a:r>
              <a:rPr kumimoji="0" lang="en-US" sz="19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Permits that do not require individualized actions or public comment periods; 90-day issuance goal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19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9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Tier 2 = </a:t>
            </a:r>
            <a:r>
              <a:rPr kumimoji="0" lang="en-US" sz="19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Permits that require individualized actions and public comment periods;150-day issuance goal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2EBE29B-774A-5FCD-52C5-ADA4B0FA6FB0}"/>
              </a:ext>
            </a:extLst>
          </p:cNvPr>
          <p:cNvCxnSpPr>
            <a:cxnSpLocks/>
          </p:cNvCxnSpPr>
          <p:nvPr/>
        </p:nvCxnSpPr>
        <p:spPr>
          <a:xfrm>
            <a:off x="5573855" y="3323566"/>
            <a:ext cx="0" cy="2898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CA5267-EFAB-2568-9FB1-CE16F3CC6332}"/>
              </a:ext>
            </a:extLst>
          </p:cNvPr>
          <p:cNvSpPr txBox="1"/>
          <p:nvPr/>
        </p:nvSpPr>
        <p:spPr>
          <a:xfrm>
            <a:off x="3303604" y="2230696"/>
            <a:ext cx="4588003" cy="523220"/>
          </a:xfrm>
          <a:prstGeom prst="rect">
            <a:avLst/>
          </a:prstGeom>
          <a:no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Air, Water and Land Permits</a:t>
            </a:r>
          </a:p>
        </p:txBody>
      </p:sp>
      <p:sp>
        <p:nvSpPr>
          <p:cNvPr id="8" name="Left Brace 7">
            <a:extLst>
              <a:ext uri="{FF2B5EF4-FFF2-40B4-BE49-F238E27FC236}">
                <a16:creationId xmlns:a16="http://schemas.microsoft.com/office/drawing/2014/main" id="{A790526B-55F7-5D36-8718-2A74A6602519}"/>
              </a:ext>
            </a:extLst>
          </p:cNvPr>
          <p:cNvSpPr/>
          <p:nvPr/>
        </p:nvSpPr>
        <p:spPr>
          <a:xfrm rot="5400000">
            <a:off x="5338897" y="625849"/>
            <a:ext cx="420153" cy="4685265"/>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6E31975-416D-3461-5D04-7945889F16CE}"/>
              </a:ext>
            </a:extLst>
          </p:cNvPr>
          <p:cNvSpPr txBox="1"/>
          <p:nvPr/>
        </p:nvSpPr>
        <p:spPr>
          <a:xfrm>
            <a:off x="813029" y="6365170"/>
            <a:ext cx="37678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 MPCA Annual Permitting Efficiency Report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2BB07B79-EABC-8037-DFFA-732F1B1CDBD7}"/>
              </a:ext>
            </a:extLst>
          </p:cNvPr>
          <p:cNvSpPr>
            <a:spLocks noGrp="1"/>
          </p:cNvSpPr>
          <p:nvPr>
            <p:ph type="title"/>
          </p:nvPr>
        </p:nvSpPr>
        <p:spPr>
          <a:xfrm>
            <a:off x="1955619" y="1240279"/>
            <a:ext cx="8089232" cy="917913"/>
          </a:xfrm>
        </p:spPr>
        <p:txBody>
          <a:bodyPr>
            <a:normAutofit/>
          </a:bodyPr>
          <a:lstStyle/>
          <a:p>
            <a:r>
              <a:rPr lang="en-US" sz="3200" b="1" dirty="0">
                <a:solidFill>
                  <a:schemeClr val="tx2">
                    <a:lumMod val="75000"/>
                  </a:schemeClr>
                </a:solidFill>
                <a:latin typeface="+mn-lt"/>
              </a:rPr>
              <a:t>Breaking down MPCA permitting programs</a:t>
            </a:r>
          </a:p>
        </p:txBody>
      </p:sp>
    </p:spTree>
    <p:extLst>
      <p:ext uri="{BB962C8B-B14F-4D97-AF65-F5344CB8AC3E}">
        <p14:creationId xmlns:p14="http://schemas.microsoft.com/office/powerpoint/2010/main" val="74618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28CFBA-E18F-F829-F3F6-F7B2A489291F}"/>
              </a:ext>
            </a:extLst>
          </p:cNvPr>
          <p:cNvSpPr>
            <a:spLocks noGrp="1"/>
          </p:cNvSpPr>
          <p:nvPr>
            <p:ph type="title"/>
          </p:nvPr>
        </p:nvSpPr>
        <p:spPr>
          <a:xfrm>
            <a:off x="693424" y="1335840"/>
            <a:ext cx="10469879" cy="991723"/>
          </a:xfrm>
        </p:spPr>
        <p:txBody>
          <a:bodyPr>
            <a:normAutofit/>
          </a:bodyPr>
          <a:lstStyle/>
          <a:p>
            <a:r>
              <a:rPr lang="en-US" sz="3200" b="1" dirty="0">
                <a:solidFill>
                  <a:schemeClr val="tx2">
                    <a:lumMod val="75000"/>
                  </a:schemeClr>
                </a:solidFill>
                <a:latin typeface="+mn-lt"/>
              </a:rPr>
              <a:t>Tier 1 air permits are typically issued in around 1 month;</a:t>
            </a:r>
            <a:br>
              <a:rPr lang="en-US" sz="3200" b="1" dirty="0">
                <a:solidFill>
                  <a:schemeClr val="tx2">
                    <a:lumMod val="75000"/>
                  </a:schemeClr>
                </a:solidFill>
                <a:latin typeface="+mn-lt"/>
              </a:rPr>
            </a:br>
            <a:r>
              <a:rPr lang="en-US" sz="3200" b="1" dirty="0">
                <a:solidFill>
                  <a:schemeClr val="tx2">
                    <a:lumMod val="75000"/>
                  </a:schemeClr>
                </a:solidFill>
                <a:latin typeface="+mn-lt"/>
              </a:rPr>
              <a:t>Tier 2 permits are typically issued in 1.5 – 2 years</a:t>
            </a:r>
          </a:p>
        </p:txBody>
      </p:sp>
      <p:graphicFrame>
        <p:nvGraphicFramePr>
          <p:cNvPr id="5" name="Chart 4">
            <a:extLst>
              <a:ext uri="{FF2B5EF4-FFF2-40B4-BE49-F238E27FC236}">
                <a16:creationId xmlns:a16="http://schemas.microsoft.com/office/drawing/2014/main" id="{78F0E83B-6914-E8C8-50D2-6BB7C6A46F51}"/>
              </a:ext>
            </a:extLst>
          </p:cNvPr>
          <p:cNvGraphicFramePr>
            <a:graphicFrameLocks/>
          </p:cNvGraphicFramePr>
          <p:nvPr/>
        </p:nvGraphicFramePr>
        <p:xfrm>
          <a:off x="557848" y="2517569"/>
          <a:ext cx="7134225" cy="39544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841C1B-58A5-923C-5702-2106BA7A66F4}"/>
              </a:ext>
            </a:extLst>
          </p:cNvPr>
          <p:cNvSpPr txBox="1"/>
          <p:nvPr/>
        </p:nvSpPr>
        <p:spPr>
          <a:xfrm>
            <a:off x="7871097" y="2675258"/>
            <a:ext cx="3911599" cy="3554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Tier 1 air permits (90-day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Capped Permit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Registration Permit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Part 70 General Permit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State General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Tier 2 air permits (150-day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Individual Part 70 Operating Permit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Individual State Operating Permit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Reissuance of expiring individual Part 70 or State Operating permit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Amendment (administrative, minor, moderate, or major) to an individual permit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Applicability determination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74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1DF584C-EB14-1FB8-A817-EC8BF7D572F7}"/>
              </a:ext>
            </a:extLst>
          </p:cNvPr>
          <p:cNvGraphicFramePr>
            <a:graphicFrameLocks/>
          </p:cNvGraphicFramePr>
          <p:nvPr/>
        </p:nvGraphicFramePr>
        <p:xfrm>
          <a:off x="1171882" y="2125683"/>
          <a:ext cx="8970740" cy="4059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C744372-91CA-5CCB-FDC8-9504CE4F23BE}"/>
              </a:ext>
            </a:extLst>
          </p:cNvPr>
          <p:cNvSpPr txBox="1"/>
          <p:nvPr/>
        </p:nvSpPr>
        <p:spPr>
          <a:xfrm>
            <a:off x="1683158" y="6358793"/>
            <a:ext cx="6522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Minnesota Chamber Foundation analysis of Minnesota Pollution Control Agency data</a:t>
            </a:r>
          </a:p>
        </p:txBody>
      </p:sp>
      <p:sp>
        <p:nvSpPr>
          <p:cNvPr id="9" name="Title 1">
            <a:extLst>
              <a:ext uri="{FF2B5EF4-FFF2-40B4-BE49-F238E27FC236}">
                <a16:creationId xmlns:a16="http://schemas.microsoft.com/office/drawing/2014/main" id="{EB76F111-C409-E16F-FAD7-A85554B6141A}"/>
              </a:ext>
            </a:extLst>
          </p:cNvPr>
          <p:cNvSpPr>
            <a:spLocks noGrp="1"/>
          </p:cNvSpPr>
          <p:nvPr>
            <p:ph type="title"/>
          </p:nvPr>
        </p:nvSpPr>
        <p:spPr>
          <a:xfrm>
            <a:off x="1265315" y="1232749"/>
            <a:ext cx="10030097" cy="980467"/>
          </a:xfrm>
        </p:spPr>
        <p:txBody>
          <a:bodyPr>
            <a:normAutofit/>
          </a:bodyPr>
          <a:lstStyle/>
          <a:p>
            <a:r>
              <a:rPr lang="en-US" sz="2800" b="1" dirty="0">
                <a:solidFill>
                  <a:schemeClr val="tx2">
                    <a:lumMod val="75000"/>
                  </a:schemeClr>
                </a:solidFill>
                <a:latin typeface="+mn-lt"/>
              </a:rPr>
              <a:t>Between 5% - 17% of priority Tier 2 air permits met 150-day goal</a:t>
            </a:r>
          </a:p>
        </p:txBody>
      </p:sp>
    </p:spTree>
    <p:extLst>
      <p:ext uri="{BB962C8B-B14F-4D97-AF65-F5344CB8AC3E}">
        <p14:creationId xmlns:p14="http://schemas.microsoft.com/office/powerpoint/2010/main" val="71794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4DF908-7A83-7218-13CF-B05B69000812}"/>
              </a:ext>
            </a:extLst>
          </p:cNvPr>
          <p:cNvSpPr txBox="1"/>
          <p:nvPr/>
        </p:nvSpPr>
        <p:spPr>
          <a:xfrm>
            <a:off x="1937882" y="6200664"/>
            <a:ext cx="5989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Source: Minnesota Chamber Foundation analysis of Minnesota Pollution Control Agency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N = 151</a:t>
            </a:r>
          </a:p>
        </p:txBody>
      </p:sp>
      <p:sp>
        <p:nvSpPr>
          <p:cNvPr id="10" name="Title 1">
            <a:extLst>
              <a:ext uri="{FF2B5EF4-FFF2-40B4-BE49-F238E27FC236}">
                <a16:creationId xmlns:a16="http://schemas.microsoft.com/office/drawing/2014/main" id="{5303BCED-D36E-2AFF-CE5B-DC133B84E229}"/>
              </a:ext>
            </a:extLst>
          </p:cNvPr>
          <p:cNvSpPr>
            <a:spLocks noGrp="1"/>
          </p:cNvSpPr>
          <p:nvPr>
            <p:ph type="title"/>
          </p:nvPr>
        </p:nvSpPr>
        <p:spPr>
          <a:xfrm>
            <a:off x="1264597" y="1423393"/>
            <a:ext cx="8912556" cy="878459"/>
          </a:xfrm>
        </p:spPr>
        <p:txBody>
          <a:bodyPr>
            <a:noAutofit/>
          </a:bodyPr>
          <a:lstStyle/>
          <a:p>
            <a:r>
              <a:rPr lang="en-US" sz="32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Median timeline to issue priority Tier 2 air permits is 351 days, with the average being 586 days</a:t>
            </a:r>
          </a:p>
        </p:txBody>
      </p:sp>
      <p:graphicFrame>
        <p:nvGraphicFramePr>
          <p:cNvPr id="11" name="Chart 10">
            <a:extLst>
              <a:ext uri="{FF2B5EF4-FFF2-40B4-BE49-F238E27FC236}">
                <a16:creationId xmlns:a16="http://schemas.microsoft.com/office/drawing/2014/main" id="{903C8A56-4A8B-AB1A-BC42-1166231C783E}"/>
              </a:ext>
            </a:extLst>
          </p:cNvPr>
          <p:cNvGraphicFramePr>
            <a:graphicFrameLocks/>
          </p:cNvGraphicFramePr>
          <p:nvPr/>
        </p:nvGraphicFramePr>
        <p:xfrm>
          <a:off x="1323975" y="2541318"/>
          <a:ext cx="8722550" cy="3521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3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9E90193-947F-3F32-A47F-162E5E6A7774}"/>
              </a:ext>
            </a:extLst>
          </p:cNvPr>
          <p:cNvSpPr>
            <a:spLocks noGrp="1"/>
          </p:cNvSpPr>
          <p:nvPr>
            <p:ph type="title"/>
          </p:nvPr>
        </p:nvSpPr>
        <p:spPr>
          <a:xfrm>
            <a:off x="1275080" y="1168251"/>
            <a:ext cx="8707120" cy="1325563"/>
          </a:xfrm>
        </p:spPr>
        <p:txBody>
          <a:bodyPr>
            <a:normAutofit/>
          </a:bodyPr>
          <a:lstStyle/>
          <a:p>
            <a:r>
              <a:rPr lang="en-US" sz="32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Tier 2 permits that don’t involve construction can face years-long backlogs</a:t>
            </a:r>
          </a:p>
        </p:txBody>
      </p:sp>
      <p:sp>
        <p:nvSpPr>
          <p:cNvPr id="9" name="TextBox 8">
            <a:extLst>
              <a:ext uri="{FF2B5EF4-FFF2-40B4-BE49-F238E27FC236}">
                <a16:creationId xmlns:a16="http://schemas.microsoft.com/office/drawing/2014/main" id="{30DADB91-BB66-9139-35BE-39DA34D33353}"/>
              </a:ext>
            </a:extLst>
          </p:cNvPr>
          <p:cNvSpPr txBox="1"/>
          <p:nvPr/>
        </p:nvSpPr>
        <p:spPr>
          <a:xfrm>
            <a:off x="1981759" y="6273161"/>
            <a:ext cx="6390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Source: Minnesota Chamber Foundation analysis of Minnesota Pollution Control Agency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 = 339</a:t>
            </a:r>
          </a:p>
        </p:txBody>
      </p:sp>
      <p:graphicFrame>
        <p:nvGraphicFramePr>
          <p:cNvPr id="10" name="Chart 9">
            <a:extLst>
              <a:ext uri="{FF2B5EF4-FFF2-40B4-BE49-F238E27FC236}">
                <a16:creationId xmlns:a16="http://schemas.microsoft.com/office/drawing/2014/main" id="{ED097573-5F68-EAC0-4ACB-AD503AF300D2}"/>
              </a:ext>
            </a:extLst>
          </p:cNvPr>
          <p:cNvGraphicFramePr>
            <a:graphicFrameLocks/>
          </p:cNvGraphicFramePr>
          <p:nvPr/>
        </p:nvGraphicFramePr>
        <p:xfrm>
          <a:off x="1391432" y="2422564"/>
          <a:ext cx="8590768" cy="371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2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7980CE-C251-3CB5-4A58-05BF0C443F96}"/>
              </a:ext>
            </a:extLst>
          </p:cNvPr>
          <p:cNvSpPr>
            <a:spLocks noGrp="1"/>
          </p:cNvSpPr>
          <p:nvPr>
            <p:ph type="title"/>
          </p:nvPr>
        </p:nvSpPr>
        <p:spPr>
          <a:xfrm>
            <a:off x="838200" y="1272474"/>
            <a:ext cx="10515600" cy="806492"/>
          </a:xfrm>
        </p:spPr>
        <p:txBody>
          <a:bodyPr>
            <a:normAutofit/>
          </a:bodyPr>
          <a:lstStyle/>
          <a:p>
            <a:r>
              <a:rPr lang="en-US" sz="3200" b="1" dirty="0">
                <a:solidFill>
                  <a:schemeClr val="tx2">
                    <a:lumMod val="75000"/>
                  </a:schemeClr>
                </a:solidFill>
                <a:latin typeface="+mn-lt"/>
              </a:rPr>
              <a:t>How does Minnesota compare to peer states? </a:t>
            </a:r>
          </a:p>
        </p:txBody>
      </p:sp>
      <p:pic>
        <p:nvPicPr>
          <p:cNvPr id="5" name="Picture 4">
            <a:extLst>
              <a:ext uri="{FF2B5EF4-FFF2-40B4-BE49-F238E27FC236}">
                <a16:creationId xmlns:a16="http://schemas.microsoft.com/office/drawing/2014/main" id="{452DDAFF-A877-5C90-5534-1E112A932BB1}"/>
              </a:ext>
            </a:extLst>
          </p:cNvPr>
          <p:cNvPicPr>
            <a:picLocks noChangeAspect="1"/>
          </p:cNvPicPr>
          <p:nvPr/>
        </p:nvPicPr>
        <p:blipFill>
          <a:blip r:embed="rId3"/>
          <a:stretch>
            <a:fillRect/>
          </a:stretch>
        </p:blipFill>
        <p:spPr>
          <a:xfrm>
            <a:off x="891338" y="5943520"/>
            <a:ext cx="1054154" cy="806491"/>
          </a:xfrm>
          <a:prstGeom prst="rect">
            <a:avLst/>
          </a:prstGeom>
        </p:spPr>
      </p:pic>
      <p:sp>
        <p:nvSpPr>
          <p:cNvPr id="6" name="TextBox 5">
            <a:extLst>
              <a:ext uri="{FF2B5EF4-FFF2-40B4-BE49-F238E27FC236}">
                <a16:creationId xmlns:a16="http://schemas.microsoft.com/office/drawing/2014/main" id="{3B0CC142-B69C-FBB4-4D26-A5DFC31EAC17}"/>
              </a:ext>
            </a:extLst>
          </p:cNvPr>
          <p:cNvSpPr txBox="1"/>
          <p:nvPr/>
        </p:nvSpPr>
        <p:spPr>
          <a:xfrm>
            <a:off x="891338" y="2354159"/>
            <a:ext cx="905276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Policy Navigation Group conducted a quantitative comparison of the air permitting review times for new facility construction or modification projects for Minnesota and for other states. The analysis has two objectives:</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Explore differences between Minnesota’s air permitting review times and those of other selected states; and,</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Estimate the economic gains and economic impacts if Minnesota reduces permitting times to those of other selected states.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4881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EE45A2-2D36-2E54-4F3F-4C107D99B556}"/>
              </a:ext>
            </a:extLst>
          </p:cNvPr>
          <p:cNvSpPr>
            <a:spLocks noGrp="1"/>
          </p:cNvSpPr>
          <p:nvPr>
            <p:ph type="title"/>
          </p:nvPr>
        </p:nvSpPr>
        <p:spPr>
          <a:xfrm>
            <a:off x="1222207" y="1282535"/>
            <a:ext cx="9303080" cy="1163781"/>
          </a:xfrm>
        </p:spPr>
        <p:txBody>
          <a:bodyPr>
            <a:noAutofit/>
          </a:bodyPr>
          <a:lstStyle/>
          <a:p>
            <a:r>
              <a:rPr lang="en-US" sz="3200" b="1" dirty="0">
                <a:solidFill>
                  <a:schemeClr val="tx2">
                    <a:lumMod val="75000"/>
                  </a:schemeClr>
                </a:solidFill>
                <a:latin typeface="+mn-lt"/>
              </a:rPr>
              <a:t>Minnesota’s review times are 1.5 to 6 times longer than other states evaluated in this study</a:t>
            </a:r>
          </a:p>
        </p:txBody>
      </p:sp>
      <p:graphicFrame>
        <p:nvGraphicFramePr>
          <p:cNvPr id="5" name="Chart 4">
            <a:extLst>
              <a:ext uri="{FF2B5EF4-FFF2-40B4-BE49-F238E27FC236}">
                <a16:creationId xmlns:a16="http://schemas.microsoft.com/office/drawing/2014/main" id="{97344764-6A8D-88BA-8B92-4F2667DD846E}"/>
              </a:ext>
            </a:extLst>
          </p:cNvPr>
          <p:cNvGraphicFramePr>
            <a:graphicFrameLocks/>
          </p:cNvGraphicFramePr>
          <p:nvPr/>
        </p:nvGraphicFramePr>
        <p:xfrm>
          <a:off x="1222207" y="2648197"/>
          <a:ext cx="8420557" cy="35888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E892873-A652-43BA-71E0-81450A77594B}"/>
              </a:ext>
            </a:extLst>
          </p:cNvPr>
          <p:cNvSpPr txBox="1"/>
          <p:nvPr/>
        </p:nvSpPr>
        <p:spPr>
          <a:xfrm>
            <a:off x="1538779" y="6354145"/>
            <a:ext cx="61493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Source: Policy Navigation Group</a:t>
            </a:r>
          </a:p>
        </p:txBody>
      </p:sp>
    </p:spTree>
    <p:extLst>
      <p:ext uri="{BB962C8B-B14F-4D97-AF65-F5344CB8AC3E}">
        <p14:creationId xmlns:p14="http://schemas.microsoft.com/office/powerpoint/2010/main" val="421262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BFEB62-B61B-BD05-D2B7-486BF721B1A3}"/>
              </a:ext>
            </a:extLst>
          </p:cNvPr>
          <p:cNvPicPr>
            <a:picLocks noChangeAspect="1"/>
          </p:cNvPicPr>
          <p:nvPr/>
        </p:nvPicPr>
        <p:blipFill>
          <a:blip r:embed="rId3"/>
          <a:stretch>
            <a:fillRect/>
          </a:stretch>
        </p:blipFill>
        <p:spPr>
          <a:xfrm>
            <a:off x="689940" y="2523728"/>
            <a:ext cx="9936013" cy="3639566"/>
          </a:xfrm>
          <a:prstGeom prst="rect">
            <a:avLst/>
          </a:prstGeom>
        </p:spPr>
      </p:pic>
      <p:sp>
        <p:nvSpPr>
          <p:cNvPr id="10" name="Title 1">
            <a:extLst>
              <a:ext uri="{FF2B5EF4-FFF2-40B4-BE49-F238E27FC236}">
                <a16:creationId xmlns:a16="http://schemas.microsoft.com/office/drawing/2014/main" id="{BF19A453-93AE-B0FB-16D1-FD51B61E7351}"/>
              </a:ext>
            </a:extLst>
          </p:cNvPr>
          <p:cNvSpPr>
            <a:spLocks noGrp="1"/>
          </p:cNvSpPr>
          <p:nvPr>
            <p:ph type="title"/>
          </p:nvPr>
        </p:nvSpPr>
        <p:spPr>
          <a:xfrm>
            <a:off x="676272" y="1397826"/>
            <a:ext cx="9353550" cy="873125"/>
          </a:xfrm>
        </p:spPr>
        <p:txBody>
          <a:bodyPr>
            <a:normAutofit fontScale="90000"/>
          </a:bodyPr>
          <a:lstStyle/>
          <a:p>
            <a:r>
              <a:rPr lang="en-US" sz="3200" b="1" dirty="0">
                <a:solidFill>
                  <a:schemeClr val="tx2">
                    <a:lumMod val="75000"/>
                  </a:schemeClr>
                </a:solidFill>
                <a:latin typeface="+mn-lt"/>
              </a:rPr>
              <a:t>Minnesota would achieve meaningful economic gains if permit issuance timeframes were similar to peer states</a:t>
            </a:r>
          </a:p>
        </p:txBody>
      </p:sp>
      <p:sp>
        <p:nvSpPr>
          <p:cNvPr id="11" name="TextBox 10">
            <a:extLst>
              <a:ext uri="{FF2B5EF4-FFF2-40B4-BE49-F238E27FC236}">
                <a16:creationId xmlns:a16="http://schemas.microsoft.com/office/drawing/2014/main" id="{699A12DD-9BC2-E05B-DD23-45FE821D58E4}"/>
              </a:ext>
            </a:extLst>
          </p:cNvPr>
          <p:cNvSpPr txBox="1"/>
          <p:nvPr/>
        </p:nvSpPr>
        <p:spPr>
          <a:xfrm>
            <a:off x="689940" y="6277571"/>
            <a:ext cx="61493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Source: Policy Navigation Group</a:t>
            </a:r>
          </a:p>
        </p:txBody>
      </p:sp>
    </p:spTree>
    <p:extLst>
      <p:ext uri="{BB962C8B-B14F-4D97-AF65-F5344CB8AC3E}">
        <p14:creationId xmlns:p14="http://schemas.microsoft.com/office/powerpoint/2010/main" val="105488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EC7919-3A4C-86DE-4FB1-ACE3F5C4EE1D}"/>
              </a:ext>
            </a:extLst>
          </p:cNvPr>
          <p:cNvPicPr>
            <a:picLocks noChangeAspect="1"/>
          </p:cNvPicPr>
          <p:nvPr/>
        </p:nvPicPr>
        <p:blipFill>
          <a:blip r:embed="rId3"/>
          <a:stretch>
            <a:fillRect/>
          </a:stretch>
        </p:blipFill>
        <p:spPr>
          <a:xfrm>
            <a:off x="864031" y="2707790"/>
            <a:ext cx="10156270" cy="2132130"/>
          </a:xfrm>
          <a:prstGeom prst="rect">
            <a:avLst/>
          </a:prstGeom>
        </p:spPr>
      </p:pic>
      <p:sp>
        <p:nvSpPr>
          <p:cNvPr id="8" name="TextBox 7">
            <a:extLst>
              <a:ext uri="{FF2B5EF4-FFF2-40B4-BE49-F238E27FC236}">
                <a16:creationId xmlns:a16="http://schemas.microsoft.com/office/drawing/2014/main" id="{1270C507-AD91-BA0A-166B-A5AE0F31D551}"/>
              </a:ext>
            </a:extLst>
          </p:cNvPr>
          <p:cNvSpPr txBox="1"/>
          <p:nvPr/>
        </p:nvSpPr>
        <p:spPr>
          <a:xfrm>
            <a:off x="1864425" y="5277203"/>
            <a:ext cx="3538847" cy="754053"/>
          </a:xfrm>
          <a:prstGeom prst="rect">
            <a:avLst/>
          </a:prstGeom>
          <a:solidFill>
            <a:srgbClr val="E6E7E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a:ea typeface="+mn-ea"/>
                <a:cs typeface="+mn-cs"/>
              </a:rPr>
              <a:t>New individual industrial NPDES/SDS permit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476 days</a:t>
            </a:r>
          </a:p>
        </p:txBody>
      </p:sp>
      <p:sp>
        <p:nvSpPr>
          <p:cNvPr id="9" name="TextBox 8">
            <a:extLst>
              <a:ext uri="{FF2B5EF4-FFF2-40B4-BE49-F238E27FC236}">
                <a16:creationId xmlns:a16="http://schemas.microsoft.com/office/drawing/2014/main" id="{B9DF1DAE-3F7D-E909-485D-C1C7C06EFA69}"/>
              </a:ext>
            </a:extLst>
          </p:cNvPr>
          <p:cNvSpPr txBox="1"/>
          <p:nvPr/>
        </p:nvSpPr>
        <p:spPr>
          <a:xfrm>
            <a:off x="6452257" y="5277203"/>
            <a:ext cx="3538847" cy="738664"/>
          </a:xfrm>
          <a:prstGeom prst="rect">
            <a:avLst/>
          </a:prstGeom>
          <a:solidFill>
            <a:srgbClr val="E6E7E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Major modification to individual industrial permit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377 days</a:t>
            </a:r>
          </a:p>
        </p:txBody>
      </p:sp>
      <p:sp>
        <p:nvSpPr>
          <p:cNvPr id="10" name="Rectangle 9">
            <a:extLst>
              <a:ext uri="{FF2B5EF4-FFF2-40B4-BE49-F238E27FC236}">
                <a16:creationId xmlns:a16="http://schemas.microsoft.com/office/drawing/2014/main" id="{6F932906-B3A4-B7FD-8DD9-86BF9344BF7A}"/>
              </a:ext>
            </a:extLst>
          </p:cNvPr>
          <p:cNvSpPr/>
          <p:nvPr/>
        </p:nvSpPr>
        <p:spPr>
          <a:xfrm>
            <a:off x="1698171" y="5277203"/>
            <a:ext cx="166254" cy="754053"/>
          </a:xfrm>
          <a:prstGeom prst="rect">
            <a:avLst/>
          </a:prstGeom>
          <a:solidFill>
            <a:srgbClr val="005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F8D1143-D322-A6EF-9E92-125D2C9BD3AB}"/>
              </a:ext>
            </a:extLst>
          </p:cNvPr>
          <p:cNvSpPr/>
          <p:nvPr/>
        </p:nvSpPr>
        <p:spPr>
          <a:xfrm>
            <a:off x="6286003" y="5277203"/>
            <a:ext cx="166254" cy="754053"/>
          </a:xfrm>
          <a:prstGeom prst="rect">
            <a:avLst/>
          </a:prstGeom>
          <a:solidFill>
            <a:srgbClr val="005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E8A0367E-2394-4656-9A85-CB8599F1FFAF}"/>
              </a:ext>
            </a:extLst>
          </p:cNvPr>
          <p:cNvSpPr>
            <a:spLocks noGrp="1"/>
          </p:cNvSpPr>
          <p:nvPr>
            <p:ph type="title"/>
          </p:nvPr>
        </p:nvSpPr>
        <p:spPr>
          <a:xfrm>
            <a:off x="842525" y="1492827"/>
            <a:ext cx="9353550" cy="873125"/>
          </a:xfrm>
        </p:spPr>
        <p:txBody>
          <a:bodyPr>
            <a:normAutofit fontScale="90000"/>
          </a:bodyPr>
          <a:lstStyle/>
          <a:p>
            <a:r>
              <a:rPr lang="en-US" sz="3200" b="1" dirty="0">
                <a:solidFill>
                  <a:schemeClr val="tx2">
                    <a:lumMod val="75000"/>
                  </a:schemeClr>
                </a:solidFill>
                <a:latin typeface="+mn-lt"/>
              </a:rPr>
              <a:t>Individual industrial water permits are needed less frequently, but face similar timelines as Tier 2 air permits</a:t>
            </a:r>
          </a:p>
        </p:txBody>
      </p:sp>
      <p:cxnSp>
        <p:nvCxnSpPr>
          <p:cNvPr id="14" name="Straight Connector 13">
            <a:extLst>
              <a:ext uri="{FF2B5EF4-FFF2-40B4-BE49-F238E27FC236}">
                <a16:creationId xmlns:a16="http://schemas.microsoft.com/office/drawing/2014/main" id="{3E9C91A2-5E7E-6464-260A-B5801B3185E2}"/>
              </a:ext>
            </a:extLst>
          </p:cNvPr>
          <p:cNvCxnSpPr>
            <a:cxnSpLocks/>
          </p:cNvCxnSpPr>
          <p:nvPr/>
        </p:nvCxnSpPr>
        <p:spPr>
          <a:xfrm>
            <a:off x="3431969" y="4697418"/>
            <a:ext cx="0" cy="579785"/>
          </a:xfrm>
          <a:prstGeom prst="line">
            <a:avLst/>
          </a:prstGeom>
          <a:ln w="28575">
            <a:solidFill>
              <a:srgbClr val="CAC8C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6C2F57-EE61-1D62-CF87-28B1A58036B6}"/>
              </a:ext>
            </a:extLst>
          </p:cNvPr>
          <p:cNvCxnSpPr>
            <a:cxnSpLocks/>
          </p:cNvCxnSpPr>
          <p:nvPr/>
        </p:nvCxnSpPr>
        <p:spPr>
          <a:xfrm>
            <a:off x="8085111" y="4683564"/>
            <a:ext cx="0" cy="579785"/>
          </a:xfrm>
          <a:prstGeom prst="line">
            <a:avLst/>
          </a:prstGeom>
          <a:ln w="28575">
            <a:solidFill>
              <a:srgbClr val="CAC8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97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FAE9B-D162-122D-7ECC-600C62910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BAF92-FC3C-3CBE-D622-2120B30A79C8}"/>
              </a:ext>
            </a:extLst>
          </p:cNvPr>
          <p:cNvSpPr>
            <a:spLocks noGrp="1"/>
          </p:cNvSpPr>
          <p:nvPr>
            <p:ph type="title"/>
          </p:nvPr>
        </p:nvSpPr>
        <p:spPr>
          <a:xfrm>
            <a:off x="741587" y="1409706"/>
            <a:ext cx="9353550" cy="873125"/>
          </a:xfrm>
        </p:spPr>
        <p:txBody>
          <a:bodyPr>
            <a:normAutofit fontScale="90000"/>
          </a:bodyPr>
          <a:lstStyle/>
          <a:p>
            <a:r>
              <a:rPr lang="en-US" sz="3200" b="1" dirty="0">
                <a:solidFill>
                  <a:schemeClr val="tx2">
                    <a:lumMod val="75000"/>
                  </a:schemeClr>
                </a:solidFill>
                <a:latin typeface="+mn-lt"/>
              </a:rPr>
              <a:t>High share of individual industrial NPDES/SDS permits are administratively continued in Minnesota</a:t>
            </a:r>
          </a:p>
        </p:txBody>
      </p:sp>
      <p:sp>
        <p:nvSpPr>
          <p:cNvPr id="3" name="Slide Number Placeholder 2">
            <a:extLst>
              <a:ext uri="{FF2B5EF4-FFF2-40B4-BE49-F238E27FC236}">
                <a16:creationId xmlns:a16="http://schemas.microsoft.com/office/drawing/2014/main" id="{F88A73D4-24E5-1A68-D73D-FF95B5A1214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8BDC5A7-80E0-28F6-7B33-69FECEB9D132}"/>
              </a:ext>
            </a:extLst>
          </p:cNvPr>
          <p:cNvPicPr>
            <a:picLocks noChangeAspect="1"/>
          </p:cNvPicPr>
          <p:nvPr/>
        </p:nvPicPr>
        <p:blipFill>
          <a:blip r:embed="rId2"/>
          <a:stretch>
            <a:fillRect/>
          </a:stretch>
        </p:blipFill>
        <p:spPr>
          <a:xfrm>
            <a:off x="632726" y="2740447"/>
            <a:ext cx="10165899" cy="2193570"/>
          </a:xfrm>
          <a:prstGeom prst="rect">
            <a:avLst/>
          </a:prstGeom>
        </p:spPr>
      </p:pic>
    </p:spTree>
    <p:extLst>
      <p:ext uri="{BB962C8B-B14F-4D97-AF65-F5344CB8AC3E}">
        <p14:creationId xmlns:p14="http://schemas.microsoft.com/office/powerpoint/2010/main" val="368130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B4B2-2FA6-31F9-A9F6-F4AB80E250D1}"/>
              </a:ext>
            </a:extLst>
          </p:cNvPr>
          <p:cNvSpPr>
            <a:spLocks noGrp="1"/>
          </p:cNvSpPr>
          <p:nvPr>
            <p:ph type="title"/>
          </p:nvPr>
        </p:nvSpPr>
        <p:spPr>
          <a:xfrm>
            <a:off x="838200" y="1457181"/>
            <a:ext cx="10515600" cy="1001011"/>
          </a:xfrm>
        </p:spPr>
        <p:txBody>
          <a:bodyPr>
            <a:normAutofit/>
          </a:bodyPr>
          <a:lstStyle/>
          <a:p>
            <a:r>
              <a:rPr lang="en-US" sz="3200" b="1" dirty="0">
                <a:solidFill>
                  <a:srgbClr val="182752"/>
                </a:solidFill>
                <a:latin typeface="+mn-lt"/>
              </a:rPr>
              <a:t>Minnesota has an opportunity build on its diverse industry strengths this decade</a:t>
            </a:r>
          </a:p>
        </p:txBody>
      </p:sp>
      <p:sp>
        <p:nvSpPr>
          <p:cNvPr id="3" name="Content Placeholder 2">
            <a:extLst>
              <a:ext uri="{FF2B5EF4-FFF2-40B4-BE49-F238E27FC236}">
                <a16:creationId xmlns:a16="http://schemas.microsoft.com/office/drawing/2014/main" id="{83B1D146-D075-3C28-93CA-C6134A78CC30}"/>
              </a:ext>
            </a:extLst>
          </p:cNvPr>
          <p:cNvSpPr>
            <a:spLocks noGrp="1"/>
          </p:cNvSpPr>
          <p:nvPr>
            <p:ph idx="1"/>
          </p:nvPr>
        </p:nvSpPr>
        <p:spPr>
          <a:xfrm>
            <a:off x="838201" y="2890278"/>
            <a:ext cx="5051362" cy="3486769"/>
          </a:xfrm>
        </p:spPr>
        <p:txBody>
          <a:bodyPr>
            <a:normAutofit/>
          </a:bodyPr>
          <a:lstStyle/>
          <a:p>
            <a:r>
              <a:rPr lang="en-US" sz="2600" dirty="0"/>
              <a:t>Manufacturing </a:t>
            </a:r>
            <a:br>
              <a:rPr lang="en-US" sz="2600" dirty="0"/>
            </a:br>
            <a:endParaRPr lang="en-US" sz="2600" dirty="0"/>
          </a:p>
          <a:p>
            <a:r>
              <a:rPr lang="en-US" sz="2600" dirty="0"/>
              <a:t>Food and agriculture</a:t>
            </a:r>
            <a:br>
              <a:rPr lang="en-US" sz="2600" dirty="0"/>
            </a:br>
            <a:endParaRPr lang="en-US" sz="2600" dirty="0"/>
          </a:p>
          <a:p>
            <a:r>
              <a:rPr lang="en-US" sz="2600" dirty="0"/>
              <a:t>Mining, energy and clean-tech</a:t>
            </a:r>
            <a:br>
              <a:rPr lang="en-US" sz="2600" dirty="0"/>
            </a:br>
            <a:endParaRPr lang="en-US" sz="2600" dirty="0"/>
          </a:p>
          <a:p>
            <a:r>
              <a:rPr lang="en-US" sz="2600" dirty="0"/>
              <a:t>Life sciences</a:t>
            </a:r>
          </a:p>
          <a:p>
            <a:endParaRPr lang="en-US" sz="2600" dirty="0"/>
          </a:p>
        </p:txBody>
      </p:sp>
      <p:pic>
        <p:nvPicPr>
          <p:cNvPr id="15" name="Picture 14">
            <a:extLst>
              <a:ext uri="{FF2B5EF4-FFF2-40B4-BE49-F238E27FC236}">
                <a16:creationId xmlns:a16="http://schemas.microsoft.com/office/drawing/2014/main" id="{39BE6589-8F73-A4A6-E57D-CF31554EFABA}"/>
              </a:ext>
            </a:extLst>
          </p:cNvPr>
          <p:cNvPicPr>
            <a:picLocks noChangeAspect="1"/>
          </p:cNvPicPr>
          <p:nvPr/>
        </p:nvPicPr>
        <p:blipFill>
          <a:blip r:embed="rId3"/>
          <a:stretch>
            <a:fillRect/>
          </a:stretch>
        </p:blipFill>
        <p:spPr>
          <a:xfrm>
            <a:off x="6302439" y="2518644"/>
            <a:ext cx="5051361" cy="4151406"/>
          </a:xfrm>
          <a:prstGeom prst="rect">
            <a:avLst/>
          </a:prstGeom>
        </p:spPr>
      </p:pic>
    </p:spTree>
    <p:extLst>
      <p:ext uri="{BB962C8B-B14F-4D97-AF65-F5344CB8AC3E}">
        <p14:creationId xmlns:p14="http://schemas.microsoft.com/office/powerpoint/2010/main" val="389527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F02892-C745-0E97-7525-5D740634DE1C}"/>
              </a:ext>
            </a:extLst>
          </p:cNvPr>
          <p:cNvPicPr>
            <a:picLocks noChangeAspect="1"/>
          </p:cNvPicPr>
          <p:nvPr/>
        </p:nvPicPr>
        <p:blipFill>
          <a:blip r:embed="rId2"/>
          <a:stretch>
            <a:fillRect/>
          </a:stretch>
        </p:blipFill>
        <p:spPr>
          <a:xfrm>
            <a:off x="805400" y="1500801"/>
            <a:ext cx="10450429" cy="4898638"/>
          </a:xfrm>
          <a:prstGeom prst="rect">
            <a:avLst/>
          </a:prstGeom>
        </p:spPr>
      </p:pic>
    </p:spTree>
    <p:extLst>
      <p:ext uri="{BB962C8B-B14F-4D97-AF65-F5344CB8AC3E}">
        <p14:creationId xmlns:p14="http://schemas.microsoft.com/office/powerpoint/2010/main" val="341762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D984-9AD9-CCFD-29F2-D65A394CB6B1}"/>
              </a:ext>
            </a:extLst>
          </p:cNvPr>
          <p:cNvSpPr>
            <a:spLocks noGrp="1"/>
          </p:cNvSpPr>
          <p:nvPr>
            <p:ph type="title"/>
          </p:nvPr>
        </p:nvSpPr>
        <p:spPr>
          <a:xfrm>
            <a:off x="838200" y="1314680"/>
            <a:ext cx="10515600" cy="906008"/>
          </a:xfrm>
        </p:spPr>
        <p:txBody>
          <a:bodyPr>
            <a:normAutofit/>
          </a:bodyPr>
          <a:lstStyle/>
          <a:p>
            <a:r>
              <a:rPr lang="en-US" sz="3200" b="1" dirty="0">
                <a:solidFill>
                  <a:srgbClr val="182752"/>
                </a:solidFill>
                <a:latin typeface="+mn-lt"/>
              </a:rPr>
              <a:t>Priorities for permitting improvements</a:t>
            </a:r>
          </a:p>
        </p:txBody>
      </p:sp>
      <p:sp>
        <p:nvSpPr>
          <p:cNvPr id="4" name="Content Placeholder 2">
            <a:extLst>
              <a:ext uri="{FF2B5EF4-FFF2-40B4-BE49-F238E27FC236}">
                <a16:creationId xmlns:a16="http://schemas.microsoft.com/office/drawing/2014/main" id="{B80AC794-7EF4-7147-1CB8-4867BBF5BC12}"/>
              </a:ext>
            </a:extLst>
          </p:cNvPr>
          <p:cNvSpPr>
            <a:spLocks noGrp="1"/>
          </p:cNvSpPr>
          <p:nvPr>
            <p:ph idx="1"/>
          </p:nvPr>
        </p:nvSpPr>
        <p:spPr>
          <a:xfrm>
            <a:off x="838200" y="2200675"/>
            <a:ext cx="9644744" cy="4556383"/>
          </a:xfrm>
        </p:spPr>
        <p:txBody>
          <a:bodyPr>
            <a:noAutofit/>
          </a:bodyPr>
          <a:lstStyle/>
          <a:p>
            <a:pPr marL="0" indent="0">
              <a:buNone/>
            </a:pPr>
            <a:r>
              <a:rPr lang="en-US" sz="1700" b="1" dirty="0">
                <a:solidFill>
                  <a:schemeClr val="accent2">
                    <a:lumMod val="75000"/>
                  </a:schemeClr>
                </a:solidFill>
              </a:rPr>
              <a:t>Reduce the length of time it takes to issue Tier 2 air and water permits. </a:t>
            </a:r>
          </a:p>
          <a:p>
            <a:r>
              <a:rPr lang="en-US" sz="1500" dirty="0">
                <a:solidFill>
                  <a:schemeClr val="tx2">
                    <a:lumMod val="75000"/>
                  </a:schemeClr>
                </a:solidFill>
              </a:rPr>
              <a:t>The state’s goal is to issue priority permits within 150 days. But the median for </a:t>
            </a:r>
            <a:r>
              <a:rPr lang="en-US" sz="1500" u="sng" dirty="0">
                <a:solidFill>
                  <a:schemeClr val="tx2">
                    <a:lumMod val="75000"/>
                  </a:schemeClr>
                </a:solidFill>
              </a:rPr>
              <a:t>priority Tier 2 </a:t>
            </a:r>
            <a:r>
              <a:rPr lang="en-US" sz="1500" dirty="0">
                <a:solidFill>
                  <a:schemeClr val="tx2">
                    <a:lumMod val="75000"/>
                  </a:schemeClr>
                </a:solidFill>
              </a:rPr>
              <a:t>air permits is 351 days and the average is 586 days. Similar timeframes exist for Tier 2 industrial water permits.</a:t>
            </a:r>
            <a:br>
              <a:rPr lang="en-US" sz="1700" dirty="0">
                <a:solidFill>
                  <a:schemeClr val="tx2">
                    <a:lumMod val="75000"/>
                  </a:schemeClr>
                </a:solidFill>
              </a:rPr>
            </a:br>
            <a:endParaRPr lang="en-US" sz="1700" b="1" i="1" dirty="0">
              <a:solidFill>
                <a:schemeClr val="accent2">
                  <a:lumMod val="75000"/>
                </a:schemeClr>
              </a:solidFill>
            </a:endParaRPr>
          </a:p>
          <a:p>
            <a:pPr marL="0" indent="0">
              <a:buNone/>
            </a:pPr>
            <a:r>
              <a:rPr lang="en-US" sz="1700" b="1" dirty="0">
                <a:solidFill>
                  <a:schemeClr val="accent2">
                    <a:lumMod val="75000"/>
                  </a:schemeClr>
                </a:solidFill>
                <a:ea typeface="Aptos" panose="020B0004020202020204" pitchFamily="34" charset="0"/>
                <a:cs typeface="Times New Roman" panose="02020603050405020304" pitchFamily="18" charset="0"/>
              </a:rPr>
              <a:t>A</a:t>
            </a:r>
            <a:r>
              <a:rPr lang="en-US" sz="1700" b="1" dirty="0">
                <a:solidFill>
                  <a:schemeClr val="accent2">
                    <a:lumMod val="75000"/>
                  </a:schemeClr>
                </a:solidFill>
                <a:effectLst/>
                <a:ea typeface="Aptos" panose="020B0004020202020204" pitchFamily="34" charset="0"/>
                <a:cs typeface="Times New Roman" panose="02020603050405020304" pitchFamily="18" charset="0"/>
              </a:rPr>
              <a:t>ddress backlogs of permit renewals and minor facility changes for air and water permits</a:t>
            </a:r>
          </a:p>
          <a:p>
            <a:r>
              <a:rPr lang="en-US" sz="1500" dirty="0"/>
              <a:t>Average timeframe to issue non-priority Tier 2 air permits is 1,263 days, with renewals for Title V permits taking an average of nearly 1,500 days. 280 permit applications have been awaiting assignment for over year.</a:t>
            </a:r>
          </a:p>
          <a:p>
            <a:r>
              <a:rPr lang="en-US" sz="1500" kern="100" dirty="0">
                <a:effectLst/>
                <a:ea typeface="Aptos" panose="020B0004020202020204" pitchFamily="34" charset="0"/>
                <a:cs typeface="Times New Roman" panose="02020603050405020304" pitchFamily="18" charset="0"/>
              </a:rPr>
              <a:t>Of the 226 NPDES/SDS permits currently administered by the MPCA, 152 are administratively continued (i.e. past the expiration date, but still in effect) as of the end of Q3 2023. </a:t>
            </a:r>
            <a:br>
              <a:rPr lang="en-US" sz="1500" kern="100" dirty="0">
                <a:effectLst/>
                <a:ea typeface="Aptos" panose="020B0004020202020204" pitchFamily="34" charset="0"/>
                <a:cs typeface="Times New Roman" panose="02020603050405020304" pitchFamily="18" charset="0"/>
              </a:rPr>
            </a:br>
            <a:endParaRPr lang="en-US" sz="1700" b="1" dirty="0">
              <a:solidFill>
                <a:schemeClr val="accent2">
                  <a:lumMod val="75000"/>
                </a:schemeClr>
              </a:solidFill>
            </a:endParaRPr>
          </a:p>
          <a:p>
            <a:pPr marL="0" indent="0">
              <a:buNone/>
            </a:pPr>
            <a:r>
              <a:rPr lang="en-US" sz="1700" b="1" dirty="0">
                <a:solidFill>
                  <a:schemeClr val="accent2">
                    <a:lumMod val="75000"/>
                  </a:schemeClr>
                </a:solidFill>
              </a:rPr>
              <a:t>Increase transparency, certainty and collaboration </a:t>
            </a:r>
          </a:p>
          <a:p>
            <a:r>
              <a:rPr lang="en-US" sz="1500" dirty="0">
                <a:solidFill>
                  <a:schemeClr val="tx2">
                    <a:lumMod val="75000"/>
                  </a:schemeClr>
                </a:solidFill>
              </a:rPr>
              <a:t>Reduce the variability in timeframes and provide more support to help companies understand the process and expected milestones. </a:t>
            </a:r>
          </a:p>
          <a:p>
            <a:r>
              <a:rPr lang="en-US" sz="1500" dirty="0">
                <a:solidFill>
                  <a:schemeClr val="tx2">
                    <a:lumMod val="75000"/>
                  </a:schemeClr>
                </a:solidFill>
              </a:rPr>
              <a:t>Continue making improvements to permit  and environmental review dashboards and reports to increase transparency.</a:t>
            </a:r>
          </a:p>
        </p:txBody>
      </p:sp>
    </p:spTree>
    <p:extLst>
      <p:ext uri="{BB962C8B-B14F-4D97-AF65-F5344CB8AC3E}">
        <p14:creationId xmlns:p14="http://schemas.microsoft.com/office/powerpoint/2010/main" val="119682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09A0-8DD3-24CD-55DC-FD23E2023E4A}"/>
              </a:ext>
            </a:extLst>
          </p:cNvPr>
          <p:cNvSpPr>
            <a:spLocks noGrp="1"/>
          </p:cNvSpPr>
          <p:nvPr>
            <p:ph type="title"/>
          </p:nvPr>
        </p:nvSpPr>
        <p:spPr>
          <a:xfrm>
            <a:off x="323199" y="1272891"/>
            <a:ext cx="10515600" cy="700088"/>
          </a:xfrm>
        </p:spPr>
        <p:txBody>
          <a:bodyPr>
            <a:normAutofit/>
          </a:bodyPr>
          <a:lstStyle/>
          <a:p>
            <a:r>
              <a:rPr lang="en-US" sz="3200" b="1" dirty="0">
                <a:solidFill>
                  <a:schemeClr val="tx2">
                    <a:lumMod val="75000"/>
                  </a:schemeClr>
                </a:solidFill>
                <a:latin typeface="+mn-lt"/>
              </a:rPr>
              <a:t>Considerations for improvement: Air permitting</a:t>
            </a:r>
          </a:p>
        </p:txBody>
      </p:sp>
      <p:sp>
        <p:nvSpPr>
          <p:cNvPr id="4" name="Slide Number Placeholder 3">
            <a:extLst>
              <a:ext uri="{FF2B5EF4-FFF2-40B4-BE49-F238E27FC236}">
                <a16:creationId xmlns:a16="http://schemas.microsoft.com/office/drawing/2014/main" id="{CB070E46-2659-2DC1-FC54-ECD8D9E76D8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463B57D-2C02-28A4-9C84-8C86C30DE575}"/>
              </a:ext>
            </a:extLst>
          </p:cNvPr>
          <p:cNvSpPr>
            <a:spLocks noGrp="1"/>
          </p:cNvSpPr>
          <p:nvPr>
            <p:ph idx="1"/>
          </p:nvPr>
        </p:nvSpPr>
        <p:spPr>
          <a:xfrm>
            <a:off x="302175" y="2265080"/>
            <a:ext cx="4700752" cy="4273832"/>
          </a:xfrm>
        </p:spPr>
        <p:txBody>
          <a:bodyPr>
            <a:normAutofit/>
          </a:bodyPr>
          <a:lstStyle/>
          <a:p>
            <a:pPr marL="0" indent="0">
              <a:buNone/>
            </a:pPr>
            <a:r>
              <a:rPr lang="en-US" sz="1800" dirty="0"/>
              <a:t>Separate construction and operating permits</a:t>
            </a:r>
            <a:br>
              <a:rPr lang="en-US" sz="1800" dirty="0"/>
            </a:br>
            <a:br>
              <a:rPr lang="en-US" sz="1800" dirty="0"/>
            </a:br>
            <a:endParaRPr lang="en-US" sz="1800" dirty="0"/>
          </a:p>
          <a:p>
            <a:pPr marL="0" lvl="0" indent="0">
              <a:buNone/>
            </a:pPr>
            <a:r>
              <a:rPr lang="en-US" sz="1800" dirty="0"/>
              <a:t>Revise approach to completeness evaluations</a:t>
            </a:r>
            <a:br>
              <a:rPr lang="en-US" sz="1800" dirty="0"/>
            </a:br>
            <a:br>
              <a:rPr lang="en-US" sz="1800" dirty="0"/>
            </a:br>
            <a:endParaRPr lang="en-US" sz="1800" dirty="0"/>
          </a:p>
          <a:p>
            <a:pPr marL="0" lvl="0" indent="0">
              <a:buNone/>
            </a:pPr>
            <a:r>
              <a:rPr lang="en-US" sz="1800" dirty="0"/>
              <a:t>Enhance expedited permitting process</a:t>
            </a:r>
          </a:p>
          <a:p>
            <a:pPr marL="0" lvl="0" indent="0">
              <a:buNone/>
            </a:pPr>
            <a:br>
              <a:rPr lang="en-US" sz="1800" dirty="0"/>
            </a:br>
            <a:endParaRPr lang="en-US" sz="1800" dirty="0"/>
          </a:p>
          <a:p>
            <a:pPr marL="0" lvl="0" indent="0">
              <a:buNone/>
            </a:pPr>
            <a:r>
              <a:rPr lang="en-US" sz="1800" dirty="0"/>
              <a:t>Data on air permit processing timelines</a:t>
            </a:r>
            <a:br>
              <a:rPr lang="en-US" sz="1400" dirty="0"/>
            </a:br>
            <a:br>
              <a:rPr lang="en-US" sz="1400" dirty="0"/>
            </a:br>
            <a:endParaRPr lang="en-US" sz="1800" dirty="0"/>
          </a:p>
          <a:p>
            <a:pPr marL="0" lvl="0" indent="0">
              <a:buNone/>
            </a:pPr>
            <a:r>
              <a:rPr lang="en-US" sz="1800" dirty="0"/>
              <a:t>Support resources for permit applicants</a:t>
            </a:r>
          </a:p>
          <a:p>
            <a:pPr marL="0" lvl="0" indent="0">
              <a:buNone/>
            </a:pPr>
            <a:endParaRPr lang="en-US" sz="1800" dirty="0"/>
          </a:p>
          <a:p>
            <a:pPr marL="0" lvl="0" indent="0">
              <a:buNone/>
            </a:pPr>
            <a:endParaRPr lang="en-US" sz="1800" dirty="0"/>
          </a:p>
          <a:p>
            <a:pPr marL="0" lvl="0" indent="0">
              <a:buNone/>
            </a:pPr>
            <a:endParaRPr lang="en-US" sz="1400" dirty="0"/>
          </a:p>
        </p:txBody>
      </p:sp>
      <p:sp>
        <p:nvSpPr>
          <p:cNvPr id="7" name="Arrow: Right 6">
            <a:extLst>
              <a:ext uri="{FF2B5EF4-FFF2-40B4-BE49-F238E27FC236}">
                <a16:creationId xmlns:a16="http://schemas.microsoft.com/office/drawing/2014/main" id="{F83AEB3F-6749-2B08-B83B-06B36FEDC0A7}"/>
              </a:ext>
            </a:extLst>
          </p:cNvPr>
          <p:cNvSpPr/>
          <p:nvPr/>
        </p:nvSpPr>
        <p:spPr>
          <a:xfrm>
            <a:off x="4814397" y="2307046"/>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0A5CC7E0-2D08-C882-318A-90015A74FF3B}"/>
              </a:ext>
            </a:extLst>
          </p:cNvPr>
          <p:cNvSpPr/>
          <p:nvPr/>
        </p:nvSpPr>
        <p:spPr>
          <a:xfrm>
            <a:off x="4787796" y="4022699"/>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C707D31D-F7EE-4BA0-2CBD-AC08890A8648}"/>
              </a:ext>
            </a:extLst>
          </p:cNvPr>
          <p:cNvSpPr/>
          <p:nvPr/>
        </p:nvSpPr>
        <p:spPr>
          <a:xfrm>
            <a:off x="4814397" y="3148398"/>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C2E725C9-7AD6-31AA-6164-46020E26965A}"/>
              </a:ext>
            </a:extLst>
          </p:cNvPr>
          <p:cNvSpPr/>
          <p:nvPr/>
        </p:nvSpPr>
        <p:spPr>
          <a:xfrm>
            <a:off x="4814397" y="5030903"/>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9B9B6F23-3FE0-445B-2F30-34CE05C658D2}"/>
              </a:ext>
            </a:extLst>
          </p:cNvPr>
          <p:cNvSpPr/>
          <p:nvPr/>
        </p:nvSpPr>
        <p:spPr>
          <a:xfrm>
            <a:off x="4814397" y="5847210"/>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620D66D-D9BD-1F94-F972-894624C9D605}"/>
              </a:ext>
            </a:extLst>
          </p:cNvPr>
          <p:cNvSpPr txBox="1"/>
          <p:nvPr/>
        </p:nvSpPr>
        <p:spPr>
          <a:xfrm>
            <a:off x="5581000" y="2236740"/>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This has the potential to help improve permit issuance times. Nearly all states included in this study have separate construction and operating permits.</a:t>
            </a:r>
          </a:p>
        </p:txBody>
      </p:sp>
      <p:sp>
        <p:nvSpPr>
          <p:cNvPr id="13" name="TextBox 12">
            <a:extLst>
              <a:ext uri="{FF2B5EF4-FFF2-40B4-BE49-F238E27FC236}">
                <a16:creationId xmlns:a16="http://schemas.microsoft.com/office/drawing/2014/main" id="{C3158FF6-FBB6-53AC-4786-20526FEEC028}"/>
              </a:ext>
            </a:extLst>
          </p:cNvPr>
          <p:cNvSpPr txBox="1"/>
          <p:nvPr/>
        </p:nvSpPr>
        <p:spPr>
          <a:xfrm>
            <a:off x="5580999" y="3022014"/>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Could get permits assigned to engineers in a more timely manner and prevent applications from being rejected for minor, non-technical reasons.</a:t>
            </a:r>
          </a:p>
        </p:txBody>
      </p:sp>
      <p:sp>
        <p:nvSpPr>
          <p:cNvPr id="14" name="TextBox 13">
            <a:extLst>
              <a:ext uri="{FF2B5EF4-FFF2-40B4-BE49-F238E27FC236}">
                <a16:creationId xmlns:a16="http://schemas.microsoft.com/office/drawing/2014/main" id="{79C72D85-FC36-9504-1953-7D761F32185D}"/>
              </a:ext>
            </a:extLst>
          </p:cNvPr>
          <p:cNvSpPr txBox="1"/>
          <p:nvPr/>
        </p:nvSpPr>
        <p:spPr>
          <a:xfrm>
            <a:off x="5580999" y="4902388"/>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Improved data could benefit the MPCA, the public and applicants with increased transparency </a:t>
            </a:r>
          </a:p>
        </p:txBody>
      </p:sp>
      <p:sp>
        <p:nvSpPr>
          <p:cNvPr id="16" name="TextBox 15">
            <a:extLst>
              <a:ext uri="{FF2B5EF4-FFF2-40B4-BE49-F238E27FC236}">
                <a16:creationId xmlns:a16="http://schemas.microsoft.com/office/drawing/2014/main" id="{227B0B03-FBE4-3DF3-57D1-9551A5877904}"/>
              </a:ext>
            </a:extLst>
          </p:cNvPr>
          <p:cNvSpPr txBox="1"/>
          <p:nvPr/>
        </p:nvSpPr>
        <p:spPr>
          <a:xfrm>
            <a:off x="5528449" y="3920618"/>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Consider reviewing and revising the expedited permitting process and include relevant statistics in reporting tools. Ex. Utilize 3</a:t>
            </a:r>
            <a:r>
              <a:rPr kumimoji="0" lang="en-US" sz="1400" b="0" i="1"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party permit professionals</a:t>
            </a:r>
          </a:p>
        </p:txBody>
      </p:sp>
      <p:sp>
        <p:nvSpPr>
          <p:cNvPr id="19" name="TextBox 18">
            <a:extLst>
              <a:ext uri="{FF2B5EF4-FFF2-40B4-BE49-F238E27FC236}">
                <a16:creationId xmlns:a16="http://schemas.microsoft.com/office/drawing/2014/main" id="{B809E231-E724-7218-7229-D42A1B8CC21B}"/>
              </a:ext>
            </a:extLst>
          </p:cNvPr>
          <p:cNvSpPr txBox="1"/>
          <p:nvPr/>
        </p:nvSpPr>
        <p:spPr>
          <a:xfrm>
            <a:off x="10678160" y="5176109"/>
            <a:ext cx="1513840" cy="136280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64BE6D8-742F-9D98-4685-3A8C0AA6CE71}"/>
              </a:ext>
            </a:extLst>
          </p:cNvPr>
          <p:cNvSpPr txBox="1"/>
          <p:nvPr/>
        </p:nvSpPr>
        <p:spPr>
          <a:xfrm>
            <a:off x="5522863" y="5760930"/>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Consider expanding small business ombudsman to assist companies of any size, or enhance the Business First Stop program to serve more applicants. </a:t>
            </a:r>
          </a:p>
        </p:txBody>
      </p:sp>
    </p:spTree>
    <p:extLst>
      <p:ext uri="{BB962C8B-B14F-4D97-AF65-F5344CB8AC3E}">
        <p14:creationId xmlns:p14="http://schemas.microsoft.com/office/powerpoint/2010/main" val="181514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09A0-8DD3-24CD-55DC-FD23E2023E4A}"/>
              </a:ext>
            </a:extLst>
          </p:cNvPr>
          <p:cNvSpPr>
            <a:spLocks noGrp="1"/>
          </p:cNvSpPr>
          <p:nvPr>
            <p:ph type="title"/>
          </p:nvPr>
        </p:nvSpPr>
        <p:spPr>
          <a:xfrm>
            <a:off x="323199" y="1272891"/>
            <a:ext cx="10515600" cy="700088"/>
          </a:xfrm>
        </p:spPr>
        <p:txBody>
          <a:bodyPr>
            <a:normAutofit/>
          </a:bodyPr>
          <a:lstStyle/>
          <a:p>
            <a:r>
              <a:rPr lang="en-US" sz="3200" b="1" dirty="0">
                <a:solidFill>
                  <a:schemeClr val="tx2">
                    <a:lumMod val="75000"/>
                  </a:schemeClr>
                </a:solidFill>
                <a:latin typeface="+mn-lt"/>
              </a:rPr>
              <a:t>Considerations for improvement: Water permitting</a:t>
            </a:r>
          </a:p>
        </p:txBody>
      </p:sp>
      <p:sp>
        <p:nvSpPr>
          <p:cNvPr id="4" name="Slide Number Placeholder 3">
            <a:extLst>
              <a:ext uri="{FF2B5EF4-FFF2-40B4-BE49-F238E27FC236}">
                <a16:creationId xmlns:a16="http://schemas.microsoft.com/office/drawing/2014/main" id="{CB070E46-2659-2DC1-FC54-ECD8D9E76D8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463B57D-2C02-28A4-9C84-8C86C30DE575}"/>
              </a:ext>
            </a:extLst>
          </p:cNvPr>
          <p:cNvSpPr>
            <a:spLocks noGrp="1"/>
          </p:cNvSpPr>
          <p:nvPr>
            <p:ph idx="1"/>
          </p:nvPr>
        </p:nvSpPr>
        <p:spPr>
          <a:xfrm>
            <a:off x="302175" y="2265080"/>
            <a:ext cx="4353513" cy="4273832"/>
          </a:xfrm>
        </p:spPr>
        <p:txBody>
          <a:bodyPr>
            <a:normAutofit fontScale="85000" lnSpcReduction="10000"/>
          </a:bodyPr>
          <a:lstStyle/>
          <a:p>
            <a:pPr marL="0" indent="0">
              <a:buNone/>
            </a:pPr>
            <a:r>
              <a:rPr lang="en-US" sz="1800" b="1" dirty="0"/>
              <a:t>Further prioritize commitment to timeliness</a:t>
            </a:r>
          </a:p>
          <a:p>
            <a:pPr marL="0" indent="0">
              <a:buNone/>
            </a:pPr>
            <a:r>
              <a:rPr lang="en-US" sz="1800" dirty="0"/>
              <a:t>Provide leadership support for timely issuance and reissuance of permits, while preserving the ability to modify schedules as appropriate to work through complicated issues with permittees </a:t>
            </a:r>
            <a:br>
              <a:rPr lang="en-US" sz="1800" dirty="0"/>
            </a:br>
            <a:br>
              <a:rPr lang="en-US" sz="1800" dirty="0"/>
            </a:br>
            <a:endParaRPr lang="en-US" sz="1800" dirty="0"/>
          </a:p>
          <a:p>
            <a:pPr marL="0" lvl="0" indent="0">
              <a:buNone/>
            </a:pPr>
            <a:r>
              <a:rPr lang="en-US" sz="1800" b="1" dirty="0"/>
              <a:t>Reduce regulatory complexity</a:t>
            </a:r>
            <a:br>
              <a:rPr lang="en-US" sz="1800" dirty="0"/>
            </a:br>
            <a:br>
              <a:rPr lang="en-US" sz="1800" dirty="0"/>
            </a:br>
            <a:r>
              <a:rPr lang="en-US" sz="1800" dirty="0"/>
              <a:t>Develop additional general permits for similar operations and types of discharges</a:t>
            </a:r>
          </a:p>
          <a:p>
            <a:pPr marL="0" lvl="0" indent="0">
              <a:buNone/>
            </a:pPr>
            <a:br>
              <a:rPr lang="en-US" sz="1800" dirty="0"/>
            </a:br>
            <a:endParaRPr lang="en-US" sz="1800" dirty="0"/>
          </a:p>
          <a:p>
            <a:pPr marL="0" lvl="0" indent="0">
              <a:buNone/>
            </a:pPr>
            <a:r>
              <a:rPr lang="en-US" sz="1800" dirty="0"/>
              <a:t>Clarify and streamline antidegradation procedures</a:t>
            </a:r>
            <a:br>
              <a:rPr lang="en-US" sz="1400" dirty="0"/>
            </a:br>
            <a:br>
              <a:rPr lang="en-US" sz="1400" dirty="0"/>
            </a:br>
            <a:endParaRPr lang="en-US" sz="1800" dirty="0"/>
          </a:p>
          <a:p>
            <a:pPr marL="0" lvl="0" indent="0">
              <a:buNone/>
            </a:pPr>
            <a:r>
              <a:rPr lang="en-US" sz="1800" dirty="0"/>
              <a:t>Develop guidance and tools to navigate Minnesota’s complex water quality criteria and large number of impaired waters</a:t>
            </a:r>
          </a:p>
          <a:p>
            <a:pPr marL="0" lvl="0" indent="0">
              <a:buNone/>
            </a:pPr>
            <a:endParaRPr lang="en-US" sz="1800" dirty="0"/>
          </a:p>
          <a:p>
            <a:pPr marL="0" lvl="0" indent="0">
              <a:buNone/>
            </a:pPr>
            <a:endParaRPr lang="en-US" sz="1800" dirty="0"/>
          </a:p>
          <a:p>
            <a:pPr marL="0" lvl="0" indent="0">
              <a:buNone/>
            </a:pPr>
            <a:endParaRPr lang="en-US" sz="1400" dirty="0"/>
          </a:p>
        </p:txBody>
      </p:sp>
      <p:sp>
        <p:nvSpPr>
          <p:cNvPr id="7" name="Arrow: Right 6">
            <a:extLst>
              <a:ext uri="{FF2B5EF4-FFF2-40B4-BE49-F238E27FC236}">
                <a16:creationId xmlns:a16="http://schemas.microsoft.com/office/drawing/2014/main" id="{F83AEB3F-6749-2B08-B83B-06B36FEDC0A7}"/>
              </a:ext>
            </a:extLst>
          </p:cNvPr>
          <p:cNvSpPr/>
          <p:nvPr/>
        </p:nvSpPr>
        <p:spPr>
          <a:xfrm>
            <a:off x="4787796" y="2656386"/>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0A5CC7E0-2D08-C882-318A-90015A74FF3B}"/>
              </a:ext>
            </a:extLst>
          </p:cNvPr>
          <p:cNvSpPr/>
          <p:nvPr/>
        </p:nvSpPr>
        <p:spPr>
          <a:xfrm>
            <a:off x="4787796" y="4164939"/>
            <a:ext cx="577414"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9B9B6F23-3FE0-445B-2F30-34CE05C658D2}"/>
              </a:ext>
            </a:extLst>
          </p:cNvPr>
          <p:cNvSpPr/>
          <p:nvPr/>
        </p:nvSpPr>
        <p:spPr>
          <a:xfrm>
            <a:off x="4915032" y="5439903"/>
            <a:ext cx="463122" cy="29041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620D66D-D9BD-1F94-F972-894624C9D605}"/>
              </a:ext>
            </a:extLst>
          </p:cNvPr>
          <p:cNvSpPr txBox="1"/>
          <p:nvPr/>
        </p:nvSpPr>
        <p:spPr>
          <a:xfrm>
            <a:off x="5743560" y="2510876"/>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Increased schedule certainty for permittees, especially for those that need a permit action prior to new or expanded activities</a:t>
            </a:r>
          </a:p>
        </p:txBody>
      </p:sp>
      <p:sp>
        <p:nvSpPr>
          <p:cNvPr id="16" name="TextBox 15">
            <a:extLst>
              <a:ext uri="{FF2B5EF4-FFF2-40B4-BE49-F238E27FC236}">
                <a16:creationId xmlns:a16="http://schemas.microsoft.com/office/drawing/2014/main" id="{227B0B03-FBE4-3DF3-57D1-9551A5877904}"/>
              </a:ext>
            </a:extLst>
          </p:cNvPr>
          <p:cNvSpPr txBox="1"/>
          <p:nvPr/>
        </p:nvSpPr>
        <p:spPr>
          <a:xfrm>
            <a:off x="5741809" y="4042538"/>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Increased options for streamlined and efficient permitting, while achieving the same environmental protection goals</a:t>
            </a:r>
          </a:p>
        </p:txBody>
      </p:sp>
      <p:sp>
        <p:nvSpPr>
          <p:cNvPr id="19" name="TextBox 18">
            <a:extLst>
              <a:ext uri="{FF2B5EF4-FFF2-40B4-BE49-F238E27FC236}">
                <a16:creationId xmlns:a16="http://schemas.microsoft.com/office/drawing/2014/main" id="{B809E231-E724-7218-7229-D42A1B8CC21B}"/>
              </a:ext>
            </a:extLst>
          </p:cNvPr>
          <p:cNvSpPr txBox="1"/>
          <p:nvPr/>
        </p:nvSpPr>
        <p:spPr>
          <a:xfrm>
            <a:off x="10678160" y="5176109"/>
            <a:ext cx="1513840" cy="136280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9C72D85-FC36-9504-1953-7D761F32185D}"/>
              </a:ext>
            </a:extLst>
          </p:cNvPr>
          <p:cNvSpPr txBox="1"/>
          <p:nvPr/>
        </p:nvSpPr>
        <p:spPr>
          <a:xfrm>
            <a:off x="5758607" y="5439903"/>
            <a:ext cx="5990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Increased ease of navigating permitting process, while achieving the same environmental protection goals</a:t>
            </a:r>
          </a:p>
        </p:txBody>
      </p:sp>
      <p:sp>
        <p:nvSpPr>
          <p:cNvPr id="17" name="Right Bracket 16">
            <a:extLst>
              <a:ext uri="{FF2B5EF4-FFF2-40B4-BE49-F238E27FC236}">
                <a16:creationId xmlns:a16="http://schemas.microsoft.com/office/drawing/2014/main" id="{54BB53BD-6B79-2994-9CC0-D8946FD50989}"/>
              </a:ext>
            </a:extLst>
          </p:cNvPr>
          <p:cNvSpPr/>
          <p:nvPr/>
        </p:nvSpPr>
        <p:spPr>
          <a:xfrm>
            <a:off x="4869076" y="5206589"/>
            <a:ext cx="68684" cy="909731"/>
          </a:xfrm>
          <a:prstGeom prst="rightBracket">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44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09A0-8DD3-24CD-55DC-FD23E2023E4A}"/>
              </a:ext>
            </a:extLst>
          </p:cNvPr>
          <p:cNvSpPr>
            <a:spLocks noGrp="1"/>
          </p:cNvSpPr>
          <p:nvPr>
            <p:ph type="title"/>
          </p:nvPr>
        </p:nvSpPr>
        <p:spPr>
          <a:xfrm>
            <a:off x="824239" y="1374561"/>
            <a:ext cx="10515600" cy="700088"/>
          </a:xfrm>
        </p:spPr>
        <p:txBody>
          <a:bodyPr>
            <a:normAutofit/>
          </a:bodyPr>
          <a:lstStyle/>
          <a:p>
            <a:r>
              <a:rPr lang="en-US" sz="3200" b="1" dirty="0">
                <a:solidFill>
                  <a:schemeClr val="tx2">
                    <a:lumMod val="75000"/>
                  </a:schemeClr>
                </a:solidFill>
                <a:latin typeface="+mn-lt"/>
              </a:rPr>
              <a:t>Considerations for improvement: Environmental Review</a:t>
            </a:r>
          </a:p>
        </p:txBody>
      </p:sp>
      <p:sp>
        <p:nvSpPr>
          <p:cNvPr id="4" name="Slide Number Placeholder 3">
            <a:extLst>
              <a:ext uri="{FF2B5EF4-FFF2-40B4-BE49-F238E27FC236}">
                <a16:creationId xmlns:a16="http://schemas.microsoft.com/office/drawing/2014/main" id="{CB070E46-2659-2DC1-FC54-ECD8D9E76D8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809E231-E724-7218-7229-D42A1B8CC21B}"/>
              </a:ext>
            </a:extLst>
          </p:cNvPr>
          <p:cNvSpPr txBox="1"/>
          <p:nvPr/>
        </p:nvSpPr>
        <p:spPr>
          <a:xfrm>
            <a:off x="10678160" y="5176109"/>
            <a:ext cx="1513840" cy="136280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463B57D-2C02-28A4-9C84-8C86C30DE575}"/>
              </a:ext>
            </a:extLst>
          </p:cNvPr>
          <p:cNvSpPr>
            <a:spLocks noGrp="1"/>
          </p:cNvSpPr>
          <p:nvPr>
            <p:ph idx="1"/>
          </p:nvPr>
        </p:nvSpPr>
        <p:spPr>
          <a:xfrm>
            <a:off x="1096027" y="2363677"/>
            <a:ext cx="10515600" cy="3217724"/>
          </a:xfrm>
        </p:spPr>
        <p:txBody>
          <a:bodyPr>
            <a:normAutofit/>
          </a:bodyPr>
          <a:lstStyle/>
          <a:p>
            <a:pPr marL="0" indent="0">
              <a:buNone/>
            </a:pPr>
            <a:r>
              <a:rPr lang="en-US" sz="1800" b="1" dirty="0"/>
              <a:t>Update the EQB’s Environmental Review Projects Database </a:t>
            </a:r>
            <a:r>
              <a:rPr lang="en-US" sz="1800" dirty="0"/>
              <a:t>to include additional statistics that would provide transparency regarding the actual timelines to complete an environmental review. </a:t>
            </a:r>
          </a:p>
          <a:p>
            <a:pPr marL="0" indent="0">
              <a:buNone/>
            </a:pPr>
            <a:endParaRPr lang="en-US" sz="1800" b="1" dirty="0"/>
          </a:p>
          <a:p>
            <a:pPr marL="0" indent="0">
              <a:buNone/>
            </a:pPr>
            <a:r>
              <a:rPr lang="en-US" sz="1800" b="1" dirty="0"/>
              <a:t>Narrow the focus of EAW content </a:t>
            </a:r>
            <a:r>
              <a:rPr lang="en-US" sz="1800" dirty="0"/>
              <a:t>to</a:t>
            </a:r>
            <a:r>
              <a:rPr lang="en-US" sz="1800" b="1" dirty="0"/>
              <a:t> </a:t>
            </a:r>
            <a:r>
              <a:rPr lang="en-US" sz="1800" dirty="0"/>
              <a:t>focus more specifically on those questions where the impacts would not require permits (i.e., subject to the mitigation of an ongoing authority) or those impacts subject to permits that do not have public comment/engagement as part of the process</a:t>
            </a:r>
          </a:p>
          <a:p>
            <a:pPr marL="0" indent="0">
              <a:buNone/>
            </a:pPr>
            <a:endParaRPr lang="en-US" sz="1800" dirty="0"/>
          </a:p>
          <a:p>
            <a:pPr marL="0" indent="0">
              <a:buNone/>
            </a:pPr>
            <a:r>
              <a:rPr lang="en-US" sz="1800" b="1" dirty="0"/>
              <a:t>Revise the scoping requirements </a:t>
            </a:r>
            <a:r>
              <a:rPr lang="en-US" sz="1800" dirty="0"/>
              <a:t>for a mandatory EIS to provide project proposers more certainty regarding the time it takes to complete the process. </a:t>
            </a:r>
          </a:p>
          <a:p>
            <a:pPr marL="0" lvl="0" indent="0">
              <a:buNone/>
            </a:pPr>
            <a:endParaRPr lang="en-US" sz="1800" dirty="0"/>
          </a:p>
          <a:p>
            <a:pPr marL="0" lvl="0" indent="0">
              <a:buNone/>
            </a:pPr>
            <a:endParaRPr lang="en-US" sz="1800" dirty="0"/>
          </a:p>
        </p:txBody>
      </p:sp>
      <p:pic>
        <p:nvPicPr>
          <p:cNvPr id="5" name="Picture 4">
            <a:extLst>
              <a:ext uri="{FF2B5EF4-FFF2-40B4-BE49-F238E27FC236}">
                <a16:creationId xmlns:a16="http://schemas.microsoft.com/office/drawing/2014/main" id="{BF0CCC1E-E320-A4AC-FEB3-3066ABAAAFBD}"/>
              </a:ext>
            </a:extLst>
          </p:cNvPr>
          <p:cNvPicPr>
            <a:picLocks noChangeAspect="1"/>
          </p:cNvPicPr>
          <p:nvPr/>
        </p:nvPicPr>
        <p:blipFill>
          <a:blip r:embed="rId3"/>
          <a:stretch>
            <a:fillRect/>
          </a:stretch>
        </p:blipFill>
        <p:spPr>
          <a:xfrm>
            <a:off x="411399" y="2295119"/>
            <a:ext cx="628682" cy="577880"/>
          </a:xfrm>
          <a:prstGeom prst="rect">
            <a:avLst/>
          </a:prstGeom>
        </p:spPr>
      </p:pic>
      <p:pic>
        <p:nvPicPr>
          <p:cNvPr id="8" name="Picture 7">
            <a:extLst>
              <a:ext uri="{FF2B5EF4-FFF2-40B4-BE49-F238E27FC236}">
                <a16:creationId xmlns:a16="http://schemas.microsoft.com/office/drawing/2014/main" id="{C5B43127-8019-9F75-DB5A-7110D0978D68}"/>
              </a:ext>
            </a:extLst>
          </p:cNvPr>
          <p:cNvPicPr>
            <a:picLocks noChangeAspect="1"/>
          </p:cNvPicPr>
          <p:nvPr/>
        </p:nvPicPr>
        <p:blipFill>
          <a:blip r:embed="rId3"/>
          <a:stretch>
            <a:fillRect/>
          </a:stretch>
        </p:blipFill>
        <p:spPr>
          <a:xfrm>
            <a:off x="411399" y="3302379"/>
            <a:ext cx="628682" cy="577880"/>
          </a:xfrm>
          <a:prstGeom prst="rect">
            <a:avLst/>
          </a:prstGeom>
        </p:spPr>
      </p:pic>
      <p:pic>
        <p:nvPicPr>
          <p:cNvPr id="9" name="Picture 8">
            <a:extLst>
              <a:ext uri="{FF2B5EF4-FFF2-40B4-BE49-F238E27FC236}">
                <a16:creationId xmlns:a16="http://schemas.microsoft.com/office/drawing/2014/main" id="{01C0BDAD-A0E2-E6DF-9AD5-3198870DF4C2}"/>
              </a:ext>
            </a:extLst>
          </p:cNvPr>
          <p:cNvPicPr>
            <a:picLocks noChangeAspect="1"/>
          </p:cNvPicPr>
          <p:nvPr/>
        </p:nvPicPr>
        <p:blipFill>
          <a:blip r:embed="rId3"/>
          <a:stretch>
            <a:fillRect/>
          </a:stretch>
        </p:blipFill>
        <p:spPr>
          <a:xfrm>
            <a:off x="411399" y="4522637"/>
            <a:ext cx="628682" cy="577880"/>
          </a:xfrm>
          <a:prstGeom prst="rect">
            <a:avLst/>
          </a:prstGeom>
        </p:spPr>
      </p:pic>
    </p:spTree>
    <p:extLst>
      <p:ext uri="{BB962C8B-B14F-4D97-AF65-F5344CB8AC3E}">
        <p14:creationId xmlns:p14="http://schemas.microsoft.com/office/powerpoint/2010/main" val="54986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09A0-8DD3-24CD-55DC-FD23E2023E4A}"/>
              </a:ext>
            </a:extLst>
          </p:cNvPr>
          <p:cNvSpPr>
            <a:spLocks noGrp="1"/>
          </p:cNvSpPr>
          <p:nvPr>
            <p:ph type="title"/>
          </p:nvPr>
        </p:nvSpPr>
        <p:spPr>
          <a:xfrm>
            <a:off x="786661" y="1222787"/>
            <a:ext cx="10515600" cy="700088"/>
          </a:xfrm>
        </p:spPr>
        <p:txBody>
          <a:bodyPr>
            <a:normAutofit/>
          </a:bodyPr>
          <a:lstStyle/>
          <a:p>
            <a:r>
              <a:rPr lang="en-US" sz="3200" b="1" dirty="0">
                <a:solidFill>
                  <a:schemeClr val="tx2">
                    <a:lumMod val="75000"/>
                  </a:schemeClr>
                </a:solidFill>
                <a:latin typeface="+mn-lt"/>
              </a:rPr>
              <a:t>Considerations for improvement: Wetlands</a:t>
            </a:r>
          </a:p>
        </p:txBody>
      </p:sp>
      <p:sp>
        <p:nvSpPr>
          <p:cNvPr id="19" name="TextBox 18">
            <a:extLst>
              <a:ext uri="{FF2B5EF4-FFF2-40B4-BE49-F238E27FC236}">
                <a16:creationId xmlns:a16="http://schemas.microsoft.com/office/drawing/2014/main" id="{B809E231-E724-7218-7229-D42A1B8CC21B}"/>
              </a:ext>
            </a:extLst>
          </p:cNvPr>
          <p:cNvSpPr txBox="1"/>
          <p:nvPr/>
        </p:nvSpPr>
        <p:spPr>
          <a:xfrm>
            <a:off x="10678160" y="5176109"/>
            <a:ext cx="1513840" cy="136280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463B57D-2C02-28A4-9C84-8C86C30DE575}"/>
              </a:ext>
            </a:extLst>
          </p:cNvPr>
          <p:cNvSpPr>
            <a:spLocks noGrp="1"/>
          </p:cNvSpPr>
          <p:nvPr>
            <p:ph idx="1"/>
          </p:nvPr>
        </p:nvSpPr>
        <p:spPr>
          <a:xfrm>
            <a:off x="975986" y="2267211"/>
            <a:ext cx="10773428" cy="4106992"/>
          </a:xfrm>
        </p:spPr>
        <p:txBody>
          <a:bodyPr>
            <a:normAutofit/>
          </a:bodyPr>
          <a:lstStyle/>
          <a:p>
            <a:pPr marL="0" indent="0">
              <a:buNone/>
            </a:pPr>
            <a:r>
              <a:rPr lang="en-US" sz="1700" b="1" dirty="0"/>
              <a:t>Complete the 404 assumption </a:t>
            </a:r>
            <a:r>
              <a:rPr lang="en-US" sz="1700" dirty="0"/>
              <a:t>to reduce duplication between the Wetland Conservation Act and </a:t>
            </a:r>
          </a:p>
          <a:p>
            <a:pPr marL="0" indent="0">
              <a:buNone/>
            </a:pPr>
            <a:r>
              <a:rPr lang="en-US" sz="1700" dirty="0"/>
              <a:t>the U.S. Army Corps of Engineers.</a:t>
            </a:r>
            <a:br>
              <a:rPr lang="en-US" sz="1700" dirty="0"/>
            </a:br>
            <a:endParaRPr lang="en-US" sz="1700" dirty="0"/>
          </a:p>
          <a:p>
            <a:pPr marL="0" indent="0">
              <a:buNone/>
            </a:pPr>
            <a:br>
              <a:rPr lang="en-US" sz="1700" dirty="0"/>
            </a:br>
            <a:r>
              <a:rPr lang="en-US" sz="1700" b="1" dirty="0"/>
              <a:t>Expand the Board of Water and Soil Resources annual Local Government Units report </a:t>
            </a:r>
            <a:r>
              <a:rPr lang="en-US" sz="1700" dirty="0"/>
              <a:t>to further </a:t>
            </a:r>
          </a:p>
          <a:p>
            <a:pPr marL="0" indent="0">
              <a:buNone/>
            </a:pPr>
            <a:r>
              <a:rPr lang="en-US" sz="1700" dirty="0"/>
              <a:t>evaluate effectiveness of specifically administering the WCA, such as timing of completeness review and </a:t>
            </a:r>
          </a:p>
          <a:p>
            <a:pPr marL="0" indent="0">
              <a:buNone/>
            </a:pPr>
            <a:r>
              <a:rPr lang="en-US" sz="1700" dirty="0"/>
              <a:t>decisions to understand the actual decision timeframes, and to help identify areas for improvement.</a:t>
            </a:r>
            <a:br>
              <a:rPr lang="en-US" sz="1700" dirty="0"/>
            </a:br>
            <a:endParaRPr lang="en-US" sz="1700" dirty="0"/>
          </a:p>
          <a:p>
            <a:pPr marL="0" indent="0">
              <a:buNone/>
            </a:pPr>
            <a:br>
              <a:rPr lang="en-US" sz="1700" dirty="0"/>
            </a:br>
            <a:r>
              <a:rPr lang="en-US" sz="1700" dirty="0"/>
              <a:t>Revise Minnesota Statute 15.99 Subdivision 3(f) to be clear about the </a:t>
            </a:r>
            <a:r>
              <a:rPr lang="en-US" sz="1700" b="1" dirty="0"/>
              <a:t>maximum number of </a:t>
            </a:r>
          </a:p>
          <a:p>
            <a:pPr marL="0" indent="0">
              <a:buNone/>
            </a:pPr>
            <a:r>
              <a:rPr lang="en-US" sz="1700" b="1" dirty="0"/>
              <a:t>times a Responsible Governmental Unit (RGU) can extend </a:t>
            </a:r>
            <a:r>
              <a:rPr lang="en-US" sz="1700" dirty="0"/>
              <a:t>the initial 60-day decision timeframe for </a:t>
            </a:r>
          </a:p>
          <a:p>
            <a:pPr marL="0" indent="0">
              <a:buNone/>
            </a:pPr>
            <a:r>
              <a:rPr lang="en-US" sz="1700" dirty="0"/>
              <a:t>WCA determinations.</a:t>
            </a:r>
            <a:br>
              <a:rPr lang="en-US" sz="1700" dirty="0"/>
            </a:br>
            <a:endParaRPr lang="en-US" sz="1700" dirty="0"/>
          </a:p>
          <a:p>
            <a:pPr marL="0" lvl="0" indent="0">
              <a:buNone/>
            </a:pPr>
            <a:endParaRPr lang="en-US" sz="1700" dirty="0"/>
          </a:p>
          <a:p>
            <a:pPr marL="0" lvl="0" indent="0">
              <a:buNone/>
            </a:pPr>
            <a:endParaRPr lang="en-US" sz="1700" dirty="0"/>
          </a:p>
        </p:txBody>
      </p:sp>
      <p:pic>
        <p:nvPicPr>
          <p:cNvPr id="5" name="Picture 4">
            <a:extLst>
              <a:ext uri="{FF2B5EF4-FFF2-40B4-BE49-F238E27FC236}">
                <a16:creationId xmlns:a16="http://schemas.microsoft.com/office/drawing/2014/main" id="{BF0CCC1E-E320-A4AC-FEB3-3066ABAAAFBD}"/>
              </a:ext>
            </a:extLst>
          </p:cNvPr>
          <p:cNvPicPr>
            <a:picLocks noChangeAspect="1"/>
          </p:cNvPicPr>
          <p:nvPr/>
        </p:nvPicPr>
        <p:blipFill>
          <a:blip r:embed="rId3"/>
          <a:stretch>
            <a:fillRect/>
          </a:stretch>
        </p:blipFill>
        <p:spPr>
          <a:xfrm>
            <a:off x="334777" y="2210279"/>
            <a:ext cx="628682" cy="577880"/>
          </a:xfrm>
          <a:prstGeom prst="rect">
            <a:avLst/>
          </a:prstGeom>
        </p:spPr>
      </p:pic>
      <p:pic>
        <p:nvPicPr>
          <p:cNvPr id="8" name="Picture 7">
            <a:extLst>
              <a:ext uri="{FF2B5EF4-FFF2-40B4-BE49-F238E27FC236}">
                <a16:creationId xmlns:a16="http://schemas.microsoft.com/office/drawing/2014/main" id="{C5B43127-8019-9F75-DB5A-7110D0978D68}"/>
              </a:ext>
            </a:extLst>
          </p:cNvPr>
          <p:cNvPicPr>
            <a:picLocks noChangeAspect="1"/>
          </p:cNvPicPr>
          <p:nvPr/>
        </p:nvPicPr>
        <p:blipFill>
          <a:blip r:embed="rId3"/>
          <a:stretch>
            <a:fillRect/>
          </a:stretch>
        </p:blipFill>
        <p:spPr>
          <a:xfrm>
            <a:off x="334777" y="3389738"/>
            <a:ext cx="628682" cy="577880"/>
          </a:xfrm>
          <a:prstGeom prst="rect">
            <a:avLst/>
          </a:prstGeom>
        </p:spPr>
      </p:pic>
      <p:pic>
        <p:nvPicPr>
          <p:cNvPr id="9" name="Picture 8">
            <a:extLst>
              <a:ext uri="{FF2B5EF4-FFF2-40B4-BE49-F238E27FC236}">
                <a16:creationId xmlns:a16="http://schemas.microsoft.com/office/drawing/2014/main" id="{01C0BDAD-A0E2-E6DF-9AD5-3198870DF4C2}"/>
              </a:ext>
            </a:extLst>
          </p:cNvPr>
          <p:cNvPicPr>
            <a:picLocks noChangeAspect="1"/>
          </p:cNvPicPr>
          <p:nvPr/>
        </p:nvPicPr>
        <p:blipFill>
          <a:blip r:embed="rId3"/>
          <a:stretch>
            <a:fillRect/>
          </a:stretch>
        </p:blipFill>
        <p:spPr>
          <a:xfrm>
            <a:off x="334777" y="4919891"/>
            <a:ext cx="628682" cy="577880"/>
          </a:xfrm>
          <a:prstGeom prst="rect">
            <a:avLst/>
          </a:prstGeom>
        </p:spPr>
      </p:pic>
      <p:sp>
        <p:nvSpPr>
          <p:cNvPr id="4" name="Slide Number Placeholder 3">
            <a:extLst>
              <a:ext uri="{FF2B5EF4-FFF2-40B4-BE49-F238E27FC236}">
                <a16:creationId xmlns:a16="http://schemas.microsoft.com/office/drawing/2014/main" id="{CB070E46-2659-2DC1-FC54-ECD8D9E76D8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40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641D156-6B4B-4BB7-803B-D96B1E0D9E7E}"/>
              </a:ext>
            </a:extLst>
          </p:cNvPr>
          <p:cNvGraphicFramePr>
            <a:graphicFrameLocks/>
          </p:cNvGraphicFramePr>
          <p:nvPr/>
        </p:nvGraphicFramePr>
        <p:xfrm>
          <a:off x="2101932" y="2339440"/>
          <a:ext cx="7184572" cy="37882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1C16185-3530-1359-F50B-107D24534439}"/>
              </a:ext>
            </a:extLst>
          </p:cNvPr>
          <p:cNvSpPr txBox="1"/>
          <p:nvPr/>
        </p:nvSpPr>
        <p:spPr>
          <a:xfrm>
            <a:off x="2857860" y="6426421"/>
            <a:ext cx="52628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U.S. Census Bureau retrieved from FRED, Federal Reserve Bank of St. Louis </a:t>
            </a:r>
          </a:p>
        </p:txBody>
      </p:sp>
      <p:sp>
        <p:nvSpPr>
          <p:cNvPr id="6" name="Title 1">
            <a:extLst>
              <a:ext uri="{FF2B5EF4-FFF2-40B4-BE49-F238E27FC236}">
                <a16:creationId xmlns:a16="http://schemas.microsoft.com/office/drawing/2014/main" id="{3C423921-EF26-4A9F-7094-1FEBB63BCCB5}"/>
              </a:ext>
            </a:extLst>
          </p:cNvPr>
          <p:cNvSpPr>
            <a:spLocks noGrp="1"/>
          </p:cNvSpPr>
          <p:nvPr>
            <p:ph type="title"/>
          </p:nvPr>
        </p:nvSpPr>
        <p:spPr>
          <a:xfrm>
            <a:off x="1075706" y="1362180"/>
            <a:ext cx="10515600" cy="811003"/>
          </a:xfrm>
        </p:spPr>
        <p:txBody>
          <a:bodyPr>
            <a:normAutofit/>
          </a:bodyPr>
          <a:lstStyle/>
          <a:p>
            <a:r>
              <a:rPr lang="en-US" sz="3200" b="1" dirty="0">
                <a:solidFill>
                  <a:srgbClr val="182752"/>
                </a:solidFill>
                <a:latin typeface="+mn-lt"/>
              </a:rPr>
              <a:t>U.S. manufacturing construction surged by 70% in 2023</a:t>
            </a:r>
          </a:p>
        </p:txBody>
      </p:sp>
    </p:spTree>
    <p:extLst>
      <p:ext uri="{BB962C8B-B14F-4D97-AF65-F5344CB8AC3E}">
        <p14:creationId xmlns:p14="http://schemas.microsoft.com/office/powerpoint/2010/main" val="341190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C8386-BF62-EC3A-4D11-4D91938BC25C}"/>
              </a:ext>
            </a:extLst>
          </p:cNvPr>
          <p:cNvPicPr>
            <a:picLocks noChangeAspect="1"/>
          </p:cNvPicPr>
          <p:nvPr/>
        </p:nvPicPr>
        <p:blipFill>
          <a:blip r:embed="rId3"/>
          <a:stretch>
            <a:fillRect/>
          </a:stretch>
        </p:blipFill>
        <p:spPr>
          <a:xfrm>
            <a:off x="2244436" y="1324118"/>
            <a:ext cx="7184670" cy="5294408"/>
          </a:xfrm>
          <a:prstGeom prst="rect">
            <a:avLst/>
          </a:prstGeom>
        </p:spPr>
      </p:pic>
    </p:spTree>
    <p:extLst>
      <p:ext uri="{BB962C8B-B14F-4D97-AF65-F5344CB8AC3E}">
        <p14:creationId xmlns:p14="http://schemas.microsoft.com/office/powerpoint/2010/main" val="355119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EFFA6-DA40-D629-FE8F-8BA7E0597F15}"/>
              </a:ext>
            </a:extLst>
          </p:cNvPr>
          <p:cNvSpPr txBox="1"/>
          <p:nvPr/>
        </p:nvSpPr>
        <p:spPr>
          <a:xfrm>
            <a:off x="590330" y="1427747"/>
            <a:ext cx="10891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Minnesota is 43</a:t>
            </a:r>
            <a:r>
              <a:rPr kumimoji="0" lang="en-US" sz="3200" b="1" i="0" u="none" strike="noStrike" kern="1200" cap="none" spc="0" normalizeH="0" baseline="3000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rd</a:t>
            </a:r>
            <a:r>
              <a:rPr kumimoji="0" lang="en-US" sz="32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in manufacturing GDP growth this decade</a:t>
            </a:r>
          </a:p>
        </p:txBody>
      </p:sp>
      <p:sp>
        <p:nvSpPr>
          <p:cNvPr id="5" name="TextBox 4">
            <a:extLst>
              <a:ext uri="{FF2B5EF4-FFF2-40B4-BE49-F238E27FC236}">
                <a16:creationId xmlns:a16="http://schemas.microsoft.com/office/drawing/2014/main" id="{EA28CB19-293F-9677-0C67-E5C5F0F24A0F}"/>
              </a:ext>
            </a:extLst>
          </p:cNvPr>
          <p:cNvSpPr txBox="1"/>
          <p:nvPr/>
        </p:nvSpPr>
        <p:spPr>
          <a:xfrm>
            <a:off x="331818" y="6460859"/>
            <a:ext cx="47394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Minnesota Chamber analysis of BEA data</a:t>
            </a:r>
          </a:p>
        </p:txBody>
      </p:sp>
      <p:sp>
        <p:nvSpPr>
          <p:cNvPr id="8" name="TextBox 7">
            <a:extLst>
              <a:ext uri="{FF2B5EF4-FFF2-40B4-BE49-F238E27FC236}">
                <a16:creationId xmlns:a16="http://schemas.microsoft.com/office/drawing/2014/main" id="{40CA6F4E-5B29-DCD7-ABD0-7D800EB1CC2C}"/>
              </a:ext>
            </a:extLst>
          </p:cNvPr>
          <p:cNvSpPr txBox="1"/>
          <p:nvPr/>
        </p:nvSpPr>
        <p:spPr>
          <a:xfrm>
            <a:off x="711201" y="2390031"/>
            <a:ext cx="10279856"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MN GDP growth in selected sectors (Q4 2019 – Q2 2024):</a:t>
            </a:r>
            <a:br>
              <a:rPr kumimoji="0" lang="en-US" sz="1800" b="1" i="0" u="sng"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1800" b="1" i="0" u="sng"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Manufacturing: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-0.6%; Ranked 43</a:t>
            </a:r>
            <a:r>
              <a:rPr kumimoji="0" lang="en-US" sz="1800" b="1" i="0" u="none" strike="noStrike" kern="1200" cap="none" spc="0" normalizeH="0" baseline="3000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rd</a:t>
            </a: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Construction: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-1.0%; Ranked 35</a:t>
            </a:r>
            <a:r>
              <a:rPr kumimoji="0" lang="en-US" sz="1800" b="1" i="0" u="none" strike="noStrike" kern="1200" cap="none" spc="0" normalizeH="0" baseline="3000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Mining, quarrying and oil and gas extraction: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-1.5%; Ranked 25</a:t>
            </a:r>
            <a:r>
              <a:rPr kumimoji="0" lang="en-US" sz="1800" b="1" i="0" u="none" strike="noStrike" kern="1200" cap="none" spc="0" normalizeH="0" baseline="3000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Utilities: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-2.2%; Ranked 39</a:t>
            </a:r>
            <a:r>
              <a:rPr kumimoji="0" lang="en-US" sz="1800" b="1" i="0" u="none" strike="noStrike" kern="1200" cap="none" spc="0" normalizeH="0" baseline="3000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8008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DC12-D291-E15B-6FA7-4DAC82E90352}"/>
              </a:ext>
            </a:extLst>
          </p:cNvPr>
          <p:cNvSpPr>
            <a:spLocks noGrp="1"/>
          </p:cNvSpPr>
          <p:nvPr>
            <p:ph type="title"/>
          </p:nvPr>
        </p:nvSpPr>
        <p:spPr/>
        <p:txBody>
          <a:bodyPr>
            <a:normAutofit/>
          </a:bodyPr>
          <a:lstStyle/>
          <a:p>
            <a:r>
              <a:rPr lang="en-US" sz="3200" b="1" dirty="0">
                <a:solidFill>
                  <a:srgbClr val="182752"/>
                </a:solidFill>
                <a:latin typeface="+mn-lt"/>
              </a:rPr>
              <a:t>Make it easier to invest for companies who want to build and expand in Minnesota</a:t>
            </a:r>
          </a:p>
        </p:txBody>
      </p:sp>
      <p:sp>
        <p:nvSpPr>
          <p:cNvPr id="3" name="Content Placeholder 2">
            <a:extLst>
              <a:ext uri="{FF2B5EF4-FFF2-40B4-BE49-F238E27FC236}">
                <a16:creationId xmlns:a16="http://schemas.microsoft.com/office/drawing/2014/main" id="{0F52FD82-A587-7FA4-C83C-C560647C4CC1}"/>
              </a:ext>
            </a:extLst>
          </p:cNvPr>
          <p:cNvSpPr>
            <a:spLocks noGrp="1"/>
          </p:cNvSpPr>
          <p:nvPr>
            <p:ph idx="1"/>
          </p:nvPr>
        </p:nvSpPr>
        <p:spPr>
          <a:xfrm>
            <a:off x="838200" y="3033979"/>
            <a:ext cx="10515600" cy="3046189"/>
          </a:xfrm>
        </p:spPr>
        <p:txBody>
          <a:bodyPr>
            <a:normAutofit fontScale="92500" lnSpcReduction="10000"/>
          </a:bodyPr>
          <a:lstStyle/>
          <a:p>
            <a:r>
              <a:rPr lang="en-US" sz="2000" dirty="0">
                <a:solidFill>
                  <a:srgbClr val="182752"/>
                </a:solidFill>
              </a:rPr>
              <a:t>Time, cost and certainty matter for capital investment projects</a:t>
            </a:r>
            <a:br>
              <a:rPr lang="en-US" sz="2000" dirty="0">
                <a:solidFill>
                  <a:srgbClr val="182752"/>
                </a:solidFill>
              </a:rPr>
            </a:br>
            <a:br>
              <a:rPr lang="en-US" sz="2000" dirty="0">
                <a:solidFill>
                  <a:srgbClr val="182752"/>
                </a:solidFill>
              </a:rPr>
            </a:br>
            <a:endParaRPr lang="en-US" sz="2000" dirty="0">
              <a:solidFill>
                <a:srgbClr val="182752"/>
              </a:solidFill>
            </a:endParaRPr>
          </a:p>
          <a:p>
            <a:r>
              <a:rPr lang="en-US" sz="2000" dirty="0">
                <a:solidFill>
                  <a:srgbClr val="182752"/>
                </a:solidFill>
              </a:rPr>
              <a:t>High-profile economic development projects have left in Minnesota due to permitting challenges</a:t>
            </a:r>
          </a:p>
          <a:p>
            <a:endParaRPr lang="en-US" sz="2000" dirty="0">
              <a:solidFill>
                <a:srgbClr val="182752"/>
              </a:solidFill>
            </a:endParaRPr>
          </a:p>
          <a:p>
            <a:r>
              <a:rPr lang="en-US" sz="2000" dirty="0">
                <a:solidFill>
                  <a:srgbClr val="182752"/>
                </a:solidFill>
              </a:rPr>
              <a:t>Businesses, site selectors and environmental consultants report delays and challenges</a:t>
            </a:r>
          </a:p>
          <a:p>
            <a:endParaRPr lang="en-US" sz="2000" dirty="0">
              <a:solidFill>
                <a:srgbClr val="182752"/>
              </a:solidFill>
            </a:endParaRPr>
          </a:p>
          <a:p>
            <a:r>
              <a:rPr lang="en-US" sz="2000" dirty="0">
                <a:solidFill>
                  <a:srgbClr val="182752"/>
                </a:solidFill>
              </a:rPr>
              <a:t>Minnesota’s environmental regulations aim to protect the environment and human health, while also enabling economic development</a:t>
            </a:r>
            <a:br>
              <a:rPr lang="en-US" sz="2000" dirty="0">
                <a:solidFill>
                  <a:srgbClr val="182752"/>
                </a:solidFill>
              </a:rPr>
            </a:br>
            <a:endParaRPr lang="en-US" sz="2000" dirty="0">
              <a:solidFill>
                <a:srgbClr val="182752"/>
              </a:solidFill>
            </a:endParaRPr>
          </a:p>
          <a:p>
            <a:pPr marL="0" indent="0">
              <a:buNone/>
            </a:pPr>
            <a:endParaRPr lang="en-US" sz="2000" dirty="0">
              <a:solidFill>
                <a:srgbClr val="182752"/>
              </a:solidFill>
            </a:endParaRPr>
          </a:p>
        </p:txBody>
      </p:sp>
    </p:spTree>
    <p:extLst>
      <p:ext uri="{BB962C8B-B14F-4D97-AF65-F5344CB8AC3E}">
        <p14:creationId xmlns:p14="http://schemas.microsoft.com/office/powerpoint/2010/main" val="149214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A192F7-3550-5971-DF0E-629B39F114ED}"/>
              </a:ext>
            </a:extLst>
          </p:cNvPr>
          <p:cNvPicPr>
            <a:picLocks noChangeAspect="1"/>
          </p:cNvPicPr>
          <p:nvPr/>
        </p:nvPicPr>
        <p:blipFill>
          <a:blip r:embed="rId3"/>
          <a:stretch>
            <a:fillRect/>
          </a:stretch>
        </p:blipFill>
        <p:spPr>
          <a:xfrm>
            <a:off x="9100613" y="4689436"/>
            <a:ext cx="2682943" cy="20303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3CB49FC-1D0D-AA4F-A7F5-53AD604F697B}"/>
              </a:ext>
            </a:extLst>
          </p:cNvPr>
          <p:cNvPicPr>
            <a:picLocks noChangeAspect="1"/>
          </p:cNvPicPr>
          <p:nvPr/>
        </p:nvPicPr>
        <p:blipFill>
          <a:blip r:embed="rId4"/>
          <a:stretch>
            <a:fillRect/>
          </a:stretch>
        </p:blipFill>
        <p:spPr>
          <a:xfrm>
            <a:off x="5485454" y="2532631"/>
            <a:ext cx="2555415" cy="2077743"/>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DE60081-31FB-A713-B86D-25382F61C530}"/>
              </a:ext>
            </a:extLst>
          </p:cNvPr>
          <p:cNvSpPr txBox="1"/>
          <p:nvPr/>
        </p:nvSpPr>
        <p:spPr>
          <a:xfrm>
            <a:off x="5485454" y="5332307"/>
            <a:ext cx="3554834"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“Ultimately, permitting reform effects every part of the American supply chain—from modernizing energy projects to building new manufacturing facilities.” </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National Association of Manufacturers</a:t>
            </a:r>
          </a:p>
        </p:txBody>
      </p:sp>
      <p:sp>
        <p:nvSpPr>
          <p:cNvPr id="7" name="TextBox 6">
            <a:extLst>
              <a:ext uri="{FF2B5EF4-FFF2-40B4-BE49-F238E27FC236}">
                <a16:creationId xmlns:a16="http://schemas.microsoft.com/office/drawing/2014/main" id="{6B45CB70-1B7E-FD04-3591-AF9D3D77530C}"/>
              </a:ext>
            </a:extLst>
          </p:cNvPr>
          <p:cNvSpPr txBox="1"/>
          <p:nvPr/>
        </p:nvSpPr>
        <p:spPr>
          <a:xfrm>
            <a:off x="8467434" y="2532631"/>
            <a:ext cx="355483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500" b="0" i="0" u="none" strike="noStrike" kern="1200" cap="none" spc="0" normalizeH="0" baseline="0" noProof="0" dirty="0">
                <a:ln>
                  <a:noFill/>
                </a:ln>
                <a:solidFill>
                  <a:srgbClr val="191919"/>
                </a:solidFill>
                <a:effectLst/>
                <a:uLnTx/>
                <a:uFillTx/>
                <a:latin typeface="Inter"/>
                <a:ea typeface="+mn-ea"/>
                <a:cs typeface="+mn-cs"/>
              </a:rPr>
              <a:t>Congress should approach federal permitting reform in a way that maximizes efficiency in government </a:t>
            </a:r>
            <a:r>
              <a:rPr kumimoji="0" lang="en-US" sz="1500" b="0" i="0" u="none" strike="noStrike" kern="1200" cap="none" spc="0" normalizeH="0" baseline="0" noProof="0" dirty="0" err="1">
                <a:ln>
                  <a:noFill/>
                </a:ln>
                <a:solidFill>
                  <a:srgbClr val="191919"/>
                </a:solidFill>
                <a:effectLst/>
                <a:uLnTx/>
                <a:uFillTx/>
                <a:latin typeface="Inter"/>
                <a:ea typeface="+mn-ea"/>
                <a:cs typeface="+mn-cs"/>
              </a:rPr>
              <a:t>decisionmaking</a:t>
            </a:r>
            <a:r>
              <a:rPr kumimoji="0" lang="en-US" sz="1500" b="0" i="0" u="none" strike="noStrike" kern="1200" cap="none" spc="0" normalizeH="0" baseline="0" noProof="0" dirty="0">
                <a:ln>
                  <a:noFill/>
                </a:ln>
                <a:solidFill>
                  <a:srgbClr val="191919"/>
                </a:solidFill>
                <a:effectLst/>
                <a:uLnTx/>
                <a:uFillTx/>
                <a:latin typeface="Inter"/>
                <a:ea typeface="+mn-ea"/>
                <a:cs typeface="+mn-cs"/>
              </a:rPr>
              <a:t> through shorter timelines for regulatory approvals without sacrificing the value of the current process in protecting the environment and local stakeholders.”</a:t>
            </a:r>
            <a:br>
              <a:rPr kumimoji="0" lang="en-US" sz="1500" b="0" i="0" u="none" strike="noStrike" kern="1200" cap="none" spc="0" normalizeH="0" baseline="0" noProof="0" dirty="0">
                <a:ln>
                  <a:noFill/>
                </a:ln>
                <a:solidFill>
                  <a:srgbClr val="191919"/>
                </a:solidFill>
                <a:effectLst/>
                <a:uLnTx/>
                <a:uFillTx/>
                <a:latin typeface="Inter"/>
                <a:ea typeface="+mn-ea"/>
                <a:cs typeface="+mn-cs"/>
              </a:rPr>
            </a:br>
            <a:r>
              <a:rPr kumimoji="0" lang="en-US" sz="1500" b="0" i="0" u="none" strike="noStrike" kern="1200" cap="none" spc="0" normalizeH="0" baseline="0" noProof="0" dirty="0">
                <a:ln>
                  <a:noFill/>
                </a:ln>
                <a:solidFill>
                  <a:srgbClr val="191919"/>
                </a:solidFill>
                <a:effectLst/>
                <a:uLnTx/>
                <a:uFillTx/>
                <a:latin typeface="Inter"/>
                <a:ea typeface="+mn-ea"/>
                <a:cs typeface="+mn-cs"/>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Brookings Institution</a:t>
            </a:r>
          </a:p>
        </p:txBody>
      </p:sp>
      <p:sp>
        <p:nvSpPr>
          <p:cNvPr id="9" name="TextBox 8">
            <a:extLst>
              <a:ext uri="{FF2B5EF4-FFF2-40B4-BE49-F238E27FC236}">
                <a16:creationId xmlns:a16="http://schemas.microsoft.com/office/drawing/2014/main" id="{1EBF9FB0-F0DA-D5A0-A514-49B2EAEBE471}"/>
              </a:ext>
            </a:extLst>
          </p:cNvPr>
          <p:cNvSpPr txBox="1"/>
          <p:nvPr/>
        </p:nvSpPr>
        <p:spPr>
          <a:xfrm>
            <a:off x="610325" y="2784867"/>
            <a:ext cx="3696195" cy="30931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“Permitting delays can increase costs and uncertainty for communities and businesses. That’s why today, I am signing an executive order aimed at speeding up state permitting and refunding permit application fees for missed deadlines whenever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Those applying for a state permit must know how long the process will take and that when the state commits to a deadline, we will meet it.”</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Governor Whitmer of Michigan</a:t>
            </a:r>
          </a:p>
        </p:txBody>
      </p:sp>
      <p:cxnSp>
        <p:nvCxnSpPr>
          <p:cNvPr id="12" name="Straight Connector 11">
            <a:extLst>
              <a:ext uri="{FF2B5EF4-FFF2-40B4-BE49-F238E27FC236}">
                <a16:creationId xmlns:a16="http://schemas.microsoft.com/office/drawing/2014/main" id="{E3CA5A12-8497-FE33-7078-B83DDA14DFCB}"/>
              </a:ext>
            </a:extLst>
          </p:cNvPr>
          <p:cNvCxnSpPr>
            <a:cxnSpLocks/>
          </p:cNvCxnSpPr>
          <p:nvPr/>
        </p:nvCxnSpPr>
        <p:spPr>
          <a:xfrm>
            <a:off x="5058888" y="2568234"/>
            <a:ext cx="0" cy="40105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9FF872E-92C2-54A2-29A1-B68C39EA1424}"/>
              </a:ext>
            </a:extLst>
          </p:cNvPr>
          <p:cNvSpPr>
            <a:spLocks noGrp="1"/>
          </p:cNvSpPr>
          <p:nvPr>
            <p:ph type="title"/>
          </p:nvPr>
        </p:nvSpPr>
        <p:spPr>
          <a:xfrm>
            <a:off x="408444" y="1349412"/>
            <a:ext cx="10515600" cy="1001011"/>
          </a:xfrm>
        </p:spPr>
        <p:txBody>
          <a:bodyPr>
            <a:normAutofit/>
          </a:bodyPr>
          <a:lstStyle/>
          <a:p>
            <a:r>
              <a:rPr lang="en-US" sz="3200" b="1" dirty="0">
                <a:solidFill>
                  <a:srgbClr val="182752"/>
                </a:solidFill>
                <a:latin typeface="+mn-lt"/>
              </a:rPr>
              <a:t>Growing interest in federal and state permitting reforms</a:t>
            </a:r>
          </a:p>
        </p:txBody>
      </p:sp>
    </p:spTree>
    <p:extLst>
      <p:ext uri="{BB962C8B-B14F-4D97-AF65-F5344CB8AC3E}">
        <p14:creationId xmlns:p14="http://schemas.microsoft.com/office/powerpoint/2010/main" val="401854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684E-0319-0631-B090-15434EBBC735}"/>
              </a:ext>
            </a:extLst>
          </p:cNvPr>
          <p:cNvSpPr>
            <a:spLocks noGrp="1"/>
          </p:cNvSpPr>
          <p:nvPr>
            <p:ph type="title"/>
          </p:nvPr>
        </p:nvSpPr>
        <p:spPr>
          <a:xfrm>
            <a:off x="838200" y="1397806"/>
            <a:ext cx="10515600" cy="1143514"/>
          </a:xfrm>
        </p:spPr>
        <p:txBody>
          <a:bodyPr>
            <a:normAutofit/>
          </a:bodyPr>
          <a:lstStyle/>
          <a:p>
            <a:r>
              <a:rPr lang="en-US" sz="3200" b="1" dirty="0">
                <a:solidFill>
                  <a:srgbClr val="182752"/>
                </a:solidFill>
                <a:latin typeface="+mn-lt"/>
              </a:rPr>
              <a:t>How is Minnesota balancing these priorities?</a:t>
            </a:r>
          </a:p>
        </p:txBody>
      </p:sp>
      <p:sp>
        <p:nvSpPr>
          <p:cNvPr id="3" name="Content Placeholder 2">
            <a:extLst>
              <a:ext uri="{FF2B5EF4-FFF2-40B4-BE49-F238E27FC236}">
                <a16:creationId xmlns:a16="http://schemas.microsoft.com/office/drawing/2014/main" id="{5756F124-559A-745D-5DC4-26A63492C7D5}"/>
              </a:ext>
            </a:extLst>
          </p:cNvPr>
          <p:cNvSpPr>
            <a:spLocks noGrp="1"/>
          </p:cNvSpPr>
          <p:nvPr>
            <p:ph idx="1"/>
          </p:nvPr>
        </p:nvSpPr>
        <p:spPr>
          <a:xfrm>
            <a:off x="826324" y="2608925"/>
            <a:ext cx="10515600" cy="3886879"/>
          </a:xfrm>
        </p:spPr>
        <p:txBody>
          <a:bodyPr>
            <a:noAutofit/>
          </a:bodyPr>
          <a:lstStyle/>
          <a:p>
            <a:r>
              <a:rPr lang="en-US" sz="2000" dirty="0">
                <a:solidFill>
                  <a:schemeClr val="tx2">
                    <a:lumMod val="75000"/>
                  </a:schemeClr>
                </a:solidFill>
              </a:rPr>
              <a:t>How long does it take to get an air or water permit in Minnesota?</a:t>
            </a:r>
            <a:br>
              <a:rPr lang="en-US" sz="2000" dirty="0">
                <a:solidFill>
                  <a:schemeClr val="tx2">
                    <a:lumMod val="75000"/>
                  </a:schemeClr>
                </a:solidFill>
              </a:rPr>
            </a:br>
            <a:r>
              <a:rPr lang="en-US" sz="2000" dirty="0">
                <a:solidFill>
                  <a:schemeClr val="tx2">
                    <a:lumMod val="75000"/>
                  </a:schemeClr>
                </a:solidFill>
              </a:rPr>
              <a:t> </a:t>
            </a:r>
          </a:p>
          <a:p>
            <a:r>
              <a:rPr lang="en-US" sz="2000" dirty="0">
                <a:solidFill>
                  <a:schemeClr val="tx2">
                    <a:lumMod val="75000"/>
                  </a:schemeClr>
                </a:solidFill>
              </a:rPr>
              <a:t>How does permitting timeframes compare to other states?</a:t>
            </a:r>
            <a:br>
              <a:rPr lang="en-US" sz="2000" dirty="0">
                <a:solidFill>
                  <a:schemeClr val="tx2">
                    <a:lumMod val="75000"/>
                  </a:schemeClr>
                </a:solidFill>
              </a:rPr>
            </a:br>
            <a:endParaRPr lang="en-US" sz="2000" dirty="0">
              <a:solidFill>
                <a:schemeClr val="tx2">
                  <a:lumMod val="75000"/>
                </a:schemeClr>
              </a:solidFill>
            </a:endParaRPr>
          </a:p>
          <a:p>
            <a:r>
              <a:rPr lang="en-US" sz="2000" dirty="0">
                <a:solidFill>
                  <a:schemeClr val="tx2">
                    <a:lumMod val="75000"/>
                  </a:schemeClr>
                </a:solidFill>
              </a:rPr>
              <a:t>What is the economic cost of permitting delays?</a:t>
            </a:r>
            <a:br>
              <a:rPr lang="en-US" sz="2000" dirty="0">
                <a:solidFill>
                  <a:schemeClr val="tx2">
                    <a:lumMod val="75000"/>
                  </a:schemeClr>
                </a:solidFill>
              </a:rPr>
            </a:br>
            <a:endParaRPr lang="en-US" sz="2000" dirty="0">
              <a:solidFill>
                <a:schemeClr val="tx2">
                  <a:lumMod val="75000"/>
                </a:schemeClr>
              </a:solidFill>
            </a:endParaRPr>
          </a:p>
          <a:p>
            <a:r>
              <a:rPr lang="en-US" sz="2000" dirty="0">
                <a:solidFill>
                  <a:schemeClr val="tx2">
                    <a:lumMod val="75000"/>
                  </a:schemeClr>
                </a:solidFill>
              </a:rPr>
              <a:t>What factors influence delays and transparency issues?</a:t>
            </a:r>
            <a:br>
              <a:rPr lang="en-US" sz="2000" dirty="0">
                <a:solidFill>
                  <a:schemeClr val="tx2">
                    <a:lumMod val="75000"/>
                  </a:schemeClr>
                </a:solidFill>
              </a:rPr>
            </a:br>
            <a:endParaRPr lang="en-US" sz="2000" dirty="0">
              <a:solidFill>
                <a:schemeClr val="tx2">
                  <a:lumMod val="75000"/>
                </a:schemeClr>
              </a:solidFill>
            </a:endParaRPr>
          </a:p>
          <a:p>
            <a:r>
              <a:rPr lang="en-US" sz="2000" dirty="0">
                <a:solidFill>
                  <a:schemeClr val="tx2">
                    <a:lumMod val="75000"/>
                  </a:schemeClr>
                </a:solidFill>
              </a:rPr>
              <a:t>What can be done to streamline our permitting and environmental review programs and make them more transparent?</a:t>
            </a:r>
          </a:p>
          <a:p>
            <a:endParaRPr lang="en-US" sz="2000" dirty="0"/>
          </a:p>
        </p:txBody>
      </p:sp>
    </p:spTree>
    <p:extLst>
      <p:ext uri="{BB962C8B-B14F-4D97-AF65-F5344CB8AC3E}">
        <p14:creationId xmlns:p14="http://schemas.microsoft.com/office/powerpoint/2010/main" val="148106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D4D463-A153-6C00-64E9-75B7A371C408}"/>
              </a:ext>
            </a:extLst>
          </p:cNvPr>
          <p:cNvSpPr>
            <a:spLocks noGrp="1"/>
          </p:cNvSpPr>
          <p:nvPr>
            <p:ph type="title"/>
          </p:nvPr>
        </p:nvSpPr>
        <p:spPr>
          <a:xfrm>
            <a:off x="657225" y="1306656"/>
            <a:ext cx="10515600" cy="930275"/>
          </a:xfrm>
        </p:spPr>
        <p:txBody>
          <a:bodyPr>
            <a:normAutofit/>
          </a:bodyPr>
          <a:lstStyle/>
          <a:p>
            <a:r>
              <a:rPr lang="en-US" sz="3200" b="1" dirty="0">
                <a:solidFill>
                  <a:schemeClr val="tx2">
                    <a:lumMod val="75000"/>
                  </a:schemeClr>
                </a:solidFill>
                <a:latin typeface="+mn-lt"/>
              </a:rPr>
              <a:t>Full report contents</a:t>
            </a:r>
          </a:p>
        </p:txBody>
      </p:sp>
      <p:sp>
        <p:nvSpPr>
          <p:cNvPr id="5" name="Content Placeholder 2">
            <a:extLst>
              <a:ext uri="{FF2B5EF4-FFF2-40B4-BE49-F238E27FC236}">
                <a16:creationId xmlns:a16="http://schemas.microsoft.com/office/drawing/2014/main" id="{B5DB788C-11DB-8092-4328-B247ADE016F0}"/>
              </a:ext>
            </a:extLst>
          </p:cNvPr>
          <p:cNvSpPr>
            <a:spLocks noGrp="1"/>
          </p:cNvSpPr>
          <p:nvPr>
            <p:ph idx="1"/>
          </p:nvPr>
        </p:nvSpPr>
        <p:spPr>
          <a:xfrm>
            <a:off x="657225" y="2466915"/>
            <a:ext cx="10695585" cy="2439163"/>
          </a:xfrm>
        </p:spPr>
        <p:txBody>
          <a:bodyPr>
            <a:normAutofit/>
          </a:bodyPr>
          <a:lstStyle/>
          <a:p>
            <a:r>
              <a:rPr lang="en-US" sz="1800" b="1" dirty="0">
                <a:solidFill>
                  <a:schemeClr val="tx2">
                    <a:lumMod val="75000"/>
                  </a:schemeClr>
                </a:solidFill>
              </a:rPr>
              <a:t>Literature review </a:t>
            </a:r>
            <a:r>
              <a:rPr lang="en-US" sz="1800" dirty="0">
                <a:solidFill>
                  <a:schemeClr val="tx2">
                    <a:lumMod val="75000"/>
                  </a:schemeClr>
                </a:solidFill>
              </a:rPr>
              <a:t>–summary of prior reports on Minnesota permitting and review what other states are doing to streamline</a:t>
            </a:r>
            <a:br>
              <a:rPr lang="en-US" sz="1800" dirty="0">
                <a:solidFill>
                  <a:schemeClr val="tx2">
                    <a:lumMod val="75000"/>
                  </a:schemeClr>
                </a:solidFill>
              </a:rPr>
            </a:br>
            <a:endParaRPr lang="en-US" sz="1800" dirty="0">
              <a:solidFill>
                <a:schemeClr val="tx2">
                  <a:lumMod val="75000"/>
                </a:schemeClr>
              </a:solidFill>
            </a:endParaRPr>
          </a:p>
          <a:p>
            <a:r>
              <a:rPr lang="en-US" sz="1800" b="1" dirty="0">
                <a:solidFill>
                  <a:schemeClr val="tx2">
                    <a:lumMod val="75000"/>
                  </a:schemeClr>
                </a:solidFill>
              </a:rPr>
              <a:t>Economic analysis </a:t>
            </a:r>
            <a:r>
              <a:rPr lang="en-US" sz="1800" dirty="0">
                <a:solidFill>
                  <a:schemeClr val="tx2">
                    <a:lumMod val="75000"/>
                  </a:schemeClr>
                </a:solidFill>
              </a:rPr>
              <a:t>– economic assessment of Minnesota’s environmental processes </a:t>
            </a:r>
            <a:br>
              <a:rPr lang="en-US" sz="1800" dirty="0">
                <a:solidFill>
                  <a:schemeClr val="tx2">
                    <a:lumMod val="75000"/>
                  </a:schemeClr>
                </a:solidFill>
              </a:rPr>
            </a:br>
            <a:endParaRPr lang="en-US" sz="1800" dirty="0">
              <a:solidFill>
                <a:schemeClr val="tx2">
                  <a:lumMod val="75000"/>
                </a:schemeClr>
              </a:solidFill>
            </a:endParaRPr>
          </a:p>
          <a:p>
            <a:r>
              <a:rPr lang="en-US" sz="1800" b="1" dirty="0">
                <a:solidFill>
                  <a:schemeClr val="tx2">
                    <a:lumMod val="75000"/>
                  </a:schemeClr>
                </a:solidFill>
              </a:rPr>
              <a:t>Environmental permitting and review </a:t>
            </a:r>
            <a:r>
              <a:rPr lang="en-US" sz="1800" dirty="0">
                <a:solidFill>
                  <a:schemeClr val="tx2">
                    <a:lumMod val="75000"/>
                  </a:schemeClr>
                </a:solidFill>
              </a:rPr>
              <a:t>–technical and procedural comparison of Minnesota’s environmental processes to select benchmark states (Air, Water, Wetlands and Environmental Review)</a:t>
            </a:r>
            <a:br>
              <a:rPr lang="en-US" sz="1800" dirty="0">
                <a:solidFill>
                  <a:schemeClr val="tx2">
                    <a:lumMod val="75000"/>
                  </a:schemeClr>
                </a:solidFill>
              </a:rPr>
            </a:br>
            <a:endParaRPr lang="en-US" sz="1800" dirty="0">
              <a:solidFill>
                <a:schemeClr val="tx2">
                  <a:lumMod val="75000"/>
                </a:schemeClr>
              </a:solidFill>
            </a:endParaRPr>
          </a:p>
        </p:txBody>
      </p:sp>
      <p:pic>
        <p:nvPicPr>
          <p:cNvPr id="6" name="Picture 5">
            <a:extLst>
              <a:ext uri="{FF2B5EF4-FFF2-40B4-BE49-F238E27FC236}">
                <a16:creationId xmlns:a16="http://schemas.microsoft.com/office/drawing/2014/main" id="{B2451A6F-AB60-057F-4EBE-F8086EA9A09B}"/>
              </a:ext>
            </a:extLst>
          </p:cNvPr>
          <p:cNvPicPr>
            <a:picLocks noChangeAspect="1"/>
          </p:cNvPicPr>
          <p:nvPr/>
        </p:nvPicPr>
        <p:blipFill>
          <a:blip r:embed="rId3"/>
          <a:stretch>
            <a:fillRect/>
          </a:stretch>
        </p:blipFill>
        <p:spPr>
          <a:xfrm>
            <a:off x="2092134" y="5048250"/>
            <a:ext cx="6844096" cy="1673225"/>
          </a:xfrm>
          <a:prstGeom prst="rect">
            <a:avLst/>
          </a:prstGeom>
        </p:spPr>
      </p:pic>
    </p:spTree>
    <p:extLst>
      <p:ext uri="{BB962C8B-B14F-4D97-AF65-F5344CB8AC3E}">
        <p14:creationId xmlns:p14="http://schemas.microsoft.com/office/powerpoint/2010/main" val="317722603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1745</Words>
  <Application>Microsoft Office PowerPoint</Application>
  <PresentationFormat>Widescreen</PresentationFormat>
  <Paragraphs>177</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Calibri Light</vt:lpstr>
      <vt:lpstr>Inter</vt:lpstr>
      <vt:lpstr>Wingdings</vt:lpstr>
      <vt:lpstr>1_Office Theme</vt:lpstr>
      <vt:lpstr>PowerPoint Presentation</vt:lpstr>
      <vt:lpstr>Minnesota has an opportunity build on its diverse industry strengths this decade</vt:lpstr>
      <vt:lpstr>U.S. manufacturing construction surged by 70% in 2023</vt:lpstr>
      <vt:lpstr>PowerPoint Presentation</vt:lpstr>
      <vt:lpstr>PowerPoint Presentation</vt:lpstr>
      <vt:lpstr>Make it easier to invest for companies who want to build and expand in Minnesota</vt:lpstr>
      <vt:lpstr>Growing interest in federal and state permitting reforms</vt:lpstr>
      <vt:lpstr>How is Minnesota balancing these priorities?</vt:lpstr>
      <vt:lpstr>Full report contents</vt:lpstr>
      <vt:lpstr>Breaking down MPCA permitting programs</vt:lpstr>
      <vt:lpstr>Tier 1 air permits are typically issued in around 1 month; Tier 2 permits are typically issued in 1.5 – 2 years</vt:lpstr>
      <vt:lpstr>Between 5% - 17% of priority Tier 2 air permits met 150-day goal</vt:lpstr>
      <vt:lpstr>Median timeline to issue priority Tier 2 air permits is 351 days, with the average being 586 days</vt:lpstr>
      <vt:lpstr>Tier 2 permits that don’t involve construction can face years-long backlogs</vt:lpstr>
      <vt:lpstr>How does Minnesota compare to peer states? </vt:lpstr>
      <vt:lpstr>Minnesota’s review times are 1.5 to 6 times longer than other states evaluated in this study</vt:lpstr>
      <vt:lpstr>Minnesota would achieve meaningful economic gains if permit issuance timeframes were similar to peer states</vt:lpstr>
      <vt:lpstr>Individual industrial water permits are needed less frequently, but face similar timelines as Tier 2 air permits</vt:lpstr>
      <vt:lpstr>High share of individual industrial NPDES/SDS permits are administratively continued in Minnesota</vt:lpstr>
      <vt:lpstr>PowerPoint Presentation</vt:lpstr>
      <vt:lpstr>Priorities for permitting improvements</vt:lpstr>
      <vt:lpstr>Considerations for improvement: Air permitting</vt:lpstr>
      <vt:lpstr>Considerations for improvement: Water permitting</vt:lpstr>
      <vt:lpstr>Considerations for improvement: Environmental Review</vt:lpstr>
      <vt:lpstr>Considerations for improvement: Wetlands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O’Neil, Sean</dc:creator>
  <cp:lastModifiedBy>O’Neil, Sean</cp:lastModifiedBy>
  <cp:revision>4</cp:revision>
  <dcterms:created xsi:type="dcterms:W3CDTF">2024-11-27T16:43:27Z</dcterms:created>
  <dcterms:modified xsi:type="dcterms:W3CDTF">2025-01-22T19:37:40Z</dcterms:modified>
</cp:coreProperties>
</file>