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4" r:id="rId2"/>
    <p:sldId id="410" r:id="rId3"/>
    <p:sldId id="435" r:id="rId4"/>
    <p:sldId id="431" r:id="rId5"/>
    <p:sldId id="440" r:id="rId6"/>
    <p:sldId id="416" r:id="rId7"/>
    <p:sldId id="418" r:id="rId8"/>
    <p:sldId id="430" r:id="rId9"/>
    <p:sldId id="419" r:id="rId10"/>
    <p:sldId id="441" r:id="rId11"/>
    <p:sldId id="436" r:id="rId12"/>
    <p:sldId id="442" r:id="rId13"/>
    <p:sldId id="412" r:id="rId14"/>
    <p:sldId id="421" r:id="rId15"/>
    <p:sldId id="310" r:id="rId16"/>
    <p:sldId id="443" r:id="rId17"/>
    <p:sldId id="370" r:id="rId18"/>
    <p:sldId id="339" r:id="rId19"/>
    <p:sldId id="409" r:id="rId20"/>
    <p:sldId id="444" r:id="rId21"/>
    <p:sldId id="445" r:id="rId22"/>
    <p:sldId id="406" r:id="rId23"/>
    <p:sldId id="407" r:id="rId24"/>
    <p:sldId id="446" r:id="rId25"/>
    <p:sldId id="427" r:id="rId26"/>
    <p:sldId id="4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B71617-267C-4DAC-B740-A9D580295B93}" v="108" dt="2023-01-03T18:28:07.6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7" autoAdjust="0"/>
    <p:restoredTop sz="73422" autoAdjust="0"/>
  </p:normalViewPr>
  <p:slideViewPr>
    <p:cSldViewPr snapToGrid="0">
      <p:cViewPr varScale="1">
        <p:scale>
          <a:sx n="84" d="100"/>
          <a:sy n="84" d="100"/>
        </p:scale>
        <p:origin x="13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48714-783B-4F19-B8A1-6430F78A56CB}" type="doc">
      <dgm:prSet loTypeId="urn:microsoft.com/office/officeart/2005/8/layout/process4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A8C02-C97D-4B54-ABB4-4E540417063B}">
      <dgm:prSet/>
      <dgm:spPr/>
      <dgm:t>
        <a:bodyPr/>
        <a:lstStyle/>
        <a:p>
          <a:r>
            <a:rPr lang="en-US" dirty="0"/>
            <a:t>Review Guidance</a:t>
          </a:r>
        </a:p>
      </dgm:t>
    </dgm:pt>
    <dgm:pt modelId="{85794B36-E897-4362-971D-3318ABF09027}" type="parTrans" cxnId="{03A6C2A5-449E-4BBF-B7BB-2A64E75205E6}">
      <dgm:prSet/>
      <dgm:spPr/>
      <dgm:t>
        <a:bodyPr/>
        <a:lstStyle/>
        <a:p>
          <a:endParaRPr lang="en-US"/>
        </a:p>
      </dgm:t>
    </dgm:pt>
    <dgm:pt modelId="{93F3C360-4E40-4BBF-B27F-7EF4DA157827}" type="sibTrans" cxnId="{03A6C2A5-449E-4BBF-B7BB-2A64E75205E6}">
      <dgm:prSet/>
      <dgm:spPr/>
      <dgm:t>
        <a:bodyPr/>
        <a:lstStyle/>
        <a:p>
          <a:endParaRPr lang="en-US"/>
        </a:p>
      </dgm:t>
    </dgm:pt>
    <dgm:pt modelId="{ABCB8BF9-E1BE-482F-BD37-69E001F60A54}">
      <dgm:prSet/>
      <dgm:spPr/>
      <dgm:t>
        <a:bodyPr/>
        <a:lstStyle/>
        <a:p>
          <a:r>
            <a:rPr lang="en-US" dirty="0"/>
            <a:t>Develop Legislative Priorities</a:t>
          </a:r>
        </a:p>
      </dgm:t>
    </dgm:pt>
    <dgm:pt modelId="{450E54F3-4B8A-4B4C-8584-299F4B994558}" type="parTrans" cxnId="{58EE94DF-97F4-426A-A438-C6581BF2285C}">
      <dgm:prSet/>
      <dgm:spPr/>
      <dgm:t>
        <a:bodyPr/>
        <a:lstStyle/>
        <a:p>
          <a:endParaRPr lang="en-US"/>
        </a:p>
      </dgm:t>
    </dgm:pt>
    <dgm:pt modelId="{73161D1E-8056-475A-BD52-0E8885512962}" type="sibTrans" cxnId="{58EE94DF-97F4-426A-A438-C6581BF2285C}">
      <dgm:prSet/>
      <dgm:spPr/>
      <dgm:t>
        <a:bodyPr/>
        <a:lstStyle/>
        <a:p>
          <a:endParaRPr lang="en-US"/>
        </a:p>
      </dgm:t>
    </dgm:pt>
    <dgm:pt modelId="{9799C489-EA4A-4127-9772-589DD3CE1225}">
      <dgm:prSet/>
      <dgm:spPr/>
      <dgm:t>
        <a:bodyPr/>
        <a:lstStyle/>
        <a:p>
          <a:r>
            <a:rPr lang="en-US" dirty="0"/>
            <a:t>Legislative Approval and Matching Funds</a:t>
          </a:r>
        </a:p>
      </dgm:t>
    </dgm:pt>
    <dgm:pt modelId="{CF5EEFF0-C0B7-4DD9-99DC-A1A4DA37D553}" type="parTrans" cxnId="{2D4FD2BD-E20F-44E2-95FE-D086AC40A30B}">
      <dgm:prSet/>
      <dgm:spPr/>
      <dgm:t>
        <a:bodyPr/>
        <a:lstStyle/>
        <a:p>
          <a:endParaRPr lang="en-US"/>
        </a:p>
      </dgm:t>
    </dgm:pt>
    <dgm:pt modelId="{B7828966-C036-4A99-B7BB-96BAA97C8741}" type="sibTrans" cxnId="{2D4FD2BD-E20F-44E2-95FE-D086AC40A30B}">
      <dgm:prSet/>
      <dgm:spPr/>
      <dgm:t>
        <a:bodyPr/>
        <a:lstStyle/>
        <a:p>
          <a:endParaRPr lang="en-US"/>
        </a:p>
      </dgm:t>
    </dgm:pt>
    <dgm:pt modelId="{FAF6AF59-CFCF-4064-867E-067DD00373B8}">
      <dgm:prSet/>
      <dgm:spPr/>
      <dgm:t>
        <a:bodyPr/>
        <a:lstStyle/>
        <a:p>
          <a:r>
            <a:rPr lang="en-US" dirty="0"/>
            <a:t>Congressional Delegation</a:t>
          </a:r>
        </a:p>
      </dgm:t>
    </dgm:pt>
    <dgm:pt modelId="{DCFB85AF-552D-40A8-8AD3-13FC1F26672A}" type="parTrans" cxnId="{FD91C90E-82DC-4DA1-BF0A-0EF05C75CEF6}">
      <dgm:prSet/>
      <dgm:spPr/>
      <dgm:t>
        <a:bodyPr/>
        <a:lstStyle/>
        <a:p>
          <a:endParaRPr lang="en-US"/>
        </a:p>
      </dgm:t>
    </dgm:pt>
    <dgm:pt modelId="{EF8E1F17-B64F-4347-9ABF-35793C8C7E1B}" type="sibTrans" cxnId="{FD91C90E-82DC-4DA1-BF0A-0EF05C75CEF6}">
      <dgm:prSet/>
      <dgm:spPr/>
      <dgm:t>
        <a:bodyPr/>
        <a:lstStyle/>
        <a:p>
          <a:endParaRPr lang="en-US"/>
        </a:p>
      </dgm:t>
    </dgm:pt>
    <dgm:pt modelId="{F5741129-6994-4580-9368-F20A8460731C}">
      <dgm:prSet/>
      <dgm:spPr/>
      <dgm:t>
        <a:bodyPr/>
        <a:lstStyle/>
        <a:p>
          <a:r>
            <a:rPr lang="en-US" dirty="0"/>
            <a:t>NCSL Resources</a:t>
          </a:r>
        </a:p>
      </dgm:t>
    </dgm:pt>
    <dgm:pt modelId="{55DC9B15-47AA-47E1-A295-86BDDE30D5E5}" type="parTrans" cxnId="{51818D77-88CD-4963-99AD-F64FADF4BA39}">
      <dgm:prSet/>
      <dgm:spPr/>
      <dgm:t>
        <a:bodyPr/>
        <a:lstStyle/>
        <a:p>
          <a:endParaRPr lang="en-US"/>
        </a:p>
      </dgm:t>
    </dgm:pt>
    <dgm:pt modelId="{15EAA3CE-1F3C-455C-8C47-D1709AA7EC76}" type="sibTrans" cxnId="{51818D77-88CD-4963-99AD-F64FADF4BA39}">
      <dgm:prSet/>
      <dgm:spPr/>
      <dgm:t>
        <a:bodyPr/>
        <a:lstStyle/>
        <a:p>
          <a:endParaRPr lang="en-US"/>
        </a:p>
      </dgm:t>
    </dgm:pt>
    <dgm:pt modelId="{1822FF6E-29FF-49D4-A181-C6B388534922}" type="pres">
      <dgm:prSet presAssocID="{FC248714-783B-4F19-B8A1-6430F78A56CB}" presName="Name0" presStyleCnt="0">
        <dgm:presLayoutVars>
          <dgm:dir/>
          <dgm:animLvl val="lvl"/>
          <dgm:resizeHandles val="exact"/>
        </dgm:presLayoutVars>
      </dgm:prSet>
      <dgm:spPr/>
    </dgm:pt>
    <dgm:pt modelId="{90724825-DE33-40D4-A5BC-C2B8F6FC8A9D}" type="pres">
      <dgm:prSet presAssocID="{F5741129-6994-4580-9368-F20A8460731C}" presName="boxAndChildren" presStyleCnt="0"/>
      <dgm:spPr/>
    </dgm:pt>
    <dgm:pt modelId="{1D6D56BC-665B-4C91-84BB-30477ACC3BD9}" type="pres">
      <dgm:prSet presAssocID="{F5741129-6994-4580-9368-F20A8460731C}" presName="parentTextBox" presStyleLbl="node1" presStyleIdx="0" presStyleCnt="5"/>
      <dgm:spPr/>
    </dgm:pt>
    <dgm:pt modelId="{2AD649ED-1D29-4D9E-A465-5669F288031A}" type="pres">
      <dgm:prSet presAssocID="{EF8E1F17-B64F-4347-9ABF-35793C8C7E1B}" presName="sp" presStyleCnt="0"/>
      <dgm:spPr/>
    </dgm:pt>
    <dgm:pt modelId="{3C5A580B-E201-44A0-8020-B4B388A54045}" type="pres">
      <dgm:prSet presAssocID="{FAF6AF59-CFCF-4064-867E-067DD00373B8}" presName="arrowAndChildren" presStyleCnt="0"/>
      <dgm:spPr/>
    </dgm:pt>
    <dgm:pt modelId="{F61FCFE7-AA6A-4655-B8E5-431B3C4EB0DD}" type="pres">
      <dgm:prSet presAssocID="{FAF6AF59-CFCF-4064-867E-067DD00373B8}" presName="parentTextArrow" presStyleLbl="node1" presStyleIdx="1" presStyleCnt="5"/>
      <dgm:spPr/>
    </dgm:pt>
    <dgm:pt modelId="{E8039322-24D9-41D8-A123-B921099038D6}" type="pres">
      <dgm:prSet presAssocID="{B7828966-C036-4A99-B7BB-96BAA97C8741}" presName="sp" presStyleCnt="0"/>
      <dgm:spPr/>
    </dgm:pt>
    <dgm:pt modelId="{1A900B62-B222-4FBA-B7A0-CFB6F672C2B8}" type="pres">
      <dgm:prSet presAssocID="{9799C489-EA4A-4127-9772-589DD3CE1225}" presName="arrowAndChildren" presStyleCnt="0"/>
      <dgm:spPr/>
    </dgm:pt>
    <dgm:pt modelId="{75546EFC-A10C-4CEB-83C3-76FC5808D724}" type="pres">
      <dgm:prSet presAssocID="{9799C489-EA4A-4127-9772-589DD3CE1225}" presName="parentTextArrow" presStyleLbl="node1" presStyleIdx="2" presStyleCnt="5"/>
      <dgm:spPr/>
    </dgm:pt>
    <dgm:pt modelId="{9869E177-3E52-46AA-93A7-99CD9B362BFF}" type="pres">
      <dgm:prSet presAssocID="{73161D1E-8056-475A-BD52-0E8885512962}" presName="sp" presStyleCnt="0"/>
      <dgm:spPr/>
    </dgm:pt>
    <dgm:pt modelId="{3F5F7E64-BA70-49EA-BD59-C97A8640AAC2}" type="pres">
      <dgm:prSet presAssocID="{ABCB8BF9-E1BE-482F-BD37-69E001F60A54}" presName="arrowAndChildren" presStyleCnt="0"/>
      <dgm:spPr/>
    </dgm:pt>
    <dgm:pt modelId="{D7BB9BA3-8EB2-47A5-B25D-43EDF1A5D7C8}" type="pres">
      <dgm:prSet presAssocID="{ABCB8BF9-E1BE-482F-BD37-69E001F60A54}" presName="parentTextArrow" presStyleLbl="node1" presStyleIdx="3" presStyleCnt="5"/>
      <dgm:spPr/>
    </dgm:pt>
    <dgm:pt modelId="{3227AF40-93EC-4673-9C9B-57AF0143D193}" type="pres">
      <dgm:prSet presAssocID="{93F3C360-4E40-4BBF-B27F-7EF4DA157827}" presName="sp" presStyleCnt="0"/>
      <dgm:spPr/>
    </dgm:pt>
    <dgm:pt modelId="{3A82F137-2DBD-403F-98E5-D92647AD5F53}" type="pres">
      <dgm:prSet presAssocID="{478A8C02-C97D-4B54-ABB4-4E540417063B}" presName="arrowAndChildren" presStyleCnt="0"/>
      <dgm:spPr/>
    </dgm:pt>
    <dgm:pt modelId="{781E3463-D7EA-49A8-AD9F-58CD73844595}" type="pres">
      <dgm:prSet presAssocID="{478A8C02-C97D-4B54-ABB4-4E540417063B}" presName="parentTextArrow" presStyleLbl="node1" presStyleIdx="4" presStyleCnt="5" custLinFactNeighborX="-5000" custLinFactNeighborY="1110"/>
      <dgm:spPr/>
    </dgm:pt>
  </dgm:ptLst>
  <dgm:cxnLst>
    <dgm:cxn modelId="{FD91C90E-82DC-4DA1-BF0A-0EF05C75CEF6}" srcId="{FC248714-783B-4F19-B8A1-6430F78A56CB}" destId="{FAF6AF59-CFCF-4064-867E-067DD00373B8}" srcOrd="3" destOrd="0" parTransId="{DCFB85AF-552D-40A8-8AD3-13FC1F26672A}" sibTransId="{EF8E1F17-B64F-4347-9ABF-35793C8C7E1B}"/>
    <dgm:cxn modelId="{C5C00130-B212-4655-BEFA-2CCFC3C94B79}" type="presOf" srcId="{FC248714-783B-4F19-B8A1-6430F78A56CB}" destId="{1822FF6E-29FF-49D4-A181-C6B388534922}" srcOrd="0" destOrd="0" presId="urn:microsoft.com/office/officeart/2005/8/layout/process4"/>
    <dgm:cxn modelId="{E9E29E30-2754-45FC-82AF-03F99C92698B}" type="presOf" srcId="{FAF6AF59-CFCF-4064-867E-067DD00373B8}" destId="{F61FCFE7-AA6A-4655-B8E5-431B3C4EB0DD}" srcOrd="0" destOrd="0" presId="urn:microsoft.com/office/officeart/2005/8/layout/process4"/>
    <dgm:cxn modelId="{51818D77-88CD-4963-99AD-F64FADF4BA39}" srcId="{FC248714-783B-4F19-B8A1-6430F78A56CB}" destId="{F5741129-6994-4580-9368-F20A8460731C}" srcOrd="4" destOrd="0" parTransId="{55DC9B15-47AA-47E1-A295-86BDDE30D5E5}" sibTransId="{15EAA3CE-1F3C-455C-8C47-D1709AA7EC76}"/>
    <dgm:cxn modelId="{03A6C2A5-449E-4BBF-B7BB-2A64E75205E6}" srcId="{FC248714-783B-4F19-B8A1-6430F78A56CB}" destId="{478A8C02-C97D-4B54-ABB4-4E540417063B}" srcOrd="0" destOrd="0" parTransId="{85794B36-E897-4362-971D-3318ABF09027}" sibTransId="{93F3C360-4E40-4BBF-B27F-7EF4DA157827}"/>
    <dgm:cxn modelId="{E7BFAFB2-01AA-44EA-94CE-A84B2F84C938}" type="presOf" srcId="{ABCB8BF9-E1BE-482F-BD37-69E001F60A54}" destId="{D7BB9BA3-8EB2-47A5-B25D-43EDF1A5D7C8}" srcOrd="0" destOrd="0" presId="urn:microsoft.com/office/officeart/2005/8/layout/process4"/>
    <dgm:cxn modelId="{876EA6B5-C7E1-4D68-9ED4-8FBCEBAAAB05}" type="presOf" srcId="{F5741129-6994-4580-9368-F20A8460731C}" destId="{1D6D56BC-665B-4C91-84BB-30477ACC3BD9}" srcOrd="0" destOrd="0" presId="urn:microsoft.com/office/officeart/2005/8/layout/process4"/>
    <dgm:cxn modelId="{2D4FD2BD-E20F-44E2-95FE-D086AC40A30B}" srcId="{FC248714-783B-4F19-B8A1-6430F78A56CB}" destId="{9799C489-EA4A-4127-9772-589DD3CE1225}" srcOrd="2" destOrd="0" parTransId="{CF5EEFF0-C0B7-4DD9-99DC-A1A4DA37D553}" sibTransId="{B7828966-C036-4A99-B7BB-96BAA97C8741}"/>
    <dgm:cxn modelId="{7133A8C8-A426-4D6D-A94A-8873B3C3CE30}" type="presOf" srcId="{478A8C02-C97D-4B54-ABB4-4E540417063B}" destId="{781E3463-D7EA-49A8-AD9F-58CD73844595}" srcOrd="0" destOrd="0" presId="urn:microsoft.com/office/officeart/2005/8/layout/process4"/>
    <dgm:cxn modelId="{58EE94DF-97F4-426A-A438-C6581BF2285C}" srcId="{FC248714-783B-4F19-B8A1-6430F78A56CB}" destId="{ABCB8BF9-E1BE-482F-BD37-69E001F60A54}" srcOrd="1" destOrd="0" parTransId="{450E54F3-4B8A-4B4C-8584-299F4B994558}" sibTransId="{73161D1E-8056-475A-BD52-0E8885512962}"/>
    <dgm:cxn modelId="{5F708FE6-3E59-4D19-A3B6-0D0478E7DA3E}" type="presOf" srcId="{9799C489-EA4A-4127-9772-589DD3CE1225}" destId="{75546EFC-A10C-4CEB-83C3-76FC5808D724}" srcOrd="0" destOrd="0" presId="urn:microsoft.com/office/officeart/2005/8/layout/process4"/>
    <dgm:cxn modelId="{E996C0A2-EEA3-44A4-8AC4-5A008B87C5E0}" type="presParOf" srcId="{1822FF6E-29FF-49D4-A181-C6B388534922}" destId="{90724825-DE33-40D4-A5BC-C2B8F6FC8A9D}" srcOrd="0" destOrd="0" presId="urn:microsoft.com/office/officeart/2005/8/layout/process4"/>
    <dgm:cxn modelId="{38F056E5-927E-4854-8065-C2633CA3382C}" type="presParOf" srcId="{90724825-DE33-40D4-A5BC-C2B8F6FC8A9D}" destId="{1D6D56BC-665B-4C91-84BB-30477ACC3BD9}" srcOrd="0" destOrd="0" presId="urn:microsoft.com/office/officeart/2005/8/layout/process4"/>
    <dgm:cxn modelId="{21AF6792-E33D-4696-B357-A11BBC394F77}" type="presParOf" srcId="{1822FF6E-29FF-49D4-A181-C6B388534922}" destId="{2AD649ED-1D29-4D9E-A465-5669F288031A}" srcOrd="1" destOrd="0" presId="urn:microsoft.com/office/officeart/2005/8/layout/process4"/>
    <dgm:cxn modelId="{5501CCAB-6582-44B2-BBCC-932F4E74A6EE}" type="presParOf" srcId="{1822FF6E-29FF-49D4-A181-C6B388534922}" destId="{3C5A580B-E201-44A0-8020-B4B388A54045}" srcOrd="2" destOrd="0" presId="urn:microsoft.com/office/officeart/2005/8/layout/process4"/>
    <dgm:cxn modelId="{DF9113D2-D656-4024-8829-3B888755C22A}" type="presParOf" srcId="{3C5A580B-E201-44A0-8020-B4B388A54045}" destId="{F61FCFE7-AA6A-4655-B8E5-431B3C4EB0DD}" srcOrd="0" destOrd="0" presId="urn:microsoft.com/office/officeart/2005/8/layout/process4"/>
    <dgm:cxn modelId="{8DAB51D5-2C24-4B6B-B200-3169FDEA6ABC}" type="presParOf" srcId="{1822FF6E-29FF-49D4-A181-C6B388534922}" destId="{E8039322-24D9-41D8-A123-B921099038D6}" srcOrd="3" destOrd="0" presId="urn:microsoft.com/office/officeart/2005/8/layout/process4"/>
    <dgm:cxn modelId="{F20E48E4-47BB-4FCA-AF8C-019BEC6BF84E}" type="presParOf" srcId="{1822FF6E-29FF-49D4-A181-C6B388534922}" destId="{1A900B62-B222-4FBA-B7A0-CFB6F672C2B8}" srcOrd="4" destOrd="0" presId="urn:microsoft.com/office/officeart/2005/8/layout/process4"/>
    <dgm:cxn modelId="{76719831-9D66-421A-ACDE-5D66FD40A20E}" type="presParOf" srcId="{1A900B62-B222-4FBA-B7A0-CFB6F672C2B8}" destId="{75546EFC-A10C-4CEB-83C3-76FC5808D724}" srcOrd="0" destOrd="0" presId="urn:microsoft.com/office/officeart/2005/8/layout/process4"/>
    <dgm:cxn modelId="{DC77FEE6-D0FD-43A7-997F-40C079600FF5}" type="presParOf" srcId="{1822FF6E-29FF-49D4-A181-C6B388534922}" destId="{9869E177-3E52-46AA-93A7-99CD9B362BFF}" srcOrd="5" destOrd="0" presId="urn:microsoft.com/office/officeart/2005/8/layout/process4"/>
    <dgm:cxn modelId="{ABA7BCFF-32D7-44F9-9DC4-B1F50ADEB90D}" type="presParOf" srcId="{1822FF6E-29FF-49D4-A181-C6B388534922}" destId="{3F5F7E64-BA70-49EA-BD59-C97A8640AAC2}" srcOrd="6" destOrd="0" presId="urn:microsoft.com/office/officeart/2005/8/layout/process4"/>
    <dgm:cxn modelId="{83A426CE-1025-406E-B9AB-9BB656BFBEA8}" type="presParOf" srcId="{3F5F7E64-BA70-49EA-BD59-C97A8640AAC2}" destId="{D7BB9BA3-8EB2-47A5-B25D-43EDF1A5D7C8}" srcOrd="0" destOrd="0" presId="urn:microsoft.com/office/officeart/2005/8/layout/process4"/>
    <dgm:cxn modelId="{82F47978-6CD0-4672-AAE7-856C18141BC1}" type="presParOf" srcId="{1822FF6E-29FF-49D4-A181-C6B388534922}" destId="{3227AF40-93EC-4673-9C9B-57AF0143D193}" srcOrd="7" destOrd="0" presId="urn:microsoft.com/office/officeart/2005/8/layout/process4"/>
    <dgm:cxn modelId="{102B93A3-480B-4BD3-80B1-3B1608407C96}" type="presParOf" srcId="{1822FF6E-29FF-49D4-A181-C6B388534922}" destId="{3A82F137-2DBD-403F-98E5-D92647AD5F53}" srcOrd="8" destOrd="0" presId="urn:microsoft.com/office/officeart/2005/8/layout/process4"/>
    <dgm:cxn modelId="{A80A0CC1-3387-4D2B-A9C5-3B594334D799}" type="presParOf" srcId="{3A82F137-2DBD-403F-98E5-D92647AD5F53}" destId="{781E3463-D7EA-49A8-AD9F-58CD738445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D56BC-665B-4C91-84BB-30477ACC3BD9}">
      <dsp:nvSpPr>
        <dsp:cNvPr id="0" name=""/>
        <dsp:cNvSpPr/>
      </dsp:nvSpPr>
      <dsp:spPr>
        <a:xfrm>
          <a:off x="0" y="4080724"/>
          <a:ext cx="4974544" cy="6694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NCSL Resources</a:t>
          </a:r>
        </a:p>
      </dsp:txBody>
      <dsp:txXfrm>
        <a:off x="0" y="4080724"/>
        <a:ext cx="4974544" cy="669476"/>
      </dsp:txXfrm>
    </dsp:sp>
    <dsp:sp modelId="{F61FCFE7-AA6A-4655-B8E5-431B3C4EB0DD}">
      <dsp:nvSpPr>
        <dsp:cNvPr id="0" name=""/>
        <dsp:cNvSpPr/>
      </dsp:nvSpPr>
      <dsp:spPr>
        <a:xfrm rot="10800000">
          <a:off x="0" y="3061111"/>
          <a:ext cx="4974544" cy="102965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Congressional Delegation</a:t>
          </a:r>
        </a:p>
      </dsp:txBody>
      <dsp:txXfrm rot="10800000">
        <a:off x="0" y="3061111"/>
        <a:ext cx="4974544" cy="669039"/>
      </dsp:txXfrm>
    </dsp:sp>
    <dsp:sp modelId="{75546EFC-A10C-4CEB-83C3-76FC5808D724}">
      <dsp:nvSpPr>
        <dsp:cNvPr id="0" name=""/>
        <dsp:cNvSpPr/>
      </dsp:nvSpPr>
      <dsp:spPr>
        <a:xfrm rot="10800000">
          <a:off x="0" y="2041498"/>
          <a:ext cx="4974544" cy="102965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Legislative Approval and Matching Funds</a:t>
          </a:r>
        </a:p>
      </dsp:txBody>
      <dsp:txXfrm rot="10800000">
        <a:off x="0" y="2041498"/>
        <a:ext cx="4974544" cy="669039"/>
      </dsp:txXfrm>
    </dsp:sp>
    <dsp:sp modelId="{D7BB9BA3-8EB2-47A5-B25D-43EDF1A5D7C8}">
      <dsp:nvSpPr>
        <dsp:cNvPr id="0" name=""/>
        <dsp:cNvSpPr/>
      </dsp:nvSpPr>
      <dsp:spPr>
        <a:xfrm rot="10800000">
          <a:off x="0" y="1021884"/>
          <a:ext cx="4974544" cy="102965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Develop Legislative Priorities</a:t>
          </a:r>
        </a:p>
      </dsp:txBody>
      <dsp:txXfrm rot="10800000">
        <a:off x="0" y="1021884"/>
        <a:ext cx="4974544" cy="669039"/>
      </dsp:txXfrm>
    </dsp:sp>
    <dsp:sp modelId="{781E3463-D7EA-49A8-AD9F-58CD73844595}">
      <dsp:nvSpPr>
        <dsp:cNvPr id="0" name=""/>
        <dsp:cNvSpPr/>
      </dsp:nvSpPr>
      <dsp:spPr>
        <a:xfrm rot="10800000">
          <a:off x="0" y="13700"/>
          <a:ext cx="4974544" cy="102965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Review Guidance</a:t>
          </a:r>
        </a:p>
      </dsp:txBody>
      <dsp:txXfrm rot="10800000">
        <a:off x="0" y="13700"/>
        <a:ext cx="4974544" cy="669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8A13B-89EB-4091-A84E-7E2E063D39EF}" type="datetimeFigureOut">
              <a:rPr lang="en-US" smtClean="0"/>
              <a:t>1/3/2023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84255-48AE-4CD9-B2F5-624FA31F9C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68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62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84255-48AE-4CD9-B2F5-624FA31F9C5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08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84255-48AE-4CD9-B2F5-624FA31F9C5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1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84255-48AE-4CD9-B2F5-624FA31F9C5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92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166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27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2864-9FBB-411F-8F21-66190C054BA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28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84255-48AE-4CD9-B2F5-624FA31F9C5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21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55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6246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82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582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84255-48AE-4CD9-B2F5-624FA31F9C5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4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84255-48AE-4CD9-B2F5-624FA31F9C5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552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638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4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84255-48AE-4CD9-B2F5-624FA31F9C5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98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28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27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84255-48AE-4CD9-B2F5-624FA31F9C5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5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261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545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623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09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926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375C1-7C5C-42A2-80F2-05631BB37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234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786563"/>
          </a:xfrm>
          <a:solidFill>
            <a:schemeClr val="tx1"/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6336003" y="4"/>
            <a:ext cx="3979575" cy="6786563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8" y="2377000"/>
            <a:ext cx="3571783" cy="2387600"/>
          </a:xfrm>
        </p:spPr>
        <p:txBody>
          <a:bodyPr anchor="b"/>
          <a:lstStyle>
            <a:lvl1pPr algn="l"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8" y="4962525"/>
            <a:ext cx="3571783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59518B-A0A2-4B2A-AD3D-14926A7BC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3471" y="452053"/>
            <a:ext cx="2907662" cy="9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3183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C899D6-7DD8-4F1B-B8CB-B47547DA4DF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8962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486D527-9222-4404-AECA-5DA2A4C561B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7279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642857"/>
            <a:ext cx="5472000" cy="38684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1642857"/>
            <a:ext cx="5472000" cy="3868486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51" y="1592004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2" y="1592004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86030"/>
            <a:ext cx="54720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702" y="1086030"/>
            <a:ext cx="54593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611375E-801D-4A9D-BDDF-EC3E9AC388B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7467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tx1">
              <a:alpha val="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693" indent="-266693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tx1">
              <a:alpha val="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693" indent="-266693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tx1">
              <a:alpha val="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693" indent="-266693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accent2"/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accent2"/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accent2"/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56BEC4-64F4-401A-B325-0547C256E57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284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7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7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7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pic>
        <p:nvPicPr>
          <p:cNvPr id="25" name="Picture 2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354DD93-71CC-4133-BF33-4AD2E23555E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6712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786563"/>
          </a:xfrm>
          <a:solidFill>
            <a:schemeClr val="bg1"/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3" y="4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3" y="0"/>
            <a:ext cx="3979575" cy="685800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8" y="2377000"/>
            <a:ext cx="3571783" cy="2387600"/>
          </a:xfrm>
        </p:spPr>
        <p:txBody>
          <a:bodyPr anchor="b"/>
          <a:lstStyle>
            <a:lvl1pPr algn="l">
              <a:defRPr sz="5400" spc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7" y="5400675"/>
            <a:ext cx="3206751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693" lvl="0" indent="-266693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7" y="5751513"/>
            <a:ext cx="3206751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693" lvl="0" indent="-266693"/>
            <a:r>
              <a:rPr lang="en-US" noProof="0"/>
              <a:t>Email or Social Media Handle</a:t>
            </a: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06EAA29-02F9-4D3B-990E-E9813E076D6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5" y="360156"/>
            <a:ext cx="2299575" cy="80617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83D9CF8-D4CC-4E1B-AE40-C94F51AC7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080790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0000" y="5455498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000" y="4960254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Mockup Name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6184" y="5478339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8247" y="4954917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Mockup Name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584497" y="5478339"/>
            <a:ext cx="3175505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6493" y="4964889"/>
            <a:ext cx="3175507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Mockup Name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0372" y="1408333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A7D2249-A542-49B4-88F8-796AF21495B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86187" y="1410261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FAACC446-B7B1-4806-A2D6-66DBD7093C7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000" y="1410261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24F94C-DCD9-4E00-AA2F-4A2F8C577648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423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1" y="1"/>
            <a:ext cx="6406951" cy="68579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2" y="6365367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3" y="457204"/>
            <a:ext cx="5501127" cy="5411787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1D25F4-9715-405E-8DA1-2F44EAF1B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5891" y="5925003"/>
            <a:ext cx="1809151" cy="5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0834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1" y="1"/>
            <a:ext cx="6406951" cy="68579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2" y="6365367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4181" y="457201"/>
            <a:ext cx="5504688" cy="54038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BF2237-5F4C-486D-AABF-0D06B0EF3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5891" y="5925003"/>
            <a:ext cx="1809151" cy="5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9859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4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6785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84"/>
          <p:cNvSpPr txBox="1">
            <a:spLocks noGrp="1"/>
          </p:cNvSpPr>
          <p:nvPr>
            <p:ph type="body" idx="1"/>
          </p:nvPr>
        </p:nvSpPr>
        <p:spPr>
          <a:xfrm>
            <a:off x="432000" y="1728000"/>
            <a:ext cx="54720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1pPr>
            <a:lvl2pPr marL="1219170" lvl="1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84"/>
          <p:cNvSpPr txBox="1">
            <a:spLocks noGrp="1"/>
          </p:cNvSpPr>
          <p:nvPr>
            <p:ph type="body" idx="2"/>
          </p:nvPr>
        </p:nvSpPr>
        <p:spPr>
          <a:xfrm>
            <a:off x="6300000" y="1728000"/>
            <a:ext cx="54720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1pPr>
            <a:lvl2pPr marL="1219170" lvl="1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84"/>
          <p:cNvSpPr txBox="1">
            <a:spLocks noGrp="1"/>
          </p:cNvSpPr>
          <p:nvPr>
            <p:ph type="ftr" idx="11"/>
          </p:nvPr>
        </p:nvSpPr>
        <p:spPr>
          <a:xfrm>
            <a:off x="432000" y="6365367"/>
            <a:ext cx="5472000" cy="41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838" name="Google Shape;838;p84"/>
          <p:cNvSpPr txBox="1">
            <a:spLocks noGrp="1"/>
          </p:cNvSpPr>
          <p:nvPr>
            <p:ph type="sldNum" idx="12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39" name="Google Shape;839;p84" descr="A picture containing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94400" y="281970"/>
            <a:ext cx="1865600" cy="654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612297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365363"/>
          </a:xfrm>
          <a:solidFill>
            <a:schemeClr val="tx2"/>
          </a:solidFill>
        </p:spPr>
        <p:txBody>
          <a:bodyPr vert="vert270" lIns="144000" tIns="0" rIns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9" y="2377000"/>
            <a:ext cx="7033483" cy="2387600"/>
          </a:xfrm>
        </p:spPr>
        <p:txBody>
          <a:bodyPr anchor="b"/>
          <a:lstStyle>
            <a:lvl1pPr algn="l">
              <a:defRPr sz="4200" spc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9" y="4962525"/>
            <a:ext cx="7033483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FCA15C-DA63-46CA-A03F-D6C9483E7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544" y="795454"/>
            <a:ext cx="2907662" cy="9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482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1" y="3714753"/>
            <a:ext cx="6406951" cy="31432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1" y="3714750"/>
            <a:ext cx="4416225" cy="2364591"/>
          </a:xfrm>
        </p:spPr>
        <p:txBody>
          <a:bodyPr anchor="t"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5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1" y="1"/>
            <a:ext cx="6406951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2" y="6365367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3" y="5657854"/>
            <a:ext cx="5749335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5B49AE-B866-450E-9322-EC072DE0E04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8" y="220653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6702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2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8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1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8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D86403-5024-42AA-AAF6-0178CED43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1413" y="4088814"/>
            <a:ext cx="18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369D12-1CDC-485F-BD17-E73ED8705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1851" y="4088814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789176-AF7C-40E0-8317-9587E076E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01900" y="4088814"/>
            <a:ext cx="18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53D6FE-9F85-4EB2-B1AE-F6072660A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41951" y="4088814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4912F7E-85FB-44D7-AF61-A00BD643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882000" y="4088814"/>
            <a:ext cx="18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5348A95-1C77-4ED7-BD5B-13A0AD837E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413" y="446129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9F9867D-176E-4186-95D8-4DEA8EF79AE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82742" y="44303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6BDC02D3-7E63-4EA0-A91E-8A4AC0F13B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85283" y="4457200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1B8463C-4BD5-420A-BACA-2D48D15EB64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853348" y="44303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D9F77E3C-3520-4D32-9095-BAE8B02F94A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780201" y="44303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170900972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30" y="5657854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7"/>
            <a:ext cx="5472000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"/>
            <a:ext cx="5472000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30" y="3981454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3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3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BCFC6BAE-AFCC-4618-808E-D1747DB396D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79" y="332165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1118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30" y="5657854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"/>
            <a:ext cx="5472000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30" y="3981454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DE7718B6-E7A3-45E7-959A-CA6960B3A48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79" y="332165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926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Single line of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3</a:t>
            </a:r>
          </a:p>
        </p:txBody>
      </p:sp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74F517-D8DB-4F4A-9636-839954D91DB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9313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2" y="2701131"/>
            <a:ext cx="4113900" cy="2828138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2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4" y="1722439"/>
            <a:ext cx="4104437" cy="735749"/>
          </a:xfrm>
        </p:spPr>
        <p:txBody>
          <a:bodyPr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6B80DB-8F64-49E1-AD43-6B35DAF75A5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1850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9" y="1593152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3" y="1767889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693" lvl="0" indent="-266693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3" y="2207063"/>
            <a:ext cx="3120239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693" lvl="0" indent="-266693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9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7" y="2205688"/>
            <a:ext cx="2811619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693" lvl="0" indent="-266693" algn="ctr"/>
            <a:r>
              <a:rPr lang="en-US" noProof="0"/>
              <a:t>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693" lvl="0" indent="-266693" algn="ctr"/>
            <a:r>
              <a:rPr lang="en-US" noProof="0"/>
              <a:t>3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2AF56BB9-4EEF-4479-BF99-6289A105690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252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7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7EB16B-9FE5-4954-8D9A-47381E739BF5}"/>
              </a:ext>
            </a:extLst>
          </p:cNvPr>
          <p:cNvSpPr txBox="1"/>
          <p:nvPr userDrawn="1"/>
        </p:nvSpPr>
        <p:spPr>
          <a:xfrm>
            <a:off x="7822279" y="6365367"/>
            <a:ext cx="3754911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00" b="0" noProof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NATIONAL CONFERENCE OF STATE LEGISLATURES</a:t>
            </a:r>
          </a:p>
        </p:txBody>
      </p:sp>
    </p:spTree>
    <p:extLst>
      <p:ext uri="{BB962C8B-B14F-4D97-AF65-F5344CB8AC3E}">
        <p14:creationId xmlns:p14="http://schemas.microsoft.com/office/powerpoint/2010/main" val="134429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slow">
    <p:wipe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 spc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693" indent="-266693" algn="l" defTabSz="914377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12" indent="-276218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05" indent="-266693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298" indent="-266693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2992" indent="-266693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nDOT%20FFY%202022%20IIJA%20Submitted%20and%20Awarded%20Projects%20(PDF)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office.com/Pages/ResponsePage.aspx?id=RrAU68QkGUWPJricIVmCjPjTPA8InDpChuF0LC0FCppUMENJNkpNWkRHQ0MyV0VFMjM3MjFPNlgxOC4u" TargetMode="External"/><Relationship Id="rId3" Type="http://schemas.openxmlformats.org/officeDocument/2006/relationships/hyperlink" Target="https://www.fhwa.dot.gov/bipartisan-infrastructure-law/grant_programs.cfm" TargetMode="External"/><Relationship Id="rId7" Type="http://schemas.openxmlformats.org/officeDocument/2006/relationships/hyperlink" Target="https://edocs-public.dot.state.mn.us/edocs_public/DMResultSet/download?docId=2271219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docs-public.dot.state.mn.us/edocs_public/DMResultSet/download?docId=22712201" TargetMode="External"/><Relationship Id="rId5" Type="http://schemas.openxmlformats.org/officeDocument/2006/relationships/hyperlink" Target="https://www.transportation.gov/dot-navigator" TargetMode="External"/><Relationship Id="rId4" Type="http://schemas.openxmlformats.org/officeDocument/2006/relationships/hyperlink" Target="https://www.fhwa.dot.gov/bipartisan-infrastructure-law/funding.cf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articles/biden-administration-announces-23-billion-states-and-tribes-strengthen-and-modernize#:~:text=The%20Preventing%20Outages%20and%20Enhancing%20the%20Resilience%20of,against%20disruptive%20events.%20Grid%20resilience%20activities%20could%20include%3A" TargetMode="External"/><Relationship Id="rId7" Type="http://schemas.openxmlformats.org/officeDocument/2006/relationships/hyperlink" Target="https://www.energy.gov/eere/wipo/articles/weatherization-and-intergovernmental-programs-office-project-map-minnesot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5" Type="http://schemas.openxmlformats.org/officeDocument/2006/relationships/hyperlink" Target="https://www.energy.gov/sites/default/files/2022-03/wpn-bil-22-2.pdf" TargetMode="External"/><Relationship Id="rId4" Type="http://schemas.openxmlformats.org/officeDocument/2006/relationships/hyperlink" Target="https://www.energy.gov/eere/wap/articles/weatherization-program-notice-bil-22-1-and-22-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energy.gov/sites/default/files/2022-08/SEP_IIJA_Formula_Grant_Allocations.pdf" TargetMode="External"/><Relationship Id="rId5" Type="http://schemas.openxmlformats.org/officeDocument/2006/relationships/hyperlink" Target="https://www.energy.gov/sites/default/files/2022-08/SEP_IIJA_Application_Instructions.pdf" TargetMode="External"/><Relationship Id="rId4" Type="http://schemas.openxmlformats.org/officeDocument/2006/relationships/hyperlink" Target="https://mn.gov/commerce/policy-data-reports/energy-data-reports/mn-action-plan.js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hyperlink" Target="https://mn.gov/deed/assets/2023-dw-iup_tcm1045-553806.pdf" TargetMode="External"/><Relationship Id="rId4" Type="http://schemas.openxmlformats.org/officeDocument/2006/relationships/hyperlink" Target="https://mn.gov/deed/assets/2023-cw-iup_tcm1045-553805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sl.org/ncsl-in-dc/publications-and-resources/infrastructure-investment-and-jobs-act-implementation-and-resources.aspx" TargetMode="External"/><Relationship Id="rId13" Type="http://schemas.openxmlformats.org/officeDocument/2006/relationships/hyperlink" Target="https://www.epa.gov/inflation-reduction-act/greenhouse-gas-reduction-fund" TargetMode="External"/><Relationship Id="rId3" Type="http://schemas.openxmlformats.org/officeDocument/2006/relationships/hyperlink" Target="https://www.whitehouse.gov/wp-content/uploads/2022/05/BUILDING-A-BETTER-AMERICA-V2.pdf" TargetMode="External"/><Relationship Id="rId7" Type="http://schemas.openxmlformats.org/officeDocument/2006/relationships/hyperlink" Target="https://www.energy.gov/bil/bipartisan-infrastructure-law-homepage" TargetMode="External"/><Relationship Id="rId12" Type="http://schemas.openxmlformats.org/officeDocument/2006/relationships/hyperlink" Target="https://www.energy.gov/lpo/inflation-reduction-act-2022" TargetMode="Externa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epa.gov/infrastructure" TargetMode="External"/><Relationship Id="rId11" Type="http://schemas.openxmlformats.org/officeDocument/2006/relationships/hyperlink" Target="https://www.whitehouse.gov/wp-content/uploads/2022/12/Inflation-Reduction-Act-Guidebook.pdf" TargetMode="External"/><Relationship Id="rId5" Type="http://schemas.openxmlformats.org/officeDocument/2006/relationships/hyperlink" Target="https://www.transportation.gov/bipartisan-infrastructure-law" TargetMode="External"/><Relationship Id="rId15" Type="http://schemas.openxmlformats.org/officeDocument/2006/relationships/image" Target="../media/image36.png"/><Relationship Id="rId10" Type="http://schemas.openxmlformats.org/officeDocument/2006/relationships/hyperlink" Target="https://www.whitehouse.gov/briefing-room/statements-releases/2022/08/15/by-the-numbers-the-inflation-reduction-act/" TargetMode="External"/><Relationship Id="rId4" Type="http://schemas.openxmlformats.org/officeDocument/2006/relationships/hyperlink" Target="https://www.whitehouse.gov/briefing-room/statements-releases/2021/11/06/fact-sheet-the-bipartisan-infrastructure-deal/" TargetMode="External"/><Relationship Id="rId9" Type="http://schemas.openxmlformats.org/officeDocument/2006/relationships/hyperlink" Target="https://www.ncsl.org/portals/1/documents/statefed/NCSL_Infrastructure_Briefing_Nov22-Final.pdf" TargetMode="External"/><Relationship Id="rId14" Type="http://schemas.openxmlformats.org/officeDocument/2006/relationships/hyperlink" Target="https://www.usda.gov/ir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hyperlink" Target="mailto:Aaron.ray@ncsl.org" TargetMode="External"/><Relationship Id="rId4" Type="http://schemas.openxmlformats.org/officeDocument/2006/relationships/hyperlink" Target="mailto:kristen.hildreth@ncsl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wa.dot.gov/bipartisan-infrastructure-law/cmaq.cfm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s://safety.fhwa.dot.gov/hsip/rulemaking/docs/BIL_HSIP_Eligibility_Guidance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hwa.dot.gov/bipartisan-infrastructure-law/hsip.cfm" TargetMode="External"/><Relationship Id="rId5" Type="http://schemas.openxmlformats.org/officeDocument/2006/relationships/hyperlink" Target="https://www.fhwa.dot.gov/bipartisan-infrastructure-law/stbg.cfm" TargetMode="External"/><Relationship Id="rId4" Type="http://schemas.openxmlformats.org/officeDocument/2006/relationships/hyperlink" Target="https://www.fhwa.dot.gov/bipartisan-infrastructure-law/nhpp.cfm" TargetMode="External"/><Relationship Id="rId9" Type="http://schemas.openxmlformats.org/officeDocument/2006/relationships/hyperlink" Target="https://www.fhwa.dot.gov/bipartisan-infrastructure-law/nhfp.cf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wa.dot.gov/specialfunding/fbp/220804.cfm" TargetMode="External"/><Relationship Id="rId13" Type="http://schemas.openxmlformats.org/officeDocument/2006/relationships/hyperlink" Target="https://www.fhwa.dot.gov/legsregs/directives/notices/n4510872.cfm" TargetMode="External"/><Relationship Id="rId3" Type="http://schemas.openxmlformats.org/officeDocument/2006/relationships/hyperlink" Target="https://www.fhwa.dot.gov/bipartisan-infrastructure-law/protect_fact_sheet.cfm" TargetMode="External"/><Relationship Id="rId7" Type="http://schemas.openxmlformats.org/officeDocument/2006/relationships/hyperlink" Target="https://www.fhwa.dot.gov/environment/sustainability/energy/policy/crp_guidance.pdf" TargetMode="External"/><Relationship Id="rId12" Type="http://schemas.openxmlformats.org/officeDocument/2006/relationships/hyperlink" Target="https://www.grants.gov/view-opportunity.html?dpp=1&amp;oppId=34105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hwa.dot.gov/bipartisan-infrastructure-law/crp_fact_sheet.cfm" TargetMode="External"/><Relationship Id="rId11" Type="http://schemas.openxmlformats.org/officeDocument/2006/relationships/hyperlink" Target="https://www.fhwa.dot.gov/bridge/20220114.cfm" TargetMode="External"/><Relationship Id="rId5" Type="http://schemas.openxmlformats.org/officeDocument/2006/relationships/hyperlink" Target="https://www.fhwa.dot.gov/environment/sustainability/resilience/policy_and_guidance/protect_formula.pdf" TargetMode="External"/><Relationship Id="rId10" Type="http://schemas.openxmlformats.org/officeDocument/2006/relationships/hyperlink" Target="https://www.transportation.gov/briefing-room/dot-announces-historic-bridge-investment-under-bipartisan-infrastructure-law" TargetMode="External"/><Relationship Id="rId4" Type="http://schemas.openxmlformats.org/officeDocument/2006/relationships/hyperlink" Target="https://www.fhwa.dot.gov/legsregs/directives/notices/n4510868/n4510868.pdf" TargetMode="External"/><Relationship Id="rId9" Type="http://schemas.openxmlformats.org/officeDocument/2006/relationships/image" Target="../media/image12.jpg"/><Relationship Id="rId14" Type="http://schemas.openxmlformats.org/officeDocument/2006/relationships/hyperlink" Target="https://www.transportation.gov/briefing-room/biden-harris-administration-announces-bipartisan-infrastructure-laws-first-bridge#:~:text=The%20Bipartisan%20Infrastructure%20Law%20provides,grant%20than%20a%20construction%20grant.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wa.dot.gov/legsregs/directives/notices/n4510873.cfm?source=email" TargetMode="External"/><Relationship Id="rId13" Type="http://schemas.openxmlformats.org/officeDocument/2006/relationships/hyperlink" Target="https://www.federalregister.gov/documents/2022/07/11/2022-14692/fy-2022-competitive-funding-opportunity-passenger-ferry-grant-program-electric-or-low-emitting-ferry" TargetMode="External"/><Relationship Id="rId3" Type="http://schemas.openxmlformats.org/officeDocument/2006/relationships/hyperlink" Target="https://www.fhwa.dot.gov/bipartisan-infrastructure-law/nevi_formula_program.cfm" TargetMode="External"/><Relationship Id="rId7" Type="http://schemas.openxmlformats.org/officeDocument/2006/relationships/hyperlink" Target="https://www.federalregister.gov/documents/2022/06/22/2022-12704/national-electric-vehicle-infrastructure-formula-program" TargetMode="External"/><Relationship Id="rId12" Type="http://schemas.openxmlformats.org/officeDocument/2006/relationships/hyperlink" Target="https://www.transit.dot.gov/funding/grants/fact-sheet-electric-or-low-emitting-ferry-pilot-progra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hwa.dot.gov/environment/alternative_fuel_corridors/nominations/2022_request_for_nominations_r6.pdf" TargetMode="External"/><Relationship Id="rId11" Type="http://schemas.openxmlformats.org/officeDocument/2006/relationships/hyperlink" Target="https://www.transit.dot.gov/funding/grants/fy22-fta-bus-and-low-and-no-emission-grant-awards" TargetMode="External"/><Relationship Id="rId5" Type="http://schemas.openxmlformats.org/officeDocument/2006/relationships/hyperlink" Target="https://www.fhwa.dot.gov/environment/alternative_fuel_corridors/nominations/90d_nevi_formula_program_guidance.pdf" TargetMode="External"/><Relationship Id="rId15" Type="http://schemas.openxmlformats.org/officeDocument/2006/relationships/image" Target="../media/image14.jpeg"/><Relationship Id="rId10" Type="http://schemas.openxmlformats.org/officeDocument/2006/relationships/hyperlink" Target="https://www.transit.dot.gov/notices-funding/low-or-no-emission-and-grants-buses-and-bus-facilities-competitive-programs-fy2022" TargetMode="External"/><Relationship Id="rId4" Type="http://schemas.openxmlformats.org/officeDocument/2006/relationships/hyperlink" Target="https://www.fhwa.dot.gov/legsregs/directives/notices/n4510863.cfm" TargetMode="External"/><Relationship Id="rId9" Type="http://schemas.openxmlformats.org/officeDocument/2006/relationships/hyperlink" Target="https://www.epa.gov/cleanschoolbus" TargetMode="External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ailroads.dot.gov/grants-loans/competitive-discretionary-grant-programs/consolidated-rail-infrastructure-and-safety-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5"/>
            </a:gs>
            <a:gs pos="100000">
              <a:schemeClr val="accent3"/>
            </a:gs>
            <a:gs pos="82279">
              <a:srgbClr val="C9BD70"/>
            </a:gs>
            <a:gs pos="100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column&#10;&#10;Description automatically generated">
            <a:extLst>
              <a:ext uri="{FF2B5EF4-FFF2-40B4-BE49-F238E27FC236}">
                <a16:creationId xmlns:a16="http://schemas.microsoft.com/office/drawing/2014/main" id="{41B292F8-93B3-46A2-8B67-694960C44E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AFED906-603E-4575-A8EB-18849F620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6807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131886" y="2651422"/>
            <a:ext cx="9387909" cy="1055614"/>
          </a:xfrm>
        </p:spPr>
        <p:txBody>
          <a:bodyPr/>
          <a:lstStyle/>
          <a:p>
            <a:r>
              <a:rPr lang="en-US" sz="3600" dirty="0"/>
              <a:t>Federal Infrastructure Funding: Infrastructure Investment and Jobs Act &amp; Inflation Reduction 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131886" y="3707037"/>
            <a:ext cx="6299683" cy="1133669"/>
          </a:xfrm>
        </p:spPr>
        <p:txBody>
          <a:bodyPr/>
          <a:lstStyle/>
          <a:p>
            <a:r>
              <a:rPr lang="en-US" dirty="0"/>
              <a:t>January 4, 2023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2275C5-A25D-4328-8A52-97C6BF291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86" y="775936"/>
            <a:ext cx="3834399" cy="12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9443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FB0A9A-B921-E3EE-F6CD-A9AABF7A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t">
            <a:normAutofit/>
          </a:bodyPr>
          <a:lstStyle/>
          <a:p>
            <a:r>
              <a:rPr lang="en-US" sz="3000" dirty="0"/>
              <a:t>Minnesota Funding Totals FY22 – 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21EE79-086B-2458-7166-6183D6F8DB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66ECA1-3F0F-979D-B3F3-854BF5380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86030"/>
            <a:ext cx="5472000" cy="455122"/>
          </a:xfrm>
        </p:spPr>
        <p:txBody>
          <a:bodyPr anchor="b">
            <a:normAutofit/>
          </a:bodyPr>
          <a:lstStyle/>
          <a:p>
            <a:r>
              <a:rPr lang="en-US" dirty="0"/>
              <a:t>Highway &amp; Motor Carrier Funding</a:t>
            </a:r>
          </a:p>
        </p:txBody>
      </p:sp>
      <p:graphicFrame>
        <p:nvGraphicFramePr>
          <p:cNvPr id="41" name="Content Placeholder 40">
            <a:extLst>
              <a:ext uri="{FF2B5EF4-FFF2-40B4-BE49-F238E27FC236}">
                <a16:creationId xmlns:a16="http://schemas.microsoft.com/office/drawing/2014/main" id="{E773C9A6-6C73-E96E-9EFB-8B4A8FC240A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06435517"/>
              </p:ext>
            </p:extLst>
          </p:nvPr>
        </p:nvGraphicFramePr>
        <p:xfrm>
          <a:off x="420000" y="1867207"/>
          <a:ext cx="5484001" cy="3644144"/>
        </p:xfrm>
        <a:graphic>
          <a:graphicData uri="http://schemas.openxmlformats.org/drawingml/2006/table">
            <a:tbl>
              <a:tblPr/>
              <a:tblGrid>
                <a:gridCol w="4131184">
                  <a:extLst>
                    <a:ext uri="{9D8B030D-6E8A-4147-A177-3AD203B41FA5}">
                      <a16:colId xmlns:a16="http://schemas.microsoft.com/office/drawing/2014/main" val="817109158"/>
                    </a:ext>
                  </a:extLst>
                </a:gridCol>
                <a:gridCol w="1352817">
                  <a:extLst>
                    <a:ext uri="{9D8B030D-6E8A-4147-A177-3AD203B41FA5}">
                      <a16:colId xmlns:a16="http://schemas.microsoft.com/office/drawing/2014/main" val="4265895430"/>
                    </a:ext>
                  </a:extLst>
                </a:gridCol>
              </a:tblGrid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 Formula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$325,832,690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107555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 Investment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$269,600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046109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Carbon Reduction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$106,713,242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233434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Congestion Mitigation and Air Quality Improvement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$182,728,875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925408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of Ferry Boats and Ferry Terminal Facilities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$16,125,265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397435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Highway Safety Improvement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$246,530,964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77785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 Transportation Planning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$31,389,996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814667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Electric Vehicle Formula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$68,164,918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692612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Highway Freight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$117,686,377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373378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Highway Performance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$2,457,028,931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805161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Nationally Significant Freight and Highway Projects (INFRA)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$35,000,000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50582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PROTECT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$121,340,603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672084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Railway-Highway Crossings (HSIP set-aside)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$32,427,757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623751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Rural Surface Transportation Grant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$26,309,600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951949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Transportation Block Grant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$1,196,784,024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137537"/>
                  </a:ext>
                </a:extLst>
              </a:tr>
              <a:tr h="2277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 and Innovation Deployment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3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$312,000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170702"/>
                  </a:ext>
                </a:extLst>
              </a:tr>
            </a:tbl>
          </a:graphicData>
        </a:graphic>
      </p:graphicFrame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3CA5D3A4-2652-B5C2-A93C-18F8D073B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5402" y="4873083"/>
            <a:ext cx="5459299" cy="1312036"/>
          </a:xfrm>
        </p:spPr>
        <p:txBody>
          <a:bodyPr/>
          <a:lstStyle/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MnDOT FFY2022 IIJA Submitted and Awarded Projects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7EDAD617-89D7-9ED9-2DDA-B6DD1C9BD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MDOT Status Update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D4FF46D-363B-462E-EA8A-3D68597EF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001" y="1715558"/>
            <a:ext cx="5093259" cy="39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679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E823A-DC1A-A83F-6423-6C866C375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t">
            <a:normAutofit/>
          </a:bodyPr>
          <a:lstStyle/>
          <a:p>
            <a:r>
              <a:rPr lang="en-US" sz="3000" dirty="0"/>
              <a:t>Minnesota Funding Totals FY22 – 26 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A204B098-6AE1-DF28-8ECD-B5D392D3CF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642857"/>
            <a:ext cx="5472000" cy="3868486"/>
          </a:xfrm>
        </p:spPr>
        <p:txBody>
          <a:bodyPr/>
          <a:lstStyle/>
          <a:p>
            <a:r>
              <a:rPr lang="en-US" dirty="0"/>
              <a:t>Federal Resources: </a:t>
            </a:r>
          </a:p>
          <a:p>
            <a:pPr lvl="1"/>
            <a:r>
              <a:rPr lang="en-US" dirty="0"/>
              <a:t>IIJA</a:t>
            </a:r>
          </a:p>
          <a:p>
            <a:pPr lvl="2"/>
            <a:r>
              <a:rPr lang="en-US" dirty="0">
                <a:hlinkClick r:id="rId3"/>
              </a:rPr>
              <a:t>USDOT Competitive Grant Funding Matrix </a:t>
            </a:r>
            <a:endParaRPr lang="en-US" dirty="0"/>
          </a:p>
          <a:p>
            <a:pPr lvl="2"/>
            <a:r>
              <a:rPr lang="en-US" dirty="0">
                <a:hlinkClick r:id="rId4"/>
              </a:rPr>
              <a:t>USDOT Authorizations &amp; Formula Funding</a:t>
            </a:r>
            <a:endParaRPr lang="en-US" dirty="0">
              <a:hlinkClick r:id="rId5"/>
            </a:endParaRPr>
          </a:p>
          <a:p>
            <a:pPr lvl="1"/>
            <a:r>
              <a:rPr lang="en-US" dirty="0">
                <a:hlinkClick r:id="rId5"/>
              </a:rPr>
              <a:t>USDOT Grant Navigator</a:t>
            </a:r>
            <a:endParaRPr lang="en-US" dirty="0"/>
          </a:p>
          <a:p>
            <a:pPr marL="266693" marR="0" lvl="0" indent="-266693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Char char="○"/>
              <a:tabLst/>
              <a:defRPr/>
            </a:pPr>
            <a:r>
              <a:rPr lang="en-US" dirty="0">
                <a:solidFill>
                  <a:srgbClr val="5C6D8B"/>
                </a:solidFill>
                <a:latin typeface="Calibri"/>
              </a:rPr>
              <a:t>Minnesota DOT Resources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lvl="1" indent="-266693">
              <a:spcBef>
                <a:spcPts val="1000"/>
              </a:spcBef>
              <a:buClr>
                <a:srgbClr val="558589"/>
              </a:buClr>
              <a:buFont typeface="Arial" panose="020B0604020202020204" pitchFamily="34" charset="0"/>
              <a:buChar char="○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MnDOT FFY 2022 IIJA Submitted and Awarded Projects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1" indent="-266693">
              <a:spcBef>
                <a:spcPts val="1000"/>
              </a:spcBef>
              <a:buClr>
                <a:srgbClr val="558589"/>
              </a:buClr>
              <a:buFont typeface="Arial" panose="020B0604020202020204" pitchFamily="34" charset="0"/>
              <a:buChar char="○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MnDOT BIL IIJA Discretionary Grants List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1" indent="-266693">
              <a:spcBef>
                <a:spcPts val="1000"/>
              </a:spcBef>
              <a:buClr>
                <a:srgbClr val="558589"/>
              </a:buClr>
              <a:buFont typeface="Arial" panose="020B0604020202020204" pitchFamily="34" charset="0"/>
              <a:buChar char="○"/>
              <a:defRPr/>
            </a:pPr>
            <a:r>
              <a:rPr lang="en-US" dirty="0">
                <a:solidFill>
                  <a:srgbClr val="5C6D8B"/>
                </a:solidFill>
                <a:latin typeface="Calibri"/>
                <a:hlinkClick r:id="rId8"/>
              </a:rPr>
              <a:t>MN IIJA Grant Tracking Form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66694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29038-4FDD-E843-CD1D-4FAF75B88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7ACDF93C-9459-3983-24FB-56BF03DEB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86030"/>
            <a:ext cx="5472000" cy="455122"/>
          </a:xfrm>
        </p:spPr>
        <p:txBody>
          <a:bodyPr/>
          <a:lstStyle/>
          <a:p>
            <a:r>
              <a:rPr lang="en-US" dirty="0"/>
              <a:t>Other Transportation Funding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62E4B90A-66A3-C051-98D6-07DF45CD7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702" y="1086030"/>
            <a:ext cx="5459300" cy="455122"/>
          </a:xfrm>
        </p:spPr>
        <p:txBody>
          <a:bodyPr/>
          <a:lstStyle/>
          <a:p>
            <a:r>
              <a:rPr lang="en-US" dirty="0"/>
              <a:t>Resources for Transportation Funding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5274B5F-2907-C7C7-36CD-D7C10651CFA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1165920"/>
              </p:ext>
            </p:extLst>
          </p:nvPr>
        </p:nvGraphicFramePr>
        <p:xfrm>
          <a:off x="432000" y="1642857"/>
          <a:ext cx="5472001" cy="3868490"/>
        </p:xfrm>
        <a:graphic>
          <a:graphicData uri="http://schemas.openxmlformats.org/drawingml/2006/table">
            <a:tbl>
              <a:tblPr/>
              <a:tblGrid>
                <a:gridCol w="4122144">
                  <a:extLst>
                    <a:ext uri="{9D8B030D-6E8A-4147-A177-3AD203B41FA5}">
                      <a16:colId xmlns:a16="http://schemas.microsoft.com/office/drawing/2014/main" val="3578834155"/>
                    </a:ext>
                  </a:extLst>
                </a:gridCol>
                <a:gridCol w="1349857">
                  <a:extLst>
                    <a:ext uri="{9D8B030D-6E8A-4147-A177-3AD203B41FA5}">
                      <a16:colId xmlns:a16="http://schemas.microsoft.com/office/drawing/2014/main" val="1696495258"/>
                    </a:ext>
                  </a:extLst>
                </a:gridCol>
              </a:tblGrid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Airport Infrastructure Grants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$296,610,115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986275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Airport Terminal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$23,057,500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052468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Carrier Safety Assistance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$52,069,795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281794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 and Bus Facilities Competitive Grants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$17,506,139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770473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 and Bus Facilities formula grants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$53,777,849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821245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Investment Grants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$263,618,283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724155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Enhanced Mobility Grants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$31,999,528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651705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 Planning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$11,530,845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238475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Rural Area Formula Grants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$117,073,641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830893"/>
                  </a:ext>
                </a:extLst>
              </a:tr>
              <a:tr h="466884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Rural Transportation Assistance Program (set-aside of Rural Area Formula Grants)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$1,849,823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750596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 of Good Repair Grants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$161,799,426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817630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Statewide Transportation Planning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$2,191,485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706103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Urbanized Area Formula Grants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$479,365,877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030890"/>
                  </a:ext>
                </a:extLst>
              </a:tr>
              <a:tr h="26166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Clean School Bus Program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4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$1,610,000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8" marR="9528" marT="95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589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97489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E673C0-1635-2D62-44E3-0E75DBD9E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21" y="4"/>
            <a:ext cx="10205357" cy="6786563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EB5D346-92E5-69FE-07FF-E49BCF1369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877235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b="1" dirty="0"/>
              <a:t>Energy: State Eligible Programs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9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6435816-739C-41AE-AC62-8337EED1058B}"/>
              </a:ext>
            </a:extLst>
          </p:cNvPr>
          <p:cNvSpPr txBox="1">
            <a:spLocks/>
          </p:cNvSpPr>
          <p:nvPr/>
        </p:nvSpPr>
        <p:spPr bwMode="gray">
          <a:xfrm>
            <a:off x="6276002" y="1214656"/>
            <a:ext cx="5483998" cy="488549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Formula Funds</a:t>
            </a:r>
          </a:p>
          <a:p>
            <a:pPr marL="342900" marR="0" lvl="0" indent="-34290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Preventing Outages and Enhancing the Resilience of the Electric Grid, Grants to States and Tribes (Grid Resiliency) | $2.3 Billon</a:t>
            </a:r>
          </a:p>
          <a:p>
            <a:pPr marL="342900" marR="0" lvl="0" indent="-34290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Weatherization Assistance Program | $3.5 billion</a:t>
            </a:r>
          </a:p>
          <a:p>
            <a:pPr marL="342900" marR="0" lvl="0" indent="-34290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State Energy Program | $500 Million</a:t>
            </a:r>
          </a:p>
          <a:p>
            <a:pPr marL="342900" marR="0" lvl="0" indent="-34290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Energy Efficiency Revolving Loan Fund Capitalization Program |$250 Million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Competitive Grants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Research and Supply Chains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Batteries - $6 billion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Capture - $6 billion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Hydrogen - $8 billion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 nuclear - $3 billion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Existing Nuclear - $6 billion</a:t>
            </a:r>
          </a:p>
          <a:p>
            <a:pPr marL="342900" marR="0" lvl="0" indent="-34290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DFA1CB1-8A4B-DEF3-39EF-A032783262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4774" b="477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4316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350F-2EED-7740-5F87-F5635FDEF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Energy: Formula Funds to States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A4407-C3A1-7710-0662-E44622B35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642857"/>
            <a:ext cx="5472000" cy="1919493"/>
          </a:xfrm>
        </p:spPr>
        <p:txBody>
          <a:bodyPr/>
          <a:lstStyle/>
          <a:p>
            <a:r>
              <a:rPr lang="en-US" dirty="0"/>
              <a:t>July 2022: Application </a:t>
            </a:r>
            <a:r>
              <a:rPr lang="en-US" dirty="0">
                <a:hlinkClick r:id="rId3"/>
              </a:rPr>
              <a:t>open</a:t>
            </a:r>
            <a:r>
              <a:rPr lang="en-US" dirty="0"/>
              <a:t> for Preventing Outages and Enhancing the Resilience of the Electric Grid formula grant program</a:t>
            </a:r>
          </a:p>
          <a:p>
            <a:pPr lvl="1"/>
            <a:r>
              <a:rPr lang="en-US" dirty="0"/>
              <a:t>January 2023 – Year 2 allocation amounts posted</a:t>
            </a:r>
          </a:p>
          <a:p>
            <a:pPr lvl="1"/>
            <a:r>
              <a:rPr lang="en-US" dirty="0"/>
              <a:t>March 2023 – Application closes. </a:t>
            </a:r>
          </a:p>
          <a:p>
            <a:r>
              <a:rPr lang="en-US" dirty="0"/>
              <a:t>Improve grid resilience against disruptive weather events &amp; natural disasters</a:t>
            </a:r>
          </a:p>
          <a:p>
            <a:r>
              <a:rPr lang="en-US" dirty="0"/>
              <a:t>15% required state match for formula program</a:t>
            </a:r>
          </a:p>
          <a:p>
            <a:pPr marL="266694" lvl="1" indent="0">
              <a:buNone/>
            </a:pPr>
            <a:endParaRPr lang="en-US" dirty="0"/>
          </a:p>
          <a:p>
            <a:pPr marL="266694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BC381-66D4-9F88-FAC4-319FB9D7BEA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66693" marR="0" lvl="0" indent="-266693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Char char="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 2022 –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notice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states to develop a Weatherization Assistance Program Grantee Plan, and issued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allocations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(closed July 2022)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2B79-74C0-8F2B-3CCA-A37920112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BA4DF5-55CF-BA97-FCF2-BEFA03942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Grid Resiliency | $2.3 Billion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3E0727-E2D3-ECB6-AFED-D4151ABC3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Weatherization Assistance | $3.5 Billion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96AE07-CE2F-D9B2-511D-6DD80B599263}"/>
              </a:ext>
            </a:extLst>
          </p:cNvPr>
          <p:cNvSpPr txBox="1">
            <a:spLocks/>
          </p:cNvSpPr>
          <p:nvPr/>
        </p:nvSpPr>
        <p:spPr>
          <a:xfrm>
            <a:off x="432000" y="4220882"/>
            <a:ext cx="5472000" cy="19194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693" marR="0" lvl="0" indent="-266693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Char char="○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B8788FB-A1B7-AAAE-3C5E-DB5BE233A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133" y="2626458"/>
            <a:ext cx="2623734" cy="298659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DCC6C-BA76-9230-E446-9C162B436228}"/>
              </a:ext>
            </a:extLst>
          </p:cNvPr>
          <p:cNvSpPr txBox="1"/>
          <p:nvPr/>
        </p:nvSpPr>
        <p:spPr>
          <a:xfrm>
            <a:off x="5887860" y="5643869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$76 million to MN for FY 2022-2026</a:t>
            </a:r>
          </a:p>
          <a:p>
            <a:pPr algn="ctr"/>
            <a:r>
              <a:rPr lang="en-US" b="1" dirty="0">
                <a:hlinkClick r:id="rId7"/>
              </a:rPr>
              <a:t>Minnesota</a:t>
            </a:r>
            <a:r>
              <a:rPr lang="en-US" b="1" dirty="0"/>
              <a:t> received $99.9 million between 2010 and 2021</a:t>
            </a:r>
          </a:p>
        </p:txBody>
      </p:sp>
    </p:spTree>
    <p:extLst>
      <p:ext uri="{BB962C8B-B14F-4D97-AF65-F5344CB8AC3E}">
        <p14:creationId xmlns:p14="http://schemas.microsoft.com/office/powerpoint/2010/main" val="295955645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94EB-1199-4335-8ADE-CBB4AFF8F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t">
            <a:normAutofit/>
          </a:bodyPr>
          <a:lstStyle/>
          <a:p>
            <a:r>
              <a:rPr lang="en-US" sz="3000" dirty="0"/>
              <a:t>State Energy Program Funding - $500 Million FY22-FY26  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DB098041-43FF-46A9-9FDB-ADAA360DCD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7488" b="30298"/>
          <a:stretch/>
        </p:blipFill>
        <p:spPr>
          <a:xfrm>
            <a:off x="674958" y="2210852"/>
            <a:ext cx="4986083" cy="4015643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1686614-6114-4999-AEC8-3830B6824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4292252"/>
            <a:ext cx="5472000" cy="3868486"/>
          </a:xfrm>
        </p:spPr>
        <p:txBody>
          <a:bodyPr/>
          <a:lstStyle/>
          <a:p>
            <a:r>
              <a:rPr lang="en-US" dirty="0"/>
              <a:t>$12.5 million since 2010</a:t>
            </a:r>
          </a:p>
          <a:p>
            <a:r>
              <a:rPr lang="en-US" dirty="0"/>
              <a:t>Projects have included: </a:t>
            </a:r>
          </a:p>
          <a:p>
            <a:pPr lvl="1"/>
            <a:r>
              <a:rPr lang="en-US" dirty="0"/>
              <a:t>Creation of a Guaranteed Energy Savings Program</a:t>
            </a:r>
          </a:p>
          <a:p>
            <a:pPr lvl="1"/>
            <a:r>
              <a:rPr lang="en-US" dirty="0"/>
              <a:t>Implementation of Electric Utility Infrastructure Efficiency</a:t>
            </a:r>
          </a:p>
          <a:p>
            <a:pPr lvl="1"/>
            <a:r>
              <a:rPr lang="en-US" dirty="0">
                <a:hlinkClick r:id="rId4"/>
              </a:rPr>
              <a:t>Minnesota’s 2025 Energy Action Plan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F668D-B4A2-4D49-9786-A8CCA63B89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15</a:t>
            </a:fld>
            <a:endParaRPr lang="en-US" noProof="0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E09F0A7-1065-4BAA-A1D4-CC87CFF29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654025"/>
            <a:ext cx="5472000" cy="455122"/>
          </a:xfrm>
        </p:spPr>
        <p:txBody>
          <a:bodyPr/>
          <a:lstStyle/>
          <a:p>
            <a:r>
              <a:rPr lang="en-US" dirty="0"/>
              <a:t>Rundown of SEP Funding Process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9A5692A-B386-4D14-8EBF-60AB5CF96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967" y="3763551"/>
            <a:ext cx="5459300" cy="455122"/>
          </a:xfrm>
        </p:spPr>
        <p:txBody>
          <a:bodyPr/>
          <a:lstStyle/>
          <a:p>
            <a:r>
              <a:rPr lang="en-US" dirty="0"/>
              <a:t>Past SEP Funding &amp; Projects in Minnesota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6005C14-3C9F-42C2-986A-826EC6B439C3}"/>
              </a:ext>
            </a:extLst>
          </p:cNvPr>
          <p:cNvSpPr txBox="1">
            <a:spLocks/>
          </p:cNvSpPr>
          <p:nvPr/>
        </p:nvSpPr>
        <p:spPr>
          <a:xfrm>
            <a:off x="6294967" y="1654025"/>
            <a:ext cx="5459300" cy="4551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IIJA Intent of Funds &amp; Additional Details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BBC0D-A5AD-4040-9724-0020900610C8}"/>
              </a:ext>
            </a:extLst>
          </p:cNvPr>
          <p:cNvSpPr txBox="1"/>
          <p:nvPr/>
        </p:nvSpPr>
        <p:spPr>
          <a:xfrm>
            <a:off x="6294967" y="2209310"/>
            <a:ext cx="5067634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693" marR="0" lvl="0" indent="-266693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Char char="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2022 – SEP Formula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grant application instructions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state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allocations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released. No match.</a:t>
            </a:r>
            <a:endParaRPr lang="en-US" dirty="0">
              <a:solidFill>
                <a:srgbClr val="5C6D8B"/>
              </a:solidFill>
              <a:latin typeface="Calibri"/>
            </a:endParaRPr>
          </a:p>
          <a:p>
            <a:pPr marL="266693" marR="0" lvl="0" indent="-266693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Char char="○"/>
              <a:tabLst/>
              <a:defRPr/>
            </a:pPr>
            <a:r>
              <a:rPr lang="en-US" sz="1800" dirty="0">
                <a:solidFill>
                  <a:schemeClr val="tx2"/>
                </a:solidFill>
              </a:rPr>
              <a:t>Develop &amp; implement clean energy programs and projects. </a:t>
            </a:r>
            <a:endParaRPr lang="en-US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281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6C58-A934-CAE7-D859-76C02AD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t">
            <a:normAutofit/>
          </a:bodyPr>
          <a:lstStyle/>
          <a:p>
            <a:r>
              <a:rPr lang="en-US" sz="3000" dirty="0"/>
              <a:t>Minnesota Funding Totals FY22-26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DFE51-2DE5-3BD9-D473-CA96D4FD8C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B23D04EB-3374-0795-7B08-BF6810112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86030"/>
            <a:ext cx="5472000" cy="455122"/>
          </a:xfrm>
        </p:spPr>
        <p:txBody>
          <a:bodyPr/>
          <a:lstStyle/>
          <a:p>
            <a:r>
              <a:rPr lang="en-US" dirty="0"/>
              <a:t>Energy Funding</a:t>
            </a:r>
          </a:p>
        </p:txBody>
      </p:sp>
      <p:graphicFrame>
        <p:nvGraphicFramePr>
          <p:cNvPr id="31" name="Content Placeholder 30">
            <a:extLst>
              <a:ext uri="{FF2B5EF4-FFF2-40B4-BE49-F238E27FC236}">
                <a16:creationId xmlns:a16="http://schemas.microsoft.com/office/drawing/2014/main" id="{FFF230BC-C039-2E14-F656-8FE2FE2AF2A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0265127"/>
              </p:ext>
            </p:extLst>
          </p:nvPr>
        </p:nvGraphicFramePr>
        <p:xfrm>
          <a:off x="432000" y="1806933"/>
          <a:ext cx="5472001" cy="2763496"/>
        </p:xfrm>
        <a:graphic>
          <a:graphicData uri="http://schemas.openxmlformats.org/drawingml/2006/table">
            <a:tbl>
              <a:tblPr/>
              <a:tblGrid>
                <a:gridCol w="4084201">
                  <a:extLst>
                    <a:ext uri="{9D8B030D-6E8A-4147-A177-3AD203B41FA5}">
                      <a16:colId xmlns:a16="http://schemas.microsoft.com/office/drawing/2014/main" val="1874540764"/>
                    </a:ext>
                  </a:extLst>
                </a:gridCol>
                <a:gridCol w="1387800">
                  <a:extLst>
                    <a:ext uri="{9D8B030D-6E8A-4147-A177-3AD203B41FA5}">
                      <a16:colId xmlns:a16="http://schemas.microsoft.com/office/drawing/2014/main" val="978837353"/>
                    </a:ext>
                  </a:extLst>
                </a:gridCol>
              </a:tblGrid>
              <a:tr h="60597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Efficiency and Conservation Block Grant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07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$7,119,150 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34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651633"/>
                  </a:ext>
                </a:extLst>
              </a:tr>
              <a:tr h="60597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Efficiency Revolving Loan Fund Capitalization Program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07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$1,854,610 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34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18471"/>
                  </a:ext>
                </a:extLst>
              </a:tr>
              <a:tr h="87233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Preventing Outages and Enhancing the Resilience of the Electric Grid, Grants to States and Tribes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07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$30,290,400 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34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386757"/>
                  </a:ext>
                </a:extLst>
              </a:tr>
              <a:tr h="33961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 Energy Program (expanded use)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07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$7,734,210 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34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441175"/>
                  </a:ext>
                </a:extLst>
              </a:tr>
              <a:tr h="33961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Weatherization Assistance Program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07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$76,218,512 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134" marR="15134" marT="1513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04581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679DFF3-BBFB-F37C-34A2-9461133E6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874" y="1432402"/>
            <a:ext cx="5612126" cy="39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403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1">
            <a:extLst>
              <a:ext uri="{FF2B5EF4-FFF2-40B4-BE49-F238E27FC236}">
                <a16:creationId xmlns:a16="http://schemas.microsoft.com/office/drawing/2014/main" id="{7894AA57-6AE2-4947-8D13-36E56A004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24187BB-8DB6-4092-B115-0B68FBF4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5" y="3981451"/>
            <a:ext cx="5749483" cy="1343026"/>
          </a:xfrm>
        </p:spPr>
        <p:txBody>
          <a:bodyPr anchor="b">
            <a:normAutofit/>
          </a:bodyPr>
          <a:lstStyle/>
          <a:p>
            <a:r>
              <a:rPr lang="en-US" b="1" dirty="0"/>
              <a:t>Water Funding – State Revolving Funds</a:t>
            </a:r>
          </a:p>
        </p:txBody>
      </p:sp>
      <p:pic>
        <p:nvPicPr>
          <p:cNvPr id="4100" name="Picture 4" descr="CLEAN WATER STATE REVOLVING FUND">
            <a:extLst>
              <a:ext uri="{FF2B5EF4-FFF2-40B4-BE49-F238E27FC236}">
                <a16:creationId xmlns:a16="http://schemas.microsoft.com/office/drawing/2014/main" id="{DC6EE0BA-10F6-7682-8882-B21C075E8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79" y="239704"/>
            <a:ext cx="2603946" cy="26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B14FE1-FFE1-4295-9308-6D6F47231BE1}"/>
              </a:ext>
            </a:extLst>
          </p:cNvPr>
          <p:cNvSpPr txBox="1"/>
          <p:nvPr/>
        </p:nvSpPr>
        <p:spPr>
          <a:xfrm>
            <a:off x="380733" y="1227460"/>
            <a:ext cx="4626385" cy="48628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DRINKING WATER AND CLEAN WATER STATE REVOLVING FUNDS (SRF) - $11.7 billion each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5C6D8B"/>
                </a:solidFill>
                <a:latin typeface="Calibri"/>
              </a:rPr>
              <a:t>$170 Million DWSRF MN | $204 Million CWSRF MN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49% as forgivable loans/grants; state match required (20%)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 SERVICE LINE REPLACEMENT - $15 Billion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$217 Million DWSRF MN, 49% as forgivable loans/grants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PFAS AND OTHER CONTAMINANTS - $10 Billion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 billion through CWSRF/100% grants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$4 billion through DWSRF/100% grants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$5 billion through states for underserved communities</a:t>
            </a:r>
            <a:endParaRPr lang="en-US" sz="1400" dirty="0">
              <a:solidFill>
                <a:srgbClr val="5C6D8B"/>
              </a:solidFill>
              <a:latin typeface="Calibri"/>
            </a:endParaRPr>
          </a:p>
          <a:p>
            <a:endParaRPr lang="en-US" sz="1600" b="1" dirty="0">
              <a:solidFill>
                <a:srgbClr val="5C6D8B"/>
              </a:solidFill>
              <a:latin typeface="Calibri"/>
            </a:endParaRPr>
          </a:p>
          <a:p>
            <a:r>
              <a:rPr lang="en-US" sz="1600" b="1" dirty="0">
                <a:solidFill>
                  <a:srgbClr val="5C6D8B"/>
                </a:solidFill>
                <a:latin typeface="Calibri"/>
              </a:rPr>
              <a:t>MINNESOTA UPDATE: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2023 CWSRF IUP Approved Dec. 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2023 DWSRF IUP Approved Dec. 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Projects are not fundable at this time due to the lack of State matching funds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B055D4-5676-41B2-AA0F-9160CC51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658105" y="5450220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State Revolving Fund | cwrpda">
            <a:extLst>
              <a:ext uri="{FF2B5EF4-FFF2-40B4-BE49-F238E27FC236}">
                <a16:creationId xmlns:a16="http://schemas.microsoft.com/office/drawing/2014/main" id="{B3640E36-B6A4-2948-4B25-A7AB3451D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89" y="1407779"/>
            <a:ext cx="3924537" cy="221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RRDA: New and Improved Funding for Water">
            <a:extLst>
              <a:ext uri="{FF2B5EF4-FFF2-40B4-BE49-F238E27FC236}">
                <a16:creationId xmlns:a16="http://schemas.microsoft.com/office/drawing/2014/main" id="{F11E5927-7580-EE08-9814-09049068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758" l="4894" r="91799">
                        <a14:foregroundMark x1="49471" y1="10152" x2="49471" y2="10152"/>
                        <a14:foregroundMark x1="7937" y1="55758" x2="7937" y2="55758"/>
                        <a14:foregroundMark x1="91799" y1="43636" x2="91799" y2="43636"/>
                        <a14:foregroundMark x1="5026" y1="56970" x2="5026" y2="56970"/>
                        <a14:foregroundMark x1="47354" y1="90758" x2="47354" y2="90758"/>
                        <a14:foregroundMark x1="62302" y1="46061" x2="62302" y2="4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52" y="239704"/>
            <a:ext cx="3740256" cy="32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4361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b="1" dirty="0"/>
              <a:t>DISASTER MITIGATION &amp; RESILENCY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48293B-B086-4048-863C-47E7C4788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9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6435816-739C-41AE-AC62-8337EED1058B}"/>
              </a:ext>
            </a:extLst>
          </p:cNvPr>
          <p:cNvSpPr txBox="1">
            <a:spLocks/>
          </p:cNvSpPr>
          <p:nvPr/>
        </p:nvSpPr>
        <p:spPr bwMode="gray">
          <a:xfrm>
            <a:off x="6288002" y="1440354"/>
            <a:ext cx="5483998" cy="39772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n-lt"/>
              </a:rPr>
              <a:t>FEMA</a:t>
            </a:r>
            <a:endParaRPr lang="en-US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Flood Mitigation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</a:rPr>
              <a:t>$3.5 billion (states and local govts)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Buyouts, elevat</a:t>
            </a:r>
            <a:r>
              <a:rPr lang="en-US" sz="2000" dirty="0">
                <a:solidFill>
                  <a:schemeClr val="tx2"/>
                </a:solidFill>
              </a:rPr>
              <a:t>ing, other activities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BRIC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</a:rPr>
              <a:t>$1 billion (states and local govts)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</a:rPr>
              <a:t>Pre-disaster mitigation projects </a:t>
            </a:r>
            <a:endParaRPr lang="en-US" sz="2000" dirty="0">
              <a:solidFill>
                <a:schemeClr val="tx2"/>
              </a:solidFill>
              <a:latin typeface="+mn-lt"/>
              <a:cs typeface="Calibri"/>
            </a:endParaRPr>
          </a:p>
          <a:p>
            <a:pPr marL="800100" lvl="1" indent="-342900">
              <a:buFont typeface="Wingdings,Sans-Serif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cs typeface="Calibri"/>
              </a:rPr>
              <a:t>STORM Act</a:t>
            </a:r>
            <a:endParaRPr lang="en-US" sz="2000" dirty="0">
              <a:solidFill>
                <a:schemeClr val="tx2"/>
              </a:solidFill>
              <a:ea typeface="+mn-lt"/>
              <a:cs typeface="+mn-lt"/>
            </a:endParaRPr>
          </a:p>
          <a:p>
            <a:pPr marL="1257300" lvl="2" indent="-342900">
              <a:buFont typeface="Wingdings,Sans-Serif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  <a:ea typeface="+mn-lt"/>
                <a:cs typeface="+mn-lt"/>
              </a:rPr>
              <a:t>$500 million (states)</a:t>
            </a:r>
          </a:p>
          <a:p>
            <a:pPr marL="1257300" lvl="2" indent="-342900">
              <a:buFont typeface="Wingdings,Sans-Serif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  <a:ea typeface="+mn-lt"/>
                <a:cs typeface="+mn-lt"/>
              </a:rPr>
              <a:t>Aids states in establishing revolving loan funds for mitigation projects.</a:t>
            </a:r>
            <a:endParaRPr lang="en-US" dirty="0">
              <a:solidFill>
                <a:schemeClr val="tx2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cs typeface="Calibri"/>
            </a:endParaRPr>
          </a:p>
        </p:txBody>
      </p:sp>
      <p:pic>
        <p:nvPicPr>
          <p:cNvPr id="1032" name="Picture 8" descr="New Bill Aims to Make Communities and Infrastructure More Flood-Ready | The  Pew Charitable Trusts">
            <a:extLst>
              <a:ext uri="{FF2B5EF4-FFF2-40B4-BE49-F238E27FC236}">
                <a16:creationId xmlns:a16="http://schemas.microsoft.com/office/drawing/2014/main" id="{630E8869-5276-4346-983A-796A327ADA84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r="8616"/>
          <a:stretch>
            <a:fillRect/>
          </a:stretch>
        </p:blipFill>
        <p:spPr bwMode="auto">
          <a:xfrm>
            <a:off x="1004762" y="513723"/>
            <a:ext cx="3089394" cy="20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F2E65A-C5C3-44B9-958B-3F26D7670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54" y="2297401"/>
            <a:ext cx="32670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5868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B4549-A937-85DB-F81B-995AFA6E7F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336D3-F0DE-BB31-F59F-193632AC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br>
              <a:rPr lang="en-US" b="1" dirty="0"/>
            </a:br>
            <a:r>
              <a:rPr lang="en-US" b="1" dirty="0"/>
              <a:t>Inflation Reduction Act</a:t>
            </a:r>
          </a:p>
        </p:txBody>
      </p:sp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1E0D7563-5621-CEB2-D5BD-666942008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marL="266693" marR="0" lvl="0" indent="-266693" defTabSz="914377" rtl="0" eaLnBrk="1" fontAlgn="auto" latinLnBrk="0" hangingPunct="1"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Char char="○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Lowering the Cost of Healthcare</a:t>
            </a:r>
          </a:p>
          <a:p>
            <a:pPr marL="542912" marR="0" lvl="1" indent="-276218" defTabSz="914377" rtl="0" eaLnBrk="1" fontAlgn="auto" latinLnBrk="0" hangingPunct="1"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Tax credits for health insurance</a:t>
            </a:r>
          </a:p>
          <a:p>
            <a:pPr marL="542912" marR="0" lvl="1" indent="-276218" defTabSz="914377" rtl="0" eaLnBrk="1" fontAlgn="auto" latinLnBrk="0" hangingPunct="1"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Limiting the cost of prescription drugs</a:t>
            </a:r>
          </a:p>
          <a:p>
            <a:pPr marL="266693" marR="0" lvl="0" indent="-266693" defTabSz="914377" rtl="0" eaLnBrk="1" fontAlgn="auto" latinLnBrk="0" hangingPunct="1"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Char char="○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Recalibration of American Energy Policy</a:t>
            </a:r>
          </a:p>
          <a:p>
            <a:pPr marL="542912" marR="0" lvl="1" indent="-276218" defTabSz="914377" rtl="0" eaLnBrk="1" fontAlgn="auto" latinLnBrk="0" hangingPunct="1"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Combination of tax credits and spending</a:t>
            </a:r>
          </a:p>
          <a:p>
            <a:pPr marL="542912" marR="0" lvl="1" indent="-276218" defTabSz="914377" rtl="0" eaLnBrk="1" fontAlgn="auto" latinLnBrk="0" hangingPunct="1"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Aimed at increasing ALL energy production</a:t>
            </a:r>
          </a:p>
          <a:p>
            <a:pPr marL="266693" marR="0" lvl="0" indent="-266693" defTabSz="914377" rtl="0" eaLnBrk="1" fontAlgn="auto" latinLnBrk="0" hangingPunct="1"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Char char="○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Corporate tax law changes</a:t>
            </a:r>
          </a:p>
          <a:p>
            <a:pPr marL="266693" marR="0" lvl="0" indent="-266693" defTabSz="914377" rtl="0" eaLnBrk="1" fontAlgn="auto" latinLnBrk="0" hangingPunct="1"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Char char="○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290BD-ECBB-0E2D-5813-20EBB1D35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7"/>
          <a:stretch/>
        </p:blipFill>
        <p:spPr>
          <a:xfrm>
            <a:off x="5868110" y="457201"/>
            <a:ext cx="5376830" cy="540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005896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068F84-14AE-4A95-A167-B90FA789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672837"/>
            <a:ext cx="11340000" cy="432000"/>
          </a:xfrm>
        </p:spPr>
        <p:txBody>
          <a:bodyPr/>
          <a:lstStyle/>
          <a:p>
            <a:r>
              <a:rPr lang="en-US" dirty="0"/>
              <a:t>IRA vs. IIJA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DB2C85-6567-4CC5-A464-71D3C27AC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1728000"/>
            <a:ext cx="5472000" cy="4351338"/>
          </a:xfrm>
        </p:spPr>
        <p:txBody>
          <a:bodyPr/>
          <a:lstStyle/>
          <a:p>
            <a:r>
              <a:rPr lang="en-US" dirty="0"/>
              <a:t>Inflation Reduction Act (August 2022)</a:t>
            </a:r>
          </a:p>
          <a:p>
            <a:pPr lvl="1"/>
            <a:r>
              <a:rPr lang="en-US" sz="1800" dirty="0"/>
              <a:t>Tax Credits, Research, and some direct spending</a:t>
            </a:r>
          </a:p>
          <a:p>
            <a:r>
              <a:rPr lang="en-US" dirty="0"/>
              <a:t>Bipartisan Infrastructure Law (Nov. 2021)</a:t>
            </a:r>
          </a:p>
          <a:p>
            <a:pPr lvl="1"/>
            <a:r>
              <a:rPr lang="en-US" sz="1800" dirty="0"/>
              <a:t>Existing Programs have existing processes</a:t>
            </a:r>
          </a:p>
          <a:p>
            <a:pPr lvl="1"/>
            <a:r>
              <a:rPr lang="en-US" sz="1800" dirty="0"/>
              <a:t>Individual projects</a:t>
            </a:r>
          </a:p>
          <a:p>
            <a:r>
              <a:rPr lang="en-US" dirty="0">
                <a:sym typeface="Wingdings" panose="05000000000000000000" pitchFamily="2" charset="2"/>
              </a:rPr>
              <a:t>Spend in 5-10 years (IIJA) vs. spend over long-term (IRA) 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8EAFF-BAE9-4974-AD05-A04BEE8DAC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2" name="Picture 8" descr="APTA&amp;amp;#39;s Smart Guide to the Bipartisan Infrastructure Law - American Public  Transportation Association">
            <a:extLst>
              <a:ext uri="{FF2B5EF4-FFF2-40B4-BE49-F238E27FC236}">
                <a16:creationId xmlns:a16="http://schemas.microsoft.com/office/drawing/2014/main" id="{3907DDE3-CB84-4A53-B1CE-216928AB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52" y="3781005"/>
            <a:ext cx="3512026" cy="19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den signs the Inflation Reduction Act into law | Grist">
            <a:extLst>
              <a:ext uri="{FF2B5EF4-FFF2-40B4-BE49-F238E27FC236}">
                <a16:creationId xmlns:a16="http://schemas.microsoft.com/office/drawing/2014/main" id="{8856CA41-D8FD-ED79-7809-290202F8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0" y="1549580"/>
            <a:ext cx="3685712" cy="25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1008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873C5A3A-E829-513B-46B2-21EDF9B6749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3600000" cy="3631338"/>
          </a:xfrm>
        </p:spPr>
        <p:txBody>
          <a:bodyPr/>
          <a:lstStyle/>
          <a:p>
            <a:r>
              <a:rPr lang="en-US" sz="1800" dirty="0"/>
              <a:t>A true ALL of the above – solar, wind, nuclear, fossil w/carbon capture, geothermal, biofuels, hydrogen</a:t>
            </a:r>
          </a:p>
          <a:p>
            <a:r>
              <a:rPr lang="en-US" dirty="0"/>
              <a:t>PTC &amp; ITC a</a:t>
            </a:r>
            <a:r>
              <a:rPr lang="en-US" sz="1800" dirty="0"/>
              <a:t>nnual tax credit extension to 10 years</a:t>
            </a:r>
          </a:p>
          <a:p>
            <a:r>
              <a:rPr lang="en-US" sz="1800" dirty="0"/>
              <a:t>85% increase in carbon capture credit</a:t>
            </a:r>
          </a:p>
          <a:p>
            <a:r>
              <a:rPr lang="en-US" sz="1800" dirty="0"/>
              <a:t>Nuclear production tax credit and clean hydrogen tax credit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C5DCD69-A046-0949-2377-F77657DAFEF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448000"/>
            <a:ext cx="3600000" cy="3631338"/>
          </a:xfrm>
        </p:spPr>
        <p:txBody>
          <a:bodyPr/>
          <a:lstStyle/>
          <a:p>
            <a:r>
              <a:rPr lang="en-US" dirty="0"/>
              <a:t>Eliminates 200k cap and adds credit for new and used vehicles within income limits</a:t>
            </a:r>
          </a:p>
          <a:p>
            <a:r>
              <a:rPr lang="en-US" dirty="0"/>
              <a:t>Batteries: </a:t>
            </a:r>
          </a:p>
          <a:p>
            <a:pPr lvl="1"/>
            <a:r>
              <a:rPr lang="en-US" dirty="0"/>
              <a:t>100% battery assembly in North America by 2029</a:t>
            </a:r>
          </a:p>
          <a:p>
            <a:pPr lvl="1"/>
            <a:r>
              <a:rPr lang="en-US" dirty="0"/>
              <a:t>80% of Critical mineral components of battery from country with U.S. free trade agreement by 2027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163DD534-82F8-A5AB-4809-042923634CC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72000" y="2232000"/>
            <a:ext cx="3599315" cy="3847338"/>
          </a:xfrm>
        </p:spPr>
        <p:txBody>
          <a:bodyPr/>
          <a:lstStyle/>
          <a:p>
            <a:r>
              <a:rPr lang="en-US" sz="1600" dirty="0"/>
              <a:t>High-Efficiency Electric Home Rebate Program - $4.3B</a:t>
            </a:r>
          </a:p>
          <a:p>
            <a:pPr lvl="1"/>
            <a:r>
              <a:rPr lang="en-US" sz="1400" dirty="0"/>
              <a:t>Heat pumps and water heaters, electric stove and other electrical upgrades</a:t>
            </a:r>
          </a:p>
          <a:p>
            <a:r>
              <a:rPr lang="en-US" sz="1600" dirty="0"/>
              <a:t>Home Energy Performance-Based, Whole-House Rebates- $4.3B</a:t>
            </a:r>
          </a:p>
          <a:p>
            <a:pPr lvl="1"/>
            <a:r>
              <a:rPr lang="en-US" sz="1400" dirty="0"/>
              <a:t>Rebates for energy-saving projects</a:t>
            </a:r>
          </a:p>
          <a:p>
            <a:pPr lvl="1"/>
            <a:r>
              <a:rPr lang="en-US" sz="1400" dirty="0"/>
              <a:t>Increased rebates for LMI, rebates available for multifamily </a:t>
            </a:r>
          </a:p>
          <a:p>
            <a:pPr lvl="1"/>
            <a:r>
              <a:rPr lang="en-US" sz="1400" dirty="0"/>
              <a:t>$200 million to train workforce</a:t>
            </a: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8AA54592-BB13-7C38-94CE-342A4B5C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dirty="0"/>
              <a:t>Inflation Reduction Act		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32ABFEC-72A1-F0FF-B56D-4C5995298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000"/>
            <a:ext cx="3600000" cy="720000"/>
          </a:xfrm>
        </p:spPr>
        <p:txBody>
          <a:bodyPr/>
          <a:lstStyle/>
          <a:p>
            <a:r>
              <a:rPr lang="en-US" dirty="0"/>
              <a:t>Industrial Tax Credits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6519B8-1C4A-C51E-011B-CF0C982D8A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20</a:t>
            </a:fld>
            <a:endParaRPr lang="en-US" noProof="0" dirty="0"/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8B7B499B-8B0C-B310-EC98-664433981B7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2000" y="1728000"/>
            <a:ext cx="3600000" cy="720000"/>
          </a:xfrm>
        </p:spPr>
        <p:txBody>
          <a:bodyPr/>
          <a:lstStyle/>
          <a:p>
            <a:r>
              <a:rPr lang="en-US" dirty="0"/>
              <a:t>Consumer: Electric Vehicles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391809EC-E8C3-FBC0-AB8F-967572CEF22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72000" y="1728000"/>
            <a:ext cx="3600000" cy="720000"/>
          </a:xfrm>
        </p:spPr>
        <p:txBody>
          <a:bodyPr/>
          <a:lstStyle/>
          <a:p>
            <a:r>
              <a:rPr lang="en-US" dirty="0"/>
              <a:t>Consumer: Home Energy Upgrades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04F0533-0285-1FEB-D273-0D24D005F55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2" y="1008000"/>
            <a:ext cx="11339513" cy="360000"/>
          </a:xfrm>
        </p:spPr>
        <p:txBody>
          <a:bodyPr/>
          <a:lstStyle/>
          <a:p>
            <a:r>
              <a:rPr lang="en-US" dirty="0"/>
              <a:t>Tax Credits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612AF-24AB-B435-9CFD-085153F4AB03}"/>
              </a:ext>
            </a:extLst>
          </p:cNvPr>
          <p:cNvSpPr txBox="1"/>
          <p:nvPr/>
        </p:nvSpPr>
        <p:spPr>
          <a:xfrm>
            <a:off x="8172000" y="5728872"/>
            <a:ext cx="3599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Department of Energy sends $$ to States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4781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41C2-6670-F439-1784-F7E5839A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IRA: Energy Loans &amp; Other Provisions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C4D1AE0-5296-976E-3352-2197FEEA0E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Energy Investment Reinvestment Financing - $5 billion for $250 billion </a:t>
            </a:r>
          </a:p>
          <a:p>
            <a:pPr lvl="1"/>
            <a:r>
              <a:rPr lang="en-US" dirty="0"/>
              <a:t>Supports energy infrastructure reinvestment which avoids, reduces, or sequesters GHG.</a:t>
            </a:r>
          </a:p>
          <a:p>
            <a:r>
              <a:rPr lang="en-US" dirty="0"/>
              <a:t>DOE Loans Program Office - $3.6 billion for $40 billion</a:t>
            </a:r>
          </a:p>
          <a:p>
            <a:pPr lvl="1"/>
            <a:r>
              <a:rPr lang="en-US" dirty="0"/>
              <a:t>Supports innovative clean energy projects including carbon capture, nuclear, critical minerals recycling and more. </a:t>
            </a:r>
          </a:p>
          <a:p>
            <a:r>
              <a:rPr lang="en-US" dirty="0"/>
              <a:t>Transmission Facility Financing - $2 billion</a:t>
            </a:r>
          </a:p>
          <a:p>
            <a:r>
              <a:rPr lang="en-US" dirty="0"/>
              <a:t>Advanced Industrial Deployment Program - $5.8 billion</a:t>
            </a:r>
          </a:p>
          <a:p>
            <a:pPr lvl="1"/>
            <a:r>
              <a:rPr lang="en-US" dirty="0"/>
              <a:t>Loams to support industrial facilities in emissions intensive sectors to reduce GHG. </a:t>
            </a:r>
          </a:p>
          <a:p>
            <a:r>
              <a:rPr lang="en-US" dirty="0"/>
              <a:t>$3 billion in loans for advanced manufacturing of vehicles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EB6DB06-E628-2632-BACC-1E29628E7F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Offshore Wind Leasing Authority</a:t>
            </a:r>
          </a:p>
          <a:p>
            <a:pPr lvl="1"/>
            <a:r>
              <a:rPr lang="en-US" dirty="0"/>
              <a:t>Lifts September 2020 moratorium on offshore wind leasing off Carolinas, Georgia and Florida. </a:t>
            </a:r>
          </a:p>
          <a:p>
            <a:pPr lvl="1"/>
            <a:r>
              <a:rPr lang="en-US" dirty="0"/>
              <a:t>Requires DOI BOEM to hold offshore oil and gas lease sale, if they are to hold offshore wind energy lease sale. </a:t>
            </a:r>
          </a:p>
          <a:p>
            <a:r>
              <a:rPr lang="en-US" dirty="0"/>
              <a:t>OCS Leasing Program</a:t>
            </a:r>
          </a:p>
          <a:p>
            <a:pPr lvl="1"/>
            <a:r>
              <a:rPr lang="en-US" dirty="0"/>
              <a:t>Reinstates 2021 Gulf of Mexico Oil and Gas Lease Sale, requires additional lease sales in the Gulf. </a:t>
            </a:r>
          </a:p>
          <a:p>
            <a:r>
              <a:rPr lang="en-US" dirty="0"/>
              <a:t>Transmission Facilities </a:t>
            </a:r>
          </a:p>
          <a:p>
            <a:pPr lvl="1"/>
            <a:r>
              <a:rPr lang="en-US" dirty="0"/>
              <a:t>Upgrade “National Interest” facilities via siting loans.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A329A-E0EA-F20D-B5A0-1859563568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48449-1766-0A9C-E404-07D1978BB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Loans Authority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57072D-DE5B-C0F1-0C24-A7D62AA92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700" y="1080604"/>
            <a:ext cx="5459300" cy="455122"/>
          </a:xfrm>
        </p:spPr>
        <p:txBody>
          <a:bodyPr/>
          <a:lstStyle/>
          <a:p>
            <a:r>
              <a:rPr lang="en-US" dirty="0"/>
              <a:t>Transmission &amp; Siting Changes</a:t>
            </a:r>
          </a:p>
        </p:txBody>
      </p:sp>
    </p:spTree>
    <p:extLst>
      <p:ext uri="{BB962C8B-B14F-4D97-AF65-F5344CB8AC3E}">
        <p14:creationId xmlns:p14="http://schemas.microsoft.com/office/powerpoint/2010/main" val="7041150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8459FA9-7541-88E2-BF80-CC54E98E0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44829"/>
            <a:ext cx="11340000" cy="432000"/>
          </a:xfrm>
        </p:spPr>
        <p:txBody>
          <a:bodyPr anchor="t">
            <a:normAutofit fontScale="90000"/>
          </a:bodyPr>
          <a:lstStyle/>
          <a:p>
            <a:r>
              <a:rPr lang="en-US" sz="3000" dirty="0"/>
              <a:t>Environmental &amp; Climate Provisions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996A2C4-F1BF-016B-6CEF-7763FC797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253331"/>
            <a:ext cx="5472000" cy="4351338"/>
          </a:xfrm>
        </p:spPr>
        <p:txBody>
          <a:bodyPr/>
          <a:lstStyle/>
          <a:p>
            <a:r>
              <a:rPr lang="en-US" dirty="0"/>
              <a:t>98% of EPA’s funding is for new programs: </a:t>
            </a:r>
          </a:p>
          <a:p>
            <a:pPr lvl="1"/>
            <a:r>
              <a:rPr lang="en-US" dirty="0"/>
              <a:t>Greenhouse Gas Reduction Fund - $27 billion </a:t>
            </a:r>
          </a:p>
          <a:p>
            <a:pPr lvl="2"/>
            <a:r>
              <a:rPr lang="en-US" dirty="0"/>
              <a:t>States eligible for $7 billion in competitive grants which finance clean energy and climate projects that reduce GHG emissions in low income and disadvantaged communities. </a:t>
            </a:r>
          </a:p>
          <a:p>
            <a:pPr lvl="1"/>
            <a:r>
              <a:rPr lang="en-US" dirty="0"/>
              <a:t>Climate Pollution Reduction Grants - $5 billion </a:t>
            </a:r>
          </a:p>
          <a:p>
            <a:pPr lvl="2"/>
            <a:r>
              <a:rPr lang="en-US" dirty="0"/>
              <a:t>To aid states develop and implement GHG reduction plans. </a:t>
            </a:r>
          </a:p>
          <a:p>
            <a:pPr lvl="1"/>
            <a:r>
              <a:rPr lang="en-US" dirty="0"/>
              <a:t>Environmental and Climate Justice Block Grants - $3 billon </a:t>
            </a:r>
          </a:p>
          <a:p>
            <a:pPr lvl="1"/>
            <a:r>
              <a:rPr lang="en-US" dirty="0"/>
              <a:t>Port Air Pollution Reduction Grants - $3 billion</a:t>
            </a:r>
          </a:p>
          <a:p>
            <a:pPr lvl="1"/>
            <a:r>
              <a:rPr lang="en-US" dirty="0"/>
              <a:t>Methane Emissions Reduction Program - $1.55 billion </a:t>
            </a:r>
          </a:p>
          <a:p>
            <a:pPr lvl="1"/>
            <a:r>
              <a:rPr lang="en-US" dirty="0"/>
              <a:t>Clean Heavy Duty Vehicles Grants - $1 billion </a:t>
            </a:r>
          </a:p>
          <a:p>
            <a:pPr lvl="2"/>
            <a:r>
              <a:rPr lang="en-US" dirty="0"/>
              <a:t>$400 million to areas in nonattainment. 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1A3237EC-5B4A-BE62-367C-C74977636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8000" y="5135994"/>
            <a:ext cx="5472000" cy="6836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Some of these programs build on existing programs, but will still need time to start up. </a:t>
            </a:r>
            <a:r>
              <a:rPr lang="en-US" b="1" dirty="0"/>
              <a:t>Consultation time is now</a:t>
            </a:r>
            <a:r>
              <a:rPr lang="en-US" dirty="0"/>
              <a:t>. </a:t>
            </a:r>
          </a:p>
          <a:p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CC29F2-D71F-D23B-BC84-5FAB2C73CF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DCE5C-F760-7359-53C0-AA449D97C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0" b="2057"/>
          <a:stretch/>
        </p:blipFill>
        <p:spPr>
          <a:xfrm>
            <a:off x="7282307" y="1069350"/>
            <a:ext cx="3483386" cy="39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2646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A6C2F1FA-75A4-4748-B62A-D3D66E48DE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5632C-9227-495A-B008-9618DA380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dirty="0"/>
              <a:t>Possible Next Steps for State Legislatures: IRA &amp; IIJA</a:t>
            </a:r>
          </a:p>
        </p:txBody>
      </p:sp>
      <p:pic>
        <p:nvPicPr>
          <p:cNvPr id="2050" name="Picture 2" descr="Transparent White Stairs Png - Next Steps Clipart, Png Download - kindpng">
            <a:extLst>
              <a:ext uri="{FF2B5EF4-FFF2-40B4-BE49-F238E27FC236}">
                <a16:creationId xmlns:a16="http://schemas.microsoft.com/office/drawing/2014/main" id="{66A6BBFF-85D7-4E19-AB25-7E00EB9DF53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3" b="136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97B8D6-2663-13B1-36F9-C216127E9F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895827"/>
              </p:ext>
            </p:extLst>
          </p:nvPr>
        </p:nvGraphicFramePr>
        <p:xfrm>
          <a:off x="6536725" y="1215189"/>
          <a:ext cx="4974545" cy="4752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1995003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0271-FAF7-0F39-324B-F7CF0216E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t">
            <a:normAutofit/>
          </a:bodyPr>
          <a:lstStyle/>
          <a:p>
            <a:r>
              <a:rPr lang="en-US" sz="3000" dirty="0"/>
              <a:t>Suggestions for Engagement &amp; Collaboration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A5379-026B-B9F6-5868-73150F8EC1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24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BFDDD8-E48C-9388-CDE3-0AAB51D4D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000" y="5455498"/>
            <a:ext cx="3219629" cy="548945"/>
          </a:xfrm>
        </p:spPr>
        <p:txBody>
          <a:bodyPr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153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Elevate the role of your Infrastructure Coordinator</a:t>
            </a:r>
          </a:p>
          <a:p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5E96532-68F3-842A-1D52-E96181763E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000" y="4960254"/>
            <a:ext cx="3219629" cy="360000"/>
          </a:xfrm>
        </p:spPr>
        <p:txBody>
          <a:bodyPr/>
          <a:lstStyle/>
          <a:p>
            <a:r>
              <a:rPr lang="en-US" b="1" dirty="0"/>
              <a:t>Infrastructure Coordinator</a:t>
            </a:r>
            <a:endParaRPr lang="en-US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B73D98D5-1A88-3754-67C0-071A7710F08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86184" y="5478339"/>
            <a:ext cx="3219629" cy="548945"/>
          </a:xfrm>
        </p:spPr>
        <p:txBody>
          <a:bodyPr/>
          <a:lstStyle/>
          <a:p>
            <a:r>
              <a:rPr lang="en-US" dirty="0"/>
              <a:t>Ensure your agencies, and the legislature, is working together – example is Michigan’s Infrastructure Council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DAEF0F-96F2-03D6-ABD9-5525D2AAFC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8247" y="4954917"/>
            <a:ext cx="3219629" cy="360000"/>
          </a:xfrm>
        </p:spPr>
        <p:txBody>
          <a:bodyPr>
            <a:normAutofit/>
          </a:bodyPr>
          <a:lstStyle/>
          <a:p>
            <a:r>
              <a:rPr lang="en-US" b="1" dirty="0"/>
              <a:t>Interagency Collaboration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E6EA4-E2AC-E869-1771-CC3F4D7E8E2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584497" y="5478339"/>
            <a:ext cx="3175505" cy="548945"/>
          </a:xfrm>
        </p:spPr>
        <p:txBody>
          <a:bodyPr>
            <a:normAutofit fontScale="92500"/>
          </a:bodyPr>
          <a:lstStyle/>
          <a:p>
            <a:r>
              <a:rPr lang="en-US" dirty="0"/>
              <a:t>Consider collaborating across state lines on infrastructure projects and regional priorities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49339B-63C3-6164-4A91-324704D2D7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96493" y="4964889"/>
            <a:ext cx="3175507" cy="360000"/>
          </a:xfrm>
        </p:spPr>
        <p:txBody>
          <a:bodyPr>
            <a:normAutofit/>
          </a:bodyPr>
          <a:lstStyle/>
          <a:p>
            <a:r>
              <a:rPr lang="en-US" b="1" dirty="0"/>
              <a:t>Interstate Collaboration</a:t>
            </a:r>
          </a:p>
        </p:txBody>
      </p:sp>
      <p:pic>
        <p:nvPicPr>
          <p:cNvPr id="14" name="Graphic 13" descr="Cheers outline">
            <a:extLst>
              <a:ext uri="{FF2B5EF4-FFF2-40B4-BE49-F238E27FC236}">
                <a16:creationId xmlns:a16="http://schemas.microsoft.com/office/drawing/2014/main" id="{5B456805-3129-C6B4-F648-54D9BBB34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4135" y="1410261"/>
            <a:ext cx="3183732" cy="3183732"/>
          </a:xfrm>
          <a:prstGeom prst="rect">
            <a:avLst/>
          </a:prstGeom>
          <a:ln w="95250" cap="sq">
            <a:noFill/>
          </a:ln>
        </p:spPr>
      </p:pic>
      <p:pic>
        <p:nvPicPr>
          <p:cNvPr id="16" name="Graphic 15" descr="Management with solid fill">
            <a:extLst>
              <a:ext uri="{FF2B5EF4-FFF2-40B4-BE49-F238E27FC236}">
                <a16:creationId xmlns:a16="http://schemas.microsoft.com/office/drawing/2014/main" id="{9A97AEE8-2896-B7F9-7294-1F87733CA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9949" y="1396903"/>
            <a:ext cx="3183732" cy="3183732"/>
          </a:xfrm>
          <a:prstGeom prst="rect">
            <a:avLst/>
          </a:prstGeom>
          <a:ln w="95250" cap="sq"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DF5A53-8B07-6EC7-0865-F86BCFFBA0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99" t="8544" r="4383"/>
          <a:stretch/>
        </p:blipFill>
        <p:spPr>
          <a:xfrm>
            <a:off x="8347260" y="1668779"/>
            <a:ext cx="3634740" cy="29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448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5E88-6E9F-4265-A3AE-E5EF54FE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75" y="448625"/>
            <a:ext cx="11340000" cy="432000"/>
          </a:xfrm>
        </p:spPr>
        <p:txBody>
          <a:bodyPr/>
          <a:lstStyle/>
          <a:p>
            <a:r>
              <a:rPr lang="en-US" dirty="0"/>
              <a:t>IIJA &amp; IRA Implementation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03CB9-EBD5-436B-9707-76E7A6FE5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000" y="864000"/>
            <a:ext cx="5472000" cy="5545375"/>
          </a:xfrm>
        </p:spPr>
        <p:txBody>
          <a:bodyPr/>
          <a:lstStyle/>
          <a:p>
            <a:pPr marL="186262" indent="0" algn="ctr">
              <a:buNone/>
            </a:pPr>
            <a:r>
              <a:rPr lang="en-US" b="1" dirty="0"/>
              <a:t>Infrastructure Investment &amp; Jobs Act</a:t>
            </a:r>
          </a:p>
          <a:p>
            <a:r>
              <a:rPr lang="en-US" sz="1600" b="1" dirty="0">
                <a:hlinkClick r:id="rId3"/>
              </a:rPr>
              <a:t>White House</a:t>
            </a:r>
            <a:endParaRPr lang="en-US" sz="1600" b="1" dirty="0"/>
          </a:p>
          <a:p>
            <a:pPr lvl="1"/>
            <a:r>
              <a:rPr lang="en-US" dirty="0">
                <a:hlinkClick r:id="rId4"/>
              </a:rPr>
              <a:t>State Fact Sheets </a:t>
            </a:r>
            <a:endParaRPr lang="en-US" b="1" dirty="0"/>
          </a:p>
          <a:p>
            <a:r>
              <a:rPr lang="en-US" sz="1600" b="1" dirty="0">
                <a:hlinkClick r:id="rId5"/>
              </a:rPr>
              <a:t>U.S. Dept. Of Transportation</a:t>
            </a:r>
            <a:endParaRPr lang="en-US" sz="1600" b="1" dirty="0"/>
          </a:p>
          <a:p>
            <a:r>
              <a:rPr lang="en-US" sz="1600" b="1" dirty="0">
                <a:hlinkClick r:id="rId6"/>
              </a:rPr>
              <a:t>U.S. Environmental Protection Agency</a:t>
            </a:r>
            <a:endParaRPr lang="en-US" sz="1600" b="1" dirty="0"/>
          </a:p>
          <a:p>
            <a:r>
              <a:rPr lang="en-US" sz="1600" b="1" dirty="0">
                <a:hlinkClick r:id="rId7"/>
              </a:rPr>
              <a:t>U.S. Department of Energy</a:t>
            </a:r>
            <a:endParaRPr lang="en-US" sz="1600" b="1" dirty="0"/>
          </a:p>
          <a:p>
            <a:r>
              <a:rPr lang="en-US" sz="1600" b="1" dirty="0"/>
              <a:t>NCSL Resources</a:t>
            </a:r>
          </a:p>
          <a:p>
            <a:pPr lvl="1"/>
            <a:r>
              <a:rPr lang="en-US" dirty="0">
                <a:hlinkClick r:id="rId8"/>
              </a:rPr>
              <a:t>IIJA Implementation &amp; Key Resources</a:t>
            </a:r>
            <a:endParaRPr lang="en-US" dirty="0"/>
          </a:p>
          <a:p>
            <a:pPr lvl="1"/>
            <a:r>
              <a:rPr lang="en-US" dirty="0">
                <a:hlinkClick r:id="rId9"/>
              </a:rPr>
              <a:t>Explainer for States</a:t>
            </a:r>
            <a:endParaRPr lang="en-US" b="1" dirty="0"/>
          </a:p>
          <a:p>
            <a:pPr marL="186262" indent="0" algn="ctr">
              <a:buNone/>
            </a:pPr>
            <a:r>
              <a:rPr lang="en-US" b="1" dirty="0"/>
              <a:t>Inflation Reduction Act</a:t>
            </a:r>
          </a:p>
          <a:p>
            <a:r>
              <a:rPr lang="en-US" sz="1600" b="1" dirty="0">
                <a:hlinkClick r:id="rId10"/>
              </a:rPr>
              <a:t>White House</a:t>
            </a:r>
            <a:endParaRPr lang="en-US" sz="1600" b="1" dirty="0"/>
          </a:p>
          <a:p>
            <a:pPr lvl="1"/>
            <a:r>
              <a:rPr lang="en-US" sz="1400" b="1" dirty="0">
                <a:hlinkClick r:id="rId11"/>
              </a:rPr>
              <a:t>IRA Guidebook, Dec 2022</a:t>
            </a:r>
            <a:endParaRPr lang="en-US" sz="1400" b="1" dirty="0"/>
          </a:p>
          <a:p>
            <a:r>
              <a:rPr lang="en-US" sz="1600" b="1" dirty="0">
                <a:hlinkClick r:id="rId12"/>
              </a:rPr>
              <a:t>DOE</a:t>
            </a:r>
            <a:r>
              <a:rPr lang="en-US" sz="1600" b="1" dirty="0"/>
              <a:t> | </a:t>
            </a:r>
            <a:r>
              <a:rPr lang="en-US" sz="1600" b="1" dirty="0">
                <a:hlinkClick r:id="rId13"/>
              </a:rPr>
              <a:t>EPA</a:t>
            </a:r>
            <a:r>
              <a:rPr lang="en-US" sz="1600" b="1" dirty="0"/>
              <a:t> | </a:t>
            </a:r>
            <a:r>
              <a:rPr lang="en-US" sz="1600" b="1" dirty="0">
                <a:hlinkClick r:id="rId14"/>
              </a:rPr>
              <a:t>USDA</a:t>
            </a:r>
            <a:endParaRPr lang="en-US" sz="1600" b="1" dirty="0"/>
          </a:p>
          <a:p>
            <a:r>
              <a:rPr lang="en-US" sz="1600" b="1" dirty="0"/>
              <a:t>NCSL Resources</a:t>
            </a:r>
          </a:p>
          <a:p>
            <a:pPr lvl="1"/>
            <a:r>
              <a:rPr lang="en-US" dirty="0">
                <a:hlinkClick r:id="rId9"/>
              </a:rPr>
              <a:t>Explainer for States</a:t>
            </a:r>
            <a:endParaRPr lang="en-US" b="1" dirty="0"/>
          </a:p>
          <a:p>
            <a:pPr marL="795847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1FEBC-0D3B-3A1B-F4E2-E4F2661D38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4150" y="963606"/>
            <a:ext cx="3390900" cy="3713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F73CE-DA6B-4229-BB0A-EE73DD65A5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10586" y="3091815"/>
            <a:ext cx="3657600" cy="32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56646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BB89A-8C5F-4BD3-881C-E7A9C04A28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1980E0-9096-408B-BBC4-A238C62D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01" y="649110"/>
            <a:ext cx="3932237" cy="572549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rgbClr val="6E6E7D"/>
                </a:solidFill>
              </a:rPr>
              <a:t>QUESTIONS? </a:t>
            </a:r>
          </a:p>
        </p:txBody>
      </p:sp>
      <p:pic>
        <p:nvPicPr>
          <p:cNvPr id="9" name="Content Placeholder 8" descr="Quizzical burrowing owl looking forward">
            <a:extLst>
              <a:ext uri="{FF2B5EF4-FFF2-40B4-BE49-F238E27FC236}">
                <a16:creationId xmlns:a16="http://schemas.microsoft.com/office/drawing/2014/main" id="{B3C42435-7044-425D-B2AD-B57FB06AD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1251537"/>
            <a:ext cx="5502275" cy="3823113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149D103-FBB7-438D-88AA-F111D58B5A99}"/>
              </a:ext>
            </a:extLst>
          </p:cNvPr>
          <p:cNvSpPr txBox="1">
            <a:spLocks/>
          </p:cNvSpPr>
          <p:nvPr/>
        </p:nvSpPr>
        <p:spPr>
          <a:xfrm>
            <a:off x="683702" y="1557274"/>
            <a:ext cx="3932237" cy="18717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Hildreth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Legislative Director, Natural Resources &amp; Infrastructure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kristen.hildreth@ncsl.org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C6D8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solidFill>
                <a:srgbClr val="5C6D8B"/>
              </a:solidFill>
              <a:latin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Ray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5C6D8B"/>
                </a:solidFill>
                <a:latin typeface="Calibri"/>
              </a:rPr>
              <a:t>Associate Director, Energy Program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58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5C6D8B"/>
                </a:solidFill>
                <a:latin typeface="Calibri"/>
                <a:hlinkClick r:id="rId5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aron.ray@ncsl.org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C6D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989653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07317-824C-1BFD-D688-E71F185A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t">
            <a:normAutofit/>
          </a:bodyPr>
          <a:lstStyle/>
          <a:p>
            <a:r>
              <a:rPr lang="en-US" sz="2800" dirty="0"/>
              <a:t>Infrastructure Investment and Jobs Act: Overview	</a:t>
            </a:r>
            <a:endParaRPr lang="en-US" sz="30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F0C67A-E846-0DC7-D991-DB38FB9A0A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851" y="1607685"/>
            <a:ext cx="9408298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AEC14-FCD5-F897-72B2-9F241B630A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948123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2233-FFBF-A69D-F6C8-15DAB081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IIJA: New vs. Existing Funding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246592-CA05-0D06-430D-53FF781DC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352"/>
          <a:stretch/>
        </p:blipFill>
        <p:spPr>
          <a:xfrm>
            <a:off x="49002" y="1130532"/>
            <a:ext cx="12093995" cy="52348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90A84-F736-E641-0E88-02F0A0708C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5003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3CC9-E75F-86E8-7D5C-4066C325C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t">
            <a:normAutofit/>
          </a:bodyPr>
          <a:lstStyle/>
          <a:p>
            <a:r>
              <a:rPr lang="en-US" sz="3000" dirty="0"/>
              <a:t>Infrastructure Investment and Jobs Act: MN Specific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4B128-4F7D-9334-7884-3A2AFB61D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8"/>
          <a:stretch/>
        </p:blipFill>
        <p:spPr>
          <a:xfrm>
            <a:off x="1055383" y="1642857"/>
            <a:ext cx="4225233" cy="3868486"/>
          </a:xfrm>
          <a:prstGeom prst="rect">
            <a:avLst/>
          </a:prstGeo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DC05E0-2E0C-7C57-59C9-296D36A46B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t="17407"/>
          <a:stretch/>
        </p:blipFill>
        <p:spPr>
          <a:xfrm>
            <a:off x="6312703" y="1763182"/>
            <a:ext cx="5233772" cy="39437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E1194-EA49-27FC-DA03-EADFEB519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D6925B3-D465-4F47-6C5A-75EA6697A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86030"/>
            <a:ext cx="5472000" cy="455122"/>
          </a:xfrm>
        </p:spPr>
        <p:txBody>
          <a:bodyPr/>
          <a:lstStyle/>
          <a:p>
            <a:r>
              <a:rPr lang="en-US" dirty="0"/>
              <a:t>Percent of Requiring State Match 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BD744A3-9031-7252-B31D-1E8B1EAA8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702" y="1086030"/>
            <a:ext cx="5459300" cy="455122"/>
          </a:xfrm>
        </p:spPr>
        <p:txBody>
          <a:bodyPr/>
          <a:lstStyle/>
          <a:p>
            <a:r>
              <a:rPr lang="en-US" dirty="0"/>
              <a:t>Estimates by State Agency </a:t>
            </a:r>
          </a:p>
        </p:txBody>
      </p:sp>
    </p:spTree>
    <p:extLst>
      <p:ext uri="{BB962C8B-B14F-4D97-AF65-F5344CB8AC3E}">
        <p14:creationId xmlns:p14="http://schemas.microsoft.com/office/powerpoint/2010/main" val="15960486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1">
            <a:extLst>
              <a:ext uri="{FF2B5EF4-FFF2-40B4-BE49-F238E27FC236}">
                <a16:creationId xmlns:a16="http://schemas.microsoft.com/office/drawing/2014/main" id="{7894AA57-6AE2-4947-8D13-36E56A004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24187BB-8DB6-4092-B115-0B68FBF4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5" y="3981451"/>
            <a:ext cx="5749483" cy="1343026"/>
          </a:xfrm>
        </p:spPr>
        <p:txBody>
          <a:bodyPr anchor="b">
            <a:normAutofit/>
          </a:bodyPr>
          <a:lstStyle/>
          <a:p>
            <a:r>
              <a:rPr lang="en-US" b="1" dirty="0"/>
              <a:t>Transportation : Federal Aid Highway Program</a:t>
            </a:r>
          </a:p>
        </p:txBody>
      </p:sp>
      <p:pic>
        <p:nvPicPr>
          <p:cNvPr id="6146" name="Picture 2" descr="Aerial shot of a city flyover">
            <a:extLst>
              <a:ext uri="{FF2B5EF4-FFF2-40B4-BE49-F238E27FC236}">
                <a16:creationId xmlns:a16="http://schemas.microsoft.com/office/drawing/2014/main" id="{2135340C-781D-4FD7-B60E-A927989B4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" b="5912"/>
          <a:stretch/>
        </p:blipFill>
        <p:spPr bwMode="auto">
          <a:xfrm>
            <a:off x="5365049" y="140961"/>
            <a:ext cx="6406951" cy="371474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B14FE1-FFE1-4295-9308-6D6F47231BE1}"/>
              </a:ext>
            </a:extLst>
          </p:cNvPr>
          <p:cNvSpPr txBox="1"/>
          <p:nvPr/>
        </p:nvSpPr>
        <p:spPr>
          <a:xfrm>
            <a:off x="282244" y="1259175"/>
            <a:ext cx="4823156" cy="52937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Federal Aid Highway Program | $270 Billion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Significant increases for ALL states: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20%+ 2021 -&gt; 2022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30%+ 2021 -&gt; 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Programs Include: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/>
              </a:rPr>
              <a:t>National Highway Performance Program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$148 billion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5"/>
              </a:rPr>
              <a:t>Surface Transportation Block Grant Program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$72 billion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6"/>
              </a:rPr>
              <a:t>Highway Safety Improvement Program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$15 billon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Feb. 2022 - Updated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7"/>
              </a:rPr>
              <a:t>guidance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more flexibility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Congestion Mitigation and Air Quality Improvement Program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$13 billion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9"/>
              </a:rPr>
              <a:t>National Highway Freight Program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$7.1 Billion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Ongoing Federal Action: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Dec. 2021: Apportionment of FY 2022 Funds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Oct. 2022: Apportionment of FY2023 Funds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B055D4-5676-41B2-AA0F-9160CC51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658105" y="5450220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40368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1">
            <a:extLst>
              <a:ext uri="{FF2B5EF4-FFF2-40B4-BE49-F238E27FC236}">
                <a16:creationId xmlns:a16="http://schemas.microsoft.com/office/drawing/2014/main" id="{7894AA57-6AE2-4947-8D13-36E56A004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24187BB-8DB6-4092-B115-0B68FBF4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5" y="3981451"/>
            <a:ext cx="5749483" cy="1343026"/>
          </a:xfrm>
        </p:spPr>
        <p:txBody>
          <a:bodyPr anchor="b">
            <a:normAutofit/>
          </a:bodyPr>
          <a:lstStyle/>
          <a:p>
            <a:r>
              <a:rPr lang="en-US" b="1" dirty="0"/>
              <a:t>Transportation: Other State Eligible Programs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14FE1-FFE1-4295-9308-6D6F47231BE1}"/>
              </a:ext>
            </a:extLst>
          </p:cNvPr>
          <p:cNvSpPr txBox="1"/>
          <p:nvPr/>
        </p:nvSpPr>
        <p:spPr>
          <a:xfrm>
            <a:off x="318487" y="1211043"/>
            <a:ext cx="4626385" cy="30777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State Eligible Programs | $26 Billion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PROTECT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– $7.3 Billion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2022: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FY 2022 Apportionment Tables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2022: PROTECT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Guidance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6"/>
              </a:rPr>
              <a:t>Carbon Reduction Program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 $6.4 Billion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2022: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FY 2022 Apportionment Tables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2022: CRP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Guidance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Ferry Boats &amp; Facilities - $912 Million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Aug. 2022 –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/>
              </a:rPr>
              <a:t>FY 2022 Distribution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B055D4-5676-41B2-AA0F-9160CC51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658105" y="5450220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Blurred micro image of a street traffic">
            <a:extLst>
              <a:ext uri="{FF2B5EF4-FFF2-40B4-BE49-F238E27FC236}">
                <a16:creationId xmlns:a16="http://schemas.microsoft.com/office/drawing/2014/main" id="{4B963CEF-8B5D-4CDC-F807-EF3A16C2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4" b="6504"/>
          <a:stretch/>
        </p:blipFill>
        <p:spPr bwMode="auto">
          <a:xfrm>
            <a:off x="5365049" y="140961"/>
            <a:ext cx="6406951" cy="371474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61A196-4061-4F92-3059-EE362F7DD3DF}"/>
              </a:ext>
            </a:extLst>
          </p:cNvPr>
          <p:cNvSpPr txBox="1"/>
          <p:nvPr/>
        </p:nvSpPr>
        <p:spPr>
          <a:xfrm>
            <a:off x="382047" y="3663202"/>
            <a:ext cx="4626385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Bridges| $40 Billion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Bridge Formula Program - $27.5 Billion (Formula)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Jan. 2022: FY2022 BFP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10"/>
              </a:rPr>
              <a:t>funding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11"/>
              </a:rPr>
              <a:t>guidance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June 2022: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12"/>
              </a:rPr>
              <a:t>NOFO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for FY2022 BIP funding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Oct. 2022: FY2023 BFP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13"/>
              </a:rPr>
              <a:t>funding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Bridge Investment Program - $12.5 Billion (Competitive)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BIP FY2022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14"/>
              </a:rPr>
              <a:t>planning grant recipients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funding.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03236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1">
            <a:extLst>
              <a:ext uri="{FF2B5EF4-FFF2-40B4-BE49-F238E27FC236}">
                <a16:creationId xmlns:a16="http://schemas.microsoft.com/office/drawing/2014/main" id="{7894AA57-6AE2-4947-8D13-36E56A004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24187BB-8DB6-4092-B115-0B68FBF4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5" y="3981451"/>
            <a:ext cx="5749483" cy="1343026"/>
          </a:xfrm>
        </p:spPr>
        <p:txBody>
          <a:bodyPr anchor="b">
            <a:normAutofit/>
          </a:bodyPr>
          <a:lstStyle/>
          <a:p>
            <a:r>
              <a:rPr lang="en-US" b="1" dirty="0"/>
              <a:t>Transportation: Electric Vehicles, Busses &amp; Ferries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B055D4-5676-41B2-AA0F-9160CC51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658105" y="5450220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7F2C125-2846-6EDB-09F6-5210F0193EBA}"/>
              </a:ext>
            </a:extLst>
          </p:cNvPr>
          <p:cNvSpPr txBox="1"/>
          <p:nvPr/>
        </p:nvSpPr>
        <p:spPr>
          <a:xfrm>
            <a:off x="355147" y="1533523"/>
            <a:ext cx="4788353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Electric Vehicle Infrastructure: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National EV Infrastructure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 $5 Billion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February 2022: FY2022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Apportionments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Guidance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Nomination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Request for NEVI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2022: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NPRM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NEVI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2022: NEVI FY 2023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Apportionment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Discretionary Grant Program for Charging and Fueling Infrastructure - $2.5 Billon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Electric Vehicle Transition: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9"/>
              </a:rPr>
              <a:t>Clean School Bus Program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$5 Billion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Low-and No-Emission Transit Bus Program - $5.6 billion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/>
              </a:rPr>
              <a:t>NOFO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closed May 2022, FY 2022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/>
              </a:rPr>
              <a:t>grants awarded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September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2"/>
              </a:rPr>
              <a:t>Electric or Low Emitting Pilot Program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$250 million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/>
              </a:rPr>
              <a:t>NOFO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closed September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I-70 and Kansas Turnpike to get more electric vehicle charging stations in  Kansas">
            <a:extLst>
              <a:ext uri="{FF2B5EF4-FFF2-40B4-BE49-F238E27FC236}">
                <a16:creationId xmlns:a16="http://schemas.microsoft.com/office/drawing/2014/main" id="{57B7855E-1EF2-E867-166C-1FC23F439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78" y="273974"/>
            <a:ext cx="4330622" cy="243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lifornia Transit Agencies Must Convert to Zero-Emission Buses">
            <a:extLst>
              <a:ext uri="{FF2B5EF4-FFF2-40B4-BE49-F238E27FC236}">
                <a16:creationId xmlns:a16="http://schemas.microsoft.com/office/drawing/2014/main" id="{CA227393-F0BB-F7D1-CA54-BDD6C3FA2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t="-144" r="8909" b="144"/>
          <a:stretch/>
        </p:blipFill>
        <p:spPr bwMode="auto">
          <a:xfrm>
            <a:off x="5374488" y="1766637"/>
            <a:ext cx="3840680" cy="243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4507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1">
            <a:extLst>
              <a:ext uri="{FF2B5EF4-FFF2-40B4-BE49-F238E27FC236}">
                <a16:creationId xmlns:a16="http://schemas.microsoft.com/office/drawing/2014/main" id="{7894AA57-6AE2-4947-8D13-36E56A004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B73C415-D670-4716-A5EC-CC4D52CA2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153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153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24187BB-8DB6-4092-B115-0B68FBF4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5" y="3981451"/>
            <a:ext cx="5749483" cy="1343026"/>
          </a:xfrm>
        </p:spPr>
        <p:txBody>
          <a:bodyPr anchor="b">
            <a:normAutofit/>
          </a:bodyPr>
          <a:lstStyle/>
          <a:p>
            <a:r>
              <a:rPr lang="en-US" b="1" dirty="0"/>
              <a:t>Transportation: Public Transit &amp; Amtrak / Rail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14FE1-FFE1-4295-9308-6D6F47231BE1}"/>
              </a:ext>
            </a:extLst>
          </p:cNvPr>
          <p:cNvSpPr txBox="1"/>
          <p:nvPr/>
        </p:nvSpPr>
        <p:spPr>
          <a:xfrm>
            <a:off x="431998" y="1211043"/>
            <a:ext cx="4626385" cy="51090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Transit | $91 Billion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Emphasis on federal-local funding stream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Urbanized - $33.5 Billion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 of Good Repair - $23.1 Billion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 Formula Funds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Rural - $4.5 Billion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Seniors &amp; Individuals with Disabilities - $2.2 Billion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 &amp; Bus facilities - $3.1 Billion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Amtrak &amp; Rail | $66 Billion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Amtrak - $22 Billion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Network - $16 Billion | Northeast Corridor - $6 Billion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 State-Federal Partnership Grants - $36 Billion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Competitive (state, local &amp; Amtrak)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CRISI - $5 Billion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Corridor Development Program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FY22 NOFO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1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closed Oct. 2022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B055D4-5676-41B2-AA0F-9160CC51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658105" y="5450220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3CA031-5076-FEEE-CFC3-49914BC27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b="18120"/>
          <a:stretch/>
        </p:blipFill>
        <p:spPr bwMode="auto">
          <a:xfrm>
            <a:off x="5429505" y="1709091"/>
            <a:ext cx="3728336" cy="19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mtrak Train Ventura, California Free Stock Photo - Public Domain Pictures">
            <a:extLst>
              <a:ext uri="{FF2B5EF4-FFF2-40B4-BE49-F238E27FC236}">
                <a16:creationId xmlns:a16="http://schemas.microsoft.com/office/drawing/2014/main" id="{A0819100-C5F6-4816-4D08-78DFDD043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 r="11486"/>
          <a:stretch/>
        </p:blipFill>
        <p:spPr bwMode="auto">
          <a:xfrm>
            <a:off x="8169442" y="177183"/>
            <a:ext cx="3602558" cy="23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479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NCSL_2">
      <a:dk1>
        <a:srgbClr val="404153"/>
      </a:dk1>
      <a:lt1>
        <a:srgbClr val="FFFFFF"/>
      </a:lt1>
      <a:dk2>
        <a:srgbClr val="5C6D8B"/>
      </a:dk2>
      <a:lt2>
        <a:srgbClr val="F6F0E9"/>
      </a:lt2>
      <a:accent1>
        <a:srgbClr val="558589"/>
      </a:accent1>
      <a:accent2>
        <a:srgbClr val="B5C064"/>
      </a:accent2>
      <a:accent3>
        <a:srgbClr val="C3CB7C"/>
      </a:accent3>
      <a:accent4>
        <a:srgbClr val="F3BC6A"/>
      </a:accent4>
      <a:accent5>
        <a:srgbClr val="E37B39"/>
      </a:accent5>
      <a:accent6>
        <a:srgbClr val="595A6F"/>
      </a:accent6>
      <a:hlink>
        <a:srgbClr val="5C6D8B"/>
      </a:hlink>
      <a:folHlink>
        <a:srgbClr val="558589"/>
      </a:folHlink>
    </a:clrScheme>
    <a:fontScheme name="Custom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CSL 2021 Updated.potx" id="{9322F977-E0F7-49E2-A7D6-9C42F08CD34B}" vid="{AA67240F-5732-4941-AF15-23CC3772D7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2079</Words>
  <Application>Microsoft Office PowerPoint</Application>
  <PresentationFormat>Widescreen</PresentationFormat>
  <Paragraphs>382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Times New Roman</vt:lpstr>
      <vt:lpstr>Wingdings</vt:lpstr>
      <vt:lpstr>Wingdings,Sans-Serif</vt:lpstr>
      <vt:lpstr>1_Office Theme</vt:lpstr>
      <vt:lpstr>Federal Infrastructure Funding: Infrastructure Investment and Jobs Act &amp; Inflation Reduction Act</vt:lpstr>
      <vt:lpstr>IRA vs. IIJA  </vt:lpstr>
      <vt:lpstr>Infrastructure Investment and Jobs Act: Overview </vt:lpstr>
      <vt:lpstr>IIJA: New vs. Existing Funding</vt:lpstr>
      <vt:lpstr>Infrastructure Investment and Jobs Act: MN Specific</vt:lpstr>
      <vt:lpstr>Transportation : Federal Aid Highway Program</vt:lpstr>
      <vt:lpstr>Transportation: Other State Eligible Programs</vt:lpstr>
      <vt:lpstr>Transportation: Electric Vehicles, Busses &amp; Ferries</vt:lpstr>
      <vt:lpstr>Transportation: Public Transit &amp; Amtrak / Rail</vt:lpstr>
      <vt:lpstr>Minnesota Funding Totals FY22 – 26</vt:lpstr>
      <vt:lpstr>Minnesota Funding Totals FY22 – 26 </vt:lpstr>
      <vt:lpstr>PowerPoint Presentation</vt:lpstr>
      <vt:lpstr>Energy: State Eligible Programs</vt:lpstr>
      <vt:lpstr>Energy: Formula Funds to States </vt:lpstr>
      <vt:lpstr>State Energy Program Funding - $500 Million FY22-FY26  </vt:lpstr>
      <vt:lpstr>Minnesota Funding Totals FY22-26</vt:lpstr>
      <vt:lpstr>Water Funding – State Revolving Funds</vt:lpstr>
      <vt:lpstr>DISASTER MITIGATION &amp; RESILENCY</vt:lpstr>
      <vt:lpstr> Inflation Reduction Act</vt:lpstr>
      <vt:lpstr>Inflation Reduction Act  </vt:lpstr>
      <vt:lpstr>IRA: Energy Loans &amp; Other Provisions</vt:lpstr>
      <vt:lpstr>Environmental &amp; Climate Provisions </vt:lpstr>
      <vt:lpstr>Possible Next Steps for State Legislatures: IRA &amp; IIJA</vt:lpstr>
      <vt:lpstr>Suggestions for Engagement &amp; Collaboration</vt:lpstr>
      <vt:lpstr>IIJA &amp; IRA Implementation Resources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Infrastructure Funding: Infrastructure Investment and Jobs Act &amp; Inflation Reduction Act</dc:title>
  <dc:creator>Kristen Hildreth</dc:creator>
  <cp:lastModifiedBy>Kristen Hildreth</cp:lastModifiedBy>
  <cp:revision>4</cp:revision>
  <dcterms:created xsi:type="dcterms:W3CDTF">2023-01-02T17:42:14Z</dcterms:created>
  <dcterms:modified xsi:type="dcterms:W3CDTF">2023-01-03T18:58:28Z</dcterms:modified>
</cp:coreProperties>
</file>