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40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Ginsberg" initials="DG" lastIdx="17" clrIdx="0">
    <p:extLst>
      <p:ext uri="{19B8F6BF-5375-455C-9EA6-DF929625EA0E}">
        <p15:presenceInfo xmlns:p15="http://schemas.microsoft.com/office/powerpoint/2012/main" userId="Dorothy Ginsberg" providerId="None"/>
      </p:ext>
    </p:extLst>
  </p:cmAuthor>
  <p:cmAuthor id="2" name="Mandy Hurley" initials="MH" lastIdx="1" clrIdx="1">
    <p:extLst>
      <p:ext uri="{19B8F6BF-5375-455C-9EA6-DF929625EA0E}">
        <p15:presenceInfo xmlns:p15="http://schemas.microsoft.com/office/powerpoint/2012/main" userId="S::MHurley@CapstonePerformanceSystems.onmicrosoft.com::fd4f0d2f-31f8-4fbf-88e6-f3d725b63d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864"/>
    <a:srgbClr val="F00000"/>
    <a:srgbClr val="F1B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5646" autoAdjust="0"/>
  </p:normalViewPr>
  <p:slideViewPr>
    <p:cSldViewPr snapToGrid="0">
      <p:cViewPr varScale="1">
        <p:scale>
          <a:sx n="109" d="100"/>
          <a:sy n="109" d="100"/>
        </p:scale>
        <p:origin x="6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62AAB-6D2F-4D7C-B941-BA48E99CEC4C}"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F3E1D-B58D-499A-A25A-2B5E2DD20B93}" type="slidenum">
              <a:rPr lang="en-US" smtClean="0"/>
              <a:t>‹#›</a:t>
            </a:fld>
            <a:endParaRPr lang="en-US"/>
          </a:p>
        </p:txBody>
      </p:sp>
    </p:spTree>
    <p:extLst>
      <p:ext uri="{BB962C8B-B14F-4D97-AF65-F5344CB8AC3E}">
        <p14:creationId xmlns:p14="http://schemas.microsoft.com/office/powerpoint/2010/main" val="135398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Occupational, physical and speech therapy (long term and short term)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B2F3E1D-B58D-499A-A25A-2B5E2DD20B93}" type="slidenum">
              <a:rPr lang="en-US" smtClean="0"/>
              <a:t>1</a:t>
            </a:fld>
            <a:endParaRPr lang="en-US"/>
          </a:p>
        </p:txBody>
      </p:sp>
    </p:spTree>
    <p:extLst>
      <p:ext uri="{BB962C8B-B14F-4D97-AF65-F5344CB8AC3E}">
        <p14:creationId xmlns:p14="http://schemas.microsoft.com/office/powerpoint/2010/main" val="191189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with bar at top and black bullet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3D4B0885-71AD-4FA7-B60E-97C1B79AAEB6}"/>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91297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no bar at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10CC-F252-4175-84BC-6273A481D4B2}"/>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3882CCC-C928-451E-8B5F-C5DC52F9B91C}"/>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95105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with bar at top">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ACEB4D3-CC4A-49D4-9822-EC3A0E285589}"/>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110CC-F252-4175-84BC-6273A481D4B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3882CCC-C928-451E-8B5F-C5DC52F9B91C}"/>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51910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1_Title with bar at top">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ACEB4D3-CC4A-49D4-9822-EC3A0E285589}"/>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110CC-F252-4175-84BC-6273A481D4B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3882CCC-C928-451E-8B5F-C5DC52F9B91C}"/>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96612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03E5C-D594-40FB-9661-F95824EB95E0}"/>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47846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_Foot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03E5C-D594-40FB-9661-F95824EB95E0}"/>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372615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03E5C-D594-40FB-9661-F95824EB95E0}"/>
              </a:ext>
            </a:extLst>
          </p:cNvPr>
          <p:cNvSpPr>
            <a:spLocks noGrp="1"/>
          </p:cNvSpPr>
          <p:nvPr>
            <p:ph type="sldNum" sz="quarter" idx="12"/>
          </p:nvPr>
        </p:nvSpPr>
        <p:spPr/>
        <p:txBody>
          <a:bodyPr/>
          <a:lstStyle/>
          <a:p>
            <a:fld id="{773A2D05-CB96-4810-8A78-E7937F884189}" type="slidenum">
              <a:rPr lang="en-US" smtClean="0"/>
              <a:t>‹#›</a:t>
            </a:fld>
            <a:endParaRPr lang="en-US"/>
          </a:p>
        </p:txBody>
      </p:sp>
      <p:sp>
        <p:nvSpPr>
          <p:cNvPr id="3" name="Text Placeholder 2">
            <a:extLst>
              <a:ext uri="{FF2B5EF4-FFF2-40B4-BE49-F238E27FC236}">
                <a16:creationId xmlns:a16="http://schemas.microsoft.com/office/drawing/2014/main" id="{62AB86B3-0749-4050-A392-A2B186B496B0}"/>
              </a:ext>
            </a:extLst>
          </p:cNvPr>
          <p:cNvSpPr>
            <a:spLocks noGrp="1"/>
          </p:cNvSpPr>
          <p:nvPr>
            <p:ph type="body" sz="quarter" idx="13"/>
          </p:nvPr>
        </p:nvSpPr>
        <p:spPr>
          <a:xfrm>
            <a:off x="114300" y="3235100"/>
            <a:ext cx="5883274" cy="387798"/>
          </a:xfrm>
        </p:spPr>
        <p:txBody>
          <a:bodyPr lIns="0" anchor="ctr" anchorCtr="0">
            <a:spAutoFit/>
          </a:bodyPr>
          <a:lstStyle>
            <a:lvl1pPr marL="0" indent="0" algn="ctr">
              <a:buNone/>
              <a:defRPr sz="2800" b="1" spc="-100" baseline="0">
                <a:solidFill>
                  <a:schemeClr val="bg1"/>
                </a:solidFill>
                <a:latin typeface="+mj-lt"/>
              </a:defRPr>
            </a:lvl1pPr>
            <a:lvl2pPr>
              <a:defRPr sz="2800" b="1">
                <a:solidFill>
                  <a:schemeClr val="bg1"/>
                </a:solidFill>
                <a:latin typeface="+mj-lt"/>
              </a:defRPr>
            </a:lvl2pPr>
            <a:lvl3pPr>
              <a:defRPr sz="2800" b="1">
                <a:solidFill>
                  <a:schemeClr val="bg1"/>
                </a:solidFill>
                <a:latin typeface="+mj-lt"/>
              </a:defRPr>
            </a:lvl3pPr>
            <a:lvl4pPr>
              <a:defRPr sz="2800" b="1">
                <a:solidFill>
                  <a:schemeClr val="bg1"/>
                </a:solidFill>
                <a:latin typeface="+mj-lt"/>
              </a:defRPr>
            </a:lvl4pPr>
            <a:lvl5pPr>
              <a:defRPr sz="2800" b="1">
                <a:solidFill>
                  <a:schemeClr val="bg1"/>
                </a:solidFill>
                <a:latin typeface="+mj-lt"/>
              </a:defRPr>
            </a:lvl5pPr>
          </a:lstStyle>
          <a:p>
            <a:pPr lvl="0"/>
            <a:r>
              <a:rPr lang="en-US" dirty="0"/>
              <a:t>Edit Master text styles</a:t>
            </a:r>
          </a:p>
        </p:txBody>
      </p:sp>
      <p:sp>
        <p:nvSpPr>
          <p:cNvPr id="6" name="Text Placeholder 5">
            <a:extLst>
              <a:ext uri="{FF2B5EF4-FFF2-40B4-BE49-F238E27FC236}">
                <a16:creationId xmlns:a16="http://schemas.microsoft.com/office/drawing/2014/main" id="{83F79B25-ABEF-436F-8648-14231FB39FB1}"/>
              </a:ext>
            </a:extLst>
          </p:cNvPr>
          <p:cNvSpPr>
            <a:spLocks noGrp="1"/>
          </p:cNvSpPr>
          <p:nvPr>
            <p:ph type="body" sz="quarter" idx="14"/>
          </p:nvPr>
        </p:nvSpPr>
        <p:spPr>
          <a:xfrm>
            <a:off x="6194425" y="3235100"/>
            <a:ext cx="5883275" cy="387798"/>
          </a:xfrm>
        </p:spPr>
        <p:txBody>
          <a:bodyPr anchor="ctr" anchorCtr="0">
            <a:spAutoFit/>
          </a:bodyPr>
          <a:lstStyle>
            <a:lvl1pPr marL="0" indent="0" algn="ctr">
              <a:buFontTx/>
              <a:buNone/>
              <a:defRPr sz="2800" b="1" spc="-50" baseline="0">
                <a:solidFill>
                  <a:schemeClr val="accent6"/>
                </a:solidFill>
                <a:latin typeface="+mj-lt"/>
              </a:defRPr>
            </a:lvl1pPr>
            <a:lvl2pPr>
              <a:defRPr sz="2800" b="1">
                <a:solidFill>
                  <a:schemeClr val="accent6"/>
                </a:solidFill>
                <a:latin typeface="+mj-lt"/>
              </a:defRPr>
            </a:lvl2pPr>
            <a:lvl3pPr>
              <a:defRPr sz="2800" b="1">
                <a:solidFill>
                  <a:schemeClr val="accent6"/>
                </a:solidFill>
                <a:latin typeface="+mj-lt"/>
              </a:defRPr>
            </a:lvl3pPr>
            <a:lvl4pPr>
              <a:defRPr sz="2800" b="1">
                <a:solidFill>
                  <a:schemeClr val="accent6"/>
                </a:solidFill>
                <a:latin typeface="+mj-lt"/>
              </a:defRPr>
            </a:lvl4pPr>
            <a:lvl5pPr>
              <a:defRPr sz="2800" b="1">
                <a:solidFill>
                  <a:schemeClr val="accent6"/>
                </a:solidFill>
                <a:latin typeface="+mj-lt"/>
              </a:defRPr>
            </a:lvl5pPr>
          </a:lstStyle>
          <a:p>
            <a:pPr lvl="0"/>
            <a:r>
              <a:rPr lang="en-US" dirty="0"/>
              <a:t>Edit Master text styles</a:t>
            </a:r>
          </a:p>
        </p:txBody>
      </p:sp>
      <p:sp>
        <p:nvSpPr>
          <p:cNvPr id="9" name="Text Placeholder 23">
            <a:extLst>
              <a:ext uri="{FF2B5EF4-FFF2-40B4-BE49-F238E27FC236}">
                <a16:creationId xmlns:a16="http://schemas.microsoft.com/office/drawing/2014/main" id="{E2F1A7E1-8A0E-4591-A98D-3CDEEAA2CDC1}"/>
              </a:ext>
            </a:extLst>
          </p:cNvPr>
          <p:cNvSpPr txBox="1">
            <a:spLocks/>
          </p:cNvSpPr>
          <p:nvPr userDrawn="1"/>
        </p:nvSpPr>
        <p:spPr>
          <a:xfrm>
            <a:off x="2394982" y="6673364"/>
            <a:ext cx="9689147" cy="146350"/>
          </a:xfrm>
          <a:prstGeom prst="rect">
            <a:avLst/>
          </a:prstGeom>
        </p:spPr>
        <p:txBody>
          <a:bodyPr lIns="0" tIns="0" rIns="0" bIns="0" anchor="t" anchorCtr="0"/>
          <a:lstStyle>
            <a:lvl1pPr marL="108497" indent="-108497" algn="l" defTabSz="289325" rtl="0" eaLnBrk="1" latinLnBrk="0" hangingPunct="1">
              <a:spcBef>
                <a:spcPct val="20000"/>
              </a:spcBef>
              <a:buFont typeface="Arial" pitchFamily="34" charset="0"/>
              <a:buChar char="•"/>
              <a:defRPr sz="1013" kern="1200">
                <a:solidFill>
                  <a:schemeClr val="tx1"/>
                </a:solidFill>
                <a:latin typeface="+mn-lt"/>
                <a:ea typeface="+mn-ea"/>
                <a:cs typeface="+mn-cs"/>
              </a:defRPr>
            </a:lvl1pPr>
            <a:lvl2pPr marL="235077" indent="-90414" algn="l" defTabSz="289325" rtl="0" eaLnBrk="1" latinLnBrk="0" hangingPunct="1">
              <a:spcBef>
                <a:spcPct val="20000"/>
              </a:spcBef>
              <a:buFont typeface="Arial" pitchFamily="34" charset="0"/>
              <a:buChar char="–"/>
              <a:defRPr sz="886" kern="1200">
                <a:solidFill>
                  <a:schemeClr val="tx1"/>
                </a:solidFill>
                <a:latin typeface="+mn-lt"/>
                <a:ea typeface="+mn-ea"/>
                <a:cs typeface="+mn-cs"/>
              </a:defRPr>
            </a:lvl2pPr>
            <a:lvl3pPr marL="361658" indent="-72332" algn="l" defTabSz="289325" rtl="0" eaLnBrk="1" latinLnBrk="0" hangingPunct="1">
              <a:spcBef>
                <a:spcPct val="20000"/>
              </a:spcBef>
              <a:buFont typeface="Arial" pitchFamily="34" charset="0"/>
              <a:buChar char="•"/>
              <a:defRPr sz="760" kern="1200">
                <a:solidFill>
                  <a:schemeClr val="tx1"/>
                </a:solidFill>
                <a:latin typeface="+mn-lt"/>
                <a:ea typeface="+mn-ea"/>
                <a:cs typeface="+mn-cs"/>
              </a:defRPr>
            </a:lvl3pPr>
            <a:lvl4pPr marL="506320"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4pPr>
            <a:lvl5pPr marL="650983"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5pPr>
            <a:lvl6pPr marL="795646"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308"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71"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33"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9pPr>
          </a:lstStyle>
          <a:p>
            <a:pPr marL="0" marR="0" lvl="0" indent="0" algn="r" defTabSz="289325" rtl="0" eaLnBrk="1" fontAlgn="auto" latinLnBrk="0" hangingPunct="1">
              <a:lnSpc>
                <a:spcPct val="100000"/>
              </a:lnSpc>
              <a:spcBef>
                <a:spcPct val="20000"/>
              </a:spcBef>
              <a:spcAft>
                <a:spcPts val="0"/>
              </a:spcAft>
              <a:buClrTx/>
              <a:buSzTx/>
              <a:buFont typeface="Arial" pitchFamily="34" charset="0"/>
              <a:buNone/>
              <a:tabLst/>
              <a:defRPr/>
            </a:pPr>
            <a:r>
              <a:rPr lang="en-US" sz="700" kern="1200" dirty="0">
                <a:solidFill>
                  <a:schemeClr val="bg1">
                    <a:lumMod val="85000"/>
                  </a:schemeClr>
                </a:solidFill>
              </a:rPr>
              <a:t>Copyright © 2020 Tabula Rasa HealthCare, Inc., All Rights Reserved. May not be used without permission. | NASDAQ – TRHC.</a:t>
            </a:r>
            <a:endParaRPr lang="en-US" sz="700" dirty="0">
              <a:solidFill>
                <a:schemeClr val="bg1">
                  <a:lumMod val="85000"/>
                </a:schemeClr>
              </a:solidFill>
            </a:endParaRPr>
          </a:p>
        </p:txBody>
      </p:sp>
      <p:sp>
        <p:nvSpPr>
          <p:cNvPr id="10" name="Title 1">
            <a:extLst>
              <a:ext uri="{FF2B5EF4-FFF2-40B4-BE49-F238E27FC236}">
                <a16:creationId xmlns:a16="http://schemas.microsoft.com/office/drawing/2014/main" id="{87B42C44-7E4D-4114-B03D-AC0F52556D01}"/>
              </a:ext>
            </a:extLst>
          </p:cNvPr>
          <p:cNvSpPr txBox="1">
            <a:spLocks/>
          </p:cNvSpPr>
          <p:nvPr userDrawn="1"/>
        </p:nvSpPr>
        <p:spPr>
          <a:xfrm>
            <a:off x="9291145" y="6459815"/>
            <a:ext cx="2792985" cy="283885"/>
          </a:xfrm>
          <a:prstGeom prst="rect">
            <a:avLst/>
          </a:prstGeom>
        </p:spPr>
        <p:txBody>
          <a:bodyPr lIns="0" rIns="0" anchor="t" anchorCtr="0">
            <a:noAutofit/>
          </a:bodyPr>
          <a:lstStyle>
            <a:lvl1pPr algn="l" defTabSz="914400" rtl="0" eaLnBrk="1" latinLnBrk="0" hangingPunct="1">
              <a:lnSpc>
                <a:spcPct val="90000"/>
              </a:lnSpc>
              <a:spcBef>
                <a:spcPct val="0"/>
              </a:spcBef>
              <a:buNone/>
              <a:defRPr sz="2400" b="1" kern="1200" spc="-150">
                <a:solidFill>
                  <a:schemeClr val="tx2">
                    <a:lumMod val="75000"/>
                  </a:schemeClr>
                </a:solidFill>
                <a:latin typeface="Arial" panose="020B0604020202020204" pitchFamily="34" charset="0"/>
                <a:ea typeface="+mj-ea"/>
                <a:cs typeface="Arial" panose="020B0604020202020204" pitchFamily="34" charset="0"/>
              </a:defRPr>
            </a:lvl1pPr>
          </a:lstStyle>
          <a:p>
            <a:pPr algn="r"/>
            <a:r>
              <a:rPr lang="en-US" sz="1200" spc="-90" baseline="0" dirty="0">
                <a:solidFill>
                  <a:schemeClr val="bg1">
                    <a:lumMod val="85000"/>
                  </a:schemeClr>
                </a:solidFill>
              </a:rPr>
              <a:t>Innovative Solutions for Value-Based Care</a:t>
            </a:r>
          </a:p>
        </p:txBody>
      </p:sp>
    </p:spTree>
    <p:extLst>
      <p:ext uri="{BB962C8B-B14F-4D97-AF65-F5344CB8AC3E}">
        <p14:creationId xmlns:p14="http://schemas.microsoft.com/office/powerpoint/2010/main" val="83487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3FF96-5B02-4D4C-BC92-446C9A4375F3}"/>
              </a:ext>
            </a:extLst>
          </p:cNvPr>
          <p:cNvSpPr>
            <a:spLocks noGrp="1"/>
          </p:cNvSpPr>
          <p:nvPr>
            <p:ph type="sldNum" sz="quarter" idx="14"/>
          </p:nvPr>
        </p:nvSpPr>
        <p:spPr/>
        <p:txBody>
          <a:bodyPr/>
          <a:lstStyle/>
          <a:p>
            <a:fld id="{5A7BAB4F-08B4-4FD1-87AA-3FC2381853EF}" type="slidenum">
              <a:rPr lang="en-US" smtClean="0"/>
              <a:pPr/>
              <a:t>‹#›</a:t>
            </a:fld>
            <a:endParaRPr lang="en-US" dirty="0"/>
          </a:p>
        </p:txBody>
      </p:sp>
    </p:spTree>
    <p:extLst>
      <p:ext uri="{BB962C8B-B14F-4D97-AF65-F5344CB8AC3E}">
        <p14:creationId xmlns:p14="http://schemas.microsoft.com/office/powerpoint/2010/main" val="545305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DCE9-B363-40EB-B8C3-B45D5B36B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B35DD-B123-4CD9-9C31-337213F99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3211C94-ACFC-493F-903F-D4EB49343DB5}"/>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33649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D326-A4A6-4EAA-89F9-17654DF5D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1CA861-6609-4854-A57C-230148CED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8FEAF0-D075-423A-B25A-C36EBF6D0722}"/>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60520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9781-1B8D-4213-AAAD-3ACD84312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2FD5D-7BAC-4E75-86F2-46A0B4A04A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6E4C-11D9-43CB-8B77-49E8548E95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DFC6506-A00D-4FD3-A2D2-4ED96B31FAA2}"/>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33176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bar at top and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625528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0D6D-C19D-491B-8530-49A39E0CE4D3}"/>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26C3C64-2CB9-41DF-954B-FB56A94FD6A9}"/>
              </a:ext>
            </a:extLst>
          </p:cNvPr>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E55BEA1-3BC4-4344-B647-708EBFC055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F2647-E29D-4147-9C7B-5B0F3FECC1AA}"/>
              </a:ext>
            </a:extLst>
          </p:cNvPr>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621642E-F3F5-44EA-AF07-771836D484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2DE40DF-75F6-4EA4-9BF5-C26037BF3FA2}"/>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84760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736B-621F-4326-8F38-01413C81F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93CA6-8C3E-4A35-BF2F-76BEF518B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F1FDEDC-F097-4548-A0F2-51A13950A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A2395DD-764C-4996-8D47-9CBE978111F1}"/>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4169158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6AB6-BCEE-467F-AE23-2BB59A3AC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AA71EB-D504-4BB5-B169-D7B13BB4F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464BC3-2B56-4247-BD45-1AA7BE579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9C1B727-03C9-4CC9-B3DC-88AFF0E60312}"/>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07340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BDE5-AB80-463D-B0CA-0C507EED0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68A0C8-79D0-4330-ABAD-98F890DF86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8AEAADE-05C5-49DE-82BC-F60D15B28D76}"/>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357489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AD1E1-6B83-4979-9286-5438B3D65B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6EEBD-5580-4981-80DA-886A5D5E31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7D1832-D400-4B73-9AD7-68CEE51D5962}"/>
              </a:ext>
            </a:extLst>
          </p:cNvPr>
          <p:cNvSpPr>
            <a:spLocks noGrp="1"/>
          </p:cNvSpPr>
          <p:nvPr>
            <p:ph type="sldNum" sz="quarter" idx="12"/>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422774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RHC Cov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1BEDA-E8A8-4624-BCD5-E5CA44929341}"/>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B7A8C23-5313-4201-B75E-CE3FBA929388}"/>
              </a:ext>
            </a:extLst>
          </p:cNvPr>
          <p:cNvSpPr/>
          <p:nvPr userDrawn="1"/>
        </p:nvSpPr>
        <p:spPr>
          <a:xfrm>
            <a:off x="0" y="2743206"/>
            <a:ext cx="12192000" cy="133481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CCEC4E-C5F5-4947-9101-26A5F24F8463}"/>
              </a:ext>
            </a:extLst>
          </p:cNvPr>
          <p:cNvSpPr/>
          <p:nvPr userDrawn="1"/>
        </p:nvSpPr>
        <p:spPr>
          <a:xfrm>
            <a:off x="114300" y="6322377"/>
            <a:ext cx="4506468" cy="507831"/>
          </a:xfrm>
          <a:prstGeom prst="rect">
            <a:avLst/>
          </a:prstGeom>
        </p:spPr>
        <p:txBody>
          <a:bodyPr wrap="square">
            <a:spAutoFit/>
          </a:bodyPr>
          <a:lstStyle/>
          <a:p>
            <a:pPr algn="l"/>
            <a:r>
              <a:rPr lang="en-US" sz="900" dirty="0">
                <a:solidFill>
                  <a:schemeClr val="accent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14" name="Rectangle 13">
            <a:extLst>
              <a:ext uri="{FF2B5EF4-FFF2-40B4-BE49-F238E27FC236}">
                <a16:creationId xmlns:a16="http://schemas.microsoft.com/office/drawing/2014/main" id="{6EF691D8-711C-4602-AC65-7027751A1944}"/>
              </a:ext>
            </a:extLst>
          </p:cNvPr>
          <p:cNvSpPr/>
          <p:nvPr userDrawn="1"/>
        </p:nvSpPr>
        <p:spPr>
          <a:xfrm>
            <a:off x="5948855" y="5188671"/>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5">
            <a:extLst>
              <a:ext uri="{FF2B5EF4-FFF2-40B4-BE49-F238E27FC236}">
                <a16:creationId xmlns:a16="http://schemas.microsoft.com/office/drawing/2014/main" id="{B2F21490-000B-4304-A63F-2737E6FF5A86}"/>
              </a:ext>
            </a:extLst>
          </p:cNvPr>
          <p:cNvSpPr>
            <a:spLocks noGrp="1"/>
          </p:cNvSpPr>
          <p:nvPr>
            <p:ph type="body" sz="quarter" idx="12" hasCustomPrompt="1"/>
          </p:nvPr>
        </p:nvSpPr>
        <p:spPr>
          <a:xfrm>
            <a:off x="6164150" y="5333899"/>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3" name="Graphic 2">
            <a:extLst>
              <a:ext uri="{FF2B5EF4-FFF2-40B4-BE49-F238E27FC236}">
                <a16:creationId xmlns:a16="http://schemas.microsoft.com/office/drawing/2014/main" id="{6B91E9B4-426C-4C6E-AE1A-1AE6C58BC1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5688" y="3007843"/>
            <a:ext cx="4286334" cy="802585"/>
          </a:xfrm>
          <a:prstGeom prst="rect">
            <a:avLst/>
          </a:prstGeom>
        </p:spPr>
      </p:pic>
    </p:spTree>
    <p:extLst>
      <p:ext uri="{BB962C8B-B14F-4D97-AF65-F5344CB8AC3E}">
        <p14:creationId xmlns:p14="http://schemas.microsoft.com/office/powerpoint/2010/main" val="422967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TRHC 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63D85-1DBF-4F86-B39A-192160A514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28" b="26879"/>
          <a:stretch/>
        </p:blipFill>
        <p:spPr>
          <a:xfrm>
            <a:off x="-11122" y="1963937"/>
            <a:ext cx="12203122" cy="4894063"/>
          </a:xfrm>
          <a:prstGeom prst="rect">
            <a:avLst/>
          </a:prstGeom>
        </p:spPr>
      </p:pic>
      <p:sp>
        <p:nvSpPr>
          <p:cNvPr id="8" name="Rectangle 7">
            <a:extLst>
              <a:ext uri="{FF2B5EF4-FFF2-40B4-BE49-F238E27FC236}">
                <a16:creationId xmlns:a16="http://schemas.microsoft.com/office/drawing/2014/main" id="{4D69DD3D-1050-4A27-A578-035260F34898}"/>
              </a:ext>
            </a:extLst>
          </p:cNvPr>
          <p:cNvSpPr/>
          <p:nvPr userDrawn="1"/>
        </p:nvSpPr>
        <p:spPr>
          <a:xfrm>
            <a:off x="197424" y="6442447"/>
            <a:ext cx="6861742" cy="369332"/>
          </a:xfrm>
          <a:prstGeom prst="rect">
            <a:avLst/>
          </a:prstGeom>
        </p:spPr>
        <p:txBody>
          <a:bodyPr wrap="square">
            <a:spAutoFit/>
          </a:bodyPr>
          <a:lstStyle/>
          <a:p>
            <a:pPr algn="l"/>
            <a:r>
              <a:rPr lang="en-US" sz="900" dirty="0">
                <a:solidFill>
                  <a:schemeClr val="bg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9" name="Rectangle 8">
            <a:extLst>
              <a:ext uri="{FF2B5EF4-FFF2-40B4-BE49-F238E27FC236}">
                <a16:creationId xmlns:a16="http://schemas.microsoft.com/office/drawing/2014/main" id="{1C68D887-82E9-4B86-A75D-88978332E576}"/>
              </a:ext>
            </a:extLst>
          </p:cNvPr>
          <p:cNvSpPr/>
          <p:nvPr userDrawn="1"/>
        </p:nvSpPr>
        <p:spPr>
          <a:xfrm>
            <a:off x="5948855" y="5188671"/>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D1E2656B-357F-4718-90F4-6B99C89FF0DD}"/>
              </a:ext>
            </a:extLst>
          </p:cNvPr>
          <p:cNvSpPr>
            <a:spLocks noGrp="1"/>
          </p:cNvSpPr>
          <p:nvPr>
            <p:ph type="body" sz="quarter" idx="12" hasCustomPrompt="1"/>
          </p:nvPr>
        </p:nvSpPr>
        <p:spPr>
          <a:xfrm>
            <a:off x="6164150" y="5333899"/>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4" name="Graphic 13">
            <a:extLst>
              <a:ext uri="{FF2B5EF4-FFF2-40B4-BE49-F238E27FC236}">
                <a16:creationId xmlns:a16="http://schemas.microsoft.com/office/drawing/2014/main" id="{DEF1C1B2-D182-4602-8EB6-2EE7D6FE8F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42487" y="587320"/>
            <a:ext cx="4553445" cy="852600"/>
          </a:xfrm>
          <a:prstGeom prst="rect">
            <a:avLst/>
          </a:prstGeom>
        </p:spPr>
      </p:pic>
    </p:spTree>
    <p:extLst>
      <p:ext uri="{BB962C8B-B14F-4D97-AF65-F5344CB8AC3E}">
        <p14:creationId xmlns:p14="http://schemas.microsoft.com/office/powerpoint/2010/main" val="460152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RHC 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63D85-1DBF-4F86-B39A-192160A51457}"/>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t="13028" b="26879"/>
          <a:stretch/>
        </p:blipFill>
        <p:spPr>
          <a:xfrm>
            <a:off x="-11122" y="1963937"/>
            <a:ext cx="12203122" cy="4894063"/>
          </a:xfrm>
          <a:prstGeom prst="rect">
            <a:avLst/>
          </a:prstGeom>
        </p:spPr>
      </p:pic>
      <p:sp>
        <p:nvSpPr>
          <p:cNvPr id="8" name="Rectangle 7">
            <a:extLst>
              <a:ext uri="{FF2B5EF4-FFF2-40B4-BE49-F238E27FC236}">
                <a16:creationId xmlns:a16="http://schemas.microsoft.com/office/drawing/2014/main" id="{4D69DD3D-1050-4A27-A578-035260F34898}"/>
              </a:ext>
            </a:extLst>
          </p:cNvPr>
          <p:cNvSpPr/>
          <p:nvPr userDrawn="1"/>
        </p:nvSpPr>
        <p:spPr>
          <a:xfrm>
            <a:off x="197424" y="6442447"/>
            <a:ext cx="6861742" cy="369332"/>
          </a:xfrm>
          <a:prstGeom prst="rect">
            <a:avLst/>
          </a:prstGeom>
        </p:spPr>
        <p:txBody>
          <a:bodyPr wrap="square">
            <a:spAutoFit/>
          </a:bodyPr>
          <a:lstStyle/>
          <a:p>
            <a:pPr algn="l"/>
            <a:r>
              <a:rPr lang="en-US" sz="900" dirty="0">
                <a:solidFill>
                  <a:schemeClr val="bg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10" name="Rectangle 9">
            <a:extLst>
              <a:ext uri="{FF2B5EF4-FFF2-40B4-BE49-F238E27FC236}">
                <a16:creationId xmlns:a16="http://schemas.microsoft.com/office/drawing/2014/main" id="{B919AA5C-ABFC-4BEC-822A-C206A16F4DF2}"/>
              </a:ext>
            </a:extLst>
          </p:cNvPr>
          <p:cNvSpPr/>
          <p:nvPr userDrawn="1"/>
        </p:nvSpPr>
        <p:spPr>
          <a:xfrm>
            <a:off x="197424" y="6442447"/>
            <a:ext cx="6861742" cy="369332"/>
          </a:xfrm>
          <a:prstGeom prst="rect">
            <a:avLst/>
          </a:prstGeom>
        </p:spPr>
        <p:txBody>
          <a:bodyPr wrap="square">
            <a:spAutoFit/>
          </a:bodyPr>
          <a:lstStyle/>
          <a:p>
            <a:pPr algn="l"/>
            <a:r>
              <a:rPr lang="en-US" sz="900" dirty="0">
                <a:solidFill>
                  <a:schemeClr val="bg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15" name="Rectangle 14">
            <a:extLst>
              <a:ext uri="{FF2B5EF4-FFF2-40B4-BE49-F238E27FC236}">
                <a16:creationId xmlns:a16="http://schemas.microsoft.com/office/drawing/2014/main" id="{611DBBA7-ABA1-4F4C-9221-DD8161B00424}"/>
              </a:ext>
            </a:extLst>
          </p:cNvPr>
          <p:cNvSpPr/>
          <p:nvPr userDrawn="1"/>
        </p:nvSpPr>
        <p:spPr>
          <a:xfrm>
            <a:off x="5948855" y="5188671"/>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273E2838-0899-470D-B373-0E214DD234DF}"/>
              </a:ext>
            </a:extLst>
          </p:cNvPr>
          <p:cNvSpPr>
            <a:spLocks noGrp="1"/>
          </p:cNvSpPr>
          <p:nvPr>
            <p:ph type="body" sz="quarter" idx="12" hasCustomPrompt="1"/>
          </p:nvPr>
        </p:nvSpPr>
        <p:spPr>
          <a:xfrm>
            <a:off x="6164150" y="5333899"/>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9" name="Graphic 18">
            <a:extLst>
              <a:ext uri="{FF2B5EF4-FFF2-40B4-BE49-F238E27FC236}">
                <a16:creationId xmlns:a16="http://schemas.microsoft.com/office/drawing/2014/main" id="{9F52096B-50E9-405D-ADD9-9028B566AF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42487" y="587320"/>
            <a:ext cx="4553445" cy="852600"/>
          </a:xfrm>
          <a:prstGeom prst="rect">
            <a:avLst/>
          </a:prstGeom>
        </p:spPr>
      </p:pic>
    </p:spTree>
    <p:extLst>
      <p:ext uri="{BB962C8B-B14F-4D97-AF65-F5344CB8AC3E}">
        <p14:creationId xmlns:p14="http://schemas.microsoft.com/office/powerpoint/2010/main" val="1927653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8_TRHC Cov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4480F-605D-42CD-84ED-0F8CE4F48C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650"/>
          <a:stretch/>
        </p:blipFill>
        <p:spPr>
          <a:xfrm>
            <a:off x="0" y="0"/>
            <a:ext cx="12197742" cy="6858000"/>
          </a:xfrm>
          <a:prstGeom prst="rect">
            <a:avLst/>
          </a:prstGeom>
        </p:spPr>
      </p:pic>
      <p:sp>
        <p:nvSpPr>
          <p:cNvPr id="8" name="Rectangle 7">
            <a:extLst>
              <a:ext uri="{FF2B5EF4-FFF2-40B4-BE49-F238E27FC236}">
                <a16:creationId xmlns:a16="http://schemas.microsoft.com/office/drawing/2014/main" id="{4D69DD3D-1050-4A27-A578-035260F34898}"/>
              </a:ext>
            </a:extLst>
          </p:cNvPr>
          <p:cNvSpPr/>
          <p:nvPr userDrawn="1"/>
        </p:nvSpPr>
        <p:spPr>
          <a:xfrm>
            <a:off x="197424" y="6442447"/>
            <a:ext cx="6861742" cy="369332"/>
          </a:xfrm>
          <a:prstGeom prst="rect">
            <a:avLst/>
          </a:prstGeom>
        </p:spPr>
        <p:txBody>
          <a:bodyPr wrap="square">
            <a:spAutoFit/>
          </a:bodyPr>
          <a:lstStyle/>
          <a:p>
            <a:pPr algn="l"/>
            <a:r>
              <a:rPr lang="en-US" sz="900" dirty="0">
                <a:solidFill>
                  <a:schemeClr val="bg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9" name="Rectangle 8">
            <a:extLst>
              <a:ext uri="{FF2B5EF4-FFF2-40B4-BE49-F238E27FC236}">
                <a16:creationId xmlns:a16="http://schemas.microsoft.com/office/drawing/2014/main" id="{9D62B401-BC72-452E-9265-B4878DDAD139}"/>
              </a:ext>
            </a:extLst>
          </p:cNvPr>
          <p:cNvSpPr/>
          <p:nvPr userDrawn="1"/>
        </p:nvSpPr>
        <p:spPr>
          <a:xfrm>
            <a:off x="5948855" y="2079694"/>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DEF0FD60-CD6B-42BE-8E11-A9985F946911}"/>
              </a:ext>
            </a:extLst>
          </p:cNvPr>
          <p:cNvSpPr>
            <a:spLocks noGrp="1"/>
          </p:cNvSpPr>
          <p:nvPr>
            <p:ph type="body" sz="quarter" idx="12" hasCustomPrompt="1"/>
          </p:nvPr>
        </p:nvSpPr>
        <p:spPr>
          <a:xfrm>
            <a:off x="6164150" y="2224922"/>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3" name="Graphic 12">
            <a:extLst>
              <a:ext uri="{FF2B5EF4-FFF2-40B4-BE49-F238E27FC236}">
                <a16:creationId xmlns:a16="http://schemas.microsoft.com/office/drawing/2014/main" id="{75C729B1-DBD6-4A92-8C58-5B7D5545A9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86127" y="451868"/>
            <a:ext cx="3909805" cy="732083"/>
          </a:xfrm>
          <a:prstGeom prst="rect">
            <a:avLst/>
          </a:prstGeom>
        </p:spPr>
      </p:pic>
    </p:spTree>
    <p:extLst>
      <p:ext uri="{BB962C8B-B14F-4D97-AF65-F5344CB8AC3E}">
        <p14:creationId xmlns:p14="http://schemas.microsoft.com/office/powerpoint/2010/main" val="2946160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TRHC Cov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4480F-605D-42CD-84ED-0F8CE4F48C47}"/>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5650"/>
          <a:stretch/>
        </p:blipFill>
        <p:spPr>
          <a:xfrm>
            <a:off x="0" y="0"/>
            <a:ext cx="12197742" cy="6858000"/>
          </a:xfrm>
          <a:prstGeom prst="rect">
            <a:avLst/>
          </a:prstGeom>
        </p:spPr>
      </p:pic>
      <p:sp>
        <p:nvSpPr>
          <p:cNvPr id="8" name="Rectangle 7">
            <a:extLst>
              <a:ext uri="{FF2B5EF4-FFF2-40B4-BE49-F238E27FC236}">
                <a16:creationId xmlns:a16="http://schemas.microsoft.com/office/drawing/2014/main" id="{4D69DD3D-1050-4A27-A578-035260F34898}"/>
              </a:ext>
            </a:extLst>
          </p:cNvPr>
          <p:cNvSpPr/>
          <p:nvPr userDrawn="1"/>
        </p:nvSpPr>
        <p:spPr>
          <a:xfrm>
            <a:off x="197424" y="6442447"/>
            <a:ext cx="6861742" cy="369332"/>
          </a:xfrm>
          <a:prstGeom prst="rect">
            <a:avLst/>
          </a:prstGeom>
        </p:spPr>
        <p:txBody>
          <a:bodyPr wrap="square">
            <a:spAutoFit/>
          </a:bodyPr>
          <a:lstStyle/>
          <a:p>
            <a:pPr algn="l"/>
            <a:r>
              <a:rPr lang="en-US" sz="900" dirty="0">
                <a:solidFill>
                  <a:schemeClr val="bg1"/>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9" name="Rectangle 8">
            <a:extLst>
              <a:ext uri="{FF2B5EF4-FFF2-40B4-BE49-F238E27FC236}">
                <a16:creationId xmlns:a16="http://schemas.microsoft.com/office/drawing/2014/main" id="{DB1A3725-2A34-4337-8243-45F1F28764DF}"/>
              </a:ext>
            </a:extLst>
          </p:cNvPr>
          <p:cNvSpPr/>
          <p:nvPr userDrawn="1"/>
        </p:nvSpPr>
        <p:spPr>
          <a:xfrm>
            <a:off x="5948855" y="2079694"/>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17C055D9-6939-415D-9F84-C458D71BDF11}"/>
              </a:ext>
            </a:extLst>
          </p:cNvPr>
          <p:cNvSpPr>
            <a:spLocks noGrp="1"/>
          </p:cNvSpPr>
          <p:nvPr>
            <p:ph type="body" sz="quarter" idx="12" hasCustomPrompt="1"/>
          </p:nvPr>
        </p:nvSpPr>
        <p:spPr>
          <a:xfrm>
            <a:off x="6164150" y="2224922"/>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5" name="Graphic 14">
            <a:extLst>
              <a:ext uri="{FF2B5EF4-FFF2-40B4-BE49-F238E27FC236}">
                <a16:creationId xmlns:a16="http://schemas.microsoft.com/office/drawing/2014/main" id="{0462E012-195F-4847-AA59-0B22EF46F0E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86127" y="451868"/>
            <a:ext cx="3909805" cy="732083"/>
          </a:xfrm>
          <a:prstGeom prst="rect">
            <a:avLst/>
          </a:prstGeom>
        </p:spPr>
      </p:pic>
    </p:spTree>
    <p:extLst>
      <p:ext uri="{BB962C8B-B14F-4D97-AF65-F5344CB8AC3E}">
        <p14:creationId xmlns:p14="http://schemas.microsoft.com/office/powerpoint/2010/main" val="221327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no bar at top and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2693907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RHC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259F23-D5A5-4962-BB21-125046BB6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584" b="21968"/>
          <a:stretch/>
        </p:blipFill>
        <p:spPr>
          <a:xfrm>
            <a:off x="-10565" y="2041198"/>
            <a:ext cx="12213129" cy="4816802"/>
          </a:xfrm>
          <a:prstGeom prst="rect">
            <a:avLst/>
          </a:prstGeom>
        </p:spPr>
      </p:pic>
      <p:sp>
        <p:nvSpPr>
          <p:cNvPr id="17" name="Rectangle 16">
            <a:extLst>
              <a:ext uri="{FF2B5EF4-FFF2-40B4-BE49-F238E27FC236}">
                <a16:creationId xmlns:a16="http://schemas.microsoft.com/office/drawing/2014/main" id="{1852CFDF-E598-4E4A-96C6-1751BA5E9BBC}"/>
              </a:ext>
            </a:extLst>
          </p:cNvPr>
          <p:cNvSpPr/>
          <p:nvPr userDrawn="1"/>
        </p:nvSpPr>
        <p:spPr>
          <a:xfrm>
            <a:off x="5157216" y="6488668"/>
            <a:ext cx="6945741" cy="369332"/>
          </a:xfrm>
          <a:prstGeom prst="rect">
            <a:avLst/>
          </a:prstGeom>
        </p:spPr>
        <p:txBody>
          <a:bodyPr wrap="square">
            <a:spAutoFit/>
          </a:bodyPr>
          <a:lstStyle/>
          <a:p>
            <a:pPr algn="r"/>
            <a:r>
              <a:rPr lang="en-US" sz="900" dirty="0">
                <a:solidFill>
                  <a:schemeClr val="bg2">
                    <a:lumMod val="25000"/>
                  </a:schemeClr>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9" name="Rectangle 8">
            <a:extLst>
              <a:ext uri="{FF2B5EF4-FFF2-40B4-BE49-F238E27FC236}">
                <a16:creationId xmlns:a16="http://schemas.microsoft.com/office/drawing/2014/main" id="{763CABB4-348C-42E5-A2A1-32DFF4920E33}"/>
              </a:ext>
            </a:extLst>
          </p:cNvPr>
          <p:cNvSpPr/>
          <p:nvPr userDrawn="1"/>
        </p:nvSpPr>
        <p:spPr>
          <a:xfrm>
            <a:off x="5948855" y="5188671"/>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1FB39A3B-98C5-4A31-B753-730AB8DA5ACF}"/>
              </a:ext>
            </a:extLst>
          </p:cNvPr>
          <p:cNvSpPr>
            <a:spLocks noGrp="1"/>
          </p:cNvSpPr>
          <p:nvPr>
            <p:ph type="body" sz="quarter" idx="12" hasCustomPrompt="1"/>
          </p:nvPr>
        </p:nvSpPr>
        <p:spPr>
          <a:xfrm>
            <a:off x="6164150" y="5333899"/>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6" name="Graphic 15">
            <a:extLst>
              <a:ext uri="{FF2B5EF4-FFF2-40B4-BE49-F238E27FC236}">
                <a16:creationId xmlns:a16="http://schemas.microsoft.com/office/drawing/2014/main" id="{F18256C7-8DF3-4A01-BC31-C69759AE920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42487" y="587320"/>
            <a:ext cx="4553445" cy="852600"/>
          </a:xfrm>
          <a:prstGeom prst="rect">
            <a:avLst/>
          </a:prstGeom>
        </p:spPr>
      </p:pic>
    </p:spTree>
    <p:extLst>
      <p:ext uri="{BB962C8B-B14F-4D97-AF65-F5344CB8AC3E}">
        <p14:creationId xmlns:p14="http://schemas.microsoft.com/office/powerpoint/2010/main" val="1583962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RHC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259F23-D5A5-4962-BB21-125046BB6B8E}"/>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t="9584" b="21968"/>
          <a:stretch/>
        </p:blipFill>
        <p:spPr>
          <a:xfrm>
            <a:off x="-10565" y="2041198"/>
            <a:ext cx="12213129" cy="4816802"/>
          </a:xfrm>
          <a:prstGeom prst="rect">
            <a:avLst/>
          </a:prstGeom>
        </p:spPr>
      </p:pic>
      <p:sp>
        <p:nvSpPr>
          <p:cNvPr id="7" name="Rectangle 6">
            <a:extLst>
              <a:ext uri="{FF2B5EF4-FFF2-40B4-BE49-F238E27FC236}">
                <a16:creationId xmlns:a16="http://schemas.microsoft.com/office/drawing/2014/main" id="{F358A124-0475-4619-9063-93EDC8B3F0BC}"/>
              </a:ext>
            </a:extLst>
          </p:cNvPr>
          <p:cNvSpPr/>
          <p:nvPr userDrawn="1"/>
        </p:nvSpPr>
        <p:spPr>
          <a:xfrm>
            <a:off x="5583936" y="6488668"/>
            <a:ext cx="6519021" cy="369332"/>
          </a:xfrm>
          <a:prstGeom prst="rect">
            <a:avLst/>
          </a:prstGeom>
        </p:spPr>
        <p:txBody>
          <a:bodyPr wrap="square">
            <a:spAutoFit/>
          </a:bodyPr>
          <a:lstStyle/>
          <a:p>
            <a:pPr algn="r"/>
            <a:r>
              <a:rPr lang="en-US" sz="900" dirty="0">
                <a:solidFill>
                  <a:schemeClr val="bg2">
                    <a:lumMod val="25000"/>
                  </a:schemeClr>
                </a:solidFill>
              </a:rPr>
              <a:t>Copyright © 2020, Tabula Rasa HealthCare, Inc., all rights reserved.  These materials are confidential and proprietary information of Tabula Rasa HealthCare, Inc. and may not be reproduced in whole or in part without the written consent of Tabula Rasa HealthCare, Inc.</a:t>
            </a:r>
          </a:p>
        </p:txBody>
      </p:sp>
      <p:sp>
        <p:nvSpPr>
          <p:cNvPr id="14" name="Rectangle 13">
            <a:extLst>
              <a:ext uri="{FF2B5EF4-FFF2-40B4-BE49-F238E27FC236}">
                <a16:creationId xmlns:a16="http://schemas.microsoft.com/office/drawing/2014/main" id="{72FEE543-4082-47E9-802D-038B582E8A29}"/>
              </a:ext>
            </a:extLst>
          </p:cNvPr>
          <p:cNvSpPr/>
          <p:nvPr userDrawn="1"/>
        </p:nvSpPr>
        <p:spPr>
          <a:xfrm>
            <a:off x="5948855" y="5188671"/>
            <a:ext cx="6243145" cy="1019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5">
            <a:extLst>
              <a:ext uri="{FF2B5EF4-FFF2-40B4-BE49-F238E27FC236}">
                <a16:creationId xmlns:a16="http://schemas.microsoft.com/office/drawing/2014/main" id="{028E4C29-296E-43C9-ADDA-3E5C656F8020}"/>
              </a:ext>
            </a:extLst>
          </p:cNvPr>
          <p:cNvSpPr>
            <a:spLocks noGrp="1"/>
          </p:cNvSpPr>
          <p:nvPr>
            <p:ph type="body" sz="quarter" idx="12" hasCustomPrompt="1"/>
          </p:nvPr>
        </p:nvSpPr>
        <p:spPr>
          <a:xfrm>
            <a:off x="6164150" y="5333899"/>
            <a:ext cx="5895975" cy="842191"/>
          </a:xfrm>
        </p:spPr>
        <p:txBody>
          <a:bodyPr/>
          <a:lstStyle>
            <a:lvl1pPr marL="0" indent="0">
              <a:lnSpc>
                <a:spcPct val="100000"/>
              </a:lnSpc>
              <a:spcBef>
                <a:spcPts val="0"/>
              </a:spcBef>
              <a:buNone/>
              <a:defRPr lang="en-US" sz="1600" b="0" kern="1400" spc="-60" baseline="0" dirty="0" smtClean="0">
                <a:solidFill>
                  <a:schemeClr val="bg2">
                    <a:lumMod val="25000"/>
                  </a:schemeClr>
                </a:solidFill>
                <a:latin typeface="+mj-lt"/>
                <a:ea typeface="+mn-ea"/>
                <a:cs typeface="+mn-cs"/>
              </a:defRPr>
            </a:lvl1pPr>
            <a:lvl2pPr marL="228600" indent="0">
              <a:buNone/>
              <a:defRPr lang="en-US" sz="1600" b="0" kern="1400" spc="-60" baseline="0" dirty="0" smtClean="0">
                <a:solidFill>
                  <a:schemeClr val="bg2">
                    <a:lumMod val="25000"/>
                  </a:schemeClr>
                </a:solidFill>
                <a:latin typeface="+mj-lt"/>
                <a:ea typeface="+mn-ea"/>
                <a:cs typeface="+mn-cs"/>
              </a:defRPr>
            </a:lvl2pPr>
            <a:lvl3pPr marL="457200" indent="0">
              <a:buNone/>
              <a:defRPr lang="en-US" sz="1600" b="0" kern="1400" spc="-60" baseline="0" dirty="0" smtClean="0">
                <a:solidFill>
                  <a:schemeClr val="bg2">
                    <a:lumMod val="25000"/>
                  </a:schemeClr>
                </a:solidFill>
                <a:latin typeface="+mj-lt"/>
                <a:ea typeface="+mn-ea"/>
                <a:cs typeface="+mn-cs"/>
              </a:defRPr>
            </a:lvl3pPr>
            <a:lvl4pPr marL="685800" indent="0">
              <a:buNone/>
              <a:defRPr lang="en-US" sz="1600" b="0" kern="1400" spc="-60" baseline="0" dirty="0" smtClean="0">
                <a:solidFill>
                  <a:schemeClr val="bg2">
                    <a:lumMod val="25000"/>
                  </a:schemeClr>
                </a:solidFill>
                <a:latin typeface="+mj-lt"/>
                <a:ea typeface="+mn-ea"/>
                <a:cs typeface="+mn-cs"/>
              </a:defRPr>
            </a:lvl4pPr>
            <a:lvl5pPr marL="914400" indent="0">
              <a:buNone/>
              <a:defRPr lang="en-US" sz="1600" b="0" kern="1400" spc="-60" baseline="0" dirty="0">
                <a:solidFill>
                  <a:schemeClr val="bg2">
                    <a:lumMod val="25000"/>
                  </a:schemeClr>
                </a:solidFill>
                <a:latin typeface="+mj-lt"/>
                <a:ea typeface="+mn-ea"/>
                <a:cs typeface="+mn-cs"/>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a:p>
            <a:pPr lvl="0"/>
            <a:endParaRPr lang="en-US" dirty="0"/>
          </a:p>
        </p:txBody>
      </p:sp>
      <p:pic>
        <p:nvPicPr>
          <p:cNvPr id="11" name="Graphic 10">
            <a:extLst>
              <a:ext uri="{FF2B5EF4-FFF2-40B4-BE49-F238E27FC236}">
                <a16:creationId xmlns:a16="http://schemas.microsoft.com/office/drawing/2014/main" id="{6EEB09E5-5F8D-4C3B-9269-54298624AA9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42487" y="587320"/>
            <a:ext cx="4553445" cy="852600"/>
          </a:xfrm>
          <a:prstGeom prst="rect">
            <a:avLst/>
          </a:prstGeom>
        </p:spPr>
      </p:pic>
    </p:spTree>
    <p:extLst>
      <p:ext uri="{BB962C8B-B14F-4D97-AF65-F5344CB8AC3E}">
        <p14:creationId xmlns:p14="http://schemas.microsoft.com/office/powerpoint/2010/main" val="2457122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TRHC Cov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EFC964-30C7-47FB-A585-1E7538E06FB2}"/>
              </a:ext>
            </a:extLst>
          </p:cNvPr>
          <p:cNvSpPr/>
          <p:nvPr userDrawn="1"/>
        </p:nvSpPr>
        <p:spPr>
          <a:xfrm>
            <a:off x="-115664" y="6615657"/>
            <a:ext cx="12288033" cy="200055"/>
          </a:xfrm>
          <a:prstGeom prst="rect">
            <a:avLst/>
          </a:prstGeom>
        </p:spPr>
        <p:txBody>
          <a:bodyPr wrap="square">
            <a:spAutoFit/>
          </a:bodyPr>
          <a:lstStyle/>
          <a:p>
            <a:pPr algn="r"/>
            <a:r>
              <a:rPr lang="en-US" sz="700" dirty="0">
                <a:solidFill>
                  <a:schemeClr val="tx2"/>
                </a:solidFill>
              </a:rPr>
              <a:t>Copyright © 2020, Tabula Rasa HealthCare, Inc., all rights reserved.  These materials are confidential and proprietary information of Tabula Rasa HealthCare, Inc. and may not be reproduced in whole or in part without the written consent of Tabula Rasa HealthCare, Inc. | NASDAQ – TRHC.</a:t>
            </a:r>
          </a:p>
        </p:txBody>
      </p:sp>
      <p:sp>
        <p:nvSpPr>
          <p:cNvPr id="11" name="Text Placeholder 16">
            <a:extLst>
              <a:ext uri="{FF2B5EF4-FFF2-40B4-BE49-F238E27FC236}">
                <a16:creationId xmlns:a16="http://schemas.microsoft.com/office/drawing/2014/main" id="{27D5B5F5-1A23-48CA-943D-9F2F480A077B}"/>
              </a:ext>
            </a:extLst>
          </p:cNvPr>
          <p:cNvSpPr>
            <a:spLocks noGrp="1"/>
          </p:cNvSpPr>
          <p:nvPr>
            <p:ph type="body" sz="quarter" idx="12"/>
          </p:nvPr>
        </p:nvSpPr>
        <p:spPr>
          <a:xfrm>
            <a:off x="4382965" y="1444098"/>
            <a:ext cx="7151459" cy="387798"/>
          </a:xfr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spc="-100" baseline="0" dirty="0">
                <a:solidFill>
                  <a:schemeClr val="tx2"/>
                </a:solidFill>
                <a:latin typeface="+mj-lt"/>
                <a:ea typeface="+mj-ea"/>
                <a:cs typeface="+mj-cs"/>
              </a:defRPr>
            </a:lvl1pPr>
            <a:lvl2pPr>
              <a:defRPr sz="2400" b="1">
                <a:solidFill>
                  <a:srgbClr val="92D050"/>
                </a:solidFill>
                <a:latin typeface="+mj-lt"/>
              </a:defRPr>
            </a:lvl2pPr>
            <a:lvl3pPr>
              <a:defRPr sz="2400" b="1">
                <a:solidFill>
                  <a:srgbClr val="92D050"/>
                </a:solidFill>
                <a:latin typeface="+mj-lt"/>
              </a:defRPr>
            </a:lvl3pPr>
            <a:lvl4pPr>
              <a:defRPr sz="2400" b="1">
                <a:solidFill>
                  <a:srgbClr val="92D050"/>
                </a:solidFill>
                <a:latin typeface="+mj-lt"/>
              </a:defRPr>
            </a:lvl4pPr>
            <a:lvl5pPr>
              <a:defRPr sz="2400" b="1">
                <a:solidFill>
                  <a:srgbClr val="92D050"/>
                </a:solidFill>
                <a:latin typeface="+mj-lt"/>
              </a:defRPr>
            </a:lvl5pPr>
          </a:lstStyle>
          <a:p>
            <a:pPr lvl="0"/>
            <a:r>
              <a:rPr lang="en-US" dirty="0"/>
              <a:t>Edit Master text styles</a:t>
            </a:r>
          </a:p>
        </p:txBody>
      </p:sp>
      <p:sp>
        <p:nvSpPr>
          <p:cNvPr id="14" name="Text Placeholder 2">
            <a:extLst>
              <a:ext uri="{FF2B5EF4-FFF2-40B4-BE49-F238E27FC236}">
                <a16:creationId xmlns:a16="http://schemas.microsoft.com/office/drawing/2014/main" id="{CAE33C9A-32EE-4E56-BCBD-38C79175E591}"/>
              </a:ext>
            </a:extLst>
          </p:cNvPr>
          <p:cNvSpPr>
            <a:spLocks noGrp="1"/>
          </p:cNvSpPr>
          <p:nvPr>
            <p:ph type="body" sz="quarter" idx="13" hasCustomPrompt="1"/>
          </p:nvPr>
        </p:nvSpPr>
        <p:spPr>
          <a:xfrm>
            <a:off x="5841402" y="5750637"/>
            <a:ext cx="6236298" cy="738664"/>
          </a:xfrm>
        </p:spPr>
        <p:txBody>
          <a:bodyPr wrap="square">
            <a:spAutoFit/>
          </a:bodyPr>
          <a:lstStyle>
            <a:lvl1pPr marL="0" indent="0">
              <a:lnSpc>
                <a:spcPct val="100000"/>
              </a:lnSpc>
              <a:spcBef>
                <a:spcPts val="0"/>
              </a:spcBef>
              <a:buNone/>
              <a:defRPr lang="en-US" sz="1600" b="0" kern="1400" spc="-60" baseline="0" dirty="0">
                <a:solidFill>
                  <a:schemeClr val="bg2">
                    <a:lumMod val="25000"/>
                  </a:schemeClr>
                </a:solidFill>
                <a:latin typeface="+mj-lt"/>
                <a:ea typeface="+mn-ea"/>
                <a:cs typeface="+mn-cs"/>
              </a:defRPr>
            </a:lvl1pPr>
            <a:lvl2pPr marL="228600" indent="0">
              <a:buNone/>
              <a:defRPr sz="1600">
                <a:latin typeface="+mj-lt"/>
              </a:defRPr>
            </a:lvl2pPr>
            <a:lvl3pPr marL="457200" indent="0">
              <a:buNone/>
              <a:defRPr sz="1600">
                <a:latin typeface="+mj-lt"/>
              </a:defRPr>
            </a:lvl3pPr>
            <a:lvl4pPr marL="685800" indent="0">
              <a:buNone/>
              <a:defRPr sz="1600">
                <a:latin typeface="+mj-lt"/>
              </a:defRPr>
            </a:lvl4pPr>
            <a:lvl5pPr marL="914400" indent="0">
              <a:buNone/>
              <a:defRPr sz="1600">
                <a:latin typeface="+mj-lt"/>
              </a:defRPr>
            </a:lvl5pPr>
          </a:lstStyle>
          <a:p>
            <a:pPr lvl="0" defTabSz="838200"/>
            <a:r>
              <a:rPr lang="en-US" dirty="0"/>
              <a:t>George “Mike” Brett MD	Capstone Chief Medical Officer</a:t>
            </a:r>
          </a:p>
          <a:p>
            <a:pPr lvl="0" defTabSz="838200"/>
            <a:r>
              <a:rPr lang="en-US" dirty="0"/>
              <a:t>David Wilner MD		Capstone Senior Medical Consultant</a:t>
            </a:r>
          </a:p>
          <a:p>
            <a:pPr lvl="0" defTabSz="838200"/>
            <a:r>
              <a:rPr lang="en-US" dirty="0"/>
              <a:t>Indira Kanouka MD		Capstone Medical Consultant</a:t>
            </a:r>
          </a:p>
        </p:txBody>
      </p:sp>
      <p:sp>
        <p:nvSpPr>
          <p:cNvPr id="15" name="Text Placeholder 8">
            <a:extLst>
              <a:ext uri="{FF2B5EF4-FFF2-40B4-BE49-F238E27FC236}">
                <a16:creationId xmlns:a16="http://schemas.microsoft.com/office/drawing/2014/main" id="{E423172D-73BA-4D71-A99F-EA3E446B4058}"/>
              </a:ext>
            </a:extLst>
          </p:cNvPr>
          <p:cNvSpPr>
            <a:spLocks noGrp="1"/>
          </p:cNvSpPr>
          <p:nvPr>
            <p:ph type="body" sz="quarter" idx="14"/>
          </p:nvPr>
        </p:nvSpPr>
        <p:spPr>
          <a:xfrm>
            <a:off x="4383681" y="1939639"/>
            <a:ext cx="7150743" cy="276999"/>
          </a:xfrm>
        </p:spPr>
        <p:txBody>
          <a:bodyPr wrap="square">
            <a:spAutoFit/>
          </a:bodyPr>
          <a:lstStyle>
            <a:lvl1pPr marL="0" indent="0">
              <a:buFontTx/>
              <a:buNone/>
              <a:defRPr sz="2000" i="1">
                <a:solidFill>
                  <a:schemeClr val="tx2"/>
                </a:solidFill>
                <a:latin typeface="+mj-lt"/>
              </a:defRPr>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dirty="0"/>
              <a:t>Edit Master text styles</a:t>
            </a:r>
          </a:p>
        </p:txBody>
      </p:sp>
      <p:pic>
        <p:nvPicPr>
          <p:cNvPr id="19" name="Picture 18">
            <a:extLst>
              <a:ext uri="{FF2B5EF4-FFF2-40B4-BE49-F238E27FC236}">
                <a16:creationId xmlns:a16="http://schemas.microsoft.com/office/drawing/2014/main" id="{C992532D-E77B-4A75-8AA9-D61FDCFA9B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36979"/>
            <a:ext cx="12192000" cy="5608320"/>
          </a:xfrm>
          <a:prstGeom prst="rect">
            <a:avLst/>
          </a:prstGeom>
        </p:spPr>
      </p:pic>
      <p:pic>
        <p:nvPicPr>
          <p:cNvPr id="20" name="Graphic 19">
            <a:extLst>
              <a:ext uri="{FF2B5EF4-FFF2-40B4-BE49-F238E27FC236}">
                <a16:creationId xmlns:a16="http://schemas.microsoft.com/office/drawing/2014/main" id="{70C58D90-5DA2-4933-8A2D-4B4951BA05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42487" y="471710"/>
            <a:ext cx="4553445" cy="852600"/>
          </a:xfrm>
          <a:prstGeom prst="rect">
            <a:avLst/>
          </a:prstGeom>
        </p:spPr>
      </p:pic>
    </p:spTree>
    <p:extLst>
      <p:ext uri="{BB962C8B-B14F-4D97-AF65-F5344CB8AC3E}">
        <p14:creationId xmlns:p14="http://schemas.microsoft.com/office/powerpoint/2010/main" val="15213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no bar at top and gree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7416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with bar at top and green bullet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5129DEDC-1451-45C7-924F-3C2790D6D396}"/>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77388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with bar at top and green bullet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5129DEDC-1451-45C7-924F-3C2790D6D396}"/>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392176"/>
          </a:xfrm>
        </p:spPr>
        <p:txBody>
          <a:bodyPr>
            <a:sp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347223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with bar at top and carrot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AC732DBF-F14A-4A72-99B0-EB912DA6A408}"/>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253677"/>
          </a:xfrm>
        </p:spPr>
        <p:txBody>
          <a:bodyPr/>
          <a:lstStyle>
            <a:lvl1pPr marL="228600" indent="-228600">
              <a:buClr>
                <a:schemeClr val="accent2"/>
              </a:buClr>
              <a:buFontTx/>
              <a:buBlip>
                <a:blip r:embed="rId2"/>
              </a:buBlip>
              <a:defRPr sz="1800"/>
            </a:lvl1pPr>
            <a:lvl2pPr marL="457200" indent="-228600">
              <a:buClr>
                <a:schemeClr val="tx1">
                  <a:lumMod val="75000"/>
                  <a:lumOff val="25000"/>
                </a:schemeClr>
              </a:buClr>
              <a:buFontTx/>
              <a:buBlip>
                <a:blip r:embed="rId2"/>
              </a:buBlip>
              <a:defRPr sz="1600"/>
            </a:lvl2pPr>
            <a:lvl3pPr marL="631825" indent="-174625">
              <a:buClr>
                <a:schemeClr val="accent2"/>
              </a:buClr>
              <a:buFontTx/>
              <a:buBlip>
                <a:blip r:embed="rId2"/>
              </a:buBlip>
              <a:defRPr sz="1400"/>
            </a:lvl3pPr>
            <a:lvl4pPr marL="860425" indent="-174625">
              <a:buClr>
                <a:schemeClr val="tx1">
                  <a:lumMod val="75000"/>
                  <a:lumOff val="25000"/>
                </a:schemeClr>
              </a:buClr>
              <a:buFontTx/>
              <a:buBlip>
                <a:blip r:embed="rId2"/>
              </a:buBlip>
              <a:defRPr sz="1200"/>
            </a:lvl4pPr>
            <a:lvl5pPr marL="1028700" indent="-168275">
              <a:buClr>
                <a:schemeClr val="accent2"/>
              </a:buClr>
              <a:buFontTx/>
              <a:buBlip>
                <a:blip r:embed="rId2"/>
              </a:buBlip>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186712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no bar and carr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253677"/>
          </a:xfrm>
        </p:spPr>
        <p:txBody>
          <a:bodyPr/>
          <a:lstStyle>
            <a:lvl1pPr marL="228600" indent="-228600">
              <a:buClr>
                <a:schemeClr val="accent2"/>
              </a:buClr>
              <a:buFontTx/>
              <a:buBlip>
                <a:blip r:embed="rId2"/>
              </a:buBlip>
              <a:defRPr sz="1800"/>
            </a:lvl1pPr>
            <a:lvl2pPr marL="457200" indent="-228600">
              <a:buClr>
                <a:schemeClr val="tx1">
                  <a:lumMod val="75000"/>
                  <a:lumOff val="25000"/>
                </a:schemeClr>
              </a:buClr>
              <a:buFontTx/>
              <a:buBlip>
                <a:blip r:embed="rId2"/>
              </a:buBlip>
              <a:defRPr sz="1600"/>
            </a:lvl2pPr>
            <a:lvl3pPr marL="631825" indent="-174625">
              <a:buClr>
                <a:schemeClr val="accent2"/>
              </a:buClr>
              <a:buFontTx/>
              <a:buBlip>
                <a:blip r:embed="rId2"/>
              </a:buBlip>
              <a:defRPr sz="1400"/>
            </a:lvl3pPr>
            <a:lvl4pPr marL="860425" indent="-174625">
              <a:buClr>
                <a:schemeClr val="tx1">
                  <a:lumMod val="75000"/>
                  <a:lumOff val="25000"/>
                </a:schemeClr>
              </a:buClr>
              <a:buFontTx/>
              <a:buBlip>
                <a:blip r:embed="rId2"/>
              </a:buBlip>
              <a:defRPr sz="1200"/>
            </a:lvl4pPr>
            <a:lvl5pPr marL="1028700" indent="-168275">
              <a:buClr>
                <a:schemeClr val="accent2"/>
              </a:buClr>
              <a:buFontTx/>
              <a:buBlip>
                <a:blip r:embed="rId2"/>
              </a:buBlip>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324185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le with bar at top and carrot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AC732DBF-F14A-4A72-99B0-EB912DA6A408}"/>
              </a:ext>
            </a:extLst>
          </p:cNvPr>
          <p:cNvSpPr/>
          <p:nvPr userDrawn="1"/>
        </p:nvSpPr>
        <p:spPr>
          <a:xfrm flipV="1">
            <a:off x="0" y="0"/>
            <a:ext cx="12192000" cy="634734"/>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0EB72-3989-4D08-8BA1-5A10E17A88F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ADB4D-63E6-480A-80D8-197949211471}"/>
              </a:ext>
            </a:extLst>
          </p:cNvPr>
          <p:cNvSpPr>
            <a:spLocks noGrp="1"/>
          </p:cNvSpPr>
          <p:nvPr>
            <p:ph idx="1"/>
          </p:nvPr>
        </p:nvSpPr>
        <p:spPr>
          <a:xfrm>
            <a:off x="685800" y="985127"/>
            <a:ext cx="10515600" cy="1253677"/>
          </a:xfrm>
        </p:spPr>
        <p:txBody>
          <a:bodyPr/>
          <a:lstStyle>
            <a:lvl1pPr marL="228600" indent="-228600">
              <a:buClr>
                <a:schemeClr val="accent2"/>
              </a:buClr>
              <a:buFontTx/>
              <a:buBlip>
                <a:blip r:embed="rId2"/>
              </a:buBlip>
              <a:defRPr sz="1800"/>
            </a:lvl1pPr>
            <a:lvl2pPr marL="457200" indent="-228600">
              <a:buClr>
                <a:schemeClr val="tx1">
                  <a:lumMod val="75000"/>
                  <a:lumOff val="25000"/>
                </a:schemeClr>
              </a:buClr>
              <a:buFontTx/>
              <a:buBlip>
                <a:blip r:embed="rId2"/>
              </a:buBlip>
              <a:defRPr sz="1600"/>
            </a:lvl2pPr>
            <a:lvl3pPr marL="631825" indent="-174625">
              <a:buClr>
                <a:schemeClr val="accent2"/>
              </a:buClr>
              <a:buFontTx/>
              <a:buBlip>
                <a:blip r:embed="rId2"/>
              </a:buBlip>
              <a:defRPr sz="1400"/>
            </a:lvl3pPr>
            <a:lvl4pPr marL="860425" indent="-174625">
              <a:buClr>
                <a:schemeClr val="tx1">
                  <a:lumMod val="75000"/>
                  <a:lumOff val="25000"/>
                </a:schemeClr>
              </a:buClr>
              <a:buFontTx/>
              <a:buBlip>
                <a:blip r:embed="rId2"/>
              </a:buBlip>
              <a:defRPr sz="1200"/>
            </a:lvl4pPr>
            <a:lvl5pPr marL="1028700" indent="-168275">
              <a:buClr>
                <a:schemeClr val="accent2"/>
              </a:buClr>
              <a:buFontTx/>
              <a:buBlip>
                <a:blip r:embed="rId2"/>
              </a:buBlip>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4BDF65F-963A-4B62-B80A-B138527E7B1B}"/>
              </a:ext>
            </a:extLst>
          </p:cNvPr>
          <p:cNvSpPr>
            <a:spLocks noGrp="1"/>
          </p:cNvSpPr>
          <p:nvPr>
            <p:ph type="sldNum" sz="quarter" idx="10"/>
          </p:nvPr>
        </p:nvSpPr>
        <p:spPr/>
        <p:txBody>
          <a:bodyPr/>
          <a:lstStyle/>
          <a:p>
            <a:fld id="{773A2D05-CB96-4810-8A78-E7937F884189}" type="slidenum">
              <a:rPr lang="en-US" smtClean="0"/>
              <a:t>‹#›</a:t>
            </a:fld>
            <a:endParaRPr lang="en-US"/>
          </a:p>
        </p:txBody>
      </p:sp>
    </p:spTree>
    <p:extLst>
      <p:ext uri="{BB962C8B-B14F-4D97-AF65-F5344CB8AC3E}">
        <p14:creationId xmlns:p14="http://schemas.microsoft.com/office/powerpoint/2010/main" val="4844454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B6EB1-60B3-400B-82FA-84D3C5A4F069}"/>
              </a:ext>
            </a:extLst>
          </p:cNvPr>
          <p:cNvSpPr>
            <a:spLocks noGrp="1"/>
          </p:cNvSpPr>
          <p:nvPr>
            <p:ph type="title"/>
          </p:nvPr>
        </p:nvSpPr>
        <p:spPr>
          <a:xfrm>
            <a:off x="114300" y="193348"/>
            <a:ext cx="10515600" cy="3323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66E09FA3-F1CA-4CA2-A801-8B2B3E5BAAAE}"/>
              </a:ext>
            </a:extLst>
          </p:cNvPr>
          <p:cNvSpPr>
            <a:spLocks noGrp="1"/>
          </p:cNvSpPr>
          <p:nvPr>
            <p:ph type="body" idx="1"/>
          </p:nvPr>
        </p:nvSpPr>
        <p:spPr>
          <a:xfrm>
            <a:off x="685800" y="985127"/>
            <a:ext cx="10515600" cy="1392176"/>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D8D209-835B-4978-A626-303A53388224}"/>
              </a:ext>
            </a:extLst>
          </p:cNvPr>
          <p:cNvSpPr>
            <a:spLocks noGrp="1"/>
          </p:cNvSpPr>
          <p:nvPr>
            <p:ph type="sldNum" sz="quarter" idx="4"/>
          </p:nvPr>
        </p:nvSpPr>
        <p:spPr>
          <a:xfrm>
            <a:off x="11628120" y="114300"/>
            <a:ext cx="4495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A2D05-CB96-4810-8A78-E7937F884189}" type="slidenum">
              <a:rPr lang="en-US" smtClean="0"/>
              <a:t>‹#›</a:t>
            </a:fld>
            <a:endParaRPr lang="en-US"/>
          </a:p>
        </p:txBody>
      </p:sp>
      <p:sp>
        <p:nvSpPr>
          <p:cNvPr id="12" name="Text Placeholder 23">
            <a:extLst>
              <a:ext uri="{FF2B5EF4-FFF2-40B4-BE49-F238E27FC236}">
                <a16:creationId xmlns:a16="http://schemas.microsoft.com/office/drawing/2014/main" id="{6F40DF45-84BC-4D3A-9834-220ED935595A}"/>
              </a:ext>
            </a:extLst>
          </p:cNvPr>
          <p:cNvSpPr txBox="1">
            <a:spLocks/>
          </p:cNvSpPr>
          <p:nvPr userDrawn="1"/>
        </p:nvSpPr>
        <p:spPr>
          <a:xfrm>
            <a:off x="2394982" y="6673364"/>
            <a:ext cx="9689147" cy="146350"/>
          </a:xfrm>
          <a:prstGeom prst="rect">
            <a:avLst/>
          </a:prstGeom>
        </p:spPr>
        <p:txBody>
          <a:bodyPr lIns="0" tIns="0" rIns="0" bIns="0" anchor="t" anchorCtr="0"/>
          <a:lstStyle>
            <a:lvl1pPr marL="108497" indent="-108497" algn="l" defTabSz="289325" rtl="0" eaLnBrk="1" latinLnBrk="0" hangingPunct="1">
              <a:spcBef>
                <a:spcPct val="20000"/>
              </a:spcBef>
              <a:buFont typeface="Arial" pitchFamily="34" charset="0"/>
              <a:buChar char="•"/>
              <a:defRPr sz="1013" kern="1200">
                <a:solidFill>
                  <a:schemeClr val="tx1"/>
                </a:solidFill>
                <a:latin typeface="+mn-lt"/>
                <a:ea typeface="+mn-ea"/>
                <a:cs typeface="+mn-cs"/>
              </a:defRPr>
            </a:lvl1pPr>
            <a:lvl2pPr marL="235077" indent="-90414" algn="l" defTabSz="289325" rtl="0" eaLnBrk="1" latinLnBrk="0" hangingPunct="1">
              <a:spcBef>
                <a:spcPct val="20000"/>
              </a:spcBef>
              <a:buFont typeface="Arial" pitchFamily="34" charset="0"/>
              <a:buChar char="–"/>
              <a:defRPr sz="886" kern="1200">
                <a:solidFill>
                  <a:schemeClr val="tx1"/>
                </a:solidFill>
                <a:latin typeface="+mn-lt"/>
                <a:ea typeface="+mn-ea"/>
                <a:cs typeface="+mn-cs"/>
              </a:defRPr>
            </a:lvl2pPr>
            <a:lvl3pPr marL="361658" indent="-72332" algn="l" defTabSz="289325" rtl="0" eaLnBrk="1" latinLnBrk="0" hangingPunct="1">
              <a:spcBef>
                <a:spcPct val="20000"/>
              </a:spcBef>
              <a:buFont typeface="Arial" pitchFamily="34" charset="0"/>
              <a:buChar char="•"/>
              <a:defRPr sz="760" kern="1200">
                <a:solidFill>
                  <a:schemeClr val="tx1"/>
                </a:solidFill>
                <a:latin typeface="+mn-lt"/>
                <a:ea typeface="+mn-ea"/>
                <a:cs typeface="+mn-cs"/>
              </a:defRPr>
            </a:lvl3pPr>
            <a:lvl4pPr marL="506320"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4pPr>
            <a:lvl5pPr marL="650983"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5pPr>
            <a:lvl6pPr marL="795646"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308"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71"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33" indent="-72332" algn="l" defTabSz="289325" rtl="0" eaLnBrk="1" latinLnBrk="0" hangingPunct="1">
              <a:spcBef>
                <a:spcPct val="20000"/>
              </a:spcBef>
              <a:buFont typeface="Arial" pitchFamily="34" charset="0"/>
              <a:buChar char="•"/>
              <a:defRPr sz="633" kern="1200">
                <a:solidFill>
                  <a:schemeClr val="tx1"/>
                </a:solidFill>
                <a:latin typeface="+mn-lt"/>
                <a:ea typeface="+mn-ea"/>
                <a:cs typeface="+mn-cs"/>
              </a:defRPr>
            </a:lvl9pPr>
          </a:lstStyle>
          <a:p>
            <a:pPr marL="0" marR="0" lvl="0" indent="0" algn="r" defTabSz="289325" rtl="0" eaLnBrk="1" fontAlgn="auto" latinLnBrk="0" hangingPunct="1">
              <a:lnSpc>
                <a:spcPct val="100000"/>
              </a:lnSpc>
              <a:spcBef>
                <a:spcPct val="20000"/>
              </a:spcBef>
              <a:spcAft>
                <a:spcPts val="0"/>
              </a:spcAft>
              <a:buClrTx/>
              <a:buSzTx/>
              <a:buFont typeface="Arial" pitchFamily="34" charset="0"/>
              <a:buNone/>
              <a:tabLst/>
              <a:defRPr/>
            </a:pPr>
            <a:r>
              <a:rPr lang="en-US" sz="700" kern="1200" dirty="0">
                <a:solidFill>
                  <a:schemeClr val="bg1">
                    <a:lumMod val="85000"/>
                  </a:schemeClr>
                </a:solidFill>
              </a:rPr>
              <a:t>Copyright © 2020 Tabula Rasa HealthCare, Inc., All Rights Reserved. May not be used without permission. | NASDAQ – TRHC.</a:t>
            </a:r>
            <a:endParaRPr lang="en-US" sz="700" dirty="0">
              <a:solidFill>
                <a:schemeClr val="bg1">
                  <a:lumMod val="85000"/>
                </a:schemeClr>
              </a:solidFill>
            </a:endParaRPr>
          </a:p>
        </p:txBody>
      </p:sp>
      <p:sp>
        <p:nvSpPr>
          <p:cNvPr id="13" name="Title 1">
            <a:extLst>
              <a:ext uri="{FF2B5EF4-FFF2-40B4-BE49-F238E27FC236}">
                <a16:creationId xmlns:a16="http://schemas.microsoft.com/office/drawing/2014/main" id="{7730A98E-DF9A-499C-AA79-136E9A998BC7}"/>
              </a:ext>
            </a:extLst>
          </p:cNvPr>
          <p:cNvSpPr txBox="1">
            <a:spLocks/>
          </p:cNvSpPr>
          <p:nvPr userDrawn="1"/>
        </p:nvSpPr>
        <p:spPr>
          <a:xfrm>
            <a:off x="8667750" y="6459815"/>
            <a:ext cx="3416380" cy="243429"/>
          </a:xfrm>
          <a:prstGeom prst="rect">
            <a:avLst/>
          </a:prstGeom>
        </p:spPr>
        <p:txBody>
          <a:bodyPr lIns="0" rIns="0" anchor="t" anchorCtr="0">
            <a:noAutofit/>
          </a:bodyPr>
          <a:lstStyle>
            <a:lvl1pPr algn="l" defTabSz="914400" rtl="0" eaLnBrk="1" latinLnBrk="0" hangingPunct="1">
              <a:lnSpc>
                <a:spcPct val="90000"/>
              </a:lnSpc>
              <a:spcBef>
                <a:spcPct val="0"/>
              </a:spcBef>
              <a:buNone/>
              <a:defRPr sz="2400" b="1" kern="1200" spc="-150">
                <a:solidFill>
                  <a:schemeClr val="tx2">
                    <a:lumMod val="75000"/>
                  </a:schemeClr>
                </a:solidFill>
                <a:latin typeface="Arial" panose="020B0604020202020204" pitchFamily="34" charset="0"/>
                <a:ea typeface="+mj-ea"/>
                <a:cs typeface="Arial" panose="020B0604020202020204" pitchFamily="34" charset="0"/>
              </a:defRPr>
            </a:lvl1pPr>
          </a:lstStyle>
          <a:p>
            <a:pPr algn="r"/>
            <a:r>
              <a:rPr lang="en-US" sz="1200" spc="-90" baseline="0" dirty="0">
                <a:solidFill>
                  <a:schemeClr val="bg1">
                    <a:lumMod val="85000"/>
                  </a:schemeClr>
                </a:solidFill>
              </a:rPr>
              <a:t>Innovative Solutions for Value-Based Care</a:t>
            </a:r>
          </a:p>
        </p:txBody>
      </p:sp>
      <p:pic>
        <p:nvPicPr>
          <p:cNvPr id="4" name="Graphic 3">
            <a:extLst>
              <a:ext uri="{FF2B5EF4-FFF2-40B4-BE49-F238E27FC236}">
                <a16:creationId xmlns:a16="http://schemas.microsoft.com/office/drawing/2014/main" id="{81668E21-B1E4-4A5E-82C0-854CD20DD5D2}"/>
              </a:ext>
            </a:extLst>
          </p:cNvPr>
          <p:cNvPicPr>
            <a:picLocks noChangeAspect="1"/>
          </p:cNvPicPr>
          <p:nvPr userDrawn="1"/>
        </p:nvPicPr>
        <p:blipFill>
          <a:blip r:embed="rId34">
            <a:duotone>
              <a:schemeClr val="bg2">
                <a:shade val="45000"/>
                <a:satMod val="135000"/>
              </a:schemeClr>
              <a:prstClr val="white"/>
            </a:duotone>
            <a:extLst>
              <a:ext uri="{96DAC541-7B7A-43D3-8B79-37D633B846F1}">
                <asvg:svgBlip xmlns:asvg="http://schemas.microsoft.com/office/drawing/2016/SVG/main" r:embed="rId35"/>
              </a:ext>
            </a:extLst>
          </a:blip>
          <a:stretch>
            <a:fillRect/>
          </a:stretch>
        </p:blipFill>
        <p:spPr>
          <a:xfrm>
            <a:off x="95249" y="6387886"/>
            <a:ext cx="2109332" cy="394958"/>
          </a:xfrm>
          <a:prstGeom prst="rect">
            <a:avLst/>
          </a:prstGeom>
        </p:spPr>
      </p:pic>
    </p:spTree>
    <p:extLst>
      <p:ext uri="{BB962C8B-B14F-4D97-AF65-F5344CB8AC3E}">
        <p14:creationId xmlns:p14="http://schemas.microsoft.com/office/powerpoint/2010/main" val="4120944387"/>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83" r:id="rId3"/>
    <p:sldLayoutId id="2147483663" r:id="rId4"/>
    <p:sldLayoutId id="2147483670" r:id="rId5"/>
    <p:sldLayoutId id="2147483684" r:id="rId6"/>
    <p:sldLayoutId id="2147483671" r:id="rId7"/>
    <p:sldLayoutId id="2147483673" r:id="rId8"/>
    <p:sldLayoutId id="2147483685" r:id="rId9"/>
    <p:sldLayoutId id="2147483654" r:id="rId10"/>
    <p:sldLayoutId id="2147483661" r:id="rId11"/>
    <p:sldLayoutId id="2147483686" r:id="rId12"/>
    <p:sldLayoutId id="2147483655" r:id="rId13"/>
    <p:sldLayoutId id="2147483687" r:id="rId14"/>
    <p:sldLayoutId id="2147483666" r:id="rId15"/>
    <p:sldLayoutId id="2147483672" r:id="rId16"/>
    <p:sldLayoutId id="2147483649" r:id="rId17"/>
    <p:sldLayoutId id="2147483651" r:id="rId18"/>
    <p:sldLayoutId id="2147483652" r:id="rId19"/>
    <p:sldLayoutId id="2147483653" r:id="rId20"/>
    <p:sldLayoutId id="2147483656" r:id="rId21"/>
    <p:sldLayoutId id="2147483657" r:id="rId22"/>
    <p:sldLayoutId id="2147483658" r:id="rId23"/>
    <p:sldLayoutId id="2147483659" r:id="rId24"/>
    <p:sldLayoutId id="2147483697" r:id="rId25"/>
    <p:sldLayoutId id="2147483694" r:id="rId26"/>
    <p:sldLayoutId id="2147483695" r:id="rId27"/>
    <p:sldLayoutId id="2147483698" r:id="rId28"/>
    <p:sldLayoutId id="2147483699" r:id="rId29"/>
    <p:sldLayoutId id="2147483690" r:id="rId30"/>
    <p:sldLayoutId id="2147483696" r:id="rId31"/>
    <p:sldLayoutId id="2147483700" r:id="rId32"/>
  </p:sldLayoutIdLst>
  <p:txStyles>
    <p:titleStyle>
      <a:lvl1pPr algn="l" defTabSz="914400" rtl="0" eaLnBrk="1" latinLnBrk="0" hangingPunct="1">
        <a:lnSpc>
          <a:spcPct val="90000"/>
        </a:lnSpc>
        <a:spcBef>
          <a:spcPct val="0"/>
        </a:spcBef>
        <a:buNone/>
        <a:defRPr lang="en-US" sz="2400" b="1" kern="1200" spc="-100" baseline="0" dirty="0" smtClean="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089025" indent="-1746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120">
          <p15:clr>
            <a:srgbClr val="F26B43"/>
          </p15:clr>
        </p15:guide>
        <p15:guide id="4" orient="horz" pos="4248">
          <p15:clr>
            <a:srgbClr val="F26B43"/>
          </p15:clr>
        </p15:guide>
        <p15:guide id="5" pos="72">
          <p15:clr>
            <a:srgbClr val="F26B43"/>
          </p15:clr>
        </p15:guide>
        <p15:guide id="6" pos="7608">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7357646C-8784-486B-A60B-65782B652658}"/>
              </a:ext>
            </a:extLst>
          </p:cNvPr>
          <p:cNvSpPr/>
          <p:nvPr/>
        </p:nvSpPr>
        <p:spPr>
          <a:xfrm>
            <a:off x="11420" y="1648424"/>
            <a:ext cx="3759292" cy="24901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0836706-4DAF-4000-8B10-A5C9034FC207}"/>
              </a:ext>
            </a:extLst>
          </p:cNvPr>
          <p:cNvSpPr txBox="1"/>
          <p:nvPr/>
        </p:nvSpPr>
        <p:spPr>
          <a:xfrm>
            <a:off x="696769" y="1953090"/>
            <a:ext cx="2521670" cy="1926529"/>
          </a:xfrm>
          <a:prstGeom prst="rect">
            <a:avLst/>
          </a:prstGeom>
          <a:solidFill>
            <a:schemeClr val="bg1"/>
          </a:solidFill>
        </p:spPr>
        <p:txBody>
          <a:bodyPr wrap="square" rtlCol="0">
            <a:spAutoFit/>
          </a:bodyPr>
          <a:lstStyle/>
          <a:p>
            <a:pPr algn="ctr"/>
            <a:r>
              <a:rPr lang="en-US" b="1" dirty="0"/>
              <a:t>PACE Center Services</a:t>
            </a:r>
          </a:p>
          <a:p>
            <a:pPr marL="285750" indent="-285750">
              <a:buFont typeface="Arial" panose="020B0604020202020204" pitchFamily="34" charset="0"/>
              <a:buChar char="•"/>
            </a:pPr>
            <a:r>
              <a:rPr lang="en-US" sz="1400" dirty="0"/>
              <a:t>Day Center Activities &amp; Memory Care Programming</a:t>
            </a:r>
          </a:p>
          <a:p>
            <a:pPr marL="285750" indent="-285750">
              <a:buFont typeface="Arial" panose="020B0604020202020204" pitchFamily="34" charset="0"/>
              <a:buChar char="•"/>
            </a:pPr>
            <a:r>
              <a:rPr lang="en-US" sz="1400" dirty="0"/>
              <a:t>Meals</a:t>
            </a:r>
          </a:p>
          <a:p>
            <a:pPr marL="285750" indent="-285750">
              <a:buFont typeface="Arial" panose="020B0604020202020204" pitchFamily="34" charset="0"/>
              <a:buChar char="•"/>
            </a:pPr>
            <a:r>
              <a:rPr lang="en-US" sz="1400" dirty="0"/>
              <a:t>Nutritional counseling</a:t>
            </a:r>
          </a:p>
          <a:p>
            <a:pPr marL="285750" indent="-285750">
              <a:buFont typeface="Arial" panose="020B0604020202020204" pitchFamily="34" charset="0"/>
              <a:buChar char="•"/>
            </a:pPr>
            <a:r>
              <a:rPr lang="en-US" sz="1400" dirty="0"/>
              <a:t>Physical, occupational, speech therapies</a:t>
            </a:r>
          </a:p>
          <a:p>
            <a:pPr marL="285750" indent="-285750">
              <a:buFont typeface="Arial" panose="020B0604020202020204" pitchFamily="34" charset="0"/>
              <a:buChar char="•"/>
            </a:pPr>
            <a:r>
              <a:rPr lang="en-US" sz="1400" dirty="0"/>
              <a:t>Primary care </a:t>
            </a:r>
          </a:p>
        </p:txBody>
      </p:sp>
      <p:sp>
        <p:nvSpPr>
          <p:cNvPr id="2" name="Title 1">
            <a:extLst>
              <a:ext uri="{FF2B5EF4-FFF2-40B4-BE49-F238E27FC236}">
                <a16:creationId xmlns:a16="http://schemas.microsoft.com/office/drawing/2014/main" id="{8272F05F-360A-439E-8322-1BDD62C6AD38}"/>
              </a:ext>
            </a:extLst>
          </p:cNvPr>
          <p:cNvSpPr>
            <a:spLocks noGrp="1"/>
          </p:cNvSpPr>
          <p:nvPr>
            <p:ph type="title" idx="4294967295"/>
          </p:nvPr>
        </p:nvSpPr>
        <p:spPr>
          <a:xfrm>
            <a:off x="4291125" y="267630"/>
            <a:ext cx="4232931" cy="822931"/>
          </a:xfrm>
        </p:spPr>
        <p:txBody>
          <a:bodyPr>
            <a:normAutofit/>
          </a:bodyPr>
          <a:lstStyle/>
          <a:p>
            <a:r>
              <a:rPr lang="en-US" sz="4400" dirty="0">
                <a:solidFill>
                  <a:schemeClr val="tx1">
                    <a:lumMod val="75000"/>
                    <a:lumOff val="25000"/>
                  </a:schemeClr>
                </a:solidFill>
              </a:rPr>
              <a:t>PACE Services</a:t>
            </a:r>
            <a:endParaRPr lang="en-US" sz="4400" dirty="0">
              <a:solidFill>
                <a:srgbClr val="FF0000"/>
              </a:solidFill>
            </a:endParaRPr>
          </a:p>
        </p:txBody>
      </p:sp>
      <p:sp>
        <p:nvSpPr>
          <p:cNvPr id="15" name="Oval 14">
            <a:extLst>
              <a:ext uri="{FF2B5EF4-FFF2-40B4-BE49-F238E27FC236}">
                <a16:creationId xmlns:a16="http://schemas.microsoft.com/office/drawing/2014/main" id="{FAC20845-546E-4871-975F-D9C92FF5B249}"/>
              </a:ext>
            </a:extLst>
          </p:cNvPr>
          <p:cNvSpPr/>
          <p:nvPr/>
        </p:nvSpPr>
        <p:spPr>
          <a:xfrm>
            <a:off x="203494" y="267630"/>
            <a:ext cx="2679112" cy="11856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CAA3861-CD61-4A1A-B19E-17A0F6D6113B}"/>
              </a:ext>
            </a:extLst>
          </p:cNvPr>
          <p:cNvSpPr txBox="1"/>
          <p:nvPr/>
        </p:nvSpPr>
        <p:spPr>
          <a:xfrm>
            <a:off x="603172" y="451077"/>
            <a:ext cx="1916609" cy="830997"/>
          </a:xfrm>
          <a:prstGeom prst="rect">
            <a:avLst/>
          </a:prstGeom>
          <a:solidFill>
            <a:schemeClr val="bg1"/>
          </a:solidFill>
        </p:spPr>
        <p:txBody>
          <a:bodyPr wrap="square" rtlCol="0">
            <a:spAutoFit/>
          </a:bodyPr>
          <a:lstStyle/>
          <a:p>
            <a:pPr algn="ctr"/>
            <a:r>
              <a:rPr lang="en-US" sz="1600" b="1" dirty="0"/>
              <a:t>Community Services</a:t>
            </a:r>
          </a:p>
          <a:p>
            <a:pPr marL="285750" indent="-285750">
              <a:buFont typeface="Arial" panose="020B0604020202020204" pitchFamily="34" charset="0"/>
              <a:buChar char="•"/>
            </a:pPr>
            <a:r>
              <a:rPr lang="en-US" sz="1600" dirty="0"/>
              <a:t>Home care</a:t>
            </a:r>
          </a:p>
          <a:p>
            <a:pPr marL="285750" indent="-285750">
              <a:buFont typeface="Arial" panose="020B0604020202020204" pitchFamily="34" charset="0"/>
              <a:buChar char="•"/>
            </a:pPr>
            <a:r>
              <a:rPr lang="en-US" sz="1600" dirty="0"/>
              <a:t>Personal care</a:t>
            </a:r>
          </a:p>
        </p:txBody>
      </p:sp>
      <p:sp>
        <p:nvSpPr>
          <p:cNvPr id="16" name="Oval 15">
            <a:extLst>
              <a:ext uri="{FF2B5EF4-FFF2-40B4-BE49-F238E27FC236}">
                <a16:creationId xmlns:a16="http://schemas.microsoft.com/office/drawing/2014/main" id="{39392BCF-209E-424D-9914-3FDEBE1582F8}"/>
              </a:ext>
            </a:extLst>
          </p:cNvPr>
          <p:cNvSpPr/>
          <p:nvPr/>
        </p:nvSpPr>
        <p:spPr>
          <a:xfrm>
            <a:off x="8696687" y="357589"/>
            <a:ext cx="2928377" cy="19659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9FE3AB4-978D-49C0-BED4-6025BDC9241C}"/>
              </a:ext>
            </a:extLst>
          </p:cNvPr>
          <p:cNvSpPr txBox="1"/>
          <p:nvPr/>
        </p:nvSpPr>
        <p:spPr>
          <a:xfrm>
            <a:off x="9266657" y="730736"/>
            <a:ext cx="1882003" cy="1323439"/>
          </a:xfrm>
          <a:prstGeom prst="rect">
            <a:avLst/>
          </a:prstGeom>
          <a:solidFill>
            <a:schemeClr val="bg1"/>
          </a:solidFill>
        </p:spPr>
        <p:txBody>
          <a:bodyPr wrap="square" rtlCol="0">
            <a:spAutoFit/>
          </a:bodyPr>
          <a:lstStyle/>
          <a:p>
            <a:pPr algn="ctr"/>
            <a:r>
              <a:rPr lang="en-US" sz="1600" b="1" dirty="0"/>
              <a:t>Medical Specialties</a:t>
            </a:r>
          </a:p>
          <a:p>
            <a:pPr marL="285750" indent="-285750">
              <a:buFont typeface="Arial" panose="020B0604020202020204" pitchFamily="34" charset="0"/>
              <a:buChar char="•"/>
            </a:pPr>
            <a:r>
              <a:rPr lang="en-US" sz="1600" dirty="0"/>
              <a:t>Dentistry</a:t>
            </a:r>
          </a:p>
          <a:p>
            <a:pPr marL="285750" indent="-285750">
              <a:buFont typeface="Arial" panose="020B0604020202020204" pitchFamily="34" charset="0"/>
              <a:buChar char="•"/>
            </a:pPr>
            <a:r>
              <a:rPr lang="en-US" sz="1600" dirty="0"/>
              <a:t>Audiology</a:t>
            </a:r>
          </a:p>
          <a:p>
            <a:pPr marL="285750" indent="-285750">
              <a:buFont typeface="Arial" panose="020B0604020202020204" pitchFamily="34" charset="0"/>
              <a:buChar char="•"/>
            </a:pPr>
            <a:r>
              <a:rPr lang="en-US" sz="1600" dirty="0"/>
              <a:t>Optometry</a:t>
            </a:r>
          </a:p>
          <a:p>
            <a:pPr marL="285750" indent="-285750">
              <a:buFont typeface="Arial" panose="020B0604020202020204" pitchFamily="34" charset="0"/>
              <a:buChar char="•"/>
            </a:pPr>
            <a:r>
              <a:rPr lang="en-US" sz="1600" dirty="0"/>
              <a:t>Podiatry</a:t>
            </a:r>
          </a:p>
        </p:txBody>
      </p:sp>
      <p:sp>
        <p:nvSpPr>
          <p:cNvPr id="18" name="Oval 17">
            <a:extLst>
              <a:ext uri="{FF2B5EF4-FFF2-40B4-BE49-F238E27FC236}">
                <a16:creationId xmlns:a16="http://schemas.microsoft.com/office/drawing/2014/main" id="{9AC6D46A-74C2-42BC-BDCA-EE4BCEEAA260}"/>
              </a:ext>
            </a:extLst>
          </p:cNvPr>
          <p:cNvSpPr/>
          <p:nvPr/>
        </p:nvSpPr>
        <p:spPr>
          <a:xfrm>
            <a:off x="9266657" y="2393851"/>
            <a:ext cx="2395418" cy="13224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BE88408-8888-49B0-A056-1602C9DB262A}"/>
              </a:ext>
            </a:extLst>
          </p:cNvPr>
          <p:cNvSpPr txBox="1"/>
          <p:nvPr/>
        </p:nvSpPr>
        <p:spPr>
          <a:xfrm>
            <a:off x="9741594" y="2639570"/>
            <a:ext cx="1575336" cy="830997"/>
          </a:xfrm>
          <a:prstGeom prst="rect">
            <a:avLst/>
          </a:prstGeom>
          <a:solidFill>
            <a:schemeClr val="bg1"/>
          </a:solidFill>
        </p:spPr>
        <p:txBody>
          <a:bodyPr wrap="square" rtlCol="0">
            <a:spAutoFit/>
          </a:bodyPr>
          <a:lstStyle/>
          <a:p>
            <a:r>
              <a:rPr lang="en-US" sz="1600" b="1" dirty="0"/>
              <a:t>Social Services</a:t>
            </a:r>
          </a:p>
          <a:p>
            <a:pPr marL="285750" indent="-285750">
              <a:buFont typeface="Arial" panose="020B0604020202020204" pitchFamily="34" charset="0"/>
              <a:buChar char="•"/>
            </a:pPr>
            <a:r>
              <a:rPr lang="en-US" sz="1600" dirty="0"/>
              <a:t>Counseling</a:t>
            </a:r>
          </a:p>
          <a:p>
            <a:pPr marL="285750" indent="-285750">
              <a:buFont typeface="Arial" panose="020B0604020202020204" pitchFamily="34" charset="0"/>
              <a:buChar char="•"/>
            </a:pPr>
            <a:r>
              <a:rPr lang="en-US" sz="1600" dirty="0"/>
              <a:t>EOL Support</a:t>
            </a:r>
          </a:p>
        </p:txBody>
      </p:sp>
      <p:sp>
        <p:nvSpPr>
          <p:cNvPr id="19" name="Oval 18">
            <a:extLst>
              <a:ext uri="{FF2B5EF4-FFF2-40B4-BE49-F238E27FC236}">
                <a16:creationId xmlns:a16="http://schemas.microsoft.com/office/drawing/2014/main" id="{B13EBFD3-9FBF-4C4C-BAB4-E97BF1E6E08A}"/>
              </a:ext>
            </a:extLst>
          </p:cNvPr>
          <p:cNvSpPr/>
          <p:nvPr/>
        </p:nvSpPr>
        <p:spPr>
          <a:xfrm>
            <a:off x="143808" y="4378324"/>
            <a:ext cx="2973209" cy="19348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BE1E3DA-BF09-4D8B-9EA8-6E99C6C9E455}"/>
              </a:ext>
            </a:extLst>
          </p:cNvPr>
          <p:cNvSpPr txBox="1"/>
          <p:nvPr/>
        </p:nvSpPr>
        <p:spPr>
          <a:xfrm>
            <a:off x="652541" y="4725830"/>
            <a:ext cx="2005994" cy="1323439"/>
          </a:xfrm>
          <a:prstGeom prst="rect">
            <a:avLst/>
          </a:prstGeom>
          <a:solidFill>
            <a:schemeClr val="bg1"/>
          </a:solidFill>
        </p:spPr>
        <p:txBody>
          <a:bodyPr wrap="square" rtlCol="0">
            <a:spAutoFit/>
          </a:bodyPr>
          <a:lstStyle/>
          <a:p>
            <a:r>
              <a:rPr lang="en-US" sz="1600" b="1" dirty="0"/>
              <a:t>Hospital and nursing home care</a:t>
            </a:r>
          </a:p>
          <a:p>
            <a:pPr marL="285750" indent="-285750">
              <a:buFont typeface="Arial" panose="020B0604020202020204" pitchFamily="34" charset="0"/>
              <a:buChar char="•"/>
            </a:pPr>
            <a:r>
              <a:rPr lang="en-US" sz="1600" dirty="0"/>
              <a:t>Care Coordination</a:t>
            </a:r>
          </a:p>
          <a:p>
            <a:pPr marL="285750" indent="-285750">
              <a:buFont typeface="Arial" panose="020B0604020202020204" pitchFamily="34" charset="0"/>
              <a:buChar char="•"/>
            </a:pPr>
            <a:r>
              <a:rPr lang="en-US" sz="1600" dirty="0"/>
              <a:t>Continued Medical Oversight</a:t>
            </a:r>
          </a:p>
        </p:txBody>
      </p:sp>
      <p:sp>
        <p:nvSpPr>
          <p:cNvPr id="20" name="Oval 19">
            <a:extLst>
              <a:ext uri="{FF2B5EF4-FFF2-40B4-BE49-F238E27FC236}">
                <a16:creationId xmlns:a16="http://schemas.microsoft.com/office/drawing/2014/main" id="{11DB2600-B428-4116-8D0F-F8148AE59A0E}"/>
              </a:ext>
            </a:extLst>
          </p:cNvPr>
          <p:cNvSpPr/>
          <p:nvPr/>
        </p:nvSpPr>
        <p:spPr>
          <a:xfrm>
            <a:off x="9217892" y="3978911"/>
            <a:ext cx="2492947" cy="13415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0B597F36-CF1D-462C-BC62-926AEBD68313}"/>
              </a:ext>
            </a:extLst>
          </p:cNvPr>
          <p:cNvSpPr txBox="1"/>
          <p:nvPr/>
        </p:nvSpPr>
        <p:spPr>
          <a:xfrm>
            <a:off x="9462112" y="4487212"/>
            <a:ext cx="2004505" cy="338553"/>
          </a:xfrm>
          <a:prstGeom prst="rect">
            <a:avLst/>
          </a:prstGeom>
          <a:solidFill>
            <a:schemeClr val="bg1"/>
          </a:solidFill>
        </p:spPr>
        <p:txBody>
          <a:bodyPr wrap="square" rtlCol="0">
            <a:spAutoFit/>
          </a:bodyPr>
          <a:lstStyle/>
          <a:p>
            <a:pPr algn="ctr"/>
            <a:r>
              <a:rPr lang="en-US" sz="1600" b="1" dirty="0"/>
              <a:t>Prescription drugs</a:t>
            </a:r>
          </a:p>
        </p:txBody>
      </p:sp>
      <p:sp>
        <p:nvSpPr>
          <p:cNvPr id="21" name="Oval 20">
            <a:extLst>
              <a:ext uri="{FF2B5EF4-FFF2-40B4-BE49-F238E27FC236}">
                <a16:creationId xmlns:a16="http://schemas.microsoft.com/office/drawing/2014/main" id="{B76916F3-1A7E-4CAA-B8F7-AF61326DA09A}"/>
              </a:ext>
            </a:extLst>
          </p:cNvPr>
          <p:cNvSpPr/>
          <p:nvPr/>
        </p:nvSpPr>
        <p:spPr>
          <a:xfrm>
            <a:off x="8508796" y="5441294"/>
            <a:ext cx="2027666" cy="9733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F6E83D5-A4C0-4908-97FD-6A1E5E7B479B}"/>
              </a:ext>
            </a:extLst>
          </p:cNvPr>
          <p:cNvSpPr txBox="1"/>
          <p:nvPr/>
        </p:nvSpPr>
        <p:spPr>
          <a:xfrm>
            <a:off x="8696687" y="5758708"/>
            <a:ext cx="1662227" cy="338554"/>
          </a:xfrm>
          <a:prstGeom prst="rect">
            <a:avLst/>
          </a:prstGeom>
          <a:solidFill>
            <a:schemeClr val="bg1"/>
          </a:solidFill>
        </p:spPr>
        <p:txBody>
          <a:bodyPr wrap="square" rtlCol="0">
            <a:spAutoFit/>
          </a:bodyPr>
          <a:lstStyle/>
          <a:p>
            <a:pPr algn="ctr"/>
            <a:r>
              <a:rPr lang="en-US" sz="1600" b="1" dirty="0"/>
              <a:t>Respite care</a:t>
            </a:r>
          </a:p>
        </p:txBody>
      </p:sp>
      <p:cxnSp>
        <p:nvCxnSpPr>
          <p:cNvPr id="23" name="Straight Arrow Connector 22">
            <a:extLst>
              <a:ext uri="{FF2B5EF4-FFF2-40B4-BE49-F238E27FC236}">
                <a16:creationId xmlns:a16="http://schemas.microsoft.com/office/drawing/2014/main" id="{284C7E1A-FDE1-4654-A230-3F061325F092}"/>
              </a:ext>
            </a:extLst>
          </p:cNvPr>
          <p:cNvCxnSpPr>
            <a:cxnSpLocks/>
            <a:stCxn id="15" idx="6"/>
          </p:cNvCxnSpPr>
          <p:nvPr/>
        </p:nvCxnSpPr>
        <p:spPr>
          <a:xfrm>
            <a:off x="2882606" y="860436"/>
            <a:ext cx="2305229" cy="14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5B33A5E-D399-4A54-A69A-A62CEF376B6A}"/>
              </a:ext>
            </a:extLst>
          </p:cNvPr>
          <p:cNvCxnSpPr>
            <a:cxnSpLocks/>
            <a:stCxn id="17" idx="6"/>
          </p:cNvCxnSpPr>
          <p:nvPr/>
        </p:nvCxnSpPr>
        <p:spPr>
          <a:xfrm>
            <a:off x="3770712" y="2893486"/>
            <a:ext cx="803725" cy="411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E76F5E0-DC6B-4C65-B361-11AC6A9CD964}"/>
              </a:ext>
            </a:extLst>
          </p:cNvPr>
          <p:cNvCxnSpPr>
            <a:cxnSpLocks/>
            <a:stCxn id="20" idx="2"/>
          </p:cNvCxnSpPr>
          <p:nvPr/>
        </p:nvCxnSpPr>
        <p:spPr>
          <a:xfrm flipH="1" flipV="1">
            <a:off x="7997785" y="4015453"/>
            <a:ext cx="1220107" cy="634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84B78FD-5254-4738-9A65-4A6E488F0E20}"/>
              </a:ext>
            </a:extLst>
          </p:cNvPr>
          <p:cNvCxnSpPr>
            <a:cxnSpLocks/>
            <a:stCxn id="21" idx="1"/>
          </p:cNvCxnSpPr>
          <p:nvPr/>
        </p:nvCxnSpPr>
        <p:spPr>
          <a:xfrm flipH="1" flipV="1">
            <a:off x="7562420" y="4637930"/>
            <a:ext cx="1243321" cy="945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E0ADCDD-0719-4A9B-9823-A3074F827C1D}"/>
              </a:ext>
            </a:extLst>
          </p:cNvPr>
          <p:cNvCxnSpPr>
            <a:cxnSpLocks/>
            <a:stCxn id="19" idx="6"/>
          </p:cNvCxnSpPr>
          <p:nvPr/>
        </p:nvCxnSpPr>
        <p:spPr>
          <a:xfrm flipV="1">
            <a:off x="3117017" y="4534452"/>
            <a:ext cx="1655472" cy="811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8C989CA3-9A4D-4524-8F32-6622CC368E8D}"/>
              </a:ext>
            </a:extLst>
          </p:cNvPr>
          <p:cNvCxnSpPr>
            <a:cxnSpLocks/>
          </p:cNvCxnSpPr>
          <p:nvPr/>
        </p:nvCxnSpPr>
        <p:spPr>
          <a:xfrm flipH="1">
            <a:off x="8111235" y="3055069"/>
            <a:ext cx="1155422" cy="178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DA28EB3-30CD-4E18-B295-905FB18DE917}"/>
              </a:ext>
            </a:extLst>
          </p:cNvPr>
          <p:cNvCxnSpPr>
            <a:cxnSpLocks/>
          </p:cNvCxnSpPr>
          <p:nvPr/>
        </p:nvCxnSpPr>
        <p:spPr>
          <a:xfrm flipH="1">
            <a:off x="7269480" y="1665320"/>
            <a:ext cx="1427207" cy="814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80530103-635E-4D2E-B2E0-28539CE2EDFC}"/>
              </a:ext>
            </a:extLst>
          </p:cNvPr>
          <p:cNvSpPr txBox="1"/>
          <p:nvPr/>
        </p:nvSpPr>
        <p:spPr>
          <a:xfrm>
            <a:off x="4033714" y="4972107"/>
            <a:ext cx="4519507" cy="338554"/>
          </a:xfrm>
          <a:prstGeom prst="rect">
            <a:avLst/>
          </a:prstGeom>
          <a:noFill/>
        </p:spPr>
        <p:txBody>
          <a:bodyPr wrap="square" rtlCol="0">
            <a:spAutoFit/>
          </a:bodyPr>
          <a:lstStyle/>
          <a:p>
            <a:r>
              <a:rPr lang="en-US" sz="1600" dirty="0"/>
              <a:t>Person Centered Care To Enable Independence</a:t>
            </a:r>
          </a:p>
        </p:txBody>
      </p:sp>
      <p:pic>
        <p:nvPicPr>
          <p:cNvPr id="3074" name="Picture 1">
            <a:extLst>
              <a:ext uri="{FF2B5EF4-FFF2-40B4-BE49-F238E27FC236}">
                <a16:creationId xmlns:a16="http://schemas.microsoft.com/office/drawing/2014/main" id="{DB7F4902-291A-4DF9-A6AF-EA5535709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035" y="2380563"/>
            <a:ext cx="3170949" cy="2388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89314"/>
      </p:ext>
    </p:extLst>
  </p:cSld>
  <p:clrMapOvr>
    <a:masterClrMapping/>
  </p:clrMapOvr>
</p:sld>
</file>

<file path=ppt/theme/theme1.xml><?xml version="1.0" encoding="utf-8"?>
<a:theme xmlns:a="http://schemas.openxmlformats.org/drawingml/2006/main" name="CVHC Slide_7-20">
  <a:themeElements>
    <a:clrScheme name="Custom 1">
      <a:dk1>
        <a:srgbClr val="231F20"/>
      </a:dk1>
      <a:lt1>
        <a:sysClr val="window" lastClr="FFFFFF"/>
      </a:lt1>
      <a:dk2>
        <a:srgbClr val="44546A"/>
      </a:dk2>
      <a:lt2>
        <a:srgbClr val="E7E6E6"/>
      </a:lt2>
      <a:accent1>
        <a:srgbClr val="0076A8"/>
      </a:accent1>
      <a:accent2>
        <a:srgbClr val="84BD00"/>
      </a:accent2>
      <a:accent3>
        <a:srgbClr val="F00000"/>
      </a:accent3>
      <a:accent4>
        <a:srgbClr val="0076A8"/>
      </a:accent4>
      <a:accent5>
        <a:srgbClr val="3A3838"/>
      </a:accent5>
      <a:accent6>
        <a:srgbClr val="84BD00"/>
      </a:accent6>
      <a:hlink>
        <a:srgbClr val="0563C1"/>
      </a:hlink>
      <a:folHlink>
        <a:srgbClr val="7030A0"/>
      </a:folHlink>
    </a:clrScheme>
    <a:fontScheme name="TRHC">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61041</TotalTime>
  <Words>74</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CVHC Slide_7-20</vt:lpstr>
      <vt:lpstr>PACE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V. Propp</dc:creator>
  <cp:lastModifiedBy>Matt Steele</cp:lastModifiedBy>
  <cp:revision>206</cp:revision>
  <dcterms:created xsi:type="dcterms:W3CDTF">2020-04-24T14:53:35Z</dcterms:created>
  <dcterms:modified xsi:type="dcterms:W3CDTF">2022-03-08T16:12:58Z</dcterms:modified>
</cp:coreProperties>
</file>