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59" r:id="rId8"/>
    <p:sldId id="260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8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485CF-4748-420E-A142-2F79359854E4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1ED1D-56BC-4225-81E1-9C2F7D78D5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HF 2: Zero-based budgeting and sunset review board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MN House State </a:t>
            </a:r>
            <a:r>
              <a:rPr lang="en-US" dirty="0" err="1" smtClean="0"/>
              <a:t>Govt</a:t>
            </a:r>
            <a:r>
              <a:rPr lang="en-US" dirty="0" smtClean="0"/>
              <a:t> Operations</a:t>
            </a:r>
          </a:p>
          <a:p>
            <a:r>
              <a:rPr lang="en-US" dirty="0" smtClean="0"/>
              <a:t>26 January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Sunset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Passed U.S. Senate (S.F. 2) in 1977 on 87-1 vote.  Authored by Muskie, co-authors McGovern and Goldwater.</a:t>
            </a:r>
          </a:p>
          <a:p>
            <a:r>
              <a:rPr lang="en-US" dirty="0"/>
              <a:t>"I regard the sunset concept as one of the most imaginative and innovative approaches to government reform that has been proposed in many </a:t>
            </a:r>
            <a:r>
              <a:rPr lang="en-US" dirty="0" smtClean="0"/>
              <a:t>years." </a:t>
            </a:r>
            <a:r>
              <a:rPr lang="en-US" i="1" dirty="0" smtClean="0"/>
              <a:t>Edward Kennedy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 member commission</a:t>
            </a:r>
          </a:p>
          <a:p>
            <a:pPr lvl="1"/>
            <a:r>
              <a:rPr lang="en-US" dirty="0" smtClean="0"/>
              <a:t>6 from House, 6 from Senate.  One member from each side to be public member, rest legislators.  No more than 3 of 5 from majority party.</a:t>
            </a:r>
          </a:p>
          <a:p>
            <a:r>
              <a:rPr lang="en-US" dirty="0" smtClean="0"/>
              <a:t>Two year terms.</a:t>
            </a:r>
          </a:p>
          <a:p>
            <a:r>
              <a:rPr lang="en-US" dirty="0" smtClean="0"/>
              <a:t>Staff from LCC.</a:t>
            </a:r>
          </a:p>
          <a:p>
            <a:r>
              <a:rPr lang="en-US" dirty="0" smtClean="0"/>
              <a:t>All agencies are scheduled.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works,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Hearings held in fall and winter of odd-numbered year.</a:t>
            </a:r>
          </a:p>
          <a:p>
            <a:r>
              <a:rPr lang="en-US" dirty="0" smtClean="0"/>
              <a:t>Report on Feb 1 of even-numbered years.</a:t>
            </a:r>
          </a:p>
          <a:p>
            <a:r>
              <a:rPr lang="en-US" dirty="0" smtClean="0"/>
              <a:t>Choices to continue, abolish or reorganize.</a:t>
            </a:r>
          </a:p>
          <a:p>
            <a:r>
              <a:rPr lang="en-US" dirty="0" smtClean="0"/>
              <a:t>Creates legislation to continue or reorganize the agencies so decided.</a:t>
            </a:r>
          </a:p>
          <a:p>
            <a:pPr lvl="1"/>
            <a:r>
              <a:rPr lang="en-US" dirty="0" smtClean="0"/>
              <a:t>Default is sunset – agency expires on June 30 of following year.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questions asked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Is the agency operated efficiently and effectively?</a:t>
            </a:r>
          </a:p>
          <a:p>
            <a:r>
              <a:rPr lang="en-US" dirty="0" smtClean="0"/>
              <a:t>How successful has the agency been in achieving its mission, goals, and objectives?</a:t>
            </a:r>
          </a:p>
          <a:p>
            <a:r>
              <a:rPr lang="en-US" dirty="0" smtClean="0"/>
              <a:t>Does the agency perform any duties that are not statutorily authorized?  If so, what is the authority for those activities and are they necessary?</a:t>
            </a:r>
          </a:p>
          <a:p>
            <a:r>
              <a:rPr lang="en-US" dirty="0" smtClean="0"/>
              <a:t>What authority does the agency have related to fees, inspections, enforcement, and penalties?</a:t>
            </a:r>
          </a:p>
          <a:p>
            <a:r>
              <a:rPr lang="en-US" dirty="0" smtClean="0"/>
              <a:t>In  what  ways  could  the  agency’s  functions/operations be less burdensome or restrictive and still adequately protect and serve the public?</a:t>
            </a:r>
          </a:p>
          <a:p>
            <a:r>
              <a:rPr lang="en-US" dirty="0" smtClean="0"/>
              <a:t>How   much   do   the   agency’s   programs   and  jurisdiction duplicate those of other agencies and how well does the agency coordinate with those agencies?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To what extent does the agency encourage and use public participation when making rules and decisions?</a:t>
            </a:r>
          </a:p>
          <a:p>
            <a:r>
              <a:rPr lang="en-US" dirty="0" smtClean="0"/>
              <a:t>Would   abolishing   the   agency   cause   federal government   intervention   or   loss   of   federal funds?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Updates government</a:t>
            </a:r>
          </a:p>
          <a:p>
            <a:r>
              <a:rPr lang="en-US" dirty="0" smtClean="0"/>
              <a:t>Provides certainty on continuation of agencies</a:t>
            </a:r>
          </a:p>
          <a:p>
            <a:pPr lvl="1"/>
            <a:r>
              <a:rPr lang="en-US" dirty="0" smtClean="0"/>
              <a:t>Provisions to renew agencies permit a 12-year term</a:t>
            </a:r>
          </a:p>
          <a:p>
            <a:r>
              <a:rPr lang="en-US" dirty="0" smtClean="0"/>
              <a:t>Modeled on the Texas Sunset Advisory Commission, which has existed since 1977.</a:t>
            </a:r>
          </a:p>
          <a:p>
            <a:pPr lvl="1"/>
            <a:r>
              <a:rPr lang="en-US" dirty="0" smtClean="0"/>
              <a:t>58 agencies abolished (as of end 2009) and another 12 consolidated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0"/>
            <a:ext cx="5810250" cy="688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cannot forecast expenditures with an agency that sunsets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for this reason as well, need to have fix to forecasting base expenditures.  </a:t>
            </a:r>
          </a:p>
          <a:p>
            <a:r>
              <a:rPr lang="en-US" dirty="0" smtClean="0"/>
              <a:t>Argue for not forecasting future base.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 has three portions, two articles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Zero-based budgeting (ZBB) provisions provided</a:t>
            </a:r>
          </a:p>
          <a:p>
            <a:r>
              <a:rPr lang="en-US" dirty="0" smtClean="0"/>
              <a:t>Passing zero based budgeting requires a change in how one forecasts expenditures</a:t>
            </a:r>
          </a:p>
          <a:p>
            <a:r>
              <a:rPr lang="en-US" dirty="0" smtClean="0"/>
              <a:t>Sunset review panel creates a means of updating agencies, encouraging efficiencies.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Fundamentals of ZBB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activity based</a:t>
            </a:r>
          </a:p>
          <a:p>
            <a:r>
              <a:rPr lang="en-US" dirty="0" smtClean="0"/>
              <a:t>Focuses on a decision package.</a:t>
            </a:r>
          </a:p>
          <a:p>
            <a:pPr lvl="1"/>
            <a:r>
              <a:rPr lang="en-US" dirty="0" smtClean="0"/>
              <a:t>Name or title, function and description</a:t>
            </a:r>
          </a:p>
          <a:p>
            <a:pPr lvl="2"/>
            <a:r>
              <a:rPr lang="en-US" dirty="0" smtClean="0"/>
              <a:t>Will include identifying legal basis for performing activity.</a:t>
            </a:r>
          </a:p>
          <a:p>
            <a:pPr lvl="1"/>
            <a:r>
              <a:rPr lang="en-US" dirty="0" smtClean="0"/>
              <a:t>Three levels of activity</a:t>
            </a:r>
          </a:p>
          <a:p>
            <a:pPr lvl="2"/>
            <a:r>
              <a:rPr lang="en-US" dirty="0" smtClean="0"/>
              <a:t>Asks to consider benefits and costs of incremental change</a:t>
            </a:r>
          </a:p>
          <a:p>
            <a:pPr lvl="1"/>
            <a:r>
              <a:rPr lang="en-US" dirty="0" smtClean="0"/>
              <a:t>Measure of cost-effectiveness and comparative measures to other states.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 decision package could look like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or title, etc.</a:t>
            </a:r>
          </a:p>
          <a:p>
            <a:r>
              <a:rPr lang="en-US" dirty="0" smtClean="0"/>
              <a:t>Levels of output </a:t>
            </a:r>
          </a:p>
          <a:p>
            <a:r>
              <a:rPr lang="en-US" dirty="0" smtClean="0"/>
              <a:t>Materials </a:t>
            </a:r>
          </a:p>
          <a:p>
            <a:r>
              <a:rPr lang="en-US" dirty="0" smtClean="0"/>
              <a:t>Labor </a:t>
            </a:r>
          </a:p>
          <a:p>
            <a:r>
              <a:rPr lang="en-US" dirty="0" smtClean="0"/>
              <a:t>Overheads </a:t>
            </a:r>
          </a:p>
          <a:p>
            <a:r>
              <a:rPr lang="en-US" dirty="0" smtClean="0"/>
              <a:t>Capital budgets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Packages move bottom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 at each stage for which level of service to provide.</a:t>
            </a:r>
          </a:p>
          <a:p>
            <a:r>
              <a:rPr lang="en-US" dirty="0" smtClean="0"/>
              <a:t>Higher level managers can see both the selected and unselected levels.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ZBB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Activity- or service-based</a:t>
            </a:r>
          </a:p>
          <a:p>
            <a:pPr lvl="1"/>
            <a:r>
              <a:rPr lang="en-US" dirty="0" smtClean="0"/>
              <a:t>Focuses on the resources needed to deliver an activity or service to clients.</a:t>
            </a:r>
          </a:p>
          <a:p>
            <a:pPr lvl="1"/>
            <a:r>
              <a:rPr lang="en-US" dirty="0" smtClean="0"/>
              <a:t>Allows one to see efficiencies</a:t>
            </a:r>
          </a:p>
          <a:p>
            <a:r>
              <a:rPr lang="en-US" dirty="0" smtClean="0"/>
              <a:t>Should be more user-friendly to both administration and legislature</a:t>
            </a:r>
          </a:p>
          <a:p>
            <a:pPr lvl="1"/>
            <a:r>
              <a:rPr lang="en-US" dirty="0" smtClean="0"/>
              <a:t>Detailed information on activities, easier to see redundancies and overlaps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Adaptive</a:t>
            </a:r>
          </a:p>
          <a:p>
            <a:r>
              <a:rPr lang="en-US" dirty="0" smtClean="0"/>
              <a:t>Better resource allocation</a:t>
            </a:r>
          </a:p>
          <a:p>
            <a:r>
              <a:rPr lang="en-US" dirty="0" smtClean="0"/>
              <a:t>Bottom-up approach engages managers with better, more local information.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addressed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Potential issue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Costly to implement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Finding good performance measures</a:t>
            </a:r>
          </a:p>
          <a:p>
            <a:endParaRPr lang="en-US" dirty="0"/>
          </a:p>
          <a:p>
            <a:r>
              <a:rPr lang="en-US" dirty="0" smtClean="0"/>
              <a:t>Uncertain about other options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Proposed remedy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Phased in over two biennia, with group to move first determined by Governor.</a:t>
            </a:r>
          </a:p>
          <a:p>
            <a:r>
              <a:rPr lang="en-US" dirty="0" smtClean="0"/>
              <a:t>Suggests comparisons to other states, encourages search for best practices.</a:t>
            </a:r>
          </a:p>
          <a:p>
            <a:r>
              <a:rPr lang="en-US" dirty="0" smtClean="0"/>
              <a:t>Encourages three options, that allow for consideration of a step up or down in resource provision.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 base and budget forecasts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currently allows for a forecasted base level of all spending.</a:t>
            </a:r>
          </a:p>
          <a:p>
            <a:r>
              <a:rPr lang="en-US" dirty="0" smtClean="0"/>
              <a:t>Zero base means just that, you have a zero forecasted base.</a:t>
            </a:r>
          </a:p>
          <a:p>
            <a:r>
              <a:rPr lang="en-US" dirty="0" smtClean="0"/>
              <a:t>Therefore we would remove the level of forecasted spending from the next biennium</a:t>
            </a:r>
          </a:p>
          <a:p>
            <a:pPr lvl="1"/>
            <a:r>
              <a:rPr lang="en-US" dirty="0" smtClean="0"/>
              <a:t>Still forecast current biennium spending.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681</Words>
  <Application>Microsoft Office PowerPoint</Application>
  <PresentationFormat>On-screen Show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HF 2: Zero-based budgeting and sunset review board</vt:lpstr>
      <vt:lpstr>Bill has three portions, two articles</vt:lpstr>
      <vt:lpstr>Fundamentals of ZBB</vt:lpstr>
      <vt:lpstr>What a decision package could look like</vt:lpstr>
      <vt:lpstr>Packages move bottom up</vt:lpstr>
      <vt:lpstr>Advantages of ZBB</vt:lpstr>
      <vt:lpstr>Other advantages</vt:lpstr>
      <vt:lpstr>Disadvantages addressed</vt:lpstr>
      <vt:lpstr>Zero base and budget forecasts</vt:lpstr>
      <vt:lpstr>Sunset review</vt:lpstr>
      <vt:lpstr>How it works</vt:lpstr>
      <vt:lpstr>How it works, 2</vt:lpstr>
      <vt:lpstr>Hearing questions asked</vt:lpstr>
      <vt:lpstr>Advantages</vt:lpstr>
      <vt:lpstr>Slide 15</vt:lpstr>
      <vt:lpstr>We cannot forecast expenditures with an agency that sunsets</vt:lpstr>
    </vt:vector>
  </TitlesOfParts>
  <Company>Minnesota House of Representatives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 2: Zero-based budgeting and sunset review board</dc:title>
  <dc:creator>Software Administration</dc:creator>
  <cp:lastModifiedBy>Software Administration</cp:lastModifiedBy>
  <cp:revision>15</cp:revision>
  <dcterms:created xsi:type="dcterms:W3CDTF">2011-01-25T20:18:04Z</dcterms:created>
  <dcterms:modified xsi:type="dcterms:W3CDTF">2011-03-15T19:15:36Z</dcterms:modified>
</cp:coreProperties>
</file>