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Throughput</c:v>
                </c:pt>
              </c:strCache>
            </c:strRef>
          </c:tx>
          <c:dPt>
            <c:idx val="1"/>
            <c:spPr>
              <a:solidFill>
                <a:schemeClr val="accent3"/>
              </a:solidFill>
            </c:spPr>
          </c:dPt>
          <c:dLbls>
            <c:dLbl>
              <c:idx val="0"/>
              <c:layout>
                <c:manualLayout>
                  <c:x val="-0.23002265636606745"/>
                  <c:y val="-0.22232179589665141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>
                        <a:solidFill>
                          <a:schemeClr val="bg1"/>
                        </a:solidFill>
                      </a:rPr>
                      <a:t>936,833</a:t>
                    </a:r>
                  </a:p>
                </c:rich>
              </c:tx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>
                        <a:solidFill>
                          <a:schemeClr val="bg1"/>
                        </a:solidFill>
                      </a:rPr>
                      <a:t>2</a:t>
                    </a:r>
                    <a:r>
                      <a:rPr lang="en-US" sz="1800" b="1"/>
                      <a:t>27,651</a:t>
                    </a:r>
                  </a:p>
                </c:rich>
              </c:tx>
              <c:spPr/>
              <c:showPercent val="1"/>
            </c:dLbl>
            <c:txPr>
              <a:bodyPr/>
              <a:lstStyle/>
              <a:p>
                <a:pPr>
                  <a:defRPr sz="2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DoD</c:v>
                </c:pt>
                <c:pt idx="1">
                  <c:v>Civilian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936833</c:v>
                </c:pt>
                <c:pt idx="1">
                  <c:v>227691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tx>
        <c:rich>
          <a:bodyPr/>
          <a:lstStyle/>
          <a:p>
            <a:pPr>
              <a:defRPr sz="3600"/>
            </a:pPr>
            <a:r>
              <a:rPr lang="en-US" sz="3200" dirty="0"/>
              <a:t>Classroom</a:t>
            </a:r>
            <a:r>
              <a:rPr lang="en-US" dirty="0"/>
              <a:t> Utilization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Classroom Utilization</c:v>
                </c:pt>
              </c:strCache>
            </c:strRef>
          </c:tx>
          <c:dPt>
            <c:idx val="1"/>
            <c:spPr>
              <a:solidFill>
                <a:schemeClr val="accent3"/>
              </a:solidFill>
            </c:spPr>
          </c:dPt>
          <c:dLbls>
            <c:dLbl>
              <c:idx val="0"/>
              <c:layout>
                <c:manualLayout>
                  <c:x val="-0.24082404793740445"/>
                  <c:y val="-0.1522332710703278"/>
                </c:manualLayout>
              </c:layout>
              <c:showPercent val="1"/>
            </c:dLbl>
            <c:dLbl>
              <c:idx val="1"/>
              <c:layout>
                <c:manualLayout>
                  <c:x val="0.18814911107809681"/>
                  <c:y val="0.12198820935748024"/>
                </c:manualLayout>
              </c:layout>
              <c:showPercent val="1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DoD</c:v>
                </c:pt>
                <c:pt idx="1">
                  <c:v>Civilian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0.75000000000000155</c:v>
                </c:pt>
                <c:pt idx="1">
                  <c:v>0.25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hart>
    <c:title>
      <c:layout/>
      <c:txPr>
        <a:bodyPr/>
        <a:lstStyle/>
        <a:p>
          <a:pPr>
            <a:defRPr sz="3200"/>
          </a:pPr>
          <a:endParaRPr lang="en-US"/>
        </a:p>
      </c:txPr>
    </c:title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Billeting Utilization  </c:v>
                </c:pt>
              </c:strCache>
            </c:strRef>
          </c:tx>
          <c:dPt>
            <c:idx val="1"/>
            <c:spPr>
              <a:solidFill>
                <a:schemeClr val="accent3"/>
              </a:solidFill>
            </c:spPr>
          </c:dPt>
          <c:dLbls>
            <c:dLbl>
              <c:idx val="0"/>
              <c:layout>
                <c:manualLayout>
                  <c:x val="-0.29869496855345995"/>
                  <c:y val="-0.1257761333391664"/>
                </c:manualLayout>
              </c:layout>
              <c:tx>
                <c:rich>
                  <a:bodyPr/>
                  <a:lstStyle/>
                  <a:p>
                    <a:r>
                      <a:rPr lang="en-US" sz="2800" b="1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/>
                      <a:t>66%</a:t>
                    </a:r>
                  </a:p>
                </c:rich>
              </c:tx>
              <c:showPercent val="1"/>
            </c:dLbl>
            <c:dLbl>
              <c:idx val="1"/>
              <c:layout>
                <c:manualLayout>
                  <c:x val="0.28061320754716984"/>
                  <c:y val="5.4787689335438851E-2"/>
                </c:manualLayout>
              </c:layout>
              <c:tx>
                <c:rich>
                  <a:bodyPr/>
                  <a:lstStyle/>
                  <a:p>
                    <a:r>
                      <a:rPr lang="en-US" sz="2800" b="1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/>
                      <a:t>34%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Percent val="1"/>
            <c:showLeaderLines val="1"/>
          </c:dLbls>
          <c:cat>
            <c:strRef>
              <c:f>Sheet1!$A$2:$A$3</c:f>
              <c:strCache>
                <c:ptCount val="2"/>
                <c:pt idx="0">
                  <c:v>DoD</c:v>
                </c:pt>
                <c:pt idx="1">
                  <c:v>Civilian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0.66000000000000192</c:v>
                </c:pt>
                <c:pt idx="1">
                  <c:v>0.34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t"/>
      <c:layout/>
      <c:txPr>
        <a:bodyPr/>
        <a:lstStyle/>
        <a:p>
          <a:pPr>
            <a:defRPr sz="24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JointStaffPatch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6888" y="76200"/>
            <a:ext cx="950912" cy="9525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JointStaffPatch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6888" y="76200"/>
            <a:ext cx="950912" cy="9525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JointStaffPatch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6888" y="76200"/>
            <a:ext cx="950912" cy="9525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7" descr="JointStaffPatch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16888" y="76200"/>
            <a:ext cx="950912" cy="9525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654AC-8601-40E6-B586-89B79C620821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A7E31-6B43-48D7-ABB0-9DA5A6BF35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34121" y="1467683"/>
            <a:ext cx="7451976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/>
              <a:t>Department of Military Affairs</a:t>
            </a:r>
          </a:p>
          <a:p>
            <a:pPr algn="ctr"/>
            <a:endParaRPr lang="en-US" sz="3000" b="1" dirty="0" smtClean="0"/>
          </a:p>
          <a:p>
            <a:pPr algn="ctr"/>
            <a:r>
              <a:rPr lang="en-US" sz="3000" b="1" dirty="0" smtClean="0"/>
              <a:t>Capital Budget Presentation </a:t>
            </a:r>
          </a:p>
          <a:p>
            <a:pPr algn="ctr"/>
            <a:r>
              <a:rPr lang="en-US" sz="3000" b="1" dirty="0" smtClean="0"/>
              <a:t>Response to Requests for Information to the </a:t>
            </a:r>
          </a:p>
          <a:p>
            <a:pPr algn="ctr"/>
            <a:r>
              <a:rPr lang="en-US" sz="3000" b="1" dirty="0" smtClean="0"/>
              <a:t>House State Government Finance Committee </a:t>
            </a:r>
            <a:endParaRPr lang="en-US" sz="3000" b="1" dirty="0"/>
          </a:p>
          <a:p>
            <a:pPr algn="ctr"/>
            <a:endParaRPr lang="en-US" sz="3000" b="1" dirty="0"/>
          </a:p>
          <a:p>
            <a:pPr algn="ctr"/>
            <a:endParaRPr lang="en-US" sz="3000" b="1" dirty="0" smtClean="0"/>
          </a:p>
          <a:p>
            <a:pPr algn="ctr"/>
            <a:r>
              <a:rPr lang="en-US" sz="3000" dirty="0" smtClean="0"/>
              <a:t>Mr. Don Kerr</a:t>
            </a:r>
          </a:p>
          <a:p>
            <a:pPr algn="ctr"/>
            <a:r>
              <a:rPr lang="en-US" sz="3000" dirty="0" smtClean="0"/>
              <a:t>Colonel Scott St. Sauver</a:t>
            </a:r>
          </a:p>
          <a:p>
            <a:pPr algn="ctr"/>
            <a:r>
              <a:rPr lang="en-US" sz="3000" dirty="0" smtClean="0"/>
              <a:t>Colonel Bruce Jensen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22 Feb 2012, DMA conducted a presentation for the committee that generated questions regarding the utilization of the Camp Ripley Training Center by military and non-military customers</a:t>
            </a:r>
          </a:p>
          <a:p>
            <a:r>
              <a:rPr lang="en-US" dirty="0" smtClean="0"/>
              <a:t>The data depicted on the following slides is a three-year aggregate of Camp Ripley usage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pPr marL="54864" algn="ctr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alibri" pitchFamily="34" charset="0"/>
              </a:rPr>
              <a:t>Camp Ripley   FY 09-FY 11 Man-Days</a:t>
            </a:r>
            <a:endParaRPr lang="en-US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latin typeface="Calibri" pitchFamily="34" charset="0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</p:nvPr>
        </p:nvGraphicFramePr>
        <p:xfrm>
          <a:off x="0" y="1219200"/>
          <a:ext cx="42672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3886200" y="1645920"/>
            <a:ext cx="5257800" cy="4526280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Calibri" pitchFamily="34" charset="0"/>
              </a:rPr>
              <a:t>DoD</a:t>
            </a:r>
            <a:r>
              <a:rPr lang="en-US" sz="3200" b="1" dirty="0" smtClean="0">
                <a:latin typeface="Calibri" pitchFamily="34" charset="0"/>
              </a:rPr>
              <a:t> Throughput    936,833</a:t>
            </a:r>
          </a:p>
          <a:p>
            <a:pPr>
              <a:buNone/>
            </a:pPr>
            <a:r>
              <a:rPr lang="en-US" sz="3200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(USA, USAF, USN, USMC)</a:t>
            </a:r>
            <a:endParaRPr lang="en-US" sz="3200" dirty="0" smtClean="0">
              <a:latin typeface="Calibri" pitchFamily="34" charset="0"/>
            </a:endParaRPr>
          </a:p>
          <a:p>
            <a:r>
              <a:rPr lang="en-US" sz="3200" b="1" dirty="0" smtClean="0">
                <a:latin typeface="Calibri" pitchFamily="34" charset="0"/>
              </a:rPr>
              <a:t>Non-</a:t>
            </a:r>
            <a:r>
              <a:rPr lang="en-US" sz="3200" b="1" dirty="0" err="1" smtClean="0">
                <a:latin typeface="Calibri" pitchFamily="34" charset="0"/>
              </a:rPr>
              <a:t>DoD</a:t>
            </a:r>
            <a:r>
              <a:rPr lang="en-US" sz="3200" b="1" dirty="0" smtClean="0">
                <a:latin typeface="Calibri" pitchFamily="34" charset="0"/>
              </a:rPr>
              <a:t>                 227,691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</a:rPr>
              <a:t>(Commercial, Private, Local,</a:t>
            </a:r>
          </a:p>
          <a:p>
            <a:pPr>
              <a:buNone/>
            </a:pPr>
            <a:r>
              <a:rPr lang="en-US" dirty="0" smtClean="0">
                <a:latin typeface="Calibri" pitchFamily="34" charset="0"/>
              </a:rPr>
              <a:t>State </a:t>
            </a:r>
            <a:r>
              <a:rPr lang="en-US" dirty="0" err="1" smtClean="0">
                <a:latin typeface="Calibri" pitchFamily="34" charset="0"/>
              </a:rPr>
              <a:t>Gov’t</a:t>
            </a:r>
            <a:r>
              <a:rPr lang="en-US" dirty="0" smtClean="0">
                <a:latin typeface="Calibri" pitchFamily="34" charset="0"/>
              </a:rPr>
              <a:t>, Foreign Military)</a:t>
            </a:r>
          </a:p>
          <a:p>
            <a:r>
              <a:rPr lang="en-US" sz="3200" b="1" dirty="0" smtClean="0">
                <a:latin typeface="Calibri" pitchFamily="34" charset="0"/>
              </a:rPr>
              <a:t>Total Customers  1,164,524</a:t>
            </a:r>
          </a:p>
          <a:p>
            <a:endParaRPr lang="en-US" sz="3200" baseline="30000" dirty="0" smtClean="0">
              <a:latin typeface="Calibri" pitchFamily="34" charset="0"/>
            </a:endParaRPr>
          </a:p>
          <a:p>
            <a:endParaRPr lang="en-US" sz="3200" baseline="30000" dirty="0" smtClean="0">
              <a:latin typeface="Calibri" pitchFamily="34" charset="0"/>
            </a:endParaRPr>
          </a:p>
          <a:p>
            <a:endParaRPr lang="en-US" sz="3200" baseline="30000" dirty="0" smtClean="0">
              <a:latin typeface="Calibri" pitchFamily="34" charset="0"/>
            </a:endParaRPr>
          </a:p>
          <a:p>
            <a:endParaRPr lang="en-US" sz="3200" baseline="30000" dirty="0" smtClean="0">
              <a:latin typeface="Calibri" pitchFamily="34" charset="0"/>
            </a:endParaRPr>
          </a:p>
          <a:p>
            <a:endParaRPr lang="en-US" sz="3200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" y="5821894"/>
            <a:ext cx="85953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Each day a </a:t>
            </a:r>
            <a:r>
              <a:rPr lang="en-US" sz="2400" dirty="0" smtClean="0">
                <a:latin typeface="Calibri" pitchFamily="34" charset="0"/>
              </a:rPr>
              <a:t>person</a:t>
            </a:r>
            <a:r>
              <a:rPr lang="en-US" sz="2400" dirty="0" smtClean="0"/>
              <a:t> (any training site user) uses one or more facilities on the training center counts as one man-day.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Calibri" pitchFamily="34" charset="0"/>
              </a:rPr>
              <a:t>Camp Ripley  FY 09-FY 11 Classroom/Billeting</a:t>
            </a:r>
            <a:endParaRPr lang="en-US" sz="3600" b="1" dirty="0">
              <a:latin typeface="Calibri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219200"/>
          <a:ext cx="4038600" cy="414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</p:nvPr>
        </p:nvGraphicFramePr>
        <p:xfrm>
          <a:off x="4486275" y="1247775"/>
          <a:ext cx="4038600" cy="414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152400" y="5029200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</a:rPr>
              <a:t> The only civilian partner that utilizes the DFAC currently is MNDOT.  The current size and throughput capacity does not meet the mission requirements of our other partners.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>
              <a:latin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</a:rPr>
              <a:t>Civilian utilization accounts for 42% of the use of the new six-person houses.</a:t>
            </a:r>
          </a:p>
          <a:p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199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Background</vt:lpstr>
      <vt:lpstr>Camp Ripley   FY 09-FY 11 Man-Days</vt:lpstr>
      <vt:lpstr>Camp Ripley  FY 09-FY 11 Classroom/Billeting</vt:lpstr>
    </vt:vector>
  </TitlesOfParts>
  <Company>U.S.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don.kerr</dc:creator>
  <cp:lastModifiedBy>Software Administration</cp:lastModifiedBy>
  <cp:revision>3</cp:revision>
  <dcterms:created xsi:type="dcterms:W3CDTF">2012-03-08T20:01:42Z</dcterms:created>
  <dcterms:modified xsi:type="dcterms:W3CDTF">2012-03-08T20:54:07Z</dcterms:modified>
</cp:coreProperties>
</file>