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98" r:id="rId2"/>
    <p:sldId id="460" r:id="rId3"/>
    <p:sldId id="430" r:id="rId4"/>
    <p:sldId id="437" r:id="rId5"/>
    <p:sldId id="442" r:id="rId6"/>
    <p:sldId id="461" r:id="rId7"/>
    <p:sldId id="462" r:id="rId8"/>
    <p:sldId id="418" r:id="rId9"/>
    <p:sldId id="444" r:id="rId10"/>
    <p:sldId id="419" r:id="rId11"/>
    <p:sldId id="446" r:id="rId12"/>
    <p:sldId id="453" r:id="rId13"/>
    <p:sldId id="454" r:id="rId14"/>
    <p:sldId id="455" r:id="rId15"/>
    <p:sldId id="445" r:id="rId16"/>
    <p:sldId id="450" r:id="rId17"/>
    <p:sldId id="299" r:id="rId18"/>
  </p:sldIdLst>
  <p:sldSz cx="9144000" cy="6858000" type="letter"/>
  <p:notesSz cx="68580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51DC00"/>
    <a:srgbClr val="FAFD00"/>
    <a:srgbClr val="FC0128"/>
    <a:srgbClr val="FCFEB9"/>
    <a:srgbClr val="010101"/>
    <a:srgbClr val="FFFFFF"/>
    <a:srgbClr val="00279F"/>
    <a:srgbClr val="0000C3"/>
    <a:srgbClr val="000096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5161" autoAdjust="0"/>
  </p:normalViewPr>
  <p:slideViewPr>
    <p:cSldViewPr>
      <p:cViewPr>
        <p:scale>
          <a:sx n="66" d="100"/>
          <a:sy n="66" d="100"/>
        </p:scale>
        <p:origin x="-1422" y="-90"/>
      </p:cViewPr>
      <p:guideLst>
        <p:guide orient="horz" pos="2160"/>
        <p:guide pos="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346" y="1080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2.8060837914128691E-2"/>
          <c:y val="4.8198667474258022E-2"/>
          <c:w val="0.94983781508443565"/>
          <c:h val="0.82724146981627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Rate</c:v>
                </c:pt>
              </c:strCache>
            </c:strRef>
          </c:tx>
          <c:spPr>
            <a:ln w="50800">
              <a:solidFill>
                <a:srgbClr val="FC0128"/>
              </a:solidFill>
            </a:ln>
          </c:spPr>
          <c:marker>
            <c:symbol val="diamond"/>
            <c:size val="10"/>
            <c:spPr>
              <a:solidFill>
                <a:srgbClr val="FC0128"/>
              </a:solidFill>
              <a:ln>
                <a:solidFill>
                  <a:srgbClr val="FC0128"/>
                </a:solidFill>
              </a:ln>
            </c:spPr>
          </c:marker>
          <c:dLbls>
            <c:dLbl>
              <c:idx val="0"/>
              <c:layout/>
              <c:showVal val="1"/>
            </c:dLbl>
            <c:dLbl>
              <c:idx val="4"/>
              <c:layout>
                <c:manualLayout>
                  <c:x val="-3.4591194968553486E-2"/>
                  <c:y val="5.6410256410256432E-2"/>
                </c:manualLayout>
              </c:layout>
              <c:showVal val="1"/>
            </c:dLbl>
            <c:dLbl>
              <c:idx val="14"/>
              <c:layout/>
              <c:showVal val="1"/>
            </c:dLbl>
            <c:delete val="1"/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</c:dLbls>
          <c:cat>
            <c:numRef>
              <c:f>Sheet1!$A$2:$A$16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 formatCode="#,##0">
                  <c:v>67.777820696048522</c:v>
                </c:pt>
                <c:pt idx="3" formatCode="#,##0">
                  <c:v>56.477149578410248</c:v>
                </c:pt>
                <c:pt idx="4" formatCode="0">
                  <c:v>38.021476409623062</c:v>
                </c:pt>
                <c:pt idx="5" formatCode="0">
                  <c:v>41.494072275389229</c:v>
                </c:pt>
                <c:pt idx="6" formatCode="0">
                  <c:v>46.24761789527814</c:v>
                </c:pt>
                <c:pt idx="7" formatCode="0">
                  <c:v>54.618878051297798</c:v>
                </c:pt>
                <c:pt idx="8" formatCode="0">
                  <c:v>62.242825034578296</c:v>
                </c:pt>
                <c:pt idx="9" formatCode="0">
                  <c:v>65.594244709405558</c:v>
                </c:pt>
                <c:pt idx="10" formatCode="0">
                  <c:v>65.06108939826062</c:v>
                </c:pt>
                <c:pt idx="11" formatCode="0">
                  <c:v>66.43219455294178</c:v>
                </c:pt>
                <c:pt idx="12" formatCode="0">
                  <c:v>65.113706668666453</c:v>
                </c:pt>
                <c:pt idx="13" formatCode="0">
                  <c:v>67.208310146540271</c:v>
                </c:pt>
                <c:pt idx="14" formatCode="0">
                  <c:v>68.145219009447715</c:v>
                </c:pt>
              </c:numCache>
            </c:numRef>
          </c:val>
        </c:ser>
        <c:marker val="1"/>
        <c:axId val="12994048"/>
        <c:axId val="12995584"/>
      </c:lineChart>
      <c:catAx>
        <c:axId val="12994048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12995584"/>
        <c:crosses val="autoZero"/>
        <c:auto val="1"/>
        <c:lblAlgn val="ctr"/>
        <c:lblOffset val="100"/>
        <c:tickLblSkip val="2"/>
        <c:tickMarkSkip val="1"/>
      </c:catAx>
      <c:valAx>
        <c:axId val="12995584"/>
        <c:scaling>
          <c:orientation val="minMax"/>
          <c:max val="100"/>
        </c:scaling>
        <c:axPos val="l"/>
        <c:numFmt formatCode="#,##0" sourceLinked="0"/>
        <c:majorTickMark val="none"/>
        <c:tickLblPos val="nextTo"/>
        <c:spPr>
          <a:noFill/>
          <a:ln>
            <a:solidFill>
              <a:schemeClr val="tx1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12994048"/>
        <c:crosses val="autoZero"/>
        <c:crossBetween val="between"/>
        <c:majorUnit val="20"/>
      </c:valAx>
    </c:plotArea>
    <c:plotVisOnly val="1"/>
  </c:chart>
  <c:txPr>
    <a:bodyPr/>
    <a:lstStyle/>
    <a:p>
      <a:pPr>
        <a:defRPr sz="30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1"/>
          <c:order val="0"/>
          <c:tx>
            <c:strRef>
              <c:f>Sheet1!$C$1</c:f>
              <c:strCache>
                <c:ptCount val="1"/>
                <c:pt idx="0">
                  <c:v>Screened-In Referrals</c:v>
                </c:pt>
              </c:strCache>
            </c:strRef>
          </c:tx>
          <c:spPr>
            <a:ln w="50800">
              <a:solidFill>
                <a:srgbClr val="51DC00"/>
              </a:solidFill>
            </a:ln>
          </c:spPr>
          <c:marker>
            <c:symbol val="square"/>
            <c:size val="10"/>
            <c:spPr>
              <a:solidFill>
                <a:srgbClr val="51DC00"/>
              </a:solidFill>
              <a:ln>
                <a:solidFill>
                  <a:srgbClr val="51DC0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 formatCode="#,##0">
                  <c:v>16684</c:v>
                </c:pt>
                <c:pt idx="3" formatCode="#,##0">
                  <c:v>16466</c:v>
                </c:pt>
                <c:pt idx="4" formatCode="#,##0">
                  <c:v>16565</c:v>
                </c:pt>
                <c:pt idx="5" formatCode="#,##0">
                  <c:v>16384</c:v>
                </c:pt>
                <c:pt idx="6" formatCode="#,##0">
                  <c:v>17770</c:v>
                </c:pt>
                <c:pt idx="7" formatCode="#,##0">
                  <c:v>17587</c:v>
                </c:pt>
                <c:pt idx="8" formatCode="#,##0">
                  <c:v>17471</c:v>
                </c:pt>
                <c:pt idx="9" formatCode="#,##0">
                  <c:v>18843</c:v>
                </c:pt>
                <c:pt idx="10" formatCode="#,##0">
                  <c:v>19846</c:v>
                </c:pt>
                <c:pt idx="11" formatCode="#,##0">
                  <c:v>18993</c:v>
                </c:pt>
                <c:pt idx="12" formatCode="#,##0">
                  <c:v>18608</c:v>
                </c:pt>
                <c:pt idx="13" formatCode="#,##0">
                  <c:v>17678</c:v>
                </c:pt>
                <c:pt idx="14" formatCode="#,##0">
                  <c:v>17803</c:v>
                </c:pt>
              </c:numCache>
            </c:numRef>
          </c:val>
        </c:ser>
        <c:marker val="1"/>
        <c:axId val="25843200"/>
        <c:axId val="25845120"/>
      </c:lineChart>
      <c:catAx>
        <c:axId val="25843200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25845120"/>
        <c:crosses val="autoZero"/>
        <c:auto val="1"/>
        <c:lblAlgn val="ctr"/>
        <c:lblOffset val="100"/>
        <c:tickLblSkip val="2"/>
        <c:tickMarkSkip val="1"/>
      </c:catAx>
      <c:valAx>
        <c:axId val="25845120"/>
        <c:scaling>
          <c:orientation val="minMax"/>
          <c:max val="60000"/>
        </c:scaling>
        <c:axPos val="l"/>
        <c:numFmt formatCode="#,##0" sourceLinked="0"/>
        <c:maj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25843200"/>
        <c:crosses val="autoZero"/>
        <c:crossBetween val="between"/>
        <c:dispUnits>
          <c:builtInUnit val="thousands"/>
        </c:dispUnits>
      </c:valAx>
    </c:plotArea>
    <c:plotVisOnly val="1"/>
  </c:chart>
  <c:txPr>
    <a:bodyPr/>
    <a:lstStyle/>
    <a:p>
      <a:pPr>
        <a:defRPr sz="30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1"/>
          <c:order val="0"/>
          <c:tx>
            <c:strRef>
              <c:f>Sheet1!$C$1</c:f>
              <c:strCache>
                <c:ptCount val="1"/>
                <c:pt idx="0">
                  <c:v>Screened-In Referrals</c:v>
                </c:pt>
              </c:strCache>
            </c:strRef>
          </c:tx>
          <c:spPr>
            <a:ln w="50800">
              <a:solidFill>
                <a:srgbClr val="51DC00"/>
              </a:solidFill>
            </a:ln>
          </c:spPr>
          <c:marker>
            <c:symbol val="square"/>
            <c:size val="10"/>
            <c:spPr>
              <a:solidFill>
                <a:srgbClr val="51DC00"/>
              </a:solidFill>
              <a:ln>
                <a:solidFill>
                  <a:srgbClr val="51DC0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 formatCode="#,##0">
                  <c:v>16684</c:v>
                </c:pt>
                <c:pt idx="3" formatCode="#,##0">
                  <c:v>16466</c:v>
                </c:pt>
                <c:pt idx="4" formatCode="#,##0">
                  <c:v>16565</c:v>
                </c:pt>
                <c:pt idx="5" formatCode="#,##0">
                  <c:v>16384</c:v>
                </c:pt>
                <c:pt idx="6" formatCode="#,##0">
                  <c:v>17770</c:v>
                </c:pt>
                <c:pt idx="7" formatCode="#,##0">
                  <c:v>17587</c:v>
                </c:pt>
                <c:pt idx="8" formatCode="#,##0">
                  <c:v>17471</c:v>
                </c:pt>
                <c:pt idx="9" formatCode="#,##0">
                  <c:v>18843</c:v>
                </c:pt>
                <c:pt idx="10" formatCode="#,##0">
                  <c:v>19846</c:v>
                </c:pt>
                <c:pt idx="11" formatCode="#,##0">
                  <c:v>18993</c:v>
                </c:pt>
                <c:pt idx="12" formatCode="#,##0">
                  <c:v>18608</c:v>
                </c:pt>
                <c:pt idx="13" formatCode="#,##0">
                  <c:v>17678</c:v>
                </c:pt>
                <c:pt idx="14" formatCode="#,##0">
                  <c:v>17803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Screened-Out Referrals</c:v>
                </c:pt>
              </c:strCache>
            </c:strRef>
          </c:tx>
          <c:spPr>
            <a:ln w="50800">
              <a:solidFill>
                <a:srgbClr val="FAFD00"/>
              </a:solidFill>
            </a:ln>
          </c:spPr>
          <c:marker>
            <c:symbol val="triangle"/>
            <c:size val="10"/>
            <c:spPr>
              <a:solidFill>
                <a:srgbClr val="FAFD00"/>
              </a:solidFill>
              <a:ln>
                <a:solidFill>
                  <a:srgbClr val="FAFD00"/>
                </a:solidFill>
              </a:ln>
            </c:spPr>
          </c:marker>
          <c:dLbls>
            <c:dLbl>
              <c:idx val="0"/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b="1" dirty="0" smtClean="0"/>
                      <a:t>35,094</a:t>
                    </a:r>
                    <a:endParaRPr lang="en-US" sz="1800" b="1" dirty="0"/>
                  </a:p>
                </c:rich>
              </c:tx>
              <c:spPr/>
              <c:showVal val="1"/>
            </c:dLbl>
            <c:dLbl>
              <c:idx val="14"/>
              <c:layout>
                <c:manualLayout>
                  <c:x val="0"/>
                  <c:y val="-2.3076923076923307E-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b="1" dirty="0" smtClean="0"/>
                      <a:t>38,085</a:t>
                    </a:r>
                    <a:endParaRPr lang="en-US" sz="1800" b="1" dirty="0"/>
                  </a:p>
                </c:rich>
              </c:tx>
              <c:spPr/>
              <c:showVal val="1"/>
            </c:dLbl>
            <c:delete val="1"/>
          </c:dLbls>
          <c:cat>
            <c:numRef>
              <c:f>Sheet1!$A$2:$A$16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 formatCode="#,##0">
                  <c:v>35094</c:v>
                </c:pt>
                <c:pt idx="3" formatCode="#,##0">
                  <c:v>21367</c:v>
                </c:pt>
                <c:pt idx="4" formatCode="#,##0">
                  <c:v>10162</c:v>
                </c:pt>
                <c:pt idx="5" formatCode="#,##0">
                  <c:v>11620</c:v>
                </c:pt>
                <c:pt idx="6" formatCode="#,##0">
                  <c:v>15289</c:v>
                </c:pt>
                <c:pt idx="7" formatCode="#,##0">
                  <c:v>21167</c:v>
                </c:pt>
                <c:pt idx="8" formatCode="#,##0">
                  <c:v>28801</c:v>
                </c:pt>
                <c:pt idx="9" formatCode="#,##0">
                  <c:v>35924</c:v>
                </c:pt>
                <c:pt idx="10" formatCode="#,##0">
                  <c:v>36956</c:v>
                </c:pt>
                <c:pt idx="11" formatCode="#,##0">
                  <c:v>37588</c:v>
                </c:pt>
                <c:pt idx="12" formatCode="#,##0">
                  <c:v>34731</c:v>
                </c:pt>
                <c:pt idx="13" formatCode="#,##0">
                  <c:v>36232</c:v>
                </c:pt>
                <c:pt idx="14" formatCode="#,##0">
                  <c:v>38085</c:v>
                </c:pt>
              </c:numCache>
            </c:numRef>
          </c:val>
        </c:ser>
        <c:marker val="1"/>
        <c:axId val="48875392"/>
        <c:axId val="48876928"/>
      </c:lineChart>
      <c:catAx>
        <c:axId val="48875392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48876928"/>
        <c:crosses val="autoZero"/>
        <c:auto val="1"/>
        <c:lblAlgn val="ctr"/>
        <c:lblOffset val="100"/>
        <c:tickLblSkip val="2"/>
        <c:tickMarkSkip val="1"/>
      </c:catAx>
      <c:valAx>
        <c:axId val="48876928"/>
        <c:scaling>
          <c:orientation val="minMax"/>
          <c:max val="60000"/>
        </c:scaling>
        <c:axPos val="l"/>
        <c:numFmt formatCode="#,##0" sourceLinked="0"/>
        <c:maj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48875392"/>
        <c:crosses val="autoZero"/>
        <c:crossBetween val="between"/>
        <c:dispUnits>
          <c:builtInUnit val="thousands"/>
        </c:dispUnits>
      </c:valAx>
    </c:plotArea>
    <c:plotVisOnly val="1"/>
  </c:chart>
  <c:txPr>
    <a:bodyPr/>
    <a:lstStyle/>
    <a:p>
      <a:pPr>
        <a:defRPr sz="30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0.64151</cdr:x>
      <cdr:y>0.64615</cdr:y>
    </cdr:from>
    <cdr:to>
      <cdr:x>0.99057</cdr:x>
      <cdr:y>0.73846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1599" y="3200400"/>
          <a:ext cx="2819428" cy="457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chemeClr val="tx1"/>
              </a:solidFill>
            </a:rPr>
            <a:t>Screened-in referrals</a:t>
          </a:r>
          <a:endParaRPr lang="en-US" sz="18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0.64151</cdr:x>
      <cdr:y>0.64615</cdr:y>
    </cdr:from>
    <cdr:to>
      <cdr:x>0.99057</cdr:x>
      <cdr:y>0.73846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1599" y="3200400"/>
          <a:ext cx="2819428" cy="457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chemeClr val="tx1"/>
              </a:solidFill>
            </a:rPr>
            <a:t>Screened-in referrals</a:t>
          </a:r>
          <a:endParaRPr lang="en-US" sz="18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0.65094</cdr:x>
      <cdr:y>0.4</cdr:y>
    </cdr:from>
    <cdr:to>
      <cdr:x>1</cdr:x>
      <cdr:y>0.49231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257799" y="1981200"/>
          <a:ext cx="2819428" cy="457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1800" b="1" dirty="0" smtClean="0">
              <a:solidFill>
                <a:srgbClr val="FFFFFF"/>
              </a:solidFill>
            </a:rPr>
            <a:t>Screened-out referrals</a:t>
          </a:r>
          <a:endParaRPr lang="en-US" sz="1800" b="1" dirty="0">
            <a:solidFill>
              <a:srgbClr val="FFFF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727174" y="8866189"/>
            <a:ext cx="3130826" cy="42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723" tIns="45862" rIns="91723" bIns="45862">
            <a:spAutoFit/>
          </a:bodyPr>
          <a:lstStyle/>
          <a:p>
            <a:pPr algn="r" defTabSz="917575">
              <a:spcBef>
                <a:spcPct val="50000"/>
              </a:spcBef>
            </a:pPr>
            <a:r>
              <a:rPr lang="en-US" sz="1100" b="0"/>
              <a:t>Office of the Legislative Auditor www.auditor.leg.state.mn.us</a:t>
            </a:r>
            <a:endParaRPr lang="en-US" sz="2400" b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8864601"/>
            <a:ext cx="2971800" cy="4311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1723" tIns="45862" rIns="91723" bIns="45862">
            <a:spAutoFit/>
          </a:bodyPr>
          <a:lstStyle/>
          <a:p>
            <a:pPr algn="l" defTabSz="917575">
              <a:spcBef>
                <a:spcPct val="50000"/>
              </a:spcBef>
            </a:pPr>
            <a:r>
              <a:rPr lang="en-US" sz="1100" b="0" dirty="0" smtClean="0"/>
              <a:t>House Health and Human Services Reform</a:t>
            </a: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 smtClean="0"/>
              <a:t>February 21, 2012</a:t>
            </a:r>
            <a:endParaRPr lang="en-US" sz="1100" b="0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76201"/>
            <a:ext cx="6858000" cy="400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723" tIns="45862" rIns="91723" bIns="45862">
            <a:spAutoFit/>
          </a:bodyPr>
          <a:lstStyle/>
          <a:p>
            <a:pPr defTabSz="917575">
              <a:spcBef>
                <a:spcPct val="50000"/>
              </a:spcBef>
            </a:pPr>
            <a:r>
              <a:rPr lang="en-US" sz="2000" b="0" dirty="0" smtClean="0"/>
              <a:t>Child Protection Screening</a:t>
            </a:r>
            <a:endParaRPr lang="en-US" sz="2000" b="0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992611" y="9036050"/>
            <a:ext cx="748541" cy="260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723" tIns="45862" rIns="91723" bIns="45862">
            <a:spAutoFit/>
          </a:bodyPr>
          <a:lstStyle/>
          <a:p>
            <a:pPr defTabSz="917575">
              <a:spcBef>
                <a:spcPct val="50000"/>
              </a:spcBef>
            </a:pPr>
            <a:r>
              <a:rPr lang="en-US" sz="1100" b="0"/>
              <a:t>Page </a:t>
            </a:r>
            <a:fld id="{7671F1D2-5A19-4A65-9CF1-AB9B8CD2325D}" type="slidenum">
              <a:rPr lang="en-US" sz="1100" b="0"/>
              <a:pPr defTabSz="917575">
                <a:spcBef>
                  <a:spcPct val="50000"/>
                </a:spcBef>
              </a:pPr>
              <a:t>‹#›</a:t>
            </a:fld>
            <a:endParaRPr lang="en-US" sz="11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1000" y="4414838"/>
            <a:ext cx="6172200" cy="4183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67832" tIns="37145" rIns="67832" bIns="37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3438" cy="3482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9021764"/>
            <a:ext cx="3056283" cy="2618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1723" tIns="45862" rIns="91723" bIns="45862">
            <a:spAutoFit/>
          </a:bodyPr>
          <a:lstStyle/>
          <a:p>
            <a:pPr algn="l" defTabSz="917575">
              <a:spcBef>
                <a:spcPct val="50000"/>
              </a:spcBef>
            </a:pPr>
            <a:r>
              <a:rPr lang="en-US" sz="1100" b="0" dirty="0" smtClean="0"/>
              <a:t>House Health and Human Services Reform</a:t>
            </a:r>
            <a:endParaRPr lang="en-US" sz="1100" b="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469253" y="9021763"/>
            <a:ext cx="2018886" cy="260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723" tIns="45862" rIns="91723" bIns="45862">
            <a:spAutoFit/>
          </a:bodyPr>
          <a:lstStyle/>
          <a:p>
            <a:pPr defTabSz="917575">
              <a:spcBef>
                <a:spcPct val="50000"/>
              </a:spcBef>
            </a:pPr>
            <a:fld id="{98A1CE0A-1288-4B10-B187-2726AA4E848D}" type="slidenum">
              <a:rPr lang="en-US" sz="1100" b="0"/>
              <a:pPr defTabSz="917575">
                <a:spcBef>
                  <a:spcPct val="50000"/>
                </a:spcBef>
              </a:pPr>
              <a:t>‹#›</a:t>
            </a:fld>
            <a:endParaRPr lang="en-US" sz="1100" b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437015" y="9021763"/>
            <a:ext cx="1420985" cy="260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723" tIns="45862" rIns="91723" bIns="45862">
            <a:spAutoFit/>
          </a:bodyPr>
          <a:lstStyle/>
          <a:p>
            <a:pPr algn="r" defTabSz="917575">
              <a:spcBef>
                <a:spcPct val="50000"/>
              </a:spcBef>
            </a:pPr>
            <a:r>
              <a:rPr lang="en-US" sz="1100" b="0" dirty="0" smtClean="0"/>
              <a:t>February</a:t>
            </a:r>
            <a:r>
              <a:rPr lang="en-US" sz="1100" b="0" baseline="0" dirty="0" smtClean="0"/>
              <a:t> 2012</a:t>
            </a:r>
            <a:endParaRPr lang="en-US" sz="11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6445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323850" algn="l" defTabSz="6445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44525" algn="l" defTabSz="6445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966788" algn="l" defTabSz="6445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290638" algn="l" defTabSz="6445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ChangeArrowheads="1"/>
          </p:cNvSpPr>
          <p:nvPr/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1" name="Rectangle 3"/>
          <p:cNvSpPr>
            <a:spLocks noChangeArrowheads="1"/>
          </p:cNvSpPr>
          <p:nvPr/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2" name="Rectangle 4"/>
          <p:cNvSpPr>
            <a:spLocks noChangeArrowheads="1"/>
          </p:cNvSpPr>
          <p:nvPr/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3" name="Rectangle 5"/>
          <p:cNvSpPr>
            <a:spLocks noChangeArrowheads="1"/>
          </p:cNvSpPr>
          <p:nvPr/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4" name="Rectangle 6"/>
          <p:cNvSpPr>
            <a:spLocks noChangeArrowheads="1"/>
          </p:cNvSpPr>
          <p:nvPr/>
        </p:nvSpPr>
        <p:spPr bwMode="auto">
          <a:xfrm>
            <a:off x="4115422" y="8831264"/>
            <a:ext cx="2972421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 defTabSz="930275"/>
            <a:endParaRPr lang="en-US" sz="1000" b="0" i="1">
              <a:latin typeface="Times New Roman" pitchFamily="18" charset="0"/>
            </a:endParaRPr>
          </a:p>
        </p:txBody>
      </p:sp>
      <p:sp>
        <p:nvSpPr>
          <p:cNvPr id="478215" name="Rectangle 7"/>
          <p:cNvSpPr>
            <a:spLocks noChangeArrowheads="1"/>
          </p:cNvSpPr>
          <p:nvPr/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6" name="Rectangle 8"/>
          <p:cNvSpPr>
            <a:spLocks noChangeArrowheads="1"/>
          </p:cNvSpPr>
          <p:nvPr/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7" name="Rectangle 9"/>
          <p:cNvSpPr>
            <a:spLocks noChangeArrowheads="1"/>
          </p:cNvSpPr>
          <p:nvPr/>
        </p:nvSpPr>
        <p:spPr bwMode="auto">
          <a:xfrm>
            <a:off x="3866943" y="1"/>
            <a:ext cx="2991057" cy="42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8" name="Rectangle 10"/>
          <p:cNvSpPr>
            <a:spLocks noChangeArrowheads="1"/>
          </p:cNvSpPr>
          <p:nvPr/>
        </p:nvSpPr>
        <p:spPr bwMode="auto">
          <a:xfrm>
            <a:off x="0" y="8866188"/>
            <a:ext cx="2989505" cy="43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19" name="Rectangle 11"/>
          <p:cNvSpPr>
            <a:spLocks noChangeArrowheads="1"/>
          </p:cNvSpPr>
          <p:nvPr/>
        </p:nvSpPr>
        <p:spPr bwMode="auto">
          <a:xfrm>
            <a:off x="0" y="1"/>
            <a:ext cx="2989505" cy="42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822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13158" y="4413250"/>
            <a:ext cx="5030132" cy="4184650"/>
          </a:xfrm>
          <a:ln/>
        </p:spPr>
        <p:txBody>
          <a:bodyPr/>
          <a:lstStyle/>
          <a:p>
            <a:endParaRPr lang="en-US" sz="1200" dirty="0"/>
          </a:p>
        </p:txBody>
      </p:sp>
      <p:sp>
        <p:nvSpPr>
          <p:cNvPr id="478221" name="Rectangle 1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4738" y="687388"/>
            <a:ext cx="4641850" cy="3482975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100" baseline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64452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00"/>
              </a:spcBef>
            </a:pPr>
            <a:endParaRPr 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0113" y="152400"/>
            <a:ext cx="19050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5113" y="152400"/>
            <a:ext cx="5562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5113" y="1524000"/>
            <a:ext cx="36195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7013" y="1524000"/>
            <a:ext cx="36195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35113" y="152400"/>
            <a:ext cx="7620000" cy="809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0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35113" y="1524000"/>
            <a:ext cx="7391400" cy="495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 Third level</a:t>
            </a:r>
          </a:p>
          <a:p>
            <a:pPr lvl="3"/>
            <a:r>
              <a:rPr lang="en-US" smtClean="0"/>
              <a:t> 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228600"/>
            <a:ext cx="868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3000">
          <a:solidFill>
            <a:srgbClr val="FFFFFF"/>
          </a:solidFill>
          <a:latin typeface="+mn-lt"/>
        </a:defRPr>
      </a:lvl2pPr>
      <a:lvl3pPr marL="120015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FFFFFF"/>
          </a:solidFill>
          <a:latin typeface="+mn-lt"/>
        </a:defRPr>
      </a:lvl3pPr>
      <a:lvl4pPr marL="154305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FFFFFF"/>
          </a:solidFill>
          <a:latin typeface="+mn-lt"/>
        </a:defRPr>
      </a:lvl4pPr>
      <a:lvl5pPr marL="188595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 sz="2000">
          <a:solidFill>
            <a:srgbClr val="FFFFFF"/>
          </a:solidFill>
          <a:latin typeface="+mn-lt"/>
        </a:defRPr>
      </a:lvl5pPr>
      <a:lvl6pPr marL="234315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 sz="2000">
          <a:solidFill>
            <a:srgbClr val="FFFFFF"/>
          </a:solidFill>
          <a:latin typeface="+mn-lt"/>
        </a:defRPr>
      </a:lvl6pPr>
      <a:lvl7pPr marL="280035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 sz="2000">
          <a:solidFill>
            <a:srgbClr val="FFFFFF"/>
          </a:solidFill>
          <a:latin typeface="+mn-lt"/>
        </a:defRPr>
      </a:lvl7pPr>
      <a:lvl8pPr marL="325755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 sz="2000">
          <a:solidFill>
            <a:srgbClr val="FFFFFF"/>
          </a:solidFill>
          <a:latin typeface="+mn-lt"/>
        </a:defRPr>
      </a:lvl8pPr>
      <a:lvl9pPr marL="371475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0"/>
            <a:ext cx="7315200" cy="1295400"/>
          </a:xfrm>
          <a:noFill/>
          <a:ln/>
          <a:effectLst>
            <a:outerShdw dist="89803" dir="2700000" algn="ctr" rotWithShape="0">
              <a:schemeClr val="bg2"/>
            </a:outerShdw>
          </a:effectLst>
        </p:spPr>
        <p:txBody>
          <a:bodyPr lIns="90488"/>
          <a:lstStyle/>
          <a:p>
            <a:r>
              <a:rPr lang="en-US" sz="2100" b="0">
                <a:solidFill>
                  <a:srgbClr val="FFFFFF"/>
                </a:solidFill>
              </a:rPr>
              <a:t>Office of the Legislative Auditor</a:t>
            </a:r>
            <a:r>
              <a:rPr lang="en-US" sz="2400" b="0">
                <a:solidFill>
                  <a:srgbClr val="FFFFFF"/>
                </a:solidFill>
              </a:rPr>
              <a:t/>
            </a:r>
            <a:br>
              <a:rPr lang="en-US" sz="2400" b="0">
                <a:solidFill>
                  <a:srgbClr val="FFFFFF"/>
                </a:solidFill>
              </a:rPr>
            </a:br>
            <a:r>
              <a:rPr lang="en-US" sz="1400" b="0">
                <a:solidFill>
                  <a:srgbClr val="FFFFFF"/>
                </a:solidFill>
              </a:rPr>
              <a:t>State of Minnesota</a:t>
            </a:r>
            <a:endParaRPr lang="en-US" sz="1600" b="0"/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33600"/>
            <a:ext cx="6858000" cy="2895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 lIns="90488"/>
          <a:lstStyle/>
          <a:p>
            <a:pPr algn="l"/>
            <a:r>
              <a:rPr lang="en-US" sz="3600" b="1" dirty="0" smtClean="0">
                <a:solidFill>
                  <a:srgbClr val="FEFF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Child Protection Screening</a:t>
            </a:r>
            <a:endParaRPr lang="en-US" sz="3600" b="1" dirty="0">
              <a:solidFill>
                <a:srgbClr val="FEFF65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15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February 21, 2012</a:t>
            </a:r>
            <a:endParaRPr lang="en-US" sz="1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7188" name="Line 4"/>
          <p:cNvSpPr>
            <a:spLocks noChangeShapeType="1"/>
          </p:cNvSpPr>
          <p:nvPr/>
        </p:nvSpPr>
        <p:spPr bwMode="auto">
          <a:xfrm>
            <a:off x="228600" y="228600"/>
            <a:ext cx="876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77189" name="Picture 5" descr="olama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1371600" cy="533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3652"/>
            <a:ext cx="8534400" cy="809625"/>
          </a:xfrm>
        </p:spPr>
        <p:txBody>
          <a:bodyPr/>
          <a:lstStyle/>
          <a:p>
            <a:r>
              <a:rPr lang="en-US" dirty="0" smtClean="0"/>
              <a:t>Overall, Child Protection Agencies Adequately Administer Screening</a:t>
            </a:r>
            <a:endParaRPr lang="en-US" dirty="0"/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98596"/>
            <a:ext cx="8305800" cy="4953000"/>
          </a:xfrm>
        </p:spPr>
        <p:txBody>
          <a:bodyPr/>
          <a:lstStyle/>
          <a:p>
            <a:r>
              <a:rPr lang="en-US" dirty="0" smtClean="0"/>
              <a:t>Social workers with specialized skills complete intake in many agencies</a:t>
            </a:r>
            <a:endParaRPr lang="en-US" dirty="0"/>
          </a:p>
          <a:p>
            <a:r>
              <a:rPr lang="en-US" dirty="0" smtClean="0"/>
              <a:t>Most of surveyed mandated reporters thought child protection worker was professional and asked good questions</a:t>
            </a:r>
            <a:endParaRPr lang="en-US" dirty="0"/>
          </a:p>
          <a:p>
            <a:r>
              <a:rPr lang="en-US" dirty="0" smtClean="0"/>
              <a:t>Screening decisions involve multiple staff and careful consideration of allegations, but some appear to not be timely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69683"/>
            <a:ext cx="8534400" cy="1099452"/>
          </a:xfrm>
        </p:spPr>
        <p:txBody>
          <a:bodyPr/>
          <a:lstStyle/>
          <a:p>
            <a:r>
              <a:rPr lang="en-US" dirty="0" smtClean="0"/>
              <a:t>DHS Provides Screening Resources  for Child Protection Agencies, but Could Do More</a:t>
            </a:r>
            <a:endParaRPr lang="en-US" dirty="0"/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90474"/>
            <a:ext cx="8305800" cy="4953000"/>
          </a:xfrm>
        </p:spPr>
        <p:txBody>
          <a:bodyPr/>
          <a:lstStyle/>
          <a:p>
            <a:r>
              <a:rPr lang="en-US" i="1" dirty="0" smtClean="0"/>
              <a:t>Minnesota Child Maltreatment Screening Guidelines</a:t>
            </a:r>
          </a:p>
          <a:p>
            <a:pPr lvl="1"/>
            <a:r>
              <a:rPr lang="en-US" dirty="0" smtClean="0"/>
              <a:t>Considered by 98 percent of screeners when making screening decisions, but some parts could be improved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44285"/>
            <a:ext cx="8534400" cy="1146624"/>
          </a:xfrm>
        </p:spPr>
        <p:txBody>
          <a:bodyPr/>
          <a:lstStyle/>
          <a:p>
            <a:r>
              <a:rPr lang="en-US" dirty="0" smtClean="0"/>
              <a:t>DHS Provides Screening Resources  for Child Protection Agencies, but Could Do More</a:t>
            </a:r>
            <a:endParaRPr lang="en-US" dirty="0"/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90474"/>
            <a:ext cx="8305800" cy="4953000"/>
          </a:xfrm>
        </p:spPr>
        <p:txBody>
          <a:bodyPr/>
          <a:lstStyle/>
          <a:p>
            <a:r>
              <a:rPr lang="en-US" i="1" dirty="0" smtClean="0"/>
              <a:t>Minnesota Child Maltreatment Screening Guidelines</a:t>
            </a:r>
          </a:p>
          <a:p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Web-based training on intake and screening, but not widely available yet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1"/>
            <a:ext cx="8534400" cy="1164768"/>
          </a:xfrm>
        </p:spPr>
        <p:txBody>
          <a:bodyPr/>
          <a:lstStyle/>
          <a:p>
            <a:r>
              <a:rPr lang="en-US" dirty="0" smtClean="0"/>
              <a:t>DHS Provides Screening Resources  for Child Protection Agencies, but Could Do More</a:t>
            </a:r>
            <a:endParaRPr lang="en-US" dirty="0"/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90474"/>
            <a:ext cx="8305800" cy="4953000"/>
          </a:xfrm>
        </p:spPr>
        <p:txBody>
          <a:bodyPr/>
          <a:lstStyle/>
          <a:p>
            <a:r>
              <a:rPr lang="en-US" i="1" dirty="0" smtClean="0"/>
              <a:t>Minnesota Child Maltreatment Screening Guidelines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Regional meetings</a:t>
            </a:r>
          </a:p>
          <a:p>
            <a:pPr lvl="1"/>
            <a:r>
              <a:rPr lang="en-US" dirty="0" smtClean="0"/>
              <a:t>Some agencies would like more opportunities to practice and discuss screening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3117"/>
            <a:ext cx="8534400" cy="1313997"/>
          </a:xfrm>
        </p:spPr>
        <p:txBody>
          <a:bodyPr/>
          <a:lstStyle/>
          <a:p>
            <a:r>
              <a:rPr lang="en-US" dirty="0" smtClean="0"/>
              <a:t>DHS Provides Screening Resources  for Child Protection Agencies, but Could Do More</a:t>
            </a:r>
            <a:endParaRPr lang="en-US" dirty="0"/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90474"/>
            <a:ext cx="8305800" cy="4953000"/>
          </a:xfrm>
        </p:spPr>
        <p:txBody>
          <a:bodyPr/>
          <a:lstStyle/>
          <a:p>
            <a:r>
              <a:rPr lang="en-US" i="1" dirty="0" smtClean="0"/>
              <a:t>Minnesota Child Maltreatment Screening Guidelines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Regional meetings</a:t>
            </a:r>
          </a:p>
          <a:p>
            <a:r>
              <a:rPr lang="en-US" dirty="0" smtClean="0"/>
              <a:t>Mandated-reporter resources</a:t>
            </a:r>
          </a:p>
          <a:p>
            <a:pPr lvl="1"/>
            <a:r>
              <a:rPr lang="en-US" dirty="0" smtClean="0"/>
              <a:t>About 90 percent of human services directors agreed that the resources for mandated reporters have been helpful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95943"/>
            <a:ext cx="8534400" cy="667656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50260"/>
            <a:ext cx="83058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Legislature should:</a:t>
            </a:r>
          </a:p>
          <a:p>
            <a:r>
              <a:rPr lang="en-US" dirty="0" smtClean="0"/>
              <a:t>Direct DHS, working with child protection agencies and others, to propose statutory language clarifying policy on “risk of harm” and neglect</a:t>
            </a:r>
          </a:p>
          <a:p>
            <a:r>
              <a:rPr lang="en-US" dirty="0" smtClean="0"/>
              <a:t>Distinguish in statute between all referrals and “screened-in” referrals</a:t>
            </a:r>
          </a:p>
          <a:p>
            <a:r>
              <a:rPr lang="en-US" dirty="0" smtClean="0"/>
              <a:t>Consider amending state law to clarify data privacy issues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32231"/>
            <a:ext cx="8534400" cy="609599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1858"/>
            <a:ext cx="83058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DHS should: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Promulgate rules that provide additional guidance on screening practice</a:t>
            </a:r>
          </a:p>
          <a:p>
            <a:pPr>
              <a:buNone/>
            </a:pPr>
            <a:r>
              <a:rPr lang="en-US" dirty="0" smtClean="0"/>
              <a:t>Child protection agencies and DHS should:</a:t>
            </a:r>
          </a:p>
          <a:p>
            <a:r>
              <a:rPr lang="en-US" dirty="0" smtClean="0"/>
              <a:t>Work to improve data on referrals and timeliness of screening decisions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1454150" y="1722438"/>
            <a:ext cx="6381750" cy="297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 smtClean="0">
                <a:solidFill>
                  <a:schemeClr val="tx2"/>
                </a:solidFill>
              </a:rPr>
              <a:t>Child Protection Screening</a:t>
            </a:r>
            <a:endParaRPr lang="en-US" sz="36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chemeClr val="tx2"/>
                </a:solidFill>
              </a:rPr>
              <a:t>is available at:</a:t>
            </a:r>
            <a:endParaRPr lang="en-US" sz="3000" b="0" dirty="0"/>
          </a:p>
          <a:p>
            <a:pPr>
              <a:spcBef>
                <a:spcPct val="50000"/>
              </a:spcBef>
            </a:pPr>
            <a:endParaRPr lang="en-US" sz="3000" b="0" dirty="0"/>
          </a:p>
          <a:p>
            <a:pPr>
              <a:spcBef>
                <a:spcPct val="50000"/>
              </a:spcBef>
            </a:pPr>
            <a:r>
              <a:rPr lang="en-US" sz="3600" dirty="0"/>
              <a:t>www.auditor.leg.state.mn.us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4775"/>
            <a:ext cx="8534400" cy="809625"/>
          </a:xfrm>
        </p:spPr>
        <p:txBody>
          <a:bodyPr/>
          <a:lstStyle/>
          <a:p>
            <a:r>
              <a:rPr lang="en-US" dirty="0" smtClean="0"/>
              <a:t>Overall Conclusions</a:t>
            </a:r>
            <a:endParaRPr lang="en-US" dirty="0"/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9996"/>
            <a:ext cx="8305800" cy="4953000"/>
          </a:xfrm>
        </p:spPr>
        <p:txBody>
          <a:bodyPr/>
          <a:lstStyle/>
          <a:p>
            <a:r>
              <a:rPr lang="en-US" dirty="0" smtClean="0"/>
              <a:t>Agencies vary in their screening decisions, and several factors contribute to the variation</a:t>
            </a:r>
          </a:p>
          <a:p>
            <a:r>
              <a:rPr lang="en-US" dirty="0" smtClean="0"/>
              <a:t>Overall, county and tribal agencies administer child protection screening adequately</a:t>
            </a:r>
          </a:p>
          <a:p>
            <a:r>
              <a:rPr lang="en-US" dirty="0" smtClean="0"/>
              <a:t>The Department of Human Services has provided resources to assist agencies with screening, but could do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77804"/>
            <a:ext cx="8534400" cy="809625"/>
          </a:xfrm>
        </p:spPr>
        <p:txBody>
          <a:bodyPr/>
          <a:lstStyle/>
          <a:p>
            <a:r>
              <a:rPr lang="en-US" dirty="0" smtClean="0"/>
              <a:t>Child Protection Screening</a:t>
            </a:r>
            <a:endParaRPr lang="en-US" dirty="0"/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7854"/>
            <a:ext cx="8305800" cy="4796964"/>
          </a:xfrm>
        </p:spPr>
        <p:txBody>
          <a:bodyPr/>
          <a:lstStyle/>
          <a:p>
            <a:r>
              <a:rPr lang="en-US" dirty="0" smtClean="0"/>
              <a:t>Screening determines if the agency will respond to a maltreatment referral with a </a:t>
            </a:r>
            <a:r>
              <a:rPr lang="en-US" i="1" dirty="0" smtClean="0"/>
              <a:t>child protection </a:t>
            </a:r>
            <a:r>
              <a:rPr lang="en-US" dirty="0" smtClean="0"/>
              <a:t>response</a:t>
            </a:r>
          </a:p>
          <a:p>
            <a:r>
              <a:rPr lang="en-US" dirty="0" smtClean="0"/>
              <a:t>Child maltreatment referrals allege:</a:t>
            </a:r>
          </a:p>
          <a:p>
            <a:pPr lvl="1"/>
            <a:r>
              <a:rPr lang="en-US" dirty="0" smtClean="0"/>
              <a:t>Physical abuse, sexual abuse, or neglect</a:t>
            </a:r>
          </a:p>
          <a:p>
            <a:pPr lvl="1"/>
            <a:r>
              <a:rPr lang="en-US" dirty="0" smtClean="0"/>
              <a:t>By a person within the family unit and responsible for the child’s care</a:t>
            </a:r>
          </a:p>
          <a:p>
            <a:r>
              <a:rPr lang="en-US" dirty="0" smtClean="0"/>
              <a:t>County and tribal child protection agencies administer screening in Minnesota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2054"/>
            <a:ext cx="8534400" cy="1092210"/>
          </a:xfrm>
        </p:spPr>
        <p:txBody>
          <a:bodyPr/>
          <a:lstStyle/>
          <a:p>
            <a:r>
              <a:rPr lang="en-US" dirty="0" smtClean="0"/>
              <a:t>Mandated Reporters Make Most of the Maltreatment Referrals</a:t>
            </a:r>
            <a:endParaRPr lang="en-US" dirty="0"/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880" y="2891958"/>
            <a:ext cx="4343400" cy="3581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680"/>
              </a:spcBef>
              <a:buFontTx/>
              <a:buNone/>
            </a:pPr>
            <a:r>
              <a:rPr lang="en-US" sz="2800" dirty="0" smtClean="0"/>
              <a:t>Mandated reporters</a:t>
            </a:r>
          </a:p>
          <a:p>
            <a:pPr>
              <a:lnSpc>
                <a:spcPct val="90000"/>
              </a:lnSpc>
              <a:spcBef>
                <a:spcPts val="1680"/>
              </a:spcBef>
              <a:buFontTx/>
              <a:buNone/>
            </a:pPr>
            <a:r>
              <a:rPr lang="en-US" sz="2800" dirty="0" smtClean="0"/>
              <a:t>Voluntary reporters </a:t>
            </a:r>
          </a:p>
          <a:p>
            <a:pPr>
              <a:lnSpc>
                <a:spcPct val="90000"/>
              </a:lnSpc>
              <a:spcBef>
                <a:spcPts val="1680"/>
              </a:spcBef>
              <a:spcAft>
                <a:spcPct val="50000"/>
              </a:spcAft>
              <a:buNone/>
            </a:pPr>
            <a:r>
              <a:rPr lang="en-US" sz="2800" dirty="0" smtClean="0"/>
              <a:t>Total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sz="2800" dirty="0" smtClean="0"/>
              <a:t>  </a:t>
            </a:r>
            <a:endParaRPr lang="en-US" sz="2800" dirty="0"/>
          </a:p>
        </p:txBody>
      </p:sp>
      <p:grpSp>
        <p:nvGrpSpPr>
          <p:cNvPr id="2" name="Group 12"/>
          <p:cNvGrpSpPr/>
          <p:nvPr/>
        </p:nvGrpSpPr>
        <p:grpSpPr>
          <a:xfrm>
            <a:off x="4495800" y="1823786"/>
            <a:ext cx="2133600" cy="5502286"/>
            <a:chOff x="4495800" y="1127114"/>
            <a:chExt cx="2133600" cy="5502286"/>
          </a:xfrm>
        </p:grpSpPr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4495800" y="1127114"/>
              <a:ext cx="2133600" cy="954088"/>
              <a:chOff x="2832" y="710"/>
              <a:chExt cx="1344" cy="601"/>
            </a:xfrm>
          </p:grpSpPr>
          <p:sp>
            <p:nvSpPr>
              <p:cNvPr id="537606" name="Text Box 6"/>
              <p:cNvSpPr txBox="1">
                <a:spLocks noChangeArrowheads="1"/>
              </p:cNvSpPr>
              <p:nvPr/>
            </p:nvSpPr>
            <p:spPr bwMode="auto">
              <a:xfrm>
                <a:off x="2832" y="710"/>
                <a:ext cx="1344" cy="60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0" dirty="0" smtClean="0"/>
                  <a:t>Number of Referrals</a:t>
                </a:r>
                <a:endParaRPr lang="en-US" sz="2800" b="0" dirty="0"/>
              </a:p>
            </p:txBody>
          </p:sp>
          <p:sp>
            <p:nvSpPr>
              <p:cNvPr id="537607" name="Line 7"/>
              <p:cNvSpPr>
                <a:spLocks noChangeShapeType="1"/>
              </p:cNvSpPr>
              <p:nvPr/>
            </p:nvSpPr>
            <p:spPr bwMode="auto">
              <a:xfrm>
                <a:off x="2928" y="1296"/>
                <a:ext cx="1152" cy="0"/>
              </a:xfrm>
              <a:prstGeom prst="line">
                <a:avLst/>
              </a:prstGeom>
              <a:noFill/>
              <a:ln w="158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7608" name="Rectangle 8"/>
            <p:cNvSpPr>
              <a:spLocks noChangeArrowheads="1"/>
            </p:cNvSpPr>
            <p:nvPr/>
          </p:nvSpPr>
          <p:spPr bwMode="auto">
            <a:xfrm>
              <a:off x="4876800" y="2209800"/>
              <a:ext cx="1371600" cy="4419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44450" rIns="90488" bIns="44450"/>
            <a:lstStyle/>
            <a:p>
              <a:pPr marL="457200" indent="-457200" algn="r">
                <a:lnSpc>
                  <a:spcPct val="90000"/>
                </a:lnSpc>
                <a:spcBef>
                  <a:spcPts val="1680"/>
                </a:spcBef>
                <a:spcAft>
                  <a:spcPts val="0"/>
                </a:spcAft>
                <a:buSzPct val="100000"/>
              </a:pPr>
              <a:r>
                <a:rPr lang="en-US" sz="2800" b="0" dirty="0" smtClean="0">
                  <a:solidFill>
                    <a:srgbClr val="FFFFFF"/>
                  </a:solidFill>
                </a:rPr>
                <a:t> 43,643</a:t>
              </a:r>
              <a:endParaRPr lang="en-US" sz="2800" b="0" dirty="0">
                <a:solidFill>
                  <a:srgbClr val="FFFFFF"/>
                </a:solidFill>
              </a:endParaRPr>
            </a:p>
            <a:p>
              <a:pPr marL="457200" indent="-457200" algn="r">
                <a:lnSpc>
                  <a:spcPct val="90000"/>
                </a:lnSpc>
                <a:spcBef>
                  <a:spcPts val="1680"/>
                </a:spcBef>
                <a:spcAft>
                  <a:spcPts val="0"/>
                </a:spcAft>
                <a:buSzPct val="100000"/>
              </a:pPr>
              <a:r>
                <a:rPr lang="en-US" sz="2800" b="0" u="sng" dirty="0" smtClean="0">
                  <a:solidFill>
                    <a:srgbClr val="FFFFFF"/>
                  </a:solidFill>
                </a:rPr>
                <a:t>14,520</a:t>
              </a:r>
              <a:endParaRPr lang="en-US" sz="2800" b="0" u="sng" dirty="0">
                <a:solidFill>
                  <a:srgbClr val="FFFFFF"/>
                </a:solidFill>
              </a:endParaRPr>
            </a:p>
            <a:p>
              <a:pPr marL="457200" indent="-457200" algn="r">
                <a:lnSpc>
                  <a:spcPct val="90000"/>
                </a:lnSpc>
                <a:spcBef>
                  <a:spcPts val="1680"/>
                </a:spcBef>
                <a:spcAft>
                  <a:spcPct val="50000"/>
                </a:spcAft>
                <a:buSzPct val="100000"/>
              </a:pPr>
              <a:r>
                <a:rPr lang="en-US" sz="2800" b="0" dirty="0" smtClean="0">
                  <a:solidFill>
                    <a:srgbClr val="FFFFFF"/>
                  </a:solidFill>
                </a:rPr>
                <a:t>58,163</a:t>
              </a:r>
            </a:p>
          </p:txBody>
        </p:sp>
      </p:grpSp>
      <p:grpSp>
        <p:nvGrpSpPr>
          <p:cNvPr id="4" name="Group 13"/>
          <p:cNvGrpSpPr/>
          <p:nvPr/>
        </p:nvGrpSpPr>
        <p:grpSpPr>
          <a:xfrm>
            <a:off x="6477006" y="2228616"/>
            <a:ext cx="2362200" cy="5097456"/>
            <a:chOff x="6781800" y="1531944"/>
            <a:chExt cx="2362200" cy="5097456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6781800" y="1531944"/>
              <a:ext cx="2362200" cy="525463"/>
              <a:chOff x="4224" y="965"/>
              <a:chExt cx="1488" cy="331"/>
            </a:xfrm>
          </p:grpSpPr>
          <p:sp>
            <p:nvSpPr>
              <p:cNvPr id="537611" name="Text Box 11"/>
              <p:cNvSpPr txBox="1">
                <a:spLocks noChangeArrowheads="1"/>
              </p:cNvSpPr>
              <p:nvPr/>
            </p:nvSpPr>
            <p:spPr bwMode="auto">
              <a:xfrm>
                <a:off x="4224" y="965"/>
                <a:ext cx="1488" cy="33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0" dirty="0" smtClean="0"/>
                  <a:t>Percentage</a:t>
                </a:r>
                <a:endParaRPr lang="en-US" sz="2800" b="0" dirty="0"/>
              </a:p>
            </p:txBody>
          </p:sp>
          <p:sp>
            <p:nvSpPr>
              <p:cNvPr id="537612" name="Line 12"/>
              <p:cNvSpPr>
                <a:spLocks noChangeShapeType="1"/>
              </p:cNvSpPr>
              <p:nvPr/>
            </p:nvSpPr>
            <p:spPr bwMode="auto">
              <a:xfrm>
                <a:off x="4320" y="1296"/>
                <a:ext cx="1296" cy="0"/>
              </a:xfrm>
              <a:prstGeom prst="line">
                <a:avLst/>
              </a:prstGeom>
              <a:noFill/>
              <a:ln w="158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7613" name="Rectangle 13"/>
            <p:cNvSpPr>
              <a:spLocks noChangeArrowheads="1"/>
            </p:cNvSpPr>
            <p:nvPr/>
          </p:nvSpPr>
          <p:spPr bwMode="auto">
            <a:xfrm>
              <a:off x="7277100" y="2209800"/>
              <a:ext cx="1371600" cy="4419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44450" rIns="90488" bIns="44450"/>
            <a:lstStyle/>
            <a:p>
              <a:pPr marL="457200" indent="-457200" algn="r">
                <a:lnSpc>
                  <a:spcPct val="90000"/>
                </a:lnSpc>
                <a:spcBef>
                  <a:spcPts val="1680"/>
                </a:spcBef>
                <a:spcAft>
                  <a:spcPts val="0"/>
                </a:spcAft>
                <a:buSzPct val="100000"/>
              </a:pPr>
              <a:r>
                <a:rPr lang="en-US" sz="2800" b="0" dirty="0" smtClean="0">
                  <a:solidFill>
                    <a:srgbClr val="FFFFFF"/>
                  </a:solidFill>
                </a:rPr>
                <a:t>75% </a:t>
              </a:r>
              <a:endParaRPr lang="en-US" sz="2800" b="0" dirty="0">
                <a:solidFill>
                  <a:srgbClr val="FFFFFF"/>
                </a:solidFill>
              </a:endParaRPr>
            </a:p>
            <a:p>
              <a:pPr marL="457200" indent="-457200" algn="r">
                <a:lnSpc>
                  <a:spcPct val="90000"/>
                </a:lnSpc>
                <a:spcBef>
                  <a:spcPts val="1680"/>
                </a:spcBef>
                <a:buSzPct val="100000"/>
              </a:pPr>
              <a:r>
                <a:rPr lang="en-US" sz="2800" b="0" dirty="0" smtClean="0">
                  <a:solidFill>
                    <a:srgbClr val="FFFFFF"/>
                  </a:solidFill>
                </a:rPr>
                <a:t>25%</a:t>
              </a:r>
            </a:p>
            <a:p>
              <a:pPr marL="457200" indent="-457200" algn="r">
                <a:lnSpc>
                  <a:spcPct val="90000"/>
                </a:lnSpc>
                <a:spcBef>
                  <a:spcPct val="50000"/>
                </a:spcBef>
                <a:buSzPct val="100000"/>
              </a:pPr>
              <a:endParaRPr lang="en-US" sz="2800" b="0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3026"/>
            <a:ext cx="8534400" cy="1092204"/>
          </a:xfrm>
        </p:spPr>
        <p:txBody>
          <a:bodyPr/>
          <a:lstStyle/>
          <a:p>
            <a:r>
              <a:rPr lang="en-US" dirty="0" smtClean="0"/>
              <a:t>Screen-Out Rates May Reflect Data Entry—Not Screening—Practices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1" y="1524000"/>
          <a:ext cx="8077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19200" y="311331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percent</a:t>
            </a:r>
            <a:br>
              <a:rPr lang="en-US" dirty="0" smtClean="0"/>
            </a:br>
            <a:r>
              <a:rPr lang="en-US" dirty="0" smtClean="0"/>
              <a:t>(estimate)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21170" y="308428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62742" y="1494972"/>
            <a:ext cx="1556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Percentage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9060" y="462280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percent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57800" y="2678668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Screen-out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3652"/>
            <a:ext cx="8534400" cy="809625"/>
          </a:xfrm>
        </p:spPr>
        <p:txBody>
          <a:bodyPr/>
          <a:lstStyle/>
          <a:p>
            <a:r>
              <a:rPr lang="en-US" dirty="0" smtClean="0"/>
              <a:t>Screen-Out Rates May Reflect Data Entry—Not Screening—Practices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1" y="1524000"/>
          <a:ext cx="8077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90172" y="14949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Thousands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3652"/>
            <a:ext cx="8534400" cy="809625"/>
          </a:xfrm>
        </p:spPr>
        <p:txBody>
          <a:bodyPr/>
          <a:lstStyle/>
          <a:p>
            <a:r>
              <a:rPr lang="en-US" dirty="0" smtClean="0"/>
              <a:t>Screen-Out Rates May Reflect Data Entry—Not Screening—Practices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1" y="1524000"/>
          <a:ext cx="8077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90172" y="149497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Thousands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2743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OLA </a:t>
            </a:r>
            <a:br>
              <a:rPr lang="en-US" dirty="0" smtClean="0"/>
            </a:br>
            <a:r>
              <a:rPr lang="en-US" dirty="0" smtClean="0"/>
              <a:t>estimate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652"/>
            <a:ext cx="8305800" cy="4953000"/>
          </a:xfrm>
        </p:spPr>
        <p:txBody>
          <a:bodyPr/>
          <a:lstStyle/>
          <a:p>
            <a:r>
              <a:rPr lang="en-US" dirty="0" smtClean="0"/>
              <a:t>Agencies were not unanimous in their screening of any of ten vignettes</a:t>
            </a:r>
            <a:endParaRPr lang="en-US" dirty="0"/>
          </a:p>
          <a:p>
            <a:pPr lvl="1"/>
            <a:r>
              <a:rPr lang="en-US" dirty="0" smtClean="0"/>
              <a:t>82 percent “screened in” a referral of a new mother testing positive for marijuana</a:t>
            </a:r>
            <a:endParaRPr lang="en-US" dirty="0"/>
          </a:p>
          <a:p>
            <a:pPr lvl="1"/>
            <a:r>
              <a:rPr lang="en-US" dirty="0" smtClean="0"/>
              <a:t>64 percent “screened out” a referral of  domestic violence when children were home</a:t>
            </a:r>
            <a:endParaRPr lang="en-US" dirty="0"/>
          </a:p>
          <a:p>
            <a:pPr lvl="1"/>
            <a:r>
              <a:rPr lang="en-US" dirty="0" smtClean="0"/>
              <a:t>54 percent “screened in” a referral of a </a:t>
            </a:r>
            <a:br>
              <a:rPr lang="en-US" dirty="0" smtClean="0"/>
            </a:br>
            <a:r>
              <a:rPr lang="en-US" dirty="0" smtClean="0"/>
              <a:t>first-time incident of a 5-year-old child wandering from home</a:t>
            </a:r>
            <a:endParaRPr lang="en-US" dirty="0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3652"/>
            <a:ext cx="8534400" cy="809625"/>
          </a:xfrm>
        </p:spPr>
        <p:txBody>
          <a:bodyPr/>
          <a:lstStyle/>
          <a:p>
            <a:r>
              <a:rPr lang="en-US" dirty="0" smtClean="0"/>
              <a:t>Screening Decisions Vary Among Child Protection Agencies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24542"/>
            <a:ext cx="8534400" cy="809625"/>
          </a:xfrm>
        </p:spPr>
        <p:txBody>
          <a:bodyPr/>
          <a:lstStyle/>
          <a:p>
            <a:r>
              <a:rPr lang="en-US" dirty="0" smtClean="0"/>
              <a:t>Many Factors Appear to Contribute to Different Screening Decisions</a:t>
            </a:r>
            <a:endParaRPr lang="en-US" dirty="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77998"/>
            <a:ext cx="4038600" cy="49530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Agency perception of risk (p. 40)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Local agency guidelines (p. 46)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dirty="0" smtClean="0"/>
              <a:t>Use of information external to the referral (p. 49)</a:t>
            </a:r>
            <a:endParaRPr lang="en-US" dirty="0"/>
          </a:p>
        </p:txBody>
      </p:sp>
      <p:sp>
        <p:nvSpPr>
          <p:cNvPr id="494596" name="Rectangle 4"/>
          <p:cNvSpPr>
            <a:spLocks noChangeArrowheads="1"/>
          </p:cNvSpPr>
          <p:nvPr/>
        </p:nvSpPr>
        <p:spPr bwMode="auto">
          <a:xfrm>
            <a:off x="4800600" y="1777998"/>
            <a:ext cx="4114800" cy="495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8" bIns="44450"/>
          <a:lstStyle/>
          <a:p>
            <a:pPr marL="457200" indent="-457200" algn="l">
              <a:spcBef>
                <a:spcPct val="50000"/>
              </a:spcBef>
              <a:buSzPct val="100000"/>
              <a:buFont typeface="Wingdings" pitchFamily="2" charset="2"/>
              <a:buChar char="ü"/>
            </a:pPr>
            <a:r>
              <a:rPr lang="en-US" sz="3000" b="0" dirty="0" smtClean="0">
                <a:solidFill>
                  <a:srgbClr val="FFFFFF"/>
                </a:solidFill>
              </a:rPr>
              <a:t>Workload (p. 53)</a:t>
            </a:r>
          </a:p>
          <a:p>
            <a:pPr marL="457200" indent="-457200" algn="l">
              <a:spcBef>
                <a:spcPct val="50000"/>
              </a:spcBef>
              <a:buSzPct val="100000"/>
              <a:buFont typeface="Wingdings" pitchFamily="2" charset="2"/>
              <a:buChar char="ü"/>
            </a:pPr>
            <a:r>
              <a:rPr lang="en-US" sz="3000" b="0" dirty="0" smtClean="0">
                <a:solidFill>
                  <a:srgbClr val="FFFFFF"/>
                </a:solidFill>
              </a:rPr>
              <a:t>Family assessment response (p. 54)</a:t>
            </a:r>
          </a:p>
          <a:p>
            <a:pPr marL="457200" indent="-457200" algn="l">
              <a:spcBef>
                <a:spcPct val="50000"/>
              </a:spcBef>
              <a:buSzPct val="100000"/>
              <a:buFont typeface="Wingdings" pitchFamily="2" charset="2"/>
              <a:buChar char="ü"/>
            </a:pPr>
            <a:r>
              <a:rPr lang="en-US" sz="3000" b="0" dirty="0" smtClean="0">
                <a:solidFill>
                  <a:srgbClr val="FFFFFF"/>
                </a:solidFill>
              </a:rPr>
              <a:t>Availability of other services (p. 55)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9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94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94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uiExpand="1" build="p"/>
      <p:bldP spid="494596" grpId="0" uiExpand="1" build="p"/>
    </p:bldLst>
  </p:timing>
</p:sld>
</file>

<file path=ppt/theme/theme1.xml><?xml version="1.0" encoding="utf-8"?>
<a:theme xmlns:a="http://schemas.openxmlformats.org/drawingml/2006/main" name="default">
  <a:themeElements>
    <a:clrScheme name="default 8">
      <a:dk1>
        <a:srgbClr val="081D58"/>
      </a:dk1>
      <a:lt1>
        <a:srgbClr val="FFFFFF"/>
      </a:lt1>
      <a:dk2>
        <a:srgbClr val="000096"/>
      </a:dk2>
      <a:lt2>
        <a:srgbClr val="FAFD00"/>
      </a:lt2>
      <a:accent1>
        <a:srgbClr val="E5405D"/>
      </a:accent1>
      <a:accent2>
        <a:srgbClr val="51DC00"/>
      </a:accent2>
      <a:accent3>
        <a:srgbClr val="AAAAC9"/>
      </a:accent3>
      <a:accent4>
        <a:srgbClr val="DADADA"/>
      </a:accent4>
      <a:accent5>
        <a:srgbClr val="F0AFB6"/>
      </a:accent5>
      <a:accent6>
        <a:srgbClr val="49C700"/>
      </a:accent6>
      <a:hlink>
        <a:srgbClr val="618FFD"/>
      </a:hlink>
      <a:folHlink>
        <a:srgbClr val="42FFF5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81D58"/>
        </a:dk1>
        <a:lt1>
          <a:srgbClr val="FFFFFF"/>
        </a:lt1>
        <a:dk2>
          <a:srgbClr val="000096"/>
        </a:dk2>
        <a:lt2>
          <a:srgbClr val="FAFD00"/>
        </a:lt2>
        <a:accent1>
          <a:srgbClr val="E5405D"/>
        </a:accent1>
        <a:accent2>
          <a:srgbClr val="51DC00"/>
        </a:accent2>
        <a:accent3>
          <a:srgbClr val="AAAAC9"/>
        </a:accent3>
        <a:accent4>
          <a:srgbClr val="DADADA"/>
        </a:accent4>
        <a:accent5>
          <a:srgbClr val="F0AFB6"/>
        </a:accent5>
        <a:accent6>
          <a:srgbClr val="49C700"/>
        </a:accent6>
        <a:hlink>
          <a:srgbClr val="618FFD"/>
        </a:hlink>
        <a:folHlink>
          <a:srgbClr val="42FFF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c:\msoffice\powerpnt\default.ppt</Template>
  <TotalTime>10469</TotalTime>
  <Pages>16</Pages>
  <Words>580</Words>
  <Application>Microsoft Office PowerPoint</Application>
  <PresentationFormat>Letter Paper (8.5x11 in)</PresentationFormat>
  <Paragraphs>93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</vt:lpstr>
      <vt:lpstr>Office of the Legislative Auditor State of Minnesota</vt:lpstr>
      <vt:lpstr>Overall Conclusions</vt:lpstr>
      <vt:lpstr>Child Protection Screening</vt:lpstr>
      <vt:lpstr>Mandated Reporters Make Most of the Maltreatment Referrals</vt:lpstr>
      <vt:lpstr>Screen-Out Rates May Reflect Data Entry—Not Screening—Practices</vt:lpstr>
      <vt:lpstr>Screen-Out Rates May Reflect Data Entry—Not Screening—Practices</vt:lpstr>
      <vt:lpstr>Screen-Out Rates May Reflect Data Entry—Not Screening—Practices</vt:lpstr>
      <vt:lpstr>Screening Decisions Vary Among Child Protection Agencies</vt:lpstr>
      <vt:lpstr>Many Factors Appear to Contribute to Different Screening Decisions</vt:lpstr>
      <vt:lpstr>Overall, Child Protection Agencies Adequately Administer Screening</vt:lpstr>
      <vt:lpstr>DHS Provides Screening Resources  for Child Protection Agencies, but Could Do More</vt:lpstr>
      <vt:lpstr>DHS Provides Screening Resources  for Child Protection Agencies, but Could Do More</vt:lpstr>
      <vt:lpstr>DHS Provides Screening Resources  for Child Protection Agencies, but Could Do More</vt:lpstr>
      <vt:lpstr>DHS Provides Screening Resources  for Child Protection Agencies, but Could Do More</vt:lpstr>
      <vt:lpstr>Recommendations</vt:lpstr>
      <vt:lpstr>Recommendations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Graphics</dc:title>
  <dc:subject/>
  <dc:creator>Sandberg</dc:creator>
  <cp:keywords/>
  <dc:description/>
  <cp:lastModifiedBy>Carrie Meyerhoff</cp:lastModifiedBy>
  <cp:revision>765</cp:revision>
  <cp:lastPrinted>2001-01-26T15:04:54Z</cp:lastPrinted>
  <dcterms:created xsi:type="dcterms:W3CDTF">1997-11-25T15:49:56Z</dcterms:created>
  <dcterms:modified xsi:type="dcterms:W3CDTF">2012-02-21T17:01:49Z</dcterms:modified>
</cp:coreProperties>
</file>