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drawings/drawing2.xml" ContentType="application/vnd.openxmlformats-officedocument.drawingml.chartshapes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Default Extension="xlsx" ContentType="application/vnd.openxmlformats-officedocument.spreadsheetml.sheet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charts/chart3.xml" ContentType="application/vnd.openxmlformats-officedocument.drawingml.chart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rawings/drawing1.xml" ContentType="application/vnd.openxmlformats-officedocument.drawingml.chartshapes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19"/>
  </p:notesMasterIdLst>
  <p:handoutMasterIdLst>
    <p:handoutMasterId r:id="rId20"/>
  </p:handoutMasterIdLst>
  <p:sldIdLst>
    <p:sldId id="398" r:id="rId2"/>
    <p:sldId id="460" r:id="rId3"/>
    <p:sldId id="430" r:id="rId4"/>
    <p:sldId id="437" r:id="rId5"/>
    <p:sldId id="442" r:id="rId6"/>
    <p:sldId id="461" r:id="rId7"/>
    <p:sldId id="462" r:id="rId8"/>
    <p:sldId id="418" r:id="rId9"/>
    <p:sldId id="444" r:id="rId10"/>
    <p:sldId id="419" r:id="rId11"/>
    <p:sldId id="446" r:id="rId12"/>
    <p:sldId id="453" r:id="rId13"/>
    <p:sldId id="454" r:id="rId14"/>
    <p:sldId id="455" r:id="rId15"/>
    <p:sldId id="445" r:id="rId16"/>
    <p:sldId id="450" r:id="rId17"/>
    <p:sldId id="299" r:id="rId18"/>
  </p:sldIdLst>
  <p:sldSz cx="9144000" cy="6858000" type="letter"/>
  <p:notesSz cx="6858000" cy="9296400"/>
  <p:kinsoku lang="ja-JP" invalStChars="、。，．・：；？！゛゜ヽヾゝゞ々ー’”）〕］｝〉》」』】°‰′″℃￠％ぁぃぅぇぉっゃゅょゎァィゥェォッャュョヮヵヶ!%),.:;?]}｡｣､･ｧｨｩｪｫｬｭｮｯｰﾞﾟ" invalEndChars="‘“（〔［｛〈《「『【￥＄$([\{｢￡"/>
  <p:defaultTextStyle>
    <a:defPPr>
      <a:defRPr lang="en-US"/>
    </a:defPPr>
    <a:lvl1pPr algn="ctr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ctr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ctr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ctr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ctr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</p:showPr>
  <p:clrMru>
    <a:srgbClr val="51DC00"/>
    <a:srgbClr val="FAFD00"/>
    <a:srgbClr val="FC0128"/>
    <a:srgbClr val="FCFEB9"/>
    <a:srgbClr val="010101"/>
    <a:srgbClr val="FFFFFF"/>
    <a:srgbClr val="00279F"/>
    <a:srgbClr val="0000C3"/>
    <a:srgbClr val="000096"/>
    <a:srgbClr val="C0C0C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9" autoAdjust="0"/>
    <p:restoredTop sz="95161" autoAdjust="0"/>
  </p:normalViewPr>
  <p:slideViewPr>
    <p:cSldViewPr>
      <p:cViewPr>
        <p:scale>
          <a:sx n="66" d="100"/>
          <a:sy n="66" d="100"/>
        </p:scale>
        <p:origin x="-1422" y="-90"/>
      </p:cViewPr>
      <p:guideLst>
        <p:guide orient="horz" pos="2160"/>
        <p:guide pos="864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>
        <p:scale>
          <a:sx n="75" d="100"/>
          <a:sy n="75" d="100"/>
        </p:scale>
        <p:origin x="-2346" y="1080"/>
      </p:cViewPr>
      <p:guideLst>
        <p:guide orient="horz" pos="2928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1.xlsx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Office_Excel_Worksheet2.xlsx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package" Target="../embeddings/Microsoft_Office_Excel_Worksheet3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autoTitleDeleted val="1"/>
    <c:plotArea>
      <c:layout>
        <c:manualLayout>
          <c:layoutTarget val="inner"/>
          <c:xMode val="edge"/>
          <c:yMode val="edge"/>
          <c:x val="2.8060837914128691E-2"/>
          <c:y val="4.8198667474258022E-2"/>
          <c:w val="0.94983781508443565"/>
          <c:h val="0.827241469816273"/>
        </c:manualLayout>
      </c:layout>
      <c:lineChart>
        <c:grouping val="standard"/>
        <c:ser>
          <c:idx val="0"/>
          <c:order val="0"/>
          <c:tx>
            <c:strRef>
              <c:f>Sheet1!$B$1</c:f>
              <c:strCache>
                <c:ptCount val="1"/>
                <c:pt idx="0">
                  <c:v>Rate</c:v>
                </c:pt>
              </c:strCache>
            </c:strRef>
          </c:tx>
          <c:spPr>
            <a:ln w="50800">
              <a:solidFill>
                <a:srgbClr val="FC0128"/>
              </a:solidFill>
            </a:ln>
          </c:spPr>
          <c:marker>
            <c:symbol val="diamond"/>
            <c:size val="10"/>
            <c:spPr>
              <a:solidFill>
                <a:srgbClr val="FC0128"/>
              </a:solidFill>
              <a:ln>
                <a:solidFill>
                  <a:srgbClr val="FC0128"/>
                </a:solidFill>
              </a:ln>
            </c:spPr>
          </c:marker>
          <c:dLbls>
            <c:dLbl>
              <c:idx val="0"/>
              <c:layout/>
              <c:showVal val="1"/>
            </c:dLbl>
            <c:dLbl>
              <c:idx val="4"/>
              <c:layout>
                <c:manualLayout>
                  <c:x val="-3.4591194968553486E-2"/>
                  <c:y val="5.6410256410256432E-2"/>
                </c:manualLayout>
              </c:layout>
              <c:showVal val="1"/>
            </c:dLbl>
            <c:dLbl>
              <c:idx val="14"/>
              <c:layout/>
              <c:showVal val="1"/>
            </c:dLbl>
            <c:delete val="1"/>
            <c:txPr>
              <a:bodyPr/>
              <a:lstStyle/>
              <a:p>
                <a:pPr>
                  <a:defRPr sz="1800" b="1"/>
                </a:pPr>
                <a:endParaRPr lang="en-US"/>
              </a:p>
            </c:txPr>
          </c:dLbls>
          <c:cat>
            <c:numRef>
              <c:f>Sheet1!$A$2:$A$16</c:f>
              <c:numCache>
                <c:formatCode>General</c:formatCode>
                <c:ptCount val="15"/>
                <c:pt idx="0">
                  <c:v>1996</c:v>
                </c:pt>
                <c:pt idx="1">
                  <c:v>1997</c:v>
                </c:pt>
                <c:pt idx="2">
                  <c:v>1998</c:v>
                </c:pt>
                <c:pt idx="3">
                  <c:v>1999</c:v>
                </c:pt>
                <c:pt idx="4">
                  <c:v>2000</c:v>
                </c:pt>
                <c:pt idx="5">
                  <c:v>2001</c:v>
                </c:pt>
                <c:pt idx="6">
                  <c:v>2002</c:v>
                </c:pt>
                <c:pt idx="7">
                  <c:v>2003</c:v>
                </c:pt>
                <c:pt idx="8">
                  <c:v>2004</c:v>
                </c:pt>
                <c:pt idx="9">
                  <c:v>2005</c:v>
                </c:pt>
                <c:pt idx="10">
                  <c:v>2006</c:v>
                </c:pt>
                <c:pt idx="11">
                  <c:v>2007</c:v>
                </c:pt>
                <c:pt idx="12">
                  <c:v>2008</c:v>
                </c:pt>
                <c:pt idx="13">
                  <c:v>2009</c:v>
                </c:pt>
                <c:pt idx="14">
                  <c:v>2010</c:v>
                </c:pt>
              </c:numCache>
            </c:numRef>
          </c:cat>
          <c:val>
            <c:numRef>
              <c:f>Sheet1!$B$2:$B$16</c:f>
              <c:numCache>
                <c:formatCode>General</c:formatCode>
                <c:ptCount val="15"/>
                <c:pt idx="0" formatCode="#,##0">
                  <c:v>67.777820696048522</c:v>
                </c:pt>
                <c:pt idx="3" formatCode="#,##0">
                  <c:v>56.477149578410248</c:v>
                </c:pt>
                <c:pt idx="4" formatCode="0">
                  <c:v>38.021476409623062</c:v>
                </c:pt>
                <c:pt idx="5" formatCode="0">
                  <c:v>41.494072275389229</c:v>
                </c:pt>
                <c:pt idx="6" formatCode="0">
                  <c:v>46.24761789527814</c:v>
                </c:pt>
                <c:pt idx="7" formatCode="0">
                  <c:v>54.618878051297798</c:v>
                </c:pt>
                <c:pt idx="8" formatCode="0">
                  <c:v>62.242825034578296</c:v>
                </c:pt>
                <c:pt idx="9" formatCode="0">
                  <c:v>65.594244709405558</c:v>
                </c:pt>
                <c:pt idx="10" formatCode="0">
                  <c:v>65.06108939826062</c:v>
                </c:pt>
                <c:pt idx="11" formatCode="0">
                  <c:v>66.43219455294178</c:v>
                </c:pt>
                <c:pt idx="12" formatCode="0">
                  <c:v>65.113706668666453</c:v>
                </c:pt>
                <c:pt idx="13" formatCode="0">
                  <c:v>67.208310146540271</c:v>
                </c:pt>
                <c:pt idx="14" formatCode="0">
                  <c:v>68.145219009447715</c:v>
                </c:pt>
              </c:numCache>
            </c:numRef>
          </c:val>
        </c:ser>
        <c:marker val="1"/>
        <c:axId val="12994048"/>
        <c:axId val="12995584"/>
      </c:lineChart>
      <c:catAx>
        <c:axId val="12994048"/>
        <c:scaling>
          <c:orientation val="minMax"/>
        </c:scaling>
        <c:axPos val="b"/>
        <c:numFmt formatCode="General" sourceLinked="1"/>
        <c:tickLblPos val="nextTo"/>
        <c:spPr>
          <a:ln>
            <a:solidFill>
              <a:srgbClr val="FFFFFF"/>
            </a:solidFill>
          </a:ln>
        </c:spPr>
        <c:txPr>
          <a:bodyPr/>
          <a:lstStyle/>
          <a:p>
            <a:pPr>
              <a:defRPr sz="2400"/>
            </a:pPr>
            <a:endParaRPr lang="en-US"/>
          </a:p>
        </c:txPr>
        <c:crossAx val="12995584"/>
        <c:crosses val="autoZero"/>
        <c:auto val="1"/>
        <c:lblAlgn val="ctr"/>
        <c:lblOffset val="100"/>
        <c:tickLblSkip val="2"/>
        <c:tickMarkSkip val="1"/>
      </c:catAx>
      <c:valAx>
        <c:axId val="12995584"/>
        <c:scaling>
          <c:orientation val="minMax"/>
          <c:max val="100"/>
        </c:scaling>
        <c:axPos val="l"/>
        <c:numFmt formatCode="#,##0" sourceLinked="0"/>
        <c:majorTickMark val="none"/>
        <c:tickLblPos val="nextTo"/>
        <c:spPr>
          <a:noFill/>
          <a:ln>
            <a:solidFill>
              <a:schemeClr val="tx1"/>
            </a:solidFill>
          </a:ln>
        </c:spPr>
        <c:txPr>
          <a:bodyPr/>
          <a:lstStyle/>
          <a:p>
            <a:pPr>
              <a:defRPr sz="2400"/>
            </a:pPr>
            <a:endParaRPr lang="en-US"/>
          </a:p>
        </c:txPr>
        <c:crossAx val="12994048"/>
        <c:crosses val="autoZero"/>
        <c:crossBetween val="between"/>
        <c:majorUnit val="20"/>
      </c:valAx>
    </c:plotArea>
    <c:plotVisOnly val="1"/>
  </c:chart>
  <c:txPr>
    <a:bodyPr/>
    <a:lstStyle/>
    <a:p>
      <a:pPr>
        <a:defRPr sz="3000"/>
      </a:pPr>
      <a:endParaRPr lang="en-US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autoTitleDeleted val="1"/>
    <c:plotArea>
      <c:layout/>
      <c:lineChart>
        <c:grouping val="standard"/>
        <c:ser>
          <c:idx val="1"/>
          <c:order val="0"/>
          <c:tx>
            <c:strRef>
              <c:f>Sheet1!$C$1</c:f>
              <c:strCache>
                <c:ptCount val="1"/>
                <c:pt idx="0">
                  <c:v>Screened-In Referrals</c:v>
                </c:pt>
              </c:strCache>
            </c:strRef>
          </c:tx>
          <c:spPr>
            <a:ln w="50800">
              <a:solidFill>
                <a:srgbClr val="51DC00"/>
              </a:solidFill>
            </a:ln>
          </c:spPr>
          <c:marker>
            <c:symbol val="square"/>
            <c:size val="10"/>
            <c:spPr>
              <a:solidFill>
                <a:srgbClr val="51DC00"/>
              </a:solidFill>
              <a:ln>
                <a:solidFill>
                  <a:srgbClr val="51DC00"/>
                </a:solidFill>
              </a:ln>
            </c:spPr>
          </c:marker>
          <c:cat>
            <c:numRef>
              <c:f>Sheet1!$A$2:$A$16</c:f>
              <c:numCache>
                <c:formatCode>General</c:formatCode>
                <c:ptCount val="15"/>
                <c:pt idx="0">
                  <c:v>1996</c:v>
                </c:pt>
                <c:pt idx="1">
                  <c:v>1997</c:v>
                </c:pt>
                <c:pt idx="2">
                  <c:v>1998</c:v>
                </c:pt>
                <c:pt idx="3">
                  <c:v>1999</c:v>
                </c:pt>
                <c:pt idx="4">
                  <c:v>2000</c:v>
                </c:pt>
                <c:pt idx="5">
                  <c:v>2001</c:v>
                </c:pt>
                <c:pt idx="6">
                  <c:v>2002</c:v>
                </c:pt>
                <c:pt idx="7">
                  <c:v>2003</c:v>
                </c:pt>
                <c:pt idx="8">
                  <c:v>2004</c:v>
                </c:pt>
                <c:pt idx="9">
                  <c:v>2005</c:v>
                </c:pt>
                <c:pt idx="10">
                  <c:v>2006</c:v>
                </c:pt>
                <c:pt idx="11">
                  <c:v>2007</c:v>
                </c:pt>
                <c:pt idx="12">
                  <c:v>2008</c:v>
                </c:pt>
                <c:pt idx="13">
                  <c:v>2009</c:v>
                </c:pt>
                <c:pt idx="14">
                  <c:v>2010</c:v>
                </c:pt>
              </c:numCache>
            </c:numRef>
          </c:cat>
          <c:val>
            <c:numRef>
              <c:f>Sheet1!$C$2:$C$16</c:f>
              <c:numCache>
                <c:formatCode>General</c:formatCode>
                <c:ptCount val="15"/>
                <c:pt idx="0" formatCode="#,##0">
                  <c:v>16684</c:v>
                </c:pt>
                <c:pt idx="3" formatCode="#,##0">
                  <c:v>16466</c:v>
                </c:pt>
                <c:pt idx="4" formatCode="#,##0">
                  <c:v>16565</c:v>
                </c:pt>
                <c:pt idx="5" formatCode="#,##0">
                  <c:v>16384</c:v>
                </c:pt>
                <c:pt idx="6" formatCode="#,##0">
                  <c:v>17770</c:v>
                </c:pt>
                <c:pt idx="7" formatCode="#,##0">
                  <c:v>17587</c:v>
                </c:pt>
                <c:pt idx="8" formatCode="#,##0">
                  <c:v>17471</c:v>
                </c:pt>
                <c:pt idx="9" formatCode="#,##0">
                  <c:v>18843</c:v>
                </c:pt>
                <c:pt idx="10" formatCode="#,##0">
                  <c:v>19846</c:v>
                </c:pt>
                <c:pt idx="11" formatCode="#,##0">
                  <c:v>18993</c:v>
                </c:pt>
                <c:pt idx="12" formatCode="#,##0">
                  <c:v>18608</c:v>
                </c:pt>
                <c:pt idx="13" formatCode="#,##0">
                  <c:v>17678</c:v>
                </c:pt>
                <c:pt idx="14" formatCode="#,##0">
                  <c:v>17803</c:v>
                </c:pt>
              </c:numCache>
            </c:numRef>
          </c:val>
        </c:ser>
        <c:marker val="1"/>
        <c:axId val="25843200"/>
        <c:axId val="25845120"/>
      </c:lineChart>
      <c:catAx>
        <c:axId val="25843200"/>
        <c:scaling>
          <c:orientation val="minMax"/>
        </c:scaling>
        <c:axPos val="b"/>
        <c:numFmt formatCode="General" sourceLinked="1"/>
        <c:tickLblPos val="nextTo"/>
        <c:spPr>
          <a:ln>
            <a:solidFill>
              <a:srgbClr val="FFFFFF"/>
            </a:solidFill>
          </a:ln>
        </c:spPr>
        <c:txPr>
          <a:bodyPr/>
          <a:lstStyle/>
          <a:p>
            <a:pPr>
              <a:defRPr sz="2400"/>
            </a:pPr>
            <a:endParaRPr lang="en-US"/>
          </a:p>
        </c:txPr>
        <c:crossAx val="25845120"/>
        <c:crosses val="autoZero"/>
        <c:auto val="1"/>
        <c:lblAlgn val="ctr"/>
        <c:lblOffset val="100"/>
        <c:tickLblSkip val="2"/>
        <c:tickMarkSkip val="1"/>
      </c:catAx>
      <c:valAx>
        <c:axId val="25845120"/>
        <c:scaling>
          <c:orientation val="minMax"/>
          <c:max val="60000"/>
        </c:scaling>
        <c:axPos val="l"/>
        <c:numFmt formatCode="#,##0" sourceLinked="0"/>
        <c:majorTickMark val="none"/>
        <c:tickLblPos val="nextTo"/>
        <c:spPr>
          <a:ln>
            <a:solidFill>
              <a:schemeClr val="tx1"/>
            </a:solidFill>
          </a:ln>
        </c:spPr>
        <c:txPr>
          <a:bodyPr/>
          <a:lstStyle/>
          <a:p>
            <a:pPr>
              <a:defRPr sz="2400"/>
            </a:pPr>
            <a:endParaRPr lang="en-US"/>
          </a:p>
        </c:txPr>
        <c:crossAx val="25843200"/>
        <c:crosses val="autoZero"/>
        <c:crossBetween val="between"/>
        <c:dispUnits>
          <c:builtInUnit val="thousands"/>
        </c:dispUnits>
      </c:valAx>
    </c:plotArea>
    <c:plotVisOnly val="1"/>
  </c:chart>
  <c:txPr>
    <a:bodyPr/>
    <a:lstStyle/>
    <a:p>
      <a:pPr>
        <a:defRPr sz="3000"/>
      </a:pPr>
      <a:endParaRPr lang="en-US"/>
    </a:p>
  </c:txPr>
  <c:externalData r:id="rId1"/>
  <c:userShapes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plotArea>
      <c:layout/>
      <c:lineChart>
        <c:grouping val="standard"/>
        <c:ser>
          <c:idx val="1"/>
          <c:order val="0"/>
          <c:tx>
            <c:strRef>
              <c:f>Sheet1!$C$1</c:f>
              <c:strCache>
                <c:ptCount val="1"/>
                <c:pt idx="0">
                  <c:v>Screened-In Referrals</c:v>
                </c:pt>
              </c:strCache>
            </c:strRef>
          </c:tx>
          <c:spPr>
            <a:ln w="50800">
              <a:solidFill>
                <a:srgbClr val="51DC00"/>
              </a:solidFill>
            </a:ln>
          </c:spPr>
          <c:marker>
            <c:symbol val="square"/>
            <c:size val="10"/>
            <c:spPr>
              <a:solidFill>
                <a:srgbClr val="51DC00"/>
              </a:solidFill>
              <a:ln>
                <a:solidFill>
                  <a:srgbClr val="51DC00"/>
                </a:solidFill>
              </a:ln>
            </c:spPr>
          </c:marker>
          <c:cat>
            <c:numRef>
              <c:f>Sheet1!$A$2:$A$16</c:f>
              <c:numCache>
                <c:formatCode>General</c:formatCode>
                <c:ptCount val="15"/>
                <c:pt idx="0">
                  <c:v>1996</c:v>
                </c:pt>
                <c:pt idx="1">
                  <c:v>1997</c:v>
                </c:pt>
                <c:pt idx="2">
                  <c:v>1998</c:v>
                </c:pt>
                <c:pt idx="3">
                  <c:v>1999</c:v>
                </c:pt>
                <c:pt idx="4">
                  <c:v>2000</c:v>
                </c:pt>
                <c:pt idx="5">
                  <c:v>2001</c:v>
                </c:pt>
                <c:pt idx="6">
                  <c:v>2002</c:v>
                </c:pt>
                <c:pt idx="7">
                  <c:v>2003</c:v>
                </c:pt>
                <c:pt idx="8">
                  <c:v>2004</c:v>
                </c:pt>
                <c:pt idx="9">
                  <c:v>2005</c:v>
                </c:pt>
                <c:pt idx="10">
                  <c:v>2006</c:v>
                </c:pt>
                <c:pt idx="11">
                  <c:v>2007</c:v>
                </c:pt>
                <c:pt idx="12">
                  <c:v>2008</c:v>
                </c:pt>
                <c:pt idx="13">
                  <c:v>2009</c:v>
                </c:pt>
                <c:pt idx="14">
                  <c:v>2010</c:v>
                </c:pt>
              </c:numCache>
            </c:numRef>
          </c:cat>
          <c:val>
            <c:numRef>
              <c:f>Sheet1!$C$2:$C$16</c:f>
              <c:numCache>
                <c:formatCode>General</c:formatCode>
                <c:ptCount val="15"/>
                <c:pt idx="0" formatCode="#,##0">
                  <c:v>16684</c:v>
                </c:pt>
                <c:pt idx="3" formatCode="#,##0">
                  <c:v>16466</c:v>
                </c:pt>
                <c:pt idx="4" formatCode="#,##0">
                  <c:v>16565</c:v>
                </c:pt>
                <c:pt idx="5" formatCode="#,##0">
                  <c:v>16384</c:v>
                </c:pt>
                <c:pt idx="6" formatCode="#,##0">
                  <c:v>17770</c:v>
                </c:pt>
                <c:pt idx="7" formatCode="#,##0">
                  <c:v>17587</c:v>
                </c:pt>
                <c:pt idx="8" formatCode="#,##0">
                  <c:v>17471</c:v>
                </c:pt>
                <c:pt idx="9" formatCode="#,##0">
                  <c:v>18843</c:v>
                </c:pt>
                <c:pt idx="10" formatCode="#,##0">
                  <c:v>19846</c:v>
                </c:pt>
                <c:pt idx="11" formatCode="#,##0">
                  <c:v>18993</c:v>
                </c:pt>
                <c:pt idx="12" formatCode="#,##0">
                  <c:v>18608</c:v>
                </c:pt>
                <c:pt idx="13" formatCode="#,##0">
                  <c:v>17678</c:v>
                </c:pt>
                <c:pt idx="14" formatCode="#,##0">
                  <c:v>17803</c:v>
                </c:pt>
              </c:numCache>
            </c:numRef>
          </c:val>
        </c:ser>
        <c:ser>
          <c:idx val="2"/>
          <c:order val="1"/>
          <c:tx>
            <c:strRef>
              <c:f>Sheet1!$D$1</c:f>
              <c:strCache>
                <c:ptCount val="1"/>
                <c:pt idx="0">
                  <c:v>Screened-Out Referrals</c:v>
                </c:pt>
              </c:strCache>
            </c:strRef>
          </c:tx>
          <c:spPr>
            <a:ln w="50800">
              <a:solidFill>
                <a:srgbClr val="FAFD00"/>
              </a:solidFill>
            </a:ln>
          </c:spPr>
          <c:marker>
            <c:symbol val="triangle"/>
            <c:size val="10"/>
            <c:spPr>
              <a:solidFill>
                <a:srgbClr val="FAFD00"/>
              </a:solidFill>
              <a:ln>
                <a:solidFill>
                  <a:srgbClr val="FAFD00"/>
                </a:solidFill>
              </a:ln>
            </c:spPr>
          </c:marker>
          <c:dLbls>
            <c:dLbl>
              <c:idx val="0"/>
              <c:tx>
                <c:rich>
                  <a:bodyPr/>
                  <a:lstStyle/>
                  <a:p>
                    <a:pPr>
                      <a:defRPr sz="1800" b="1"/>
                    </a:pPr>
                    <a:r>
                      <a:rPr lang="en-US" sz="1800" b="1" dirty="0" smtClean="0"/>
                      <a:t>35,094</a:t>
                    </a:r>
                    <a:endParaRPr lang="en-US" sz="1800" b="1" dirty="0"/>
                  </a:p>
                </c:rich>
              </c:tx>
              <c:spPr/>
              <c:showVal val="1"/>
            </c:dLbl>
            <c:dLbl>
              <c:idx val="14"/>
              <c:layout>
                <c:manualLayout>
                  <c:x val="0"/>
                  <c:y val="-2.3076923076923307E-2"/>
                </c:manualLayout>
              </c:layout>
              <c:tx>
                <c:rich>
                  <a:bodyPr/>
                  <a:lstStyle/>
                  <a:p>
                    <a:pPr>
                      <a:defRPr sz="1800" b="1"/>
                    </a:pPr>
                    <a:r>
                      <a:rPr lang="en-US" sz="1800" b="1" dirty="0" smtClean="0"/>
                      <a:t>38,085</a:t>
                    </a:r>
                    <a:endParaRPr lang="en-US" sz="1800" b="1" dirty="0"/>
                  </a:p>
                </c:rich>
              </c:tx>
              <c:spPr/>
              <c:showVal val="1"/>
            </c:dLbl>
            <c:delete val="1"/>
          </c:dLbls>
          <c:cat>
            <c:numRef>
              <c:f>Sheet1!$A$2:$A$16</c:f>
              <c:numCache>
                <c:formatCode>General</c:formatCode>
                <c:ptCount val="15"/>
                <c:pt idx="0">
                  <c:v>1996</c:v>
                </c:pt>
                <c:pt idx="1">
                  <c:v>1997</c:v>
                </c:pt>
                <c:pt idx="2">
                  <c:v>1998</c:v>
                </c:pt>
                <c:pt idx="3">
                  <c:v>1999</c:v>
                </c:pt>
                <c:pt idx="4">
                  <c:v>2000</c:v>
                </c:pt>
                <c:pt idx="5">
                  <c:v>2001</c:v>
                </c:pt>
                <c:pt idx="6">
                  <c:v>2002</c:v>
                </c:pt>
                <c:pt idx="7">
                  <c:v>2003</c:v>
                </c:pt>
                <c:pt idx="8">
                  <c:v>2004</c:v>
                </c:pt>
                <c:pt idx="9">
                  <c:v>2005</c:v>
                </c:pt>
                <c:pt idx="10">
                  <c:v>2006</c:v>
                </c:pt>
                <c:pt idx="11">
                  <c:v>2007</c:v>
                </c:pt>
                <c:pt idx="12">
                  <c:v>2008</c:v>
                </c:pt>
                <c:pt idx="13">
                  <c:v>2009</c:v>
                </c:pt>
                <c:pt idx="14">
                  <c:v>2010</c:v>
                </c:pt>
              </c:numCache>
            </c:numRef>
          </c:cat>
          <c:val>
            <c:numRef>
              <c:f>Sheet1!$D$2:$D$16</c:f>
              <c:numCache>
                <c:formatCode>General</c:formatCode>
                <c:ptCount val="15"/>
                <c:pt idx="0" formatCode="#,##0">
                  <c:v>35094</c:v>
                </c:pt>
                <c:pt idx="3" formatCode="#,##0">
                  <c:v>21367</c:v>
                </c:pt>
                <c:pt idx="4" formatCode="#,##0">
                  <c:v>10162</c:v>
                </c:pt>
                <c:pt idx="5" formatCode="#,##0">
                  <c:v>11620</c:v>
                </c:pt>
                <c:pt idx="6" formatCode="#,##0">
                  <c:v>15289</c:v>
                </c:pt>
                <c:pt idx="7" formatCode="#,##0">
                  <c:v>21167</c:v>
                </c:pt>
                <c:pt idx="8" formatCode="#,##0">
                  <c:v>28801</c:v>
                </c:pt>
                <c:pt idx="9" formatCode="#,##0">
                  <c:v>35924</c:v>
                </c:pt>
                <c:pt idx="10" formatCode="#,##0">
                  <c:v>36956</c:v>
                </c:pt>
                <c:pt idx="11" formatCode="#,##0">
                  <c:v>37588</c:v>
                </c:pt>
                <c:pt idx="12" formatCode="#,##0">
                  <c:v>34731</c:v>
                </c:pt>
                <c:pt idx="13" formatCode="#,##0">
                  <c:v>36232</c:v>
                </c:pt>
                <c:pt idx="14" formatCode="#,##0">
                  <c:v>38085</c:v>
                </c:pt>
              </c:numCache>
            </c:numRef>
          </c:val>
        </c:ser>
        <c:marker val="1"/>
        <c:axId val="48875392"/>
        <c:axId val="48876928"/>
      </c:lineChart>
      <c:catAx>
        <c:axId val="48875392"/>
        <c:scaling>
          <c:orientation val="minMax"/>
        </c:scaling>
        <c:axPos val="b"/>
        <c:numFmt formatCode="General" sourceLinked="1"/>
        <c:tickLblPos val="nextTo"/>
        <c:spPr>
          <a:ln>
            <a:solidFill>
              <a:srgbClr val="FFFFFF"/>
            </a:solidFill>
          </a:ln>
        </c:spPr>
        <c:txPr>
          <a:bodyPr/>
          <a:lstStyle/>
          <a:p>
            <a:pPr>
              <a:defRPr sz="2400"/>
            </a:pPr>
            <a:endParaRPr lang="en-US"/>
          </a:p>
        </c:txPr>
        <c:crossAx val="48876928"/>
        <c:crosses val="autoZero"/>
        <c:auto val="1"/>
        <c:lblAlgn val="ctr"/>
        <c:lblOffset val="100"/>
        <c:tickLblSkip val="2"/>
        <c:tickMarkSkip val="1"/>
      </c:catAx>
      <c:valAx>
        <c:axId val="48876928"/>
        <c:scaling>
          <c:orientation val="minMax"/>
          <c:max val="60000"/>
        </c:scaling>
        <c:axPos val="l"/>
        <c:numFmt formatCode="#,##0" sourceLinked="0"/>
        <c:majorTickMark val="none"/>
        <c:tickLblPos val="nextTo"/>
        <c:spPr>
          <a:ln>
            <a:solidFill>
              <a:schemeClr val="tx1"/>
            </a:solidFill>
          </a:ln>
        </c:spPr>
        <c:txPr>
          <a:bodyPr/>
          <a:lstStyle/>
          <a:p>
            <a:pPr>
              <a:defRPr sz="2400"/>
            </a:pPr>
            <a:endParaRPr lang="en-US"/>
          </a:p>
        </c:txPr>
        <c:crossAx val="48875392"/>
        <c:crosses val="autoZero"/>
        <c:crossBetween val="between"/>
        <c:dispUnits>
          <c:builtInUnit val="thousands"/>
        </c:dispUnits>
      </c:valAx>
    </c:plotArea>
    <c:plotVisOnly val="1"/>
  </c:chart>
  <c:txPr>
    <a:bodyPr/>
    <a:lstStyle/>
    <a:p>
      <a:pPr>
        <a:defRPr sz="3000"/>
      </a:pPr>
      <a:endParaRPr lang="en-US"/>
    </a:p>
  </c:txPr>
  <c:externalData r:id="rId1"/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0.64151</cdr:x>
      <cdr:y>0.64615</cdr:y>
    </cdr:from>
    <cdr:to>
      <cdr:x>0.99057</cdr:x>
      <cdr:y>0.73846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5181599" y="3200400"/>
          <a:ext cx="2819428" cy="45721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US" sz="1800" b="1" dirty="0" smtClean="0">
              <a:solidFill>
                <a:schemeClr val="tx1"/>
              </a:solidFill>
            </a:rPr>
            <a:t>Screened-in referrals</a:t>
          </a:r>
          <a:endParaRPr lang="en-US" sz="1800" b="1" dirty="0">
            <a:solidFill>
              <a:schemeClr val="tx1"/>
            </a:solidFill>
          </a:endParaRP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0.64151</cdr:x>
      <cdr:y>0.64615</cdr:y>
    </cdr:from>
    <cdr:to>
      <cdr:x>0.99057</cdr:x>
      <cdr:y>0.73846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5181599" y="3200400"/>
          <a:ext cx="2819428" cy="45721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US" sz="1800" b="1" dirty="0" smtClean="0">
              <a:solidFill>
                <a:schemeClr val="tx1"/>
              </a:solidFill>
            </a:rPr>
            <a:t>Screened-in referrals</a:t>
          </a:r>
          <a:endParaRPr lang="en-US" sz="1800" b="1" dirty="0">
            <a:solidFill>
              <a:schemeClr val="tx1"/>
            </a:solidFill>
          </a:endParaRPr>
        </a:p>
      </cdr:txBody>
    </cdr:sp>
  </cdr:relSizeAnchor>
  <cdr:relSizeAnchor xmlns:cdr="http://schemas.openxmlformats.org/drawingml/2006/chartDrawing">
    <cdr:from>
      <cdr:x>0.65094</cdr:x>
      <cdr:y>0.4</cdr:y>
    </cdr:from>
    <cdr:to>
      <cdr:x>1</cdr:x>
      <cdr:y>0.49231</cdr:y>
    </cdr:to>
    <cdr:sp macro="" textlink="">
      <cdr:nvSpPr>
        <cdr:cNvPr id="4" name="TextBox 1"/>
        <cdr:cNvSpPr txBox="1"/>
      </cdr:nvSpPr>
      <cdr:spPr>
        <a:xfrm xmlns:a="http://schemas.openxmlformats.org/drawingml/2006/main">
          <a:off x="5257799" y="1981200"/>
          <a:ext cx="2819428" cy="45721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Arial"/>
            </a:defRPr>
          </a:lvl1pPr>
          <a:lvl2pPr marL="457200" indent="0">
            <a:defRPr sz="1100">
              <a:latin typeface="Arial"/>
            </a:defRPr>
          </a:lvl2pPr>
          <a:lvl3pPr marL="914400" indent="0">
            <a:defRPr sz="1100">
              <a:latin typeface="Arial"/>
            </a:defRPr>
          </a:lvl3pPr>
          <a:lvl4pPr marL="1371600" indent="0">
            <a:defRPr sz="1100">
              <a:latin typeface="Arial"/>
            </a:defRPr>
          </a:lvl4pPr>
          <a:lvl5pPr marL="1828800" indent="0">
            <a:defRPr sz="1100">
              <a:latin typeface="Arial"/>
            </a:defRPr>
          </a:lvl5pPr>
          <a:lvl6pPr marL="2286000" indent="0">
            <a:defRPr sz="1100">
              <a:latin typeface="Arial"/>
            </a:defRPr>
          </a:lvl6pPr>
          <a:lvl7pPr marL="2743200" indent="0">
            <a:defRPr sz="1100">
              <a:latin typeface="Arial"/>
            </a:defRPr>
          </a:lvl7pPr>
          <a:lvl8pPr marL="3200400" indent="0">
            <a:defRPr sz="1100">
              <a:latin typeface="Arial"/>
            </a:defRPr>
          </a:lvl8pPr>
          <a:lvl9pPr marL="3657600" indent="0">
            <a:defRPr sz="1100">
              <a:latin typeface="Arial"/>
            </a:defRPr>
          </a:lvl9pPr>
        </a:lstStyle>
        <a:p xmlns:a="http://schemas.openxmlformats.org/drawingml/2006/main">
          <a:r>
            <a:rPr lang="en-US" sz="1800" b="1" dirty="0" smtClean="0">
              <a:solidFill>
                <a:srgbClr val="FFFFFF"/>
              </a:solidFill>
            </a:rPr>
            <a:t>Screened-out referrals</a:t>
          </a:r>
          <a:endParaRPr lang="en-US" sz="1800" b="1" dirty="0">
            <a:solidFill>
              <a:srgbClr val="FFFFFF"/>
            </a:solidFill>
          </a:endParaRP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2"/>
          <p:cNvSpPr txBox="1">
            <a:spLocks noChangeArrowheads="1"/>
          </p:cNvSpPr>
          <p:nvPr/>
        </p:nvSpPr>
        <p:spPr bwMode="auto">
          <a:xfrm>
            <a:off x="3727174" y="8866189"/>
            <a:ext cx="3130826" cy="4286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1723" tIns="45862" rIns="91723" bIns="45862">
            <a:spAutoFit/>
          </a:bodyPr>
          <a:lstStyle/>
          <a:p>
            <a:pPr algn="r" defTabSz="917575">
              <a:spcBef>
                <a:spcPct val="50000"/>
              </a:spcBef>
            </a:pPr>
            <a:r>
              <a:rPr lang="en-US" sz="1100" b="0"/>
              <a:t>Office of the Legislative Auditor www.auditor.leg.state.mn.us</a:t>
            </a:r>
            <a:endParaRPr lang="en-US" sz="2400" b="0"/>
          </a:p>
        </p:txBody>
      </p:sp>
      <p:sp>
        <p:nvSpPr>
          <p:cNvPr id="3076" name="Text Box 4"/>
          <p:cNvSpPr txBox="1">
            <a:spLocks noChangeArrowheads="1"/>
          </p:cNvSpPr>
          <p:nvPr/>
        </p:nvSpPr>
        <p:spPr bwMode="auto">
          <a:xfrm>
            <a:off x="0" y="8864601"/>
            <a:ext cx="2971800" cy="43117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 lIns="91723" tIns="45862" rIns="91723" bIns="45862">
            <a:spAutoFit/>
          </a:bodyPr>
          <a:lstStyle/>
          <a:p>
            <a:pPr algn="l" defTabSz="917575">
              <a:spcBef>
                <a:spcPct val="50000"/>
              </a:spcBef>
            </a:pPr>
            <a:r>
              <a:rPr lang="en-US" sz="1100" b="0" dirty="0" smtClean="0"/>
              <a:t>House Health and Human Services Reform</a:t>
            </a:r>
            <a:r>
              <a:rPr lang="en-US" sz="1100" b="0" dirty="0"/>
              <a:t/>
            </a:r>
            <a:br>
              <a:rPr lang="en-US" sz="1100" b="0" dirty="0"/>
            </a:br>
            <a:r>
              <a:rPr lang="en-US" sz="1100" b="0" dirty="0" smtClean="0"/>
              <a:t>February 21, 2012</a:t>
            </a:r>
            <a:endParaRPr lang="en-US" sz="1100" b="0" dirty="0"/>
          </a:p>
        </p:txBody>
      </p:sp>
      <p:sp>
        <p:nvSpPr>
          <p:cNvPr id="3077" name="Text Box 5"/>
          <p:cNvSpPr txBox="1">
            <a:spLocks noChangeArrowheads="1"/>
          </p:cNvSpPr>
          <p:nvPr/>
        </p:nvSpPr>
        <p:spPr bwMode="auto">
          <a:xfrm>
            <a:off x="0" y="76201"/>
            <a:ext cx="6858000" cy="40039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1723" tIns="45862" rIns="91723" bIns="45862">
            <a:spAutoFit/>
          </a:bodyPr>
          <a:lstStyle/>
          <a:p>
            <a:pPr defTabSz="917575">
              <a:spcBef>
                <a:spcPct val="50000"/>
              </a:spcBef>
            </a:pPr>
            <a:r>
              <a:rPr lang="en-US" sz="2000" b="0" dirty="0" smtClean="0"/>
              <a:t>Child Protection Screening</a:t>
            </a:r>
            <a:endParaRPr lang="en-US" sz="2000" b="0" dirty="0"/>
          </a:p>
        </p:txBody>
      </p:sp>
      <p:sp>
        <p:nvSpPr>
          <p:cNvPr id="3079" name="Rectangle 7"/>
          <p:cNvSpPr>
            <a:spLocks noChangeArrowheads="1"/>
          </p:cNvSpPr>
          <p:nvPr/>
        </p:nvSpPr>
        <p:spPr bwMode="auto">
          <a:xfrm>
            <a:off x="2992611" y="9036050"/>
            <a:ext cx="748541" cy="2603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1723" tIns="45862" rIns="91723" bIns="45862">
            <a:spAutoFit/>
          </a:bodyPr>
          <a:lstStyle/>
          <a:p>
            <a:pPr defTabSz="917575">
              <a:spcBef>
                <a:spcPct val="50000"/>
              </a:spcBef>
            </a:pPr>
            <a:r>
              <a:rPr lang="en-US" sz="1100" b="0"/>
              <a:t>Page </a:t>
            </a:r>
            <a:fld id="{7671F1D2-5A19-4A65-9CF1-AB9B8CD2325D}" type="slidenum">
              <a:rPr lang="en-US" sz="1100" b="0"/>
              <a:pPr defTabSz="917575">
                <a:spcBef>
                  <a:spcPct val="50000"/>
                </a:spcBef>
              </a:pPr>
              <a:t>‹#›</a:t>
            </a:fld>
            <a:endParaRPr lang="en-US" sz="1100" b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381000" y="4414838"/>
            <a:ext cx="6172200" cy="41830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67832" tIns="37145" rIns="67832" bIns="3714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2051" name="Rectangle 3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08075" y="698500"/>
            <a:ext cx="4643438" cy="348297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</p:sp>
      <p:sp>
        <p:nvSpPr>
          <p:cNvPr id="2052" name="Text Box 4"/>
          <p:cNvSpPr txBox="1">
            <a:spLocks noChangeArrowheads="1"/>
          </p:cNvSpPr>
          <p:nvPr/>
        </p:nvSpPr>
        <p:spPr bwMode="auto">
          <a:xfrm>
            <a:off x="0" y="9021764"/>
            <a:ext cx="3056283" cy="26189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 lIns="91723" tIns="45862" rIns="91723" bIns="45862">
            <a:spAutoFit/>
          </a:bodyPr>
          <a:lstStyle/>
          <a:p>
            <a:pPr algn="l" defTabSz="917575">
              <a:spcBef>
                <a:spcPct val="50000"/>
              </a:spcBef>
            </a:pPr>
            <a:r>
              <a:rPr lang="en-US" sz="1100" b="0" dirty="0" smtClean="0"/>
              <a:t>House Health and Human Services Reform</a:t>
            </a:r>
            <a:endParaRPr lang="en-US" sz="1100" b="0" dirty="0"/>
          </a:p>
        </p:txBody>
      </p:sp>
      <p:sp>
        <p:nvSpPr>
          <p:cNvPr id="2053" name="Text Box 5"/>
          <p:cNvSpPr txBox="1">
            <a:spLocks noChangeArrowheads="1"/>
          </p:cNvSpPr>
          <p:nvPr/>
        </p:nvSpPr>
        <p:spPr bwMode="auto">
          <a:xfrm>
            <a:off x="2469253" y="9021763"/>
            <a:ext cx="2018886" cy="2603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1723" tIns="45862" rIns="91723" bIns="45862">
            <a:spAutoFit/>
          </a:bodyPr>
          <a:lstStyle/>
          <a:p>
            <a:pPr defTabSz="917575">
              <a:spcBef>
                <a:spcPct val="50000"/>
              </a:spcBef>
            </a:pPr>
            <a:fld id="{98A1CE0A-1288-4B10-B187-2726AA4E848D}" type="slidenum">
              <a:rPr lang="en-US" sz="1100" b="0"/>
              <a:pPr defTabSz="917575">
                <a:spcBef>
                  <a:spcPct val="50000"/>
                </a:spcBef>
              </a:pPr>
              <a:t>‹#›</a:t>
            </a:fld>
            <a:endParaRPr lang="en-US" sz="1100" b="0"/>
          </a:p>
        </p:txBody>
      </p:sp>
      <p:sp>
        <p:nvSpPr>
          <p:cNvPr id="2054" name="Text Box 6"/>
          <p:cNvSpPr txBox="1">
            <a:spLocks noChangeArrowheads="1"/>
          </p:cNvSpPr>
          <p:nvPr/>
        </p:nvSpPr>
        <p:spPr bwMode="auto">
          <a:xfrm>
            <a:off x="5437015" y="9021763"/>
            <a:ext cx="1420985" cy="2603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1723" tIns="45862" rIns="91723" bIns="45862">
            <a:spAutoFit/>
          </a:bodyPr>
          <a:lstStyle/>
          <a:p>
            <a:pPr algn="r" defTabSz="917575">
              <a:spcBef>
                <a:spcPct val="50000"/>
              </a:spcBef>
            </a:pPr>
            <a:r>
              <a:rPr lang="en-US" sz="1100" b="0" dirty="0" smtClean="0"/>
              <a:t>February</a:t>
            </a:r>
            <a:r>
              <a:rPr lang="en-US" sz="1100" b="0" baseline="0" dirty="0" smtClean="0"/>
              <a:t> 2012</a:t>
            </a:r>
            <a:endParaRPr lang="en-US" sz="1100" b="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644525" rtl="0" eaLnBrk="0" fontAlgn="base" hangingPunct="0">
      <a:spcBef>
        <a:spcPct val="30000"/>
      </a:spcBef>
      <a:spcAft>
        <a:spcPct val="0"/>
      </a:spcAft>
      <a:defRPr sz="1100" kern="1200">
        <a:solidFill>
          <a:schemeClr val="tx1"/>
        </a:solidFill>
        <a:latin typeface="Arial" charset="0"/>
        <a:ea typeface="+mn-ea"/>
        <a:cs typeface="+mn-cs"/>
      </a:defRPr>
    </a:lvl1pPr>
    <a:lvl2pPr marL="323850" algn="l" defTabSz="644525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644525" algn="l" defTabSz="644525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+mn-ea"/>
        <a:cs typeface="+mn-cs"/>
      </a:defRPr>
    </a:lvl3pPr>
    <a:lvl4pPr marL="966788" algn="l" defTabSz="644525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+mn-ea"/>
        <a:cs typeface="+mn-cs"/>
      </a:defRPr>
    </a:lvl4pPr>
    <a:lvl5pPr marL="1290638" algn="l" defTabSz="644525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8210" name="Rectangle 2"/>
          <p:cNvSpPr>
            <a:spLocks noChangeArrowheads="1"/>
          </p:cNvSpPr>
          <p:nvPr/>
        </p:nvSpPr>
        <p:spPr bwMode="auto">
          <a:xfrm>
            <a:off x="3885579" y="0"/>
            <a:ext cx="2972421" cy="4651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78211" name="Rectangle 3"/>
          <p:cNvSpPr>
            <a:spLocks noChangeArrowheads="1"/>
          </p:cNvSpPr>
          <p:nvPr/>
        </p:nvSpPr>
        <p:spPr bwMode="auto">
          <a:xfrm>
            <a:off x="1" y="8831264"/>
            <a:ext cx="2972421" cy="4651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78212" name="Rectangle 4"/>
          <p:cNvSpPr>
            <a:spLocks noChangeArrowheads="1"/>
          </p:cNvSpPr>
          <p:nvPr/>
        </p:nvSpPr>
        <p:spPr bwMode="auto">
          <a:xfrm>
            <a:off x="1" y="0"/>
            <a:ext cx="2972421" cy="4651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78213" name="Rectangle 5"/>
          <p:cNvSpPr>
            <a:spLocks noChangeArrowheads="1"/>
          </p:cNvSpPr>
          <p:nvPr/>
        </p:nvSpPr>
        <p:spPr bwMode="auto">
          <a:xfrm>
            <a:off x="3885579" y="0"/>
            <a:ext cx="2972421" cy="4651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78214" name="Rectangle 6"/>
          <p:cNvSpPr>
            <a:spLocks noChangeArrowheads="1"/>
          </p:cNvSpPr>
          <p:nvPr/>
        </p:nvSpPr>
        <p:spPr bwMode="auto">
          <a:xfrm>
            <a:off x="4115422" y="8831264"/>
            <a:ext cx="2972421" cy="4651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19381" tIns="0" rIns="19381" bIns="0" anchor="b"/>
          <a:lstStyle/>
          <a:p>
            <a:pPr algn="r" defTabSz="930275"/>
            <a:endParaRPr lang="en-US" sz="1000" b="0" i="1">
              <a:latin typeface="Times New Roman" pitchFamily="18" charset="0"/>
            </a:endParaRPr>
          </a:p>
        </p:txBody>
      </p:sp>
      <p:sp>
        <p:nvSpPr>
          <p:cNvPr id="478215" name="Rectangle 7"/>
          <p:cNvSpPr>
            <a:spLocks noChangeArrowheads="1"/>
          </p:cNvSpPr>
          <p:nvPr/>
        </p:nvSpPr>
        <p:spPr bwMode="auto">
          <a:xfrm>
            <a:off x="1" y="8831264"/>
            <a:ext cx="2972421" cy="4651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78216" name="Rectangle 8"/>
          <p:cNvSpPr>
            <a:spLocks noChangeArrowheads="1"/>
          </p:cNvSpPr>
          <p:nvPr/>
        </p:nvSpPr>
        <p:spPr bwMode="auto">
          <a:xfrm>
            <a:off x="1" y="0"/>
            <a:ext cx="2972421" cy="4651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78217" name="Rectangle 9"/>
          <p:cNvSpPr>
            <a:spLocks noChangeArrowheads="1"/>
          </p:cNvSpPr>
          <p:nvPr/>
        </p:nvSpPr>
        <p:spPr bwMode="auto">
          <a:xfrm>
            <a:off x="3866943" y="1"/>
            <a:ext cx="2991057" cy="4286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78218" name="Rectangle 10"/>
          <p:cNvSpPr>
            <a:spLocks noChangeArrowheads="1"/>
          </p:cNvSpPr>
          <p:nvPr/>
        </p:nvSpPr>
        <p:spPr bwMode="auto">
          <a:xfrm>
            <a:off x="0" y="8866188"/>
            <a:ext cx="2989505" cy="4302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78219" name="Rectangle 11"/>
          <p:cNvSpPr>
            <a:spLocks noChangeArrowheads="1"/>
          </p:cNvSpPr>
          <p:nvPr/>
        </p:nvSpPr>
        <p:spPr bwMode="auto">
          <a:xfrm>
            <a:off x="0" y="1"/>
            <a:ext cx="2989505" cy="4286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78220" name="Rectangle 12"/>
          <p:cNvSpPr>
            <a:spLocks noGrp="1" noChangeArrowheads="1"/>
          </p:cNvSpPr>
          <p:nvPr>
            <p:ph type="body" idx="1"/>
          </p:nvPr>
        </p:nvSpPr>
        <p:spPr>
          <a:xfrm>
            <a:off x="913158" y="4413250"/>
            <a:ext cx="5030132" cy="4184650"/>
          </a:xfrm>
          <a:ln/>
        </p:spPr>
        <p:txBody>
          <a:bodyPr/>
          <a:lstStyle/>
          <a:p>
            <a:endParaRPr lang="en-US" sz="1200" dirty="0"/>
          </a:p>
        </p:txBody>
      </p:sp>
      <p:sp>
        <p:nvSpPr>
          <p:cNvPr id="478221" name="Rectangle 13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074738" y="687388"/>
            <a:ext cx="4641850" cy="3482975"/>
          </a:xfrm>
          <a:ln cap="flat"/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04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0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sz="1100" baseline="0" dirty="0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04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0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sz="1200" dirty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04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0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sz="1200" dirty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04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0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sz="1200" baseline="0" dirty="0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04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0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sz="1200" dirty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04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0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04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0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644525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7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07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2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sz="1200" baseline="0" dirty="0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2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86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8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sz="1200" baseline="0" dirty="0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53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5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sz="1200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53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5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sz="1200" baseline="0" dirty="0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53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5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ts val="100"/>
              </a:spcBef>
            </a:pPr>
            <a:endParaRPr lang="en-US" sz="1200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8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8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sz="1200" dirty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56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56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sz="1200" baseline="0" dirty="0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250113" y="152400"/>
            <a:ext cx="1905000" cy="6324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35113" y="152400"/>
            <a:ext cx="5562600" cy="63246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35113" y="1524000"/>
            <a:ext cx="3619500" cy="4953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07013" y="1524000"/>
            <a:ext cx="3619500" cy="4953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535113" y="152400"/>
            <a:ext cx="7620000" cy="8096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>
            <a:outerShdw dist="53882" dir="2700000" algn="ctr" rotWithShape="0">
              <a:schemeClr val="bg2"/>
            </a:outerShdw>
          </a:effectLst>
        </p:spPr>
        <p:txBody>
          <a:bodyPr vert="horz" wrap="square" lIns="0" tIns="44450" rIns="90488" bIns="4445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535113" y="1524000"/>
            <a:ext cx="7391400" cy="4953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0" tIns="44450" rIns="90488" bIns="444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 Click to edit Master text styles</a:t>
            </a:r>
          </a:p>
          <a:p>
            <a:pPr lvl="1"/>
            <a:r>
              <a:rPr lang="en-US" smtClean="0"/>
              <a:t> Second level</a:t>
            </a:r>
          </a:p>
          <a:p>
            <a:pPr lvl="2"/>
            <a:r>
              <a:rPr lang="en-US" smtClean="0"/>
              <a:t> Third level</a:t>
            </a:r>
          </a:p>
          <a:p>
            <a:pPr lvl="3"/>
            <a:r>
              <a:rPr lang="en-US" smtClean="0"/>
              <a:t> Fourth level</a:t>
            </a:r>
          </a:p>
          <a:p>
            <a:pPr lvl="4"/>
            <a:r>
              <a:rPr lang="en-US" smtClean="0"/>
              <a:t> Fifth level</a:t>
            </a:r>
          </a:p>
        </p:txBody>
      </p:sp>
      <p:sp>
        <p:nvSpPr>
          <p:cNvPr id="1031" name="Line 7"/>
          <p:cNvSpPr>
            <a:spLocks noChangeShapeType="1"/>
          </p:cNvSpPr>
          <p:nvPr/>
        </p:nvSpPr>
        <p:spPr bwMode="auto">
          <a:xfrm>
            <a:off x="228600" y="228600"/>
            <a:ext cx="8686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EFF65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EFF65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EFF65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EFF65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EFF65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EFF65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EFF65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EFF65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EFF65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457200" indent="-457200" algn="l" rtl="0" eaLnBrk="0" fontAlgn="base" hangingPunct="0">
        <a:spcBef>
          <a:spcPct val="50000"/>
        </a:spcBef>
        <a:spcAft>
          <a:spcPct val="0"/>
        </a:spcAft>
        <a:buSzPct val="100000"/>
        <a:buChar char="•"/>
        <a:defRPr sz="3000">
          <a:solidFill>
            <a:srgbClr val="FFFFFF"/>
          </a:solidFill>
          <a:latin typeface="+mn-lt"/>
          <a:ea typeface="+mn-ea"/>
          <a:cs typeface="+mn-cs"/>
        </a:defRPr>
      </a:lvl1pPr>
      <a:lvl2pPr marL="857250" indent="-285750" algn="l" rtl="0" eaLnBrk="0" fontAlgn="base" hangingPunct="0">
        <a:spcBef>
          <a:spcPct val="20000"/>
        </a:spcBef>
        <a:spcAft>
          <a:spcPct val="0"/>
        </a:spcAft>
        <a:buSzPct val="100000"/>
        <a:buChar char="–"/>
        <a:defRPr sz="3000">
          <a:solidFill>
            <a:srgbClr val="FFFFFF"/>
          </a:solidFill>
          <a:latin typeface="+mn-lt"/>
        </a:defRPr>
      </a:lvl2pPr>
      <a:lvl3pPr marL="1200150" indent="-228600" algn="l" rtl="0" eaLnBrk="0" fontAlgn="base" hangingPunct="0">
        <a:spcBef>
          <a:spcPct val="20000"/>
        </a:spcBef>
        <a:spcAft>
          <a:spcPct val="0"/>
        </a:spcAft>
        <a:buSzPct val="100000"/>
        <a:buChar char="•"/>
        <a:defRPr sz="2400">
          <a:solidFill>
            <a:srgbClr val="FFFFFF"/>
          </a:solidFill>
          <a:latin typeface="+mn-lt"/>
        </a:defRPr>
      </a:lvl3pPr>
      <a:lvl4pPr marL="1543050" indent="-228600" algn="l" rtl="0" eaLnBrk="0" fontAlgn="base" hangingPunct="0">
        <a:spcBef>
          <a:spcPct val="20000"/>
        </a:spcBef>
        <a:spcAft>
          <a:spcPct val="0"/>
        </a:spcAft>
        <a:buSzPct val="100000"/>
        <a:buChar char="–"/>
        <a:defRPr sz="2000">
          <a:solidFill>
            <a:srgbClr val="FFFFFF"/>
          </a:solidFill>
          <a:latin typeface="+mn-lt"/>
        </a:defRPr>
      </a:lvl4pPr>
      <a:lvl5pPr marL="1885950" indent="-228600" algn="l" rtl="0" eaLnBrk="0" fontAlgn="base" hangingPunct="0">
        <a:spcBef>
          <a:spcPct val="50000"/>
        </a:spcBef>
        <a:spcAft>
          <a:spcPct val="0"/>
        </a:spcAft>
        <a:buSzPct val="100000"/>
        <a:buChar char="•"/>
        <a:defRPr sz="2000">
          <a:solidFill>
            <a:srgbClr val="FFFFFF"/>
          </a:solidFill>
          <a:latin typeface="+mn-lt"/>
        </a:defRPr>
      </a:lvl5pPr>
      <a:lvl6pPr marL="2343150" indent="-228600" algn="l" rtl="0" eaLnBrk="0" fontAlgn="base" hangingPunct="0">
        <a:spcBef>
          <a:spcPct val="50000"/>
        </a:spcBef>
        <a:spcAft>
          <a:spcPct val="0"/>
        </a:spcAft>
        <a:buSzPct val="100000"/>
        <a:buChar char="•"/>
        <a:defRPr sz="2000">
          <a:solidFill>
            <a:srgbClr val="FFFFFF"/>
          </a:solidFill>
          <a:latin typeface="+mn-lt"/>
        </a:defRPr>
      </a:lvl6pPr>
      <a:lvl7pPr marL="2800350" indent="-228600" algn="l" rtl="0" eaLnBrk="0" fontAlgn="base" hangingPunct="0">
        <a:spcBef>
          <a:spcPct val="50000"/>
        </a:spcBef>
        <a:spcAft>
          <a:spcPct val="0"/>
        </a:spcAft>
        <a:buSzPct val="100000"/>
        <a:buChar char="•"/>
        <a:defRPr sz="2000">
          <a:solidFill>
            <a:srgbClr val="FFFFFF"/>
          </a:solidFill>
          <a:latin typeface="+mn-lt"/>
        </a:defRPr>
      </a:lvl7pPr>
      <a:lvl8pPr marL="3257550" indent="-228600" algn="l" rtl="0" eaLnBrk="0" fontAlgn="base" hangingPunct="0">
        <a:spcBef>
          <a:spcPct val="50000"/>
        </a:spcBef>
        <a:spcAft>
          <a:spcPct val="0"/>
        </a:spcAft>
        <a:buSzPct val="100000"/>
        <a:buChar char="•"/>
        <a:defRPr sz="2000">
          <a:solidFill>
            <a:srgbClr val="FFFFFF"/>
          </a:solidFill>
          <a:latin typeface="+mn-lt"/>
        </a:defRPr>
      </a:lvl8pPr>
      <a:lvl9pPr marL="3714750" indent="-228600" algn="l" rtl="0" eaLnBrk="0" fontAlgn="base" hangingPunct="0">
        <a:spcBef>
          <a:spcPct val="50000"/>
        </a:spcBef>
        <a:spcAft>
          <a:spcPct val="0"/>
        </a:spcAft>
        <a:buSzPct val="100000"/>
        <a:buChar char="•"/>
        <a:defRPr sz="2000">
          <a:solidFill>
            <a:srgbClr val="FFFFFF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718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828800" y="0"/>
            <a:ext cx="7315200" cy="1295400"/>
          </a:xfrm>
          <a:noFill/>
          <a:ln/>
          <a:effectLst>
            <a:outerShdw dist="89803" dir="2700000" algn="ctr" rotWithShape="0">
              <a:schemeClr val="bg2"/>
            </a:outerShdw>
          </a:effectLst>
        </p:spPr>
        <p:txBody>
          <a:bodyPr lIns="90488"/>
          <a:lstStyle/>
          <a:p>
            <a:r>
              <a:rPr lang="en-US" sz="2100" b="0">
                <a:solidFill>
                  <a:srgbClr val="FFFFFF"/>
                </a:solidFill>
              </a:rPr>
              <a:t>Office of the Legislative Auditor</a:t>
            </a:r>
            <a:r>
              <a:rPr lang="en-US" sz="2400" b="0">
                <a:solidFill>
                  <a:srgbClr val="FFFFFF"/>
                </a:solidFill>
              </a:rPr>
              <a:t/>
            </a:r>
            <a:br>
              <a:rPr lang="en-US" sz="2400" b="0">
                <a:solidFill>
                  <a:srgbClr val="FFFFFF"/>
                </a:solidFill>
              </a:rPr>
            </a:br>
            <a:r>
              <a:rPr lang="en-US" sz="1400" b="0">
                <a:solidFill>
                  <a:srgbClr val="FFFFFF"/>
                </a:solidFill>
              </a:rPr>
              <a:t>State of Minnesota</a:t>
            </a:r>
            <a:endParaRPr lang="en-US" sz="1600" b="0"/>
          </a:p>
        </p:txBody>
      </p:sp>
      <p:sp>
        <p:nvSpPr>
          <p:cNvPr id="47718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828800" y="2133600"/>
            <a:ext cx="6858000" cy="2895600"/>
          </a:xfrm>
          <a:noFill/>
          <a:ln/>
          <a:effectLst>
            <a:outerShdw dist="71842" dir="2700000" algn="ctr" rotWithShape="0">
              <a:schemeClr val="bg2"/>
            </a:outerShdw>
          </a:effectLst>
        </p:spPr>
        <p:txBody>
          <a:bodyPr lIns="90488"/>
          <a:lstStyle/>
          <a:p>
            <a:pPr algn="l"/>
            <a:r>
              <a:rPr lang="en-US" sz="3600" b="1" dirty="0" smtClean="0">
                <a:solidFill>
                  <a:srgbClr val="FEFF65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Child Protection Screening</a:t>
            </a:r>
            <a:endParaRPr lang="en-US" sz="3600" b="1" dirty="0">
              <a:solidFill>
                <a:srgbClr val="FEFF65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algn="l"/>
            <a:endParaRPr lang="en-US" sz="1500" b="1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algn="l"/>
            <a:r>
              <a:rPr lang="en-US" sz="1800" b="1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February 21, 2012</a:t>
            </a:r>
            <a:endParaRPr lang="en-US" sz="1800" b="1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477188" name="Line 4"/>
          <p:cNvSpPr>
            <a:spLocks noChangeShapeType="1"/>
          </p:cNvSpPr>
          <p:nvPr/>
        </p:nvSpPr>
        <p:spPr bwMode="auto">
          <a:xfrm>
            <a:off x="228600" y="228600"/>
            <a:ext cx="8763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pic>
        <p:nvPicPr>
          <p:cNvPr id="477189" name="Picture 5" descr="olamast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8600" y="304800"/>
            <a:ext cx="1371600" cy="533400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9410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413652"/>
            <a:ext cx="8534400" cy="809625"/>
          </a:xfrm>
        </p:spPr>
        <p:txBody>
          <a:bodyPr/>
          <a:lstStyle/>
          <a:p>
            <a:r>
              <a:rPr lang="en-US" dirty="0" smtClean="0"/>
              <a:t>Overall, Child Protection Agencies Adequately Administer Screening</a:t>
            </a:r>
            <a:endParaRPr lang="en-US" dirty="0"/>
          </a:p>
        </p:txBody>
      </p:sp>
      <p:sp>
        <p:nvSpPr>
          <p:cNvPr id="529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498596"/>
            <a:ext cx="8305800" cy="4953000"/>
          </a:xfrm>
        </p:spPr>
        <p:txBody>
          <a:bodyPr/>
          <a:lstStyle/>
          <a:p>
            <a:r>
              <a:rPr lang="en-US" dirty="0" smtClean="0"/>
              <a:t>Social workers with specialized skills complete intake in many agencies</a:t>
            </a:r>
            <a:endParaRPr lang="en-US" dirty="0"/>
          </a:p>
          <a:p>
            <a:r>
              <a:rPr lang="en-US" dirty="0" smtClean="0"/>
              <a:t>Most of surveyed mandated reporters thought child protection worker was professional and asked good questions</a:t>
            </a:r>
            <a:endParaRPr lang="en-US" dirty="0"/>
          </a:p>
          <a:p>
            <a:r>
              <a:rPr lang="en-US" dirty="0" smtClean="0"/>
              <a:t>Screening decisions involve multiple staff and careful consideration of allegations, but some appear to not be timely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9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9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9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9411" grpId="0" uiExpand="1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9410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569683"/>
            <a:ext cx="8534400" cy="1099452"/>
          </a:xfrm>
        </p:spPr>
        <p:txBody>
          <a:bodyPr/>
          <a:lstStyle/>
          <a:p>
            <a:r>
              <a:rPr lang="en-US" dirty="0" smtClean="0"/>
              <a:t>DHS Provides Screening Resources  for Child Protection Agencies, but Could Do More</a:t>
            </a:r>
            <a:endParaRPr lang="en-US" dirty="0"/>
          </a:p>
        </p:txBody>
      </p:sp>
      <p:sp>
        <p:nvSpPr>
          <p:cNvPr id="529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890474"/>
            <a:ext cx="8305800" cy="4953000"/>
          </a:xfrm>
        </p:spPr>
        <p:txBody>
          <a:bodyPr/>
          <a:lstStyle/>
          <a:p>
            <a:r>
              <a:rPr lang="en-US" i="1" dirty="0" smtClean="0"/>
              <a:t>Minnesota Child Maltreatment Screening Guidelines</a:t>
            </a:r>
          </a:p>
          <a:p>
            <a:pPr lvl="1"/>
            <a:r>
              <a:rPr lang="en-US" dirty="0" smtClean="0"/>
              <a:t>Considered by 98 percent of screeners when making screening decisions, but some parts could be improved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9410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544285"/>
            <a:ext cx="8534400" cy="1146624"/>
          </a:xfrm>
        </p:spPr>
        <p:txBody>
          <a:bodyPr/>
          <a:lstStyle/>
          <a:p>
            <a:r>
              <a:rPr lang="en-US" dirty="0" smtClean="0"/>
              <a:t>DHS Provides Screening Resources  for Child Protection Agencies, but Could Do More</a:t>
            </a:r>
            <a:endParaRPr lang="en-US" dirty="0"/>
          </a:p>
        </p:txBody>
      </p:sp>
      <p:sp>
        <p:nvSpPr>
          <p:cNvPr id="529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890474"/>
            <a:ext cx="8305800" cy="4953000"/>
          </a:xfrm>
        </p:spPr>
        <p:txBody>
          <a:bodyPr/>
          <a:lstStyle/>
          <a:p>
            <a:r>
              <a:rPr lang="en-US" i="1" dirty="0" smtClean="0"/>
              <a:t>Minnesota Child Maltreatment Screening Guidelines</a:t>
            </a:r>
          </a:p>
          <a:p>
            <a:r>
              <a:rPr lang="en-US" dirty="0" smtClean="0"/>
              <a:t>Training</a:t>
            </a:r>
          </a:p>
          <a:p>
            <a:pPr lvl="1"/>
            <a:r>
              <a:rPr lang="en-US" dirty="0" smtClean="0"/>
              <a:t>Web-based training on intake and screening, but not widely available yet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9410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533401"/>
            <a:ext cx="8534400" cy="1164768"/>
          </a:xfrm>
        </p:spPr>
        <p:txBody>
          <a:bodyPr/>
          <a:lstStyle/>
          <a:p>
            <a:r>
              <a:rPr lang="en-US" dirty="0" smtClean="0"/>
              <a:t>DHS Provides Screening Resources  for Child Protection Agencies, but Could Do More</a:t>
            </a:r>
            <a:endParaRPr lang="en-US" dirty="0"/>
          </a:p>
        </p:txBody>
      </p:sp>
      <p:sp>
        <p:nvSpPr>
          <p:cNvPr id="529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890474"/>
            <a:ext cx="8305800" cy="4953000"/>
          </a:xfrm>
        </p:spPr>
        <p:txBody>
          <a:bodyPr/>
          <a:lstStyle/>
          <a:p>
            <a:r>
              <a:rPr lang="en-US" i="1" dirty="0" smtClean="0"/>
              <a:t>Minnesota Child Maltreatment Screening Guidelines</a:t>
            </a:r>
          </a:p>
          <a:p>
            <a:r>
              <a:rPr lang="en-US" dirty="0" smtClean="0"/>
              <a:t>Training</a:t>
            </a:r>
          </a:p>
          <a:p>
            <a:r>
              <a:rPr lang="en-US" dirty="0" smtClean="0"/>
              <a:t>Regional meetings</a:t>
            </a:r>
          </a:p>
          <a:p>
            <a:pPr lvl="1"/>
            <a:r>
              <a:rPr lang="en-US" dirty="0" smtClean="0"/>
              <a:t>Some agencies would like more opportunities to practice and discuss screening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9410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453117"/>
            <a:ext cx="8534400" cy="1313997"/>
          </a:xfrm>
        </p:spPr>
        <p:txBody>
          <a:bodyPr/>
          <a:lstStyle/>
          <a:p>
            <a:r>
              <a:rPr lang="en-US" dirty="0" smtClean="0"/>
              <a:t>DHS Provides Screening Resources  for Child Protection Agencies, but Could Do More</a:t>
            </a:r>
            <a:endParaRPr lang="en-US" dirty="0"/>
          </a:p>
        </p:txBody>
      </p:sp>
      <p:sp>
        <p:nvSpPr>
          <p:cNvPr id="529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890474"/>
            <a:ext cx="8305800" cy="4953000"/>
          </a:xfrm>
        </p:spPr>
        <p:txBody>
          <a:bodyPr/>
          <a:lstStyle/>
          <a:p>
            <a:r>
              <a:rPr lang="en-US" i="1" dirty="0" smtClean="0"/>
              <a:t>Minnesota Child Maltreatment Screening Guidelines</a:t>
            </a:r>
          </a:p>
          <a:p>
            <a:r>
              <a:rPr lang="en-US" dirty="0" smtClean="0"/>
              <a:t>Training</a:t>
            </a:r>
          </a:p>
          <a:p>
            <a:r>
              <a:rPr lang="en-US" dirty="0" smtClean="0"/>
              <a:t>Regional meetings</a:t>
            </a:r>
          </a:p>
          <a:p>
            <a:r>
              <a:rPr lang="en-US" dirty="0" smtClean="0"/>
              <a:t>Mandated-reporter resources</a:t>
            </a:r>
          </a:p>
          <a:p>
            <a:pPr lvl="1"/>
            <a:r>
              <a:rPr lang="en-US" dirty="0" smtClean="0"/>
              <a:t>About 90 percent of human services directors agreed that the resources for mandated reporters have been helpful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9410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195943"/>
            <a:ext cx="8534400" cy="667656"/>
          </a:xfrm>
        </p:spPr>
        <p:txBody>
          <a:bodyPr/>
          <a:lstStyle/>
          <a:p>
            <a:r>
              <a:rPr lang="en-US" dirty="0" smtClean="0"/>
              <a:t>Recommendations</a:t>
            </a:r>
            <a:endParaRPr lang="en-US" dirty="0"/>
          </a:p>
        </p:txBody>
      </p:sp>
      <p:sp>
        <p:nvSpPr>
          <p:cNvPr id="529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150260"/>
            <a:ext cx="8305800" cy="4953000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The Legislature should:</a:t>
            </a:r>
          </a:p>
          <a:p>
            <a:r>
              <a:rPr lang="en-US" dirty="0" smtClean="0"/>
              <a:t>Direct DHS, working with child protection agencies and others, to propose statutory language clarifying policy on “risk of harm” and neglect</a:t>
            </a:r>
          </a:p>
          <a:p>
            <a:r>
              <a:rPr lang="en-US" dirty="0" smtClean="0"/>
              <a:t>Distinguish in statute between all referrals and “screened-in” referrals</a:t>
            </a:r>
          </a:p>
          <a:p>
            <a:r>
              <a:rPr lang="en-US" dirty="0" smtClean="0"/>
              <a:t>Consider amending state law to clarify data privacy issues</a:t>
            </a:r>
          </a:p>
          <a:p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9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9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9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9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9411" grpId="0" uiExpand="1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9410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232231"/>
            <a:ext cx="8534400" cy="609599"/>
          </a:xfrm>
        </p:spPr>
        <p:txBody>
          <a:bodyPr/>
          <a:lstStyle/>
          <a:p>
            <a:r>
              <a:rPr lang="en-US" dirty="0" smtClean="0"/>
              <a:t>Recommendations</a:t>
            </a:r>
            <a:endParaRPr lang="en-US" dirty="0"/>
          </a:p>
        </p:txBody>
      </p:sp>
      <p:sp>
        <p:nvSpPr>
          <p:cNvPr id="529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251858"/>
            <a:ext cx="8305800" cy="4953000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DHS should:</a:t>
            </a:r>
          </a:p>
          <a:p>
            <a:pPr>
              <a:spcAft>
                <a:spcPts val="1800"/>
              </a:spcAft>
            </a:pPr>
            <a:r>
              <a:rPr lang="en-US" dirty="0" smtClean="0"/>
              <a:t>Promulgate rules that provide additional guidance on screening practice</a:t>
            </a:r>
          </a:p>
          <a:p>
            <a:pPr>
              <a:buNone/>
            </a:pPr>
            <a:r>
              <a:rPr lang="en-US" dirty="0" smtClean="0"/>
              <a:t>Child protection agencies and DHS should:</a:t>
            </a:r>
          </a:p>
          <a:p>
            <a:r>
              <a:rPr lang="en-US" dirty="0" smtClean="0"/>
              <a:t>Work to improve data on referrals and timeliness of screening decisions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9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9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9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9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9411" grpId="0" uiExpand="1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682" name="Text Box 2"/>
          <p:cNvSpPr txBox="1">
            <a:spLocks noChangeArrowheads="1"/>
          </p:cNvSpPr>
          <p:nvPr/>
        </p:nvSpPr>
        <p:spPr bwMode="auto">
          <a:xfrm>
            <a:off x="1454150" y="1722438"/>
            <a:ext cx="6381750" cy="29749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i="1" dirty="0" smtClean="0">
                <a:solidFill>
                  <a:schemeClr val="tx2"/>
                </a:solidFill>
              </a:rPr>
              <a:t>Child Protection Screening</a:t>
            </a:r>
            <a:endParaRPr lang="en-US" sz="3600" dirty="0">
              <a:solidFill>
                <a:schemeClr val="tx2"/>
              </a:solidFill>
            </a:endParaRPr>
          </a:p>
          <a:p>
            <a:pPr>
              <a:spcBef>
                <a:spcPct val="50000"/>
              </a:spcBef>
            </a:pPr>
            <a:r>
              <a:rPr lang="en-US" sz="3600" dirty="0">
                <a:solidFill>
                  <a:schemeClr val="tx2"/>
                </a:solidFill>
              </a:rPr>
              <a:t>is available at:</a:t>
            </a:r>
            <a:endParaRPr lang="en-US" sz="3000" b="0" dirty="0"/>
          </a:p>
          <a:p>
            <a:pPr>
              <a:spcBef>
                <a:spcPct val="50000"/>
              </a:spcBef>
            </a:pPr>
            <a:endParaRPr lang="en-US" sz="3000" b="0" dirty="0"/>
          </a:p>
          <a:p>
            <a:pPr>
              <a:spcBef>
                <a:spcPct val="50000"/>
              </a:spcBef>
            </a:pPr>
            <a:r>
              <a:rPr lang="en-US" sz="3600" dirty="0"/>
              <a:t>www.auditor.leg.state.mn.us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1458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104775"/>
            <a:ext cx="8534400" cy="809625"/>
          </a:xfrm>
        </p:spPr>
        <p:txBody>
          <a:bodyPr/>
          <a:lstStyle/>
          <a:p>
            <a:r>
              <a:rPr lang="en-US" dirty="0" smtClean="0"/>
              <a:t>Overall Conclusions</a:t>
            </a:r>
            <a:endParaRPr lang="en-US" dirty="0"/>
          </a:p>
        </p:txBody>
      </p:sp>
      <p:sp>
        <p:nvSpPr>
          <p:cNvPr id="531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269996"/>
            <a:ext cx="8305800" cy="4953000"/>
          </a:xfrm>
        </p:spPr>
        <p:txBody>
          <a:bodyPr/>
          <a:lstStyle/>
          <a:p>
            <a:r>
              <a:rPr lang="en-US" dirty="0" smtClean="0"/>
              <a:t>Agencies vary in their screening decisions, and several factors contribute to the variation</a:t>
            </a:r>
          </a:p>
          <a:p>
            <a:r>
              <a:rPr lang="en-US" dirty="0" smtClean="0"/>
              <a:t>Overall, county and tribal agencies administer child protection screening adequately</a:t>
            </a:r>
          </a:p>
          <a:p>
            <a:r>
              <a:rPr lang="en-US" dirty="0" smtClean="0"/>
              <a:t>The Department of Human Services has provided resources to assist agencies with screening, but could do more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1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1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1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1459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1458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177804"/>
            <a:ext cx="8534400" cy="809625"/>
          </a:xfrm>
        </p:spPr>
        <p:txBody>
          <a:bodyPr/>
          <a:lstStyle/>
          <a:p>
            <a:r>
              <a:rPr lang="en-US" dirty="0" smtClean="0"/>
              <a:t>Child Protection Screening</a:t>
            </a:r>
            <a:endParaRPr lang="en-US" dirty="0"/>
          </a:p>
        </p:txBody>
      </p:sp>
      <p:sp>
        <p:nvSpPr>
          <p:cNvPr id="531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997854"/>
            <a:ext cx="8305800" cy="4796964"/>
          </a:xfrm>
        </p:spPr>
        <p:txBody>
          <a:bodyPr/>
          <a:lstStyle/>
          <a:p>
            <a:r>
              <a:rPr lang="en-US" dirty="0" smtClean="0"/>
              <a:t>Screening determines if the agency will respond to a maltreatment referral with a </a:t>
            </a:r>
            <a:r>
              <a:rPr lang="en-US" i="1" dirty="0" smtClean="0"/>
              <a:t>child protection </a:t>
            </a:r>
            <a:r>
              <a:rPr lang="en-US" dirty="0" smtClean="0"/>
              <a:t>response</a:t>
            </a:r>
          </a:p>
          <a:p>
            <a:r>
              <a:rPr lang="en-US" dirty="0" smtClean="0"/>
              <a:t>Child maltreatment referrals allege:</a:t>
            </a:r>
          </a:p>
          <a:p>
            <a:pPr lvl="1"/>
            <a:r>
              <a:rPr lang="en-US" dirty="0" smtClean="0"/>
              <a:t>Physical abuse, sexual abuse, or neglect</a:t>
            </a:r>
          </a:p>
          <a:p>
            <a:pPr lvl="1"/>
            <a:r>
              <a:rPr lang="en-US" dirty="0" smtClean="0"/>
              <a:t>By a person within the family unit and responsible for the child’s care</a:t>
            </a:r>
          </a:p>
          <a:p>
            <a:r>
              <a:rPr lang="en-US" dirty="0" smtClean="0"/>
              <a:t>County and tribal child protection agencies administer screening in Minnesota</a:t>
            </a:r>
          </a:p>
          <a:p>
            <a:pPr lvl="1"/>
            <a:endParaRPr lang="en-US" dirty="0" smtClean="0"/>
          </a:p>
          <a:p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7602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312054"/>
            <a:ext cx="8534400" cy="1092210"/>
          </a:xfrm>
        </p:spPr>
        <p:txBody>
          <a:bodyPr/>
          <a:lstStyle/>
          <a:p>
            <a:r>
              <a:rPr lang="en-US" dirty="0" smtClean="0"/>
              <a:t>Mandated Reporters Make Most of the Maltreatment Referrals</a:t>
            </a:r>
            <a:endParaRPr lang="en-US" dirty="0"/>
          </a:p>
        </p:txBody>
      </p:sp>
      <p:sp>
        <p:nvSpPr>
          <p:cNvPr id="537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18880" y="2891958"/>
            <a:ext cx="4343400" cy="3581400"/>
          </a:xfrm>
        </p:spPr>
        <p:txBody>
          <a:bodyPr/>
          <a:lstStyle/>
          <a:p>
            <a:pPr>
              <a:lnSpc>
                <a:spcPct val="90000"/>
              </a:lnSpc>
              <a:spcBef>
                <a:spcPts val="1680"/>
              </a:spcBef>
              <a:buFontTx/>
              <a:buNone/>
            </a:pPr>
            <a:r>
              <a:rPr lang="en-US" sz="2800" dirty="0" smtClean="0"/>
              <a:t>Mandated reporters</a:t>
            </a:r>
          </a:p>
          <a:p>
            <a:pPr>
              <a:lnSpc>
                <a:spcPct val="90000"/>
              </a:lnSpc>
              <a:spcBef>
                <a:spcPts val="1680"/>
              </a:spcBef>
              <a:buFontTx/>
              <a:buNone/>
            </a:pPr>
            <a:r>
              <a:rPr lang="en-US" sz="2800" dirty="0" smtClean="0"/>
              <a:t>Voluntary reporters </a:t>
            </a:r>
          </a:p>
          <a:p>
            <a:pPr>
              <a:lnSpc>
                <a:spcPct val="90000"/>
              </a:lnSpc>
              <a:spcBef>
                <a:spcPts val="1680"/>
              </a:spcBef>
              <a:spcAft>
                <a:spcPct val="50000"/>
              </a:spcAft>
              <a:buNone/>
            </a:pPr>
            <a:r>
              <a:rPr lang="en-US" sz="2800" dirty="0" smtClean="0"/>
              <a:t>Total </a:t>
            </a:r>
          </a:p>
          <a:p>
            <a:pPr>
              <a:lnSpc>
                <a:spcPct val="90000"/>
              </a:lnSpc>
              <a:spcBef>
                <a:spcPct val="0"/>
              </a:spcBef>
              <a:spcAft>
                <a:spcPct val="50000"/>
              </a:spcAft>
              <a:buFontTx/>
              <a:buNone/>
            </a:pPr>
            <a:r>
              <a:rPr lang="en-US" sz="2800" dirty="0" smtClean="0"/>
              <a:t>  </a:t>
            </a:r>
            <a:endParaRPr lang="en-US" sz="2800" dirty="0"/>
          </a:p>
        </p:txBody>
      </p:sp>
      <p:grpSp>
        <p:nvGrpSpPr>
          <p:cNvPr id="2" name="Group 12"/>
          <p:cNvGrpSpPr/>
          <p:nvPr/>
        </p:nvGrpSpPr>
        <p:grpSpPr>
          <a:xfrm>
            <a:off x="4495800" y="1823786"/>
            <a:ext cx="2133600" cy="5502286"/>
            <a:chOff x="4495800" y="1127114"/>
            <a:chExt cx="2133600" cy="5502286"/>
          </a:xfrm>
        </p:grpSpPr>
        <p:grpSp>
          <p:nvGrpSpPr>
            <p:cNvPr id="3" name="Group 14"/>
            <p:cNvGrpSpPr>
              <a:grpSpLocks/>
            </p:cNvGrpSpPr>
            <p:nvPr/>
          </p:nvGrpSpPr>
          <p:grpSpPr bwMode="auto">
            <a:xfrm>
              <a:off x="4495800" y="1127114"/>
              <a:ext cx="2133600" cy="954088"/>
              <a:chOff x="2832" y="710"/>
              <a:chExt cx="1344" cy="601"/>
            </a:xfrm>
          </p:grpSpPr>
          <p:sp>
            <p:nvSpPr>
              <p:cNvPr id="537606" name="Text Box 6"/>
              <p:cNvSpPr txBox="1">
                <a:spLocks noChangeArrowheads="1"/>
              </p:cNvSpPr>
              <p:nvPr/>
            </p:nvSpPr>
            <p:spPr bwMode="auto">
              <a:xfrm>
                <a:off x="2832" y="710"/>
                <a:ext cx="1344" cy="601"/>
              </a:xfrm>
              <a:prstGeom prst="rect">
                <a:avLst/>
              </a:prstGeom>
              <a:noFill/>
              <a:ln w="9525" algn="ctr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2800" b="0" dirty="0" smtClean="0"/>
                  <a:t>Number of Referrals</a:t>
                </a:r>
                <a:endParaRPr lang="en-US" sz="2800" b="0" dirty="0"/>
              </a:p>
            </p:txBody>
          </p:sp>
          <p:sp>
            <p:nvSpPr>
              <p:cNvPr id="537607" name="Line 7"/>
              <p:cNvSpPr>
                <a:spLocks noChangeShapeType="1"/>
              </p:cNvSpPr>
              <p:nvPr/>
            </p:nvSpPr>
            <p:spPr bwMode="auto">
              <a:xfrm>
                <a:off x="2928" y="1296"/>
                <a:ext cx="1152" cy="0"/>
              </a:xfrm>
              <a:prstGeom prst="line">
                <a:avLst/>
              </a:prstGeom>
              <a:noFill/>
              <a:ln w="15875">
                <a:solidFill>
                  <a:srgbClr val="FFFFFF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537608" name="Rectangle 8"/>
            <p:cNvSpPr>
              <a:spLocks noChangeArrowheads="1"/>
            </p:cNvSpPr>
            <p:nvPr/>
          </p:nvSpPr>
          <p:spPr bwMode="auto">
            <a:xfrm>
              <a:off x="4876800" y="2209800"/>
              <a:ext cx="1371600" cy="441960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lIns="0" tIns="44450" rIns="90488" bIns="44450"/>
            <a:lstStyle/>
            <a:p>
              <a:pPr marL="457200" indent="-457200" algn="r">
                <a:lnSpc>
                  <a:spcPct val="90000"/>
                </a:lnSpc>
                <a:spcBef>
                  <a:spcPts val="1680"/>
                </a:spcBef>
                <a:spcAft>
                  <a:spcPts val="0"/>
                </a:spcAft>
                <a:buSzPct val="100000"/>
              </a:pPr>
              <a:r>
                <a:rPr lang="en-US" sz="2800" b="0" dirty="0" smtClean="0">
                  <a:solidFill>
                    <a:srgbClr val="FFFFFF"/>
                  </a:solidFill>
                </a:rPr>
                <a:t> 43,643</a:t>
              </a:r>
              <a:endParaRPr lang="en-US" sz="2800" b="0" dirty="0">
                <a:solidFill>
                  <a:srgbClr val="FFFFFF"/>
                </a:solidFill>
              </a:endParaRPr>
            </a:p>
            <a:p>
              <a:pPr marL="457200" indent="-457200" algn="r">
                <a:lnSpc>
                  <a:spcPct val="90000"/>
                </a:lnSpc>
                <a:spcBef>
                  <a:spcPts val="1680"/>
                </a:spcBef>
                <a:spcAft>
                  <a:spcPts val="0"/>
                </a:spcAft>
                <a:buSzPct val="100000"/>
              </a:pPr>
              <a:r>
                <a:rPr lang="en-US" sz="2800" b="0" u="sng" dirty="0" smtClean="0">
                  <a:solidFill>
                    <a:srgbClr val="FFFFFF"/>
                  </a:solidFill>
                </a:rPr>
                <a:t>14,520</a:t>
              </a:r>
              <a:endParaRPr lang="en-US" sz="2800" b="0" u="sng" dirty="0">
                <a:solidFill>
                  <a:srgbClr val="FFFFFF"/>
                </a:solidFill>
              </a:endParaRPr>
            </a:p>
            <a:p>
              <a:pPr marL="457200" indent="-457200" algn="r">
                <a:lnSpc>
                  <a:spcPct val="90000"/>
                </a:lnSpc>
                <a:spcBef>
                  <a:spcPts val="1680"/>
                </a:spcBef>
                <a:spcAft>
                  <a:spcPct val="50000"/>
                </a:spcAft>
                <a:buSzPct val="100000"/>
              </a:pPr>
              <a:r>
                <a:rPr lang="en-US" sz="2800" b="0" dirty="0" smtClean="0">
                  <a:solidFill>
                    <a:srgbClr val="FFFFFF"/>
                  </a:solidFill>
                </a:rPr>
                <a:t>58,163</a:t>
              </a:r>
            </a:p>
          </p:txBody>
        </p:sp>
      </p:grpSp>
      <p:grpSp>
        <p:nvGrpSpPr>
          <p:cNvPr id="4" name="Group 13"/>
          <p:cNvGrpSpPr/>
          <p:nvPr/>
        </p:nvGrpSpPr>
        <p:grpSpPr>
          <a:xfrm>
            <a:off x="6477006" y="2228616"/>
            <a:ext cx="2362200" cy="5097456"/>
            <a:chOff x="6781800" y="1531944"/>
            <a:chExt cx="2362200" cy="5097456"/>
          </a:xfrm>
        </p:grpSpPr>
        <p:grpSp>
          <p:nvGrpSpPr>
            <p:cNvPr id="5" name="Group 10"/>
            <p:cNvGrpSpPr>
              <a:grpSpLocks/>
            </p:cNvGrpSpPr>
            <p:nvPr/>
          </p:nvGrpSpPr>
          <p:grpSpPr bwMode="auto">
            <a:xfrm>
              <a:off x="6781800" y="1531944"/>
              <a:ext cx="2362200" cy="525463"/>
              <a:chOff x="4224" y="965"/>
              <a:chExt cx="1488" cy="331"/>
            </a:xfrm>
          </p:grpSpPr>
          <p:sp>
            <p:nvSpPr>
              <p:cNvPr id="537611" name="Text Box 11"/>
              <p:cNvSpPr txBox="1">
                <a:spLocks noChangeArrowheads="1"/>
              </p:cNvSpPr>
              <p:nvPr/>
            </p:nvSpPr>
            <p:spPr bwMode="auto">
              <a:xfrm>
                <a:off x="4224" y="965"/>
                <a:ext cx="1488" cy="330"/>
              </a:xfrm>
              <a:prstGeom prst="rect">
                <a:avLst/>
              </a:prstGeom>
              <a:noFill/>
              <a:ln w="9525" algn="ctr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2800" b="0" dirty="0" smtClean="0"/>
                  <a:t>Percentage</a:t>
                </a:r>
                <a:endParaRPr lang="en-US" sz="2800" b="0" dirty="0"/>
              </a:p>
            </p:txBody>
          </p:sp>
          <p:sp>
            <p:nvSpPr>
              <p:cNvPr id="537612" name="Line 12"/>
              <p:cNvSpPr>
                <a:spLocks noChangeShapeType="1"/>
              </p:cNvSpPr>
              <p:nvPr/>
            </p:nvSpPr>
            <p:spPr bwMode="auto">
              <a:xfrm>
                <a:off x="4320" y="1296"/>
                <a:ext cx="1296" cy="0"/>
              </a:xfrm>
              <a:prstGeom prst="line">
                <a:avLst/>
              </a:prstGeom>
              <a:noFill/>
              <a:ln w="15875">
                <a:solidFill>
                  <a:srgbClr val="FFFFFF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537613" name="Rectangle 13"/>
            <p:cNvSpPr>
              <a:spLocks noChangeArrowheads="1"/>
            </p:cNvSpPr>
            <p:nvPr/>
          </p:nvSpPr>
          <p:spPr bwMode="auto">
            <a:xfrm>
              <a:off x="7277100" y="2209800"/>
              <a:ext cx="1371600" cy="441960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lIns="0" tIns="44450" rIns="90488" bIns="44450"/>
            <a:lstStyle/>
            <a:p>
              <a:pPr marL="457200" indent="-457200" algn="r">
                <a:lnSpc>
                  <a:spcPct val="90000"/>
                </a:lnSpc>
                <a:spcBef>
                  <a:spcPts val="1680"/>
                </a:spcBef>
                <a:spcAft>
                  <a:spcPts val="0"/>
                </a:spcAft>
                <a:buSzPct val="100000"/>
              </a:pPr>
              <a:r>
                <a:rPr lang="en-US" sz="2800" b="0" dirty="0" smtClean="0">
                  <a:solidFill>
                    <a:srgbClr val="FFFFFF"/>
                  </a:solidFill>
                </a:rPr>
                <a:t>75% </a:t>
              </a:r>
              <a:endParaRPr lang="en-US" sz="2800" b="0" dirty="0">
                <a:solidFill>
                  <a:srgbClr val="FFFFFF"/>
                </a:solidFill>
              </a:endParaRPr>
            </a:p>
            <a:p>
              <a:pPr marL="457200" indent="-457200" algn="r">
                <a:lnSpc>
                  <a:spcPct val="90000"/>
                </a:lnSpc>
                <a:spcBef>
                  <a:spcPts val="1680"/>
                </a:spcBef>
                <a:buSzPct val="100000"/>
              </a:pPr>
              <a:r>
                <a:rPr lang="en-US" sz="2800" b="0" dirty="0" smtClean="0">
                  <a:solidFill>
                    <a:srgbClr val="FFFFFF"/>
                  </a:solidFill>
                </a:rPr>
                <a:t>25%</a:t>
              </a:r>
            </a:p>
            <a:p>
              <a:pPr marL="457200" indent="-457200" algn="r">
                <a:lnSpc>
                  <a:spcPct val="90000"/>
                </a:lnSpc>
                <a:spcBef>
                  <a:spcPct val="50000"/>
                </a:spcBef>
                <a:buSzPct val="100000"/>
              </a:pPr>
              <a:endParaRPr lang="en-US" sz="2800" b="0" dirty="0">
                <a:solidFill>
                  <a:srgbClr val="FFFFFF"/>
                </a:solidFill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4290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283026"/>
            <a:ext cx="8534400" cy="1092204"/>
          </a:xfrm>
        </p:spPr>
        <p:txBody>
          <a:bodyPr/>
          <a:lstStyle/>
          <a:p>
            <a:r>
              <a:rPr lang="en-US" dirty="0" smtClean="0"/>
              <a:t>Screen-Out Rates May Reflect Data Entry—Not Screening—Practices</a:t>
            </a:r>
            <a:endParaRPr lang="en-US" dirty="0"/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idx="1"/>
          </p:nvPr>
        </p:nvGraphicFramePr>
        <p:xfrm>
          <a:off x="533401" y="1524000"/>
          <a:ext cx="8077200" cy="4953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1219200" y="3113316"/>
            <a:ext cx="1371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percent</a:t>
            </a:r>
            <a:br>
              <a:rPr lang="en-US" dirty="0" smtClean="0"/>
            </a:br>
            <a:r>
              <a:rPr lang="en-US" dirty="0" smtClean="0"/>
              <a:t>(estimate)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7921170" y="3084288"/>
            <a:ext cx="1066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percent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262742" y="1494972"/>
            <a:ext cx="15566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Percentage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2979060" y="4622802"/>
            <a:ext cx="1066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percent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5257800" y="2678668"/>
            <a:ext cx="22098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Screen-out rate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4290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413652"/>
            <a:ext cx="8534400" cy="809625"/>
          </a:xfrm>
        </p:spPr>
        <p:txBody>
          <a:bodyPr/>
          <a:lstStyle/>
          <a:p>
            <a:r>
              <a:rPr lang="en-US" dirty="0" smtClean="0"/>
              <a:t>Screen-Out Rates May Reflect Data Entry—Not Screening—Practices</a:t>
            </a:r>
            <a:endParaRPr lang="en-US" dirty="0"/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idx="1"/>
          </p:nvPr>
        </p:nvGraphicFramePr>
        <p:xfrm>
          <a:off x="533401" y="1524000"/>
          <a:ext cx="8077200" cy="4953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1190172" y="1494972"/>
            <a:ext cx="1752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In Thousands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4290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413652"/>
            <a:ext cx="8534400" cy="809625"/>
          </a:xfrm>
        </p:spPr>
        <p:txBody>
          <a:bodyPr/>
          <a:lstStyle/>
          <a:p>
            <a:r>
              <a:rPr lang="en-US" dirty="0" smtClean="0"/>
              <a:t>Screen-Out Rates May Reflect Data Entry—Not Screening—Practices</a:t>
            </a:r>
            <a:endParaRPr lang="en-US" dirty="0"/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idx="1"/>
          </p:nvPr>
        </p:nvGraphicFramePr>
        <p:xfrm>
          <a:off x="533401" y="1524000"/>
          <a:ext cx="8077200" cy="4953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1190172" y="1494972"/>
            <a:ext cx="1752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In Thousands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914400" y="2743200"/>
            <a:ext cx="1752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OLA </a:t>
            </a:r>
            <a:br>
              <a:rPr lang="en-US" dirty="0" smtClean="0"/>
            </a:br>
            <a:r>
              <a:rPr lang="en-US" dirty="0" smtClean="0"/>
              <a:t>estimate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7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556652"/>
            <a:ext cx="8305800" cy="4953000"/>
          </a:xfrm>
        </p:spPr>
        <p:txBody>
          <a:bodyPr/>
          <a:lstStyle/>
          <a:p>
            <a:r>
              <a:rPr lang="en-US" dirty="0" smtClean="0"/>
              <a:t>Agencies were not unanimous in their screening of any of ten vignettes</a:t>
            </a:r>
            <a:endParaRPr lang="en-US" dirty="0"/>
          </a:p>
          <a:p>
            <a:pPr lvl="1"/>
            <a:r>
              <a:rPr lang="en-US" dirty="0" smtClean="0"/>
              <a:t>82 percent “screened in” a referral of a new mother testing positive for marijuana</a:t>
            </a:r>
            <a:endParaRPr lang="en-US" dirty="0"/>
          </a:p>
          <a:p>
            <a:pPr lvl="1"/>
            <a:r>
              <a:rPr lang="en-US" dirty="0" smtClean="0"/>
              <a:t>64 percent “screened out” a referral of  domestic violence when children were home</a:t>
            </a:r>
            <a:endParaRPr lang="en-US" dirty="0"/>
          </a:p>
          <a:p>
            <a:pPr lvl="1"/>
            <a:r>
              <a:rPr lang="en-US" dirty="0" smtClean="0"/>
              <a:t>54 percent “screened in” a referral of a </a:t>
            </a:r>
            <a:br>
              <a:rPr lang="en-US" dirty="0" smtClean="0"/>
            </a:br>
            <a:r>
              <a:rPr lang="en-US" dirty="0" smtClean="0"/>
              <a:t>first-time incident of a 5-year-old child wandering from home</a:t>
            </a:r>
            <a:endParaRPr lang="en-US" dirty="0"/>
          </a:p>
        </p:txBody>
      </p:sp>
      <p:sp>
        <p:nvSpPr>
          <p:cNvPr id="527362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413652"/>
            <a:ext cx="8534400" cy="809625"/>
          </a:xfrm>
        </p:spPr>
        <p:txBody>
          <a:bodyPr/>
          <a:lstStyle/>
          <a:p>
            <a:r>
              <a:rPr lang="en-US" dirty="0" smtClean="0"/>
              <a:t>Screening Decisions Vary Among Child Protection Agencies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7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7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7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7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7363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4594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424542"/>
            <a:ext cx="8534400" cy="809625"/>
          </a:xfrm>
        </p:spPr>
        <p:txBody>
          <a:bodyPr/>
          <a:lstStyle/>
          <a:p>
            <a:r>
              <a:rPr lang="en-US" dirty="0" smtClean="0"/>
              <a:t>Many Factors Appear to Contribute to Different Screening Decisions</a:t>
            </a:r>
            <a:endParaRPr lang="en-US" dirty="0"/>
          </a:p>
        </p:txBody>
      </p:sp>
      <p:sp>
        <p:nvSpPr>
          <p:cNvPr id="4945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777998"/>
            <a:ext cx="4038600" cy="4953000"/>
          </a:xfrm>
        </p:spPr>
        <p:txBody>
          <a:bodyPr/>
          <a:lstStyle/>
          <a:p>
            <a:pPr>
              <a:buFont typeface="Wingdings" pitchFamily="2" charset="2"/>
              <a:buChar char="ü"/>
            </a:pPr>
            <a:r>
              <a:rPr lang="en-US" dirty="0" smtClean="0"/>
              <a:t>Agency perception of risk (p. 40)</a:t>
            </a:r>
            <a:endParaRPr lang="en-US" dirty="0"/>
          </a:p>
          <a:p>
            <a:pPr>
              <a:buFont typeface="Wingdings" pitchFamily="2" charset="2"/>
              <a:buChar char="ü"/>
            </a:pPr>
            <a:r>
              <a:rPr lang="en-US" dirty="0" smtClean="0"/>
              <a:t>Local agency guidelines (p. 46)</a:t>
            </a:r>
            <a:endParaRPr lang="en-US" dirty="0"/>
          </a:p>
          <a:p>
            <a:pPr>
              <a:lnSpc>
                <a:spcPct val="90000"/>
              </a:lnSpc>
              <a:buFont typeface="Wingdings" pitchFamily="2" charset="2"/>
              <a:buChar char="ü"/>
            </a:pPr>
            <a:r>
              <a:rPr lang="en-US" dirty="0" smtClean="0"/>
              <a:t>Use of information external to the referral (p. 49)</a:t>
            </a:r>
            <a:endParaRPr lang="en-US" dirty="0"/>
          </a:p>
        </p:txBody>
      </p:sp>
      <p:sp>
        <p:nvSpPr>
          <p:cNvPr id="494596" name="Rectangle 4"/>
          <p:cNvSpPr>
            <a:spLocks noChangeArrowheads="1"/>
          </p:cNvSpPr>
          <p:nvPr/>
        </p:nvSpPr>
        <p:spPr bwMode="auto">
          <a:xfrm>
            <a:off x="4800600" y="1777998"/>
            <a:ext cx="4114800" cy="4953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0" tIns="44450" rIns="90488" bIns="44450"/>
          <a:lstStyle/>
          <a:p>
            <a:pPr marL="457200" indent="-457200" algn="l">
              <a:spcBef>
                <a:spcPct val="50000"/>
              </a:spcBef>
              <a:buSzPct val="100000"/>
              <a:buFont typeface="Wingdings" pitchFamily="2" charset="2"/>
              <a:buChar char="ü"/>
            </a:pPr>
            <a:r>
              <a:rPr lang="en-US" sz="3000" b="0" dirty="0" smtClean="0">
                <a:solidFill>
                  <a:srgbClr val="FFFFFF"/>
                </a:solidFill>
              </a:rPr>
              <a:t>Workload (p. 53)</a:t>
            </a:r>
          </a:p>
          <a:p>
            <a:pPr marL="457200" indent="-457200" algn="l">
              <a:spcBef>
                <a:spcPct val="50000"/>
              </a:spcBef>
              <a:buSzPct val="100000"/>
              <a:buFont typeface="Wingdings" pitchFamily="2" charset="2"/>
              <a:buChar char="ü"/>
            </a:pPr>
            <a:r>
              <a:rPr lang="en-US" sz="3000" b="0" dirty="0" smtClean="0">
                <a:solidFill>
                  <a:srgbClr val="FFFFFF"/>
                </a:solidFill>
              </a:rPr>
              <a:t>Family assessment response (p. 54)</a:t>
            </a:r>
          </a:p>
          <a:p>
            <a:pPr marL="457200" indent="-457200" algn="l">
              <a:spcBef>
                <a:spcPct val="50000"/>
              </a:spcBef>
              <a:buSzPct val="100000"/>
              <a:buFont typeface="Wingdings" pitchFamily="2" charset="2"/>
              <a:buChar char="ü"/>
            </a:pPr>
            <a:r>
              <a:rPr lang="en-US" sz="3000" b="0" dirty="0" smtClean="0">
                <a:solidFill>
                  <a:srgbClr val="FFFFFF"/>
                </a:solidFill>
              </a:rPr>
              <a:t>Availability of other services (p. 55)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45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4945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45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2000"/>
                                        <p:tgtEl>
                                          <p:spTgt spid="4945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45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2000"/>
                                        <p:tgtEl>
                                          <p:spTgt spid="4945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4000"/>
                            </p:stCondLst>
                            <p:childTnLst>
                              <p:par>
                                <p:cTn id="1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45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2000"/>
                                        <p:tgtEl>
                                          <p:spTgt spid="4945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6000"/>
                            </p:stCondLst>
                            <p:childTnLst>
                              <p:par>
                                <p:cTn id="2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459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2000"/>
                                        <p:tgtEl>
                                          <p:spTgt spid="49459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8000"/>
                            </p:stCondLst>
                            <p:childTnLst>
                              <p:par>
                                <p:cTn id="2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459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2000"/>
                                        <p:tgtEl>
                                          <p:spTgt spid="49459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4595" grpId="0" uiExpand="1" build="p"/>
      <p:bldP spid="494596" grpId="0" uiExpand="1" build="p"/>
    </p:bldLst>
  </p:timing>
</p:sld>
</file>

<file path=ppt/theme/theme1.xml><?xml version="1.0" encoding="utf-8"?>
<a:theme xmlns:a="http://schemas.openxmlformats.org/drawingml/2006/main" name="default">
  <a:themeElements>
    <a:clrScheme name="default 8">
      <a:dk1>
        <a:srgbClr val="081D58"/>
      </a:dk1>
      <a:lt1>
        <a:srgbClr val="FFFFFF"/>
      </a:lt1>
      <a:dk2>
        <a:srgbClr val="000096"/>
      </a:dk2>
      <a:lt2>
        <a:srgbClr val="FAFD00"/>
      </a:lt2>
      <a:accent1>
        <a:srgbClr val="E5405D"/>
      </a:accent1>
      <a:accent2>
        <a:srgbClr val="51DC00"/>
      </a:accent2>
      <a:accent3>
        <a:srgbClr val="AAAAC9"/>
      </a:accent3>
      <a:accent4>
        <a:srgbClr val="DADADA"/>
      </a:accent4>
      <a:accent5>
        <a:srgbClr val="F0AFB6"/>
      </a:accent5>
      <a:accent6>
        <a:srgbClr val="49C700"/>
      </a:accent6>
      <a:hlink>
        <a:srgbClr val="618FFD"/>
      </a:hlink>
      <a:folHlink>
        <a:srgbClr val="42FFF5"/>
      </a:folHlink>
    </a:clrScheme>
    <a:fontScheme name="defaul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8">
        <a:dk1>
          <a:srgbClr val="081D58"/>
        </a:dk1>
        <a:lt1>
          <a:srgbClr val="FFFFFF"/>
        </a:lt1>
        <a:dk2>
          <a:srgbClr val="000096"/>
        </a:dk2>
        <a:lt2>
          <a:srgbClr val="FAFD00"/>
        </a:lt2>
        <a:accent1>
          <a:srgbClr val="E5405D"/>
        </a:accent1>
        <a:accent2>
          <a:srgbClr val="51DC00"/>
        </a:accent2>
        <a:accent3>
          <a:srgbClr val="AAAAC9"/>
        </a:accent3>
        <a:accent4>
          <a:srgbClr val="DADADA"/>
        </a:accent4>
        <a:accent5>
          <a:srgbClr val="F0AFB6"/>
        </a:accent5>
        <a:accent6>
          <a:srgbClr val="49C700"/>
        </a:accent6>
        <a:hlink>
          <a:srgbClr val="618FFD"/>
        </a:hlink>
        <a:folHlink>
          <a:srgbClr val="42FFF5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c:\msoffice\powerpnt\default.ppt</Template>
  <TotalTime>10469</TotalTime>
  <Pages>16</Pages>
  <Words>580</Words>
  <Application>Microsoft Office PowerPoint</Application>
  <PresentationFormat>Letter Paper (8.5x11 in)</PresentationFormat>
  <Paragraphs>93</Paragraphs>
  <Slides>17</Slides>
  <Notes>17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default</vt:lpstr>
      <vt:lpstr>Office of the Legislative Auditor State of Minnesota</vt:lpstr>
      <vt:lpstr>Overall Conclusions</vt:lpstr>
      <vt:lpstr>Child Protection Screening</vt:lpstr>
      <vt:lpstr>Mandated Reporters Make Most of the Maltreatment Referrals</vt:lpstr>
      <vt:lpstr>Screen-Out Rates May Reflect Data Entry—Not Screening—Practices</vt:lpstr>
      <vt:lpstr>Screen-Out Rates May Reflect Data Entry—Not Screening—Practices</vt:lpstr>
      <vt:lpstr>Screen-Out Rates May Reflect Data Entry—Not Screening—Practices</vt:lpstr>
      <vt:lpstr>Screening Decisions Vary Among Child Protection Agencies</vt:lpstr>
      <vt:lpstr>Many Factors Appear to Contribute to Different Screening Decisions</vt:lpstr>
      <vt:lpstr>Overall, Child Protection Agencies Adequately Administer Screening</vt:lpstr>
      <vt:lpstr>DHS Provides Screening Resources  for Child Protection Agencies, but Could Do More</vt:lpstr>
      <vt:lpstr>DHS Provides Screening Resources  for Child Protection Agencies, but Could Do More</vt:lpstr>
      <vt:lpstr>DHS Provides Screening Resources  for Child Protection Agencies, but Could Do More</vt:lpstr>
      <vt:lpstr>DHS Provides Screening Resources  for Child Protection Agencies, but Could Do More</vt:lpstr>
      <vt:lpstr>Recommendations</vt:lpstr>
      <vt:lpstr>Recommendations</vt:lpstr>
      <vt:lpstr>Slide 17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Graphics</dc:title>
  <dc:subject/>
  <dc:creator>Sandberg</dc:creator>
  <cp:keywords/>
  <dc:description/>
  <cp:lastModifiedBy>Carrie Meyerhoff</cp:lastModifiedBy>
  <cp:revision>765</cp:revision>
  <cp:lastPrinted>2001-01-26T15:04:54Z</cp:lastPrinted>
  <dcterms:created xsi:type="dcterms:W3CDTF">1997-11-25T15:49:56Z</dcterms:created>
  <dcterms:modified xsi:type="dcterms:W3CDTF">2012-02-21T17:01:49Z</dcterms:modified>
</cp:coreProperties>
</file>