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  <p:sldMasterId id="2147483826" r:id="rId6"/>
  </p:sldMasterIdLst>
  <p:notesMasterIdLst>
    <p:notesMasterId r:id="rId11"/>
  </p:notesMasterIdLst>
  <p:handoutMasterIdLst>
    <p:handoutMasterId r:id="rId12"/>
  </p:handoutMasterIdLst>
  <p:sldIdLst>
    <p:sldId id="310" r:id="rId7"/>
    <p:sldId id="591" r:id="rId8"/>
    <p:sldId id="641" r:id="rId9"/>
    <p:sldId id="42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E2"/>
    <a:srgbClr val="003865"/>
    <a:srgbClr val="000000"/>
    <a:srgbClr val="78BE21"/>
    <a:srgbClr val="0D0D0D"/>
    <a:srgbClr val="E8E8E8"/>
    <a:srgbClr val="B20738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11" autoAdjust="0"/>
    <p:restoredTop sz="82441" autoAdjust="0"/>
  </p:normalViewPr>
  <p:slideViewPr>
    <p:cSldViewPr snapToGrid="0">
      <p:cViewPr varScale="1">
        <p:scale>
          <a:sx n="59" d="100"/>
          <a:sy n="59" d="100"/>
        </p:scale>
        <p:origin x="948" y="60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3/31/2022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3/31/2022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3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5A3D615-E3FF-47D6-BD6D-EF9857D3844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838200" y="1313645"/>
            <a:ext cx="10515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70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OUR MISSION</a:t>
            </a:r>
            <a:endParaRPr lang="en-US" sz="70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" y="2871989"/>
            <a:ext cx="10515600" cy="1803920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Transforming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Lives for a Safer Minnesota</a:t>
            </a:r>
          </a:p>
        </p:txBody>
      </p:sp>
    </p:spTree>
    <p:extLst>
      <p:ext uri="{BB962C8B-B14F-4D97-AF65-F5344CB8AC3E}">
        <p14:creationId xmlns:p14="http://schemas.microsoft.com/office/powerpoint/2010/main" val="191696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30385-BCB7-4488-AC0E-2196077EF4BF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EA99-1365-4227-99B3-6410BF90491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E1090-C0D1-4977-B130-821BB06441B1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2BD1D2-1143-4822-9CFE-708C1F1673F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C52CD1-053D-4789-B4D3-47CC82E2C085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7D0DD2B-4D86-4586-B6EE-9EC0BD2D2BBE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DD186-521D-403D-959D-227D00889D5B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>
          <a:xfrm>
            <a:off x="838200" y="6369229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95C30A-5523-43D1-8943-6993C3CD78A2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3302177" y="6369228"/>
            <a:ext cx="558764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9891132" y="6369229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0E2E0CF-D5B2-481C-B674-FB0F5E7A954F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838200" y="6369229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226CF7-99D6-4136-B71E-44B94AF1313D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Vision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483074-B8DD-4971-93B7-26F89230FC13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838200" y="1313645"/>
            <a:ext cx="10515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70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OUR VISION</a:t>
            </a:r>
            <a:endParaRPr lang="en-US" sz="70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" y="2871989"/>
            <a:ext cx="10515600" cy="1803920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Achieving justice through promotion of racial equity,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restoration from harm, and community connectedness.</a:t>
            </a:r>
          </a:p>
        </p:txBody>
      </p:sp>
    </p:spTree>
    <p:extLst>
      <p:ext uri="{BB962C8B-B14F-4D97-AF65-F5344CB8AC3E}">
        <p14:creationId xmlns:p14="http://schemas.microsoft.com/office/powerpoint/2010/main" val="3306816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CD3977-C2AA-47D7-82F2-22BB0C9676FA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8703507-F097-4566-86CA-F9879CBFE29A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6961163B-DBA6-455D-9710-1E7413A0DDCF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FF1F623-86D1-4D70-8AB4-5B9F16E4DC91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D3916B73-6A40-4234-958B-1248F0DBDC7B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7CE021E1-32B0-40A7-B337-245B4B978C7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31CAD8AF-A3C0-4431-A1B0-CC67EE1FC974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C2EB75E0-F0B8-4B47-B56C-68C815C45F34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006EEA88-B2B3-41FE-B95F-084C69B11EC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Values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E9DBF1-E616-4EBE-81AF-3B4F865FF2BC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838200" y="1313645"/>
            <a:ext cx="10515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70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OUR VALUES</a:t>
            </a:r>
            <a:endParaRPr lang="en-US" sz="70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38200" y="2871989"/>
            <a:ext cx="10515600" cy="1803920"/>
          </a:xfrm>
          <a:prstGeom prst="rect">
            <a:avLst/>
          </a:prstGeom>
          <a:noFill/>
        </p:spPr>
        <p:txBody>
          <a:bodyPr wrap="square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Safety		Equity		Dignity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Fairness	Honesty	Respect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Service</a:t>
            </a:r>
          </a:p>
        </p:txBody>
      </p:sp>
    </p:spTree>
    <p:extLst>
      <p:ext uri="{BB962C8B-B14F-4D97-AF65-F5344CB8AC3E}">
        <p14:creationId xmlns:p14="http://schemas.microsoft.com/office/powerpoint/2010/main" val="2661596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934E1D-EB7D-4E8F-A334-72A1E11C7302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4EFEEBA-873A-4DA6-AC4D-6BB6EFF4F775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3B16A0-A323-4760-AB44-A61ACFA6CA3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A41BB1A-1FDA-47C2-961C-C734C078DA7A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E9550D4-E194-4E4A-B81D-198ED9A74957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F9F4FF-D2B1-47DF-B4F5-61D49A9798A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8A157AB-8CA5-4619-A528-3E88B4BAAEA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FA95B1F-768D-4F7C-9E5B-2AECF3751637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2D2B8A-36EC-46C2-9587-09985EF06E1E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DE24FD-C518-456F-878E-7FEBE4D45ECF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9DDCF44-CD1F-4DE0-B9E4-0AE919D211CB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96980B-4C5E-4336-9968-4B4E1B7D6D1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E22141-FCC1-4D59-B44F-9C314A3D397E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3302177" y="6356349"/>
            <a:ext cx="558764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C6FF88-76E7-4475-944E-E3BA1E26B73D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ED52370-D5D9-4007-A970-7723A82E8A5B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C6809F4-D28D-426A-8911-51ACF240C0BE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1" name="Picture Placeholder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685" y="1521158"/>
            <a:ext cx="6118629" cy="128542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EBB2C58-EF6D-4845-BD4E-3C01B684E4F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1716E8-D87B-45C3-B99D-A9B675E63D5C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391" y="464965"/>
            <a:ext cx="3592534" cy="75473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FBB831-7766-403B-9EEA-1ADA3D75040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391" y="464965"/>
            <a:ext cx="3592534" cy="754734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EB5C630-82C2-4494-8AC7-2E1D0AE5265E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hoto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slideshow title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4D5471-51DB-49B2-9E52-7BAF45BF89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2" y="6018322"/>
            <a:ext cx="4181181" cy="77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0798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Option 1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>
            <a:extLst>
              <a:ext uri="{FF2B5EF4-FFF2-40B4-BE49-F238E27FC236}">
                <a16:creationId xmlns:a16="http://schemas.microsoft.com/office/drawing/2014/main" id="{FE159C7A-934A-43C0-A854-A63D489A4D5E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1"/>
            <a:ext cx="12192000" cy="2020186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2781409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4400" b="1"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Click to edit slideshow title</a:t>
            </a:r>
          </a:p>
        </p:txBody>
      </p:sp>
      <p:pic>
        <p:nvPicPr>
          <p:cNvPr id="14" name="Picture 8" descr="State of Minnesota logo">
            <a:extLst>
              <a:ext uri="{FF2B5EF4-FFF2-40B4-BE49-F238E27FC236}">
                <a16:creationId xmlns:a16="http://schemas.microsoft.com/office/drawing/2014/main" id="{A8F862EB-8A05-4F8A-A66C-AD0451B2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70" r="74517" b="32694"/>
          <a:stretch/>
        </p:blipFill>
        <p:spPr bwMode="gray">
          <a:xfrm>
            <a:off x="11557588" y="6424928"/>
            <a:ext cx="517451" cy="227966"/>
          </a:xfrm>
          <a:prstGeom prst="rect">
            <a:avLst/>
          </a:prstGeom>
        </p:spPr>
      </p:pic>
      <p:sp>
        <p:nvSpPr>
          <p:cNvPr id="16" name="Rectangle 7">
            <a:extLst>
              <a:ext uri="{FF2B5EF4-FFF2-40B4-BE49-F238E27FC236}">
                <a16:creationId xmlns:a16="http://schemas.microsoft.com/office/drawing/2014/main" id="{3C00897E-6AD5-4A11-8892-AAF6408B2786}"/>
              </a:ext>
            </a:extLst>
          </p:cNvPr>
          <p:cNvSpPr/>
          <p:nvPr userDrawn="1"/>
        </p:nvSpPr>
        <p:spPr bwMode="auto">
          <a:xfrm>
            <a:off x="0" y="2020187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50EBEF-9661-401D-8EF2-E45D119D510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910" y="261979"/>
            <a:ext cx="7980180" cy="1481813"/>
          </a:xfrm>
          <a:prstGeom prst="rect">
            <a:avLst/>
          </a:prstGeom>
        </p:spPr>
      </p:pic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7ACC247-860D-4B41-8CB8-AD486921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21C-3FE4-440B-8AC1-45B0E2F0EB4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8018173-23AA-4C7A-9843-BD99BE2A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A2E876F-AD4C-4ABC-A2B4-16C502BAE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2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Option 2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>
            <a:extLst>
              <a:ext uri="{FF2B5EF4-FFF2-40B4-BE49-F238E27FC236}">
                <a16:creationId xmlns:a16="http://schemas.microsoft.com/office/drawing/2014/main" id="{FE159C7A-934A-43C0-A854-A63D489A4D5E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2020742"/>
            <a:ext cx="12192000" cy="4837258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A97B49-6BEB-4644-A06F-3EE5EDFD57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084" y="6424928"/>
            <a:ext cx="531920" cy="2279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F5C434-600C-4032-A118-66491D92AD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65" y="295654"/>
            <a:ext cx="8555070" cy="1588562"/>
          </a:xfrm>
          <a:prstGeom prst="rect">
            <a:avLst/>
          </a:prstGeom>
        </p:spPr>
      </p:pic>
      <p:sp>
        <p:nvSpPr>
          <p:cNvPr id="22" name="Rectangle 7">
            <a:extLst>
              <a:ext uri="{FF2B5EF4-FFF2-40B4-BE49-F238E27FC236}">
                <a16:creationId xmlns:a16="http://schemas.microsoft.com/office/drawing/2014/main" id="{88C48A8E-FBAF-4031-85A8-1422033D1C1D}"/>
              </a:ext>
            </a:extLst>
          </p:cNvPr>
          <p:cNvSpPr/>
          <p:nvPr userDrawn="1"/>
        </p:nvSpPr>
        <p:spPr bwMode="auto">
          <a:xfrm>
            <a:off x="0" y="2020187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7EBBC-65E6-4EEB-BF32-ADA23335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030FE81-3C67-4267-81D3-9FD675840D94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197C0-A350-4963-B250-58254C9FC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E1749E-23F9-44A1-98D9-569177AD3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CEFC1C3-6FA5-4538-993F-87C7257757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92995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slideshow title</a:t>
            </a:r>
          </a:p>
        </p:txBody>
      </p:sp>
    </p:spTree>
    <p:extLst>
      <p:ext uri="{BB962C8B-B14F-4D97-AF65-F5344CB8AC3E}">
        <p14:creationId xmlns:p14="http://schemas.microsoft.com/office/powerpoint/2010/main" val="27322340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slideshow title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r>
              <a:rPr lang="en-US" dirty="0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09768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Option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66514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l">
              <a:defRPr sz="6000"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838342" y="6320209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B7A1DB17-50B7-4110-8AC2-B5FA5A2DEDA0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66699" y="4761696"/>
            <a:ext cx="11658600" cy="1295182"/>
          </a:xfrm>
          <a:prstGeom prst="rect">
            <a:avLst/>
          </a:prstGeom>
          <a:noFill/>
        </p:spPr>
        <p:txBody>
          <a:bodyPr vert="horz" wrap="square" lIns="182880" tIns="91440" rIns="182880" bIns="9144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00" b="1" kern="1200">
                <a:solidFill>
                  <a:srgbClr val="0038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/>
              <a:t>Click to edit subtitle text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2EFCB81E-CBAD-4667-BB09-0C205FC26DFD}"/>
              </a:ext>
            </a:extLst>
          </p:cNvPr>
          <p:cNvSpPr/>
          <p:nvPr userDrawn="1"/>
        </p:nvSpPr>
        <p:spPr bwMode="auto">
          <a:xfrm>
            <a:off x="0" y="4761696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6624608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Option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66514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section header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838342" y="6320209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B7A1DB17-50B7-4110-8AC2-B5FA5A2DEDA0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66699" y="4761696"/>
            <a:ext cx="11658600" cy="1295182"/>
          </a:xfrm>
          <a:prstGeom prst="rect">
            <a:avLst/>
          </a:prstGeom>
          <a:noFill/>
        </p:spPr>
        <p:txBody>
          <a:bodyPr vert="horz" wrap="square" lIns="182880" tIns="91440" rIns="182880" bIns="9144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00" b="1" kern="1200">
                <a:solidFill>
                  <a:srgbClr val="00386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0" dirty="0">
                <a:solidFill>
                  <a:schemeClr val="tx1"/>
                </a:solidFill>
              </a:rPr>
              <a:t>Click to edit subtitle text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2EFCB81E-CBAD-4667-BB09-0C205FC26DFD}"/>
              </a:ext>
            </a:extLst>
          </p:cNvPr>
          <p:cNvSpPr/>
          <p:nvPr userDrawn="1"/>
        </p:nvSpPr>
        <p:spPr bwMode="auto">
          <a:xfrm>
            <a:off x="0" y="4761696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394E47-FB05-4954-9E96-89E70A4193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73" y="6425716"/>
            <a:ext cx="569495" cy="24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064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A29CD35B-C29B-4FAB-9B46-BF8B3547017D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9937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543299"/>
            <a:ext cx="12192000" cy="1229719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1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11" y="5857951"/>
            <a:ext cx="3592534" cy="75473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DEC7B7B-2F9F-40DB-B800-9A5B9DC96B99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dirty="0"/>
              <a:t>Click icon to add table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322CE80-686C-4D1E-B2F0-EA38E9E9F9D3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43449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6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DE623E1-F39D-41FD-AA3E-01E386265A94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33447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  <a:noFill/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615BE7B2-99CC-4D85-BB61-179BB5C3530F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177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705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Vertic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1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33272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A988B35-BBE8-4E80-A01D-C6BFE85E9EED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501183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 Vertic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600FAB9B-E8D1-49DE-ADCC-4DF1274DDCC4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9" name="Footer Placeholder 10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96803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Horizont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0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CF519B69-DE7A-4896-BEAB-9058E15A84D9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2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108538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2-Up Horizont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7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038A3A1-8670-443C-A2E1-A1349296A480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20" name="Footer Placeholder 8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48688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1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706A13E-1048-4217-80A6-754AB35A23D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20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339702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D4999EDA-B6BE-4BA4-AF55-2FAB5EC85FBC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20" name="Footer Placeholder 10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6991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051514E-C311-411E-97A3-99DCA960D4B8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or Objects (10-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1038" y="1600201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half" idx="27" hasCustomPrompt="1"/>
          </p:nvPr>
        </p:nvSpPr>
        <p:spPr>
          <a:xfrm>
            <a:off x="2676908" y="1600200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36" name="Content Placeholder 5"/>
          <p:cNvSpPr>
            <a:spLocks noGrp="1"/>
          </p:cNvSpPr>
          <p:nvPr>
            <p:ph sz="half" idx="28" hasCustomPrompt="1"/>
          </p:nvPr>
        </p:nvSpPr>
        <p:spPr>
          <a:xfrm>
            <a:off x="5061185" y="1600202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38" name="Content Placeholder 6"/>
          <p:cNvSpPr>
            <a:spLocks noGrp="1"/>
          </p:cNvSpPr>
          <p:nvPr>
            <p:ph sz="half" idx="29" hasCustomPrompt="1"/>
          </p:nvPr>
        </p:nvSpPr>
        <p:spPr>
          <a:xfrm>
            <a:off x="7450666" y="1600200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39" name="Content Placeholder 7"/>
          <p:cNvSpPr>
            <a:spLocks noGrp="1"/>
          </p:cNvSpPr>
          <p:nvPr>
            <p:ph sz="half" idx="30" hasCustomPrompt="1"/>
          </p:nvPr>
        </p:nvSpPr>
        <p:spPr>
          <a:xfrm>
            <a:off x="9809451" y="1600199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half" idx="31" hasCustomPrompt="1"/>
          </p:nvPr>
        </p:nvSpPr>
        <p:spPr>
          <a:xfrm>
            <a:off x="295833" y="4000500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half" idx="32" hasCustomPrompt="1"/>
          </p:nvPr>
        </p:nvSpPr>
        <p:spPr>
          <a:xfrm>
            <a:off x="2671704" y="4000499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half" idx="33" hasCustomPrompt="1"/>
          </p:nvPr>
        </p:nvSpPr>
        <p:spPr>
          <a:xfrm>
            <a:off x="5055980" y="4000501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18" name="Content Placeholder 11"/>
          <p:cNvSpPr>
            <a:spLocks noGrp="1"/>
          </p:cNvSpPr>
          <p:nvPr>
            <p:ph sz="half" idx="34" hasCustomPrompt="1"/>
          </p:nvPr>
        </p:nvSpPr>
        <p:spPr>
          <a:xfrm>
            <a:off x="7445462" y="4000499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19" name="Content Placeholder 12"/>
          <p:cNvSpPr>
            <a:spLocks noGrp="1"/>
          </p:cNvSpPr>
          <p:nvPr>
            <p:ph sz="half" idx="35" hasCustomPrompt="1"/>
          </p:nvPr>
        </p:nvSpPr>
        <p:spPr>
          <a:xfrm>
            <a:off x="9804246" y="4000498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 dirty="0"/>
              <a:t>Click icon to add object</a:t>
            </a:r>
          </a:p>
        </p:txBody>
      </p:sp>
      <p:sp>
        <p:nvSpPr>
          <p:cNvPr id="20" name="Date Placeholder 13"/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8E4EEE72-E57F-48EA-BCE0-7F6E16414199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21" name="Footer Placeholder 1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22" name="Slide Number Placeholder 15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5" name="Rectangle 16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15308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rgbClr val="003865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102253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Green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78BE2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rgbClr val="003865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9821336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9E88FF-E18A-48C6-B95E-F209F9277FAA}"/>
              </a:ext>
            </a:extLst>
          </p:cNvPr>
          <p:cNvSpPr/>
          <p:nvPr userDrawn="1"/>
        </p:nvSpPr>
        <p:spPr>
          <a:xfrm>
            <a:off x="4337825" y="0"/>
            <a:ext cx="7854176" cy="6353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52723" y="432663"/>
            <a:ext cx="9618920" cy="541331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3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52723" y="995373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2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89B07118-6BA1-4E0E-A2BE-0A484696B382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13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24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lue)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screenshot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EAD353-D2C5-47D7-982C-8D5BF1F668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4273" y="6425716"/>
            <a:ext cx="569495" cy="24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15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Computer, Tablet, Phon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8" y="691883"/>
            <a:ext cx="6298572" cy="336913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393577" y="3413074"/>
            <a:ext cx="1848970" cy="245833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68188" y="4352926"/>
            <a:ext cx="894231" cy="1570503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sz="950"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024F12-AAD9-4C37-A32B-AAF3831DA487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35655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281785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2817850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4623083"/>
            <a:ext cx="10515600" cy="157941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E367C8-728A-4096-92B2-E0BB56238A32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chemeClr val="tx2"/>
                </a:solidFill>
              </a:rPr>
              <a:t>mn.gov/doc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8" descr="State of Minnesota logo">
            <a:extLst>
              <a:ext uri="{FF2B5EF4-FFF2-40B4-BE49-F238E27FC236}">
                <a16:creationId xmlns:a16="http://schemas.microsoft.com/office/drawing/2014/main" id="{CDEB8994-75CC-4D8F-BEF3-8739C0603B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70" r="74517" b="32694"/>
          <a:stretch/>
        </p:blipFill>
        <p:spPr bwMode="gray">
          <a:xfrm>
            <a:off x="11557588" y="6424928"/>
            <a:ext cx="517451" cy="2279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21D8467-A9AB-406B-AA3D-4BD7ACB442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2" y="200350"/>
            <a:ext cx="6985836" cy="129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63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092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BC97-5B81-4DB8-BD14-6FF3DBC73839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089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6767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14" name="Picture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391" y="531465"/>
            <a:ext cx="3592534" cy="754734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FF65CE8-7001-4AD8-874D-3DB39F1214C6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8C639-0E2D-4984-BDC1-A5FD7A5860AA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18" Type="http://schemas.openxmlformats.org/officeDocument/2006/relationships/slideLayout" Target="../slideLayouts/slideLayout71.xml"/><Relationship Id="rId26" Type="http://schemas.openxmlformats.org/officeDocument/2006/relationships/image" Target="../media/image5.png"/><Relationship Id="rId3" Type="http://schemas.openxmlformats.org/officeDocument/2006/relationships/slideLayout" Target="../slideLayouts/slideLayout56.xml"/><Relationship Id="rId21" Type="http://schemas.openxmlformats.org/officeDocument/2006/relationships/slideLayout" Target="../slideLayouts/slideLayout74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slideLayout" Target="../slideLayouts/slideLayout70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55.xml"/><Relationship Id="rId16" Type="http://schemas.openxmlformats.org/officeDocument/2006/relationships/slideLayout" Target="../slideLayouts/slideLayout69.xml"/><Relationship Id="rId20" Type="http://schemas.openxmlformats.org/officeDocument/2006/relationships/slideLayout" Target="../slideLayouts/slideLayout73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24" Type="http://schemas.openxmlformats.org/officeDocument/2006/relationships/slideLayout" Target="../slideLayouts/slideLayout77.xml"/><Relationship Id="rId5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68.xml"/><Relationship Id="rId23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63.xml"/><Relationship Id="rId19" Type="http://schemas.openxmlformats.org/officeDocument/2006/relationships/slideLayout" Target="../slideLayouts/slideLayout72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Relationship Id="rId22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68D6BCA-94BE-46F4-BD22-F2F3C21D3BCB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3" r:id="rId2"/>
    <p:sldLayoutId id="2147483824" r:id="rId3"/>
    <p:sldLayoutId id="2147483788" r:id="rId4"/>
    <p:sldLayoutId id="2147483799" r:id="rId5"/>
    <p:sldLayoutId id="2147483787" r:id="rId6"/>
    <p:sldLayoutId id="2147483795" r:id="rId7"/>
    <p:sldLayoutId id="2147483711" r:id="rId8"/>
    <p:sldLayoutId id="2147483712" r:id="rId9"/>
    <p:sldLayoutId id="2147483790" r:id="rId10"/>
    <p:sldLayoutId id="2147483789" r:id="rId11"/>
    <p:sldLayoutId id="2147483714" r:id="rId12"/>
    <p:sldLayoutId id="2147483738" r:id="rId13"/>
    <p:sldLayoutId id="2147483739" r:id="rId14"/>
    <p:sldLayoutId id="2147483780" r:id="rId15"/>
    <p:sldLayoutId id="2147483773" r:id="rId16"/>
    <p:sldLayoutId id="2147483800" r:id="rId17"/>
    <p:sldLayoutId id="2147483688" r:id="rId18"/>
    <p:sldLayoutId id="2147483801" r:id="rId19"/>
    <p:sldLayoutId id="2147483802" r:id="rId20"/>
    <p:sldLayoutId id="2147483803" r:id="rId21"/>
    <p:sldLayoutId id="2147483744" r:id="rId22"/>
    <p:sldLayoutId id="2147483793" r:id="rId23"/>
    <p:sldLayoutId id="2147483772" r:id="rId24"/>
    <p:sldLayoutId id="2147483767" r:id="rId25"/>
    <p:sldLayoutId id="2147483769" r:id="rId26"/>
    <p:sldLayoutId id="2147483771" r:id="rId27"/>
    <p:sldLayoutId id="2147483770" r:id="rId28"/>
    <p:sldLayoutId id="2147483732" r:id="rId29"/>
    <p:sldLayoutId id="2147483794" r:id="rId30"/>
    <p:sldLayoutId id="2147483733" r:id="rId31"/>
    <p:sldLayoutId id="2147483747" r:id="rId32"/>
    <p:sldLayoutId id="2147483818" r:id="rId33"/>
    <p:sldLayoutId id="2147483805" r:id="rId34"/>
    <p:sldLayoutId id="2147483806" r:id="rId35"/>
    <p:sldLayoutId id="2147483750" r:id="rId36"/>
    <p:sldLayoutId id="2147483765" r:id="rId37"/>
    <p:sldLayoutId id="2147483781" r:id="rId38"/>
    <p:sldLayoutId id="2147483809" r:id="rId39"/>
    <p:sldLayoutId id="2147483808" r:id="rId40"/>
    <p:sldLayoutId id="2147483807" r:id="rId41"/>
    <p:sldLayoutId id="2147483819" r:id="rId42"/>
    <p:sldLayoutId id="2147483754" r:id="rId43"/>
    <p:sldLayoutId id="2147483755" r:id="rId44"/>
    <p:sldLayoutId id="2147483759" r:id="rId45"/>
    <p:sldLayoutId id="2147483753" r:id="rId46"/>
    <p:sldLayoutId id="2147483763" r:id="rId47"/>
    <p:sldLayoutId id="2147483762" r:id="rId48"/>
    <p:sldLayoutId id="2147483758" r:id="rId49"/>
    <p:sldLayoutId id="2147483756" r:id="rId50"/>
    <p:sldLayoutId id="2147483798" r:id="rId51"/>
    <p:sldLayoutId id="2147483797" r:id="rId52"/>
    <p:sldLayoutId id="2147483825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85DC172-F476-42A6-B9C4-233FC10C6975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tx2"/>
                </a:solidFill>
              </a:defRPr>
            </a:lvl1pPr>
          </a:lstStyle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8" descr="State of Minnesota logo" hidden="1">
            <a:extLst>
              <a:ext uri="{FF2B5EF4-FFF2-40B4-BE49-F238E27FC236}">
                <a16:creationId xmlns:a16="http://schemas.microsoft.com/office/drawing/2014/main" id="{D2445326-56F2-4711-852D-4D682988BC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70" r="74517" b="32694"/>
          <a:stretch/>
        </p:blipFill>
        <p:spPr bwMode="gray">
          <a:xfrm>
            <a:off x="11557588" y="6424928"/>
            <a:ext cx="517451" cy="22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4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  <p:sldLayoutId id="2147483844" r:id="rId18"/>
    <p:sldLayoutId id="2147483845" r:id="rId19"/>
    <p:sldLayoutId id="2147483846" r:id="rId20"/>
    <p:sldLayoutId id="2147483847" r:id="rId21"/>
    <p:sldLayoutId id="2147483848" r:id="rId22"/>
    <p:sldLayoutId id="2147483849" r:id="rId23"/>
    <p:sldLayoutId id="2147483850" r:id="rId2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86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Relationship Id="rId4" Type="http://schemas.openxmlformats.org/officeDocument/2006/relationships/hyperlink" Target="https://www.getrealphilippines.com/2016/07/family-ties-bind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1F81D-A78D-4910-93C0-586F59423C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sz="4000" dirty="0"/>
              <a:t>Family Support and Connection – HF 4191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33932" y="3070906"/>
            <a:ext cx="3010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Photo credit: Pioneer Press</a:t>
            </a:r>
          </a:p>
        </p:txBody>
      </p:sp>
      <p:pic>
        <p:nvPicPr>
          <p:cNvPr id="8" name="Picture Placeholder 7" descr="A group of people standing in front of a fire&#10;&#10;Description automatically generated with medium confidence">
            <a:extLst>
              <a:ext uri="{FF2B5EF4-FFF2-40B4-BE49-F238E27FC236}">
                <a16:creationId xmlns:a16="http://schemas.microsoft.com/office/drawing/2014/main" id="{0467DFCC-8AC5-4EFC-A35D-67E3C9A7428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29289" b="29289"/>
          <a:stretch>
            <a:fillRect/>
          </a:stretch>
        </p:blipFill>
        <p:spPr/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632DDA-944D-4BCC-85B9-E5EF8C4F1B82}"/>
              </a:ext>
            </a:extLst>
          </p:cNvPr>
          <p:cNvSpPr txBox="1"/>
          <p:nvPr/>
        </p:nvSpPr>
        <p:spPr>
          <a:xfrm>
            <a:off x="713817" y="5023568"/>
            <a:ext cx="106399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Creation of a DOC Family Support Unit and increased investments to build meaningful connections between incarcerated individuals and their kids and families.</a:t>
            </a:r>
          </a:p>
        </p:txBody>
      </p:sp>
    </p:spTree>
    <p:extLst>
      <p:ext uri="{BB962C8B-B14F-4D97-AF65-F5344CB8AC3E}">
        <p14:creationId xmlns:p14="http://schemas.microsoft.com/office/powerpoint/2010/main" val="899898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Family Support and Connection</a:t>
            </a:r>
          </a:p>
        </p:txBody>
      </p:sp>
      <p:pic>
        <p:nvPicPr>
          <p:cNvPr id="7" name="Content Placeholder 6" descr="Family on the couch">
            <a:extLst>
              <a:ext uri="{FF2B5EF4-FFF2-40B4-BE49-F238E27FC236}">
                <a16:creationId xmlns:a16="http://schemas.microsoft.com/office/drawing/2014/main" id="{8177F6AC-B534-40C0-8AA6-492B1AA3A4B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186" y="1447181"/>
            <a:ext cx="5007252" cy="3338168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275E2DA6-E358-47FF-B088-3864D34D5D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4275378"/>
              </p:ext>
            </p:extLst>
          </p:nvPr>
        </p:nvGraphicFramePr>
        <p:xfrm>
          <a:off x="849185" y="4785349"/>
          <a:ext cx="5007253" cy="1745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9101">
                  <a:extLst>
                    <a:ext uri="{9D8B030D-6E8A-4147-A177-3AD203B41FA5}">
                      <a16:colId xmlns:a16="http://schemas.microsoft.com/office/drawing/2014/main" val="2825468013"/>
                    </a:ext>
                  </a:extLst>
                </a:gridCol>
                <a:gridCol w="1169948">
                  <a:extLst>
                    <a:ext uri="{9D8B030D-6E8A-4147-A177-3AD203B41FA5}">
                      <a16:colId xmlns:a16="http://schemas.microsoft.com/office/drawing/2014/main" val="2510771655"/>
                    </a:ext>
                  </a:extLst>
                </a:gridCol>
                <a:gridCol w="1168204">
                  <a:extLst>
                    <a:ext uri="{9D8B030D-6E8A-4147-A177-3AD203B41FA5}">
                      <a16:colId xmlns:a16="http://schemas.microsoft.com/office/drawing/2014/main" val="1165492840"/>
                    </a:ext>
                  </a:extLst>
                </a:gridCol>
              </a:tblGrid>
              <a:tr h="465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 22/23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FY 24/25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9764"/>
                  </a:ext>
                </a:extLst>
              </a:tr>
              <a:tr h="465460">
                <a:tc>
                  <a:txBody>
                    <a:bodyPr/>
                    <a:lstStyle/>
                    <a:p>
                      <a:r>
                        <a:rPr lang="en-US" dirty="0"/>
                        <a:t>Create a Family Support Unit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$280,000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$560,000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856107"/>
                  </a:ext>
                </a:extLst>
              </a:tr>
              <a:tr h="465460">
                <a:tc>
                  <a:txBody>
                    <a:bodyPr/>
                    <a:lstStyle/>
                    <a:p>
                      <a:r>
                        <a:rPr lang="en-US" dirty="0"/>
                        <a:t>Invest in Meaningful Connections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$1.5 million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 million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921868"/>
                  </a:ext>
                </a:extLst>
              </a:tr>
            </a:tbl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4278402-FA72-4E38-AB7F-731B4C85B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5110976"/>
          </a:xfrm>
        </p:spPr>
        <p:txBody>
          <a:bodyPr>
            <a:normAutofit/>
          </a:bodyPr>
          <a:lstStyle/>
          <a:p>
            <a:r>
              <a:rPr lang="en-US" dirty="0"/>
              <a:t>Create a </a:t>
            </a:r>
            <a:r>
              <a:rPr lang="en-US" b="1" dirty="0"/>
              <a:t>Family Support Unit</a:t>
            </a:r>
            <a:r>
              <a:rPr lang="en-US" dirty="0"/>
              <a:t>: to develop and partner on evidence-based programming with community members and organizations</a:t>
            </a:r>
          </a:p>
          <a:p>
            <a:r>
              <a:rPr lang="en-US" dirty="0"/>
              <a:t>Invest in access to phone calls and video visits and enhance programming to create meaningful connections with families and children – including expanded parenting programming for both incarcerated moms and dads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036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B9D95-1BBD-492B-8958-58BE4FCC1F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Timothy Head, Executive Director of Faith and Freedom Coalition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021A7-2904-420A-B42A-8AEE6C940AC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A95B1F-768D-4F7C-9E5B-2AECF3751637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C047F-2E5D-4377-99E6-843FFE58F89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83F1-DBB8-4A2C-910C-8617E07E7B0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4C0AAF-3A5C-458F-A3F3-1934CB139E4A}"/>
              </a:ext>
            </a:extLst>
          </p:cNvPr>
          <p:cNvSpPr txBox="1"/>
          <p:nvPr/>
        </p:nvSpPr>
        <p:spPr>
          <a:xfrm>
            <a:off x="2196790" y="1177312"/>
            <a:ext cx="769434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2B2C30"/>
                </a:solidFill>
                <a:effectLst/>
                <a:latin typeface="Graphik Web"/>
              </a:rPr>
              <a:t>Families are a source of strength, personal direction and hope; they’re the essential building block of a free society and a moral culture. It’s hard to think of a single factor that has a larger impact on the future and direction of a person’s life than family. And in times of hardship or pain, family can bring care, relief and comfort.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418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9891133" y="6356352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E117D9A-00CE-4812-BDBD-320EC474ABDC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sz="12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895600" y="-83127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indent="457200">
              <a:defRPr/>
            </a:pPr>
            <a:endParaRPr lang="en-US" sz="3600" kern="0" dirty="0">
              <a:solidFill>
                <a:schemeClr val="bg1"/>
              </a:solidFill>
              <a:ea typeface="+mj-ea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14400" y="2729690"/>
            <a:ext cx="10591800" cy="2985310"/>
          </a:xfrm>
        </p:spPr>
        <p:txBody>
          <a:bodyPr>
            <a:noAutofit/>
          </a:bodyPr>
          <a:lstStyle/>
          <a:p>
            <a:r>
              <a:rPr lang="en-US" sz="6600" b="1" dirty="0"/>
              <a:t>Questions?</a:t>
            </a:r>
          </a:p>
          <a:p>
            <a:endParaRPr lang="en-US" sz="3200" b="1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2F214E-287C-45C7-A56A-5A535F8BF86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D2A747A-D89F-4061-B203-9EF670FC233D}" type="datetime1">
              <a:rPr lang="en-US" smtClean="0"/>
              <a:t>3/31/2022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8A9084-EFC8-4E52-9A9C-DD7052A1E6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mn.gov/doc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46707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Minnesota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AE156C0-7CBF-4046-BD4A-ED7F84CF84A7}" vid="{C0892953-E80B-4419-A760-833944107E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6F81A829D0149B4AE47C415AAE8F2" ma:contentTypeVersion="4" ma:contentTypeDescription="Create a new document." ma:contentTypeScope="" ma:versionID="7bb83857b4a33535e8d396b7360f230e">
  <xsd:schema xmlns:xsd="http://www.w3.org/2001/XMLSchema" xmlns:xs="http://www.w3.org/2001/XMLSchema" xmlns:p="http://schemas.microsoft.com/office/2006/metadata/properties" xmlns:ns2="dec93822-3107-4db3-b748-26c8a8518ba0" xmlns:ns3="7b5ce24d-d058-4444-b3a7-7c70a78c14fb" targetNamespace="http://schemas.microsoft.com/office/2006/metadata/properties" ma:root="true" ma:fieldsID="b8f36b2722fd2bad95c8018b509850fb" ns2:_="" ns3:_="">
    <xsd:import namespace="dec93822-3107-4db3-b748-26c8a8518ba0"/>
    <xsd:import namespace="7b5ce24d-d058-4444-b3a7-7c70a78c14fb"/>
    <xsd:element name="properties">
      <xsd:complexType>
        <xsd:sequence>
          <xsd:element name="documentManagement">
            <xsd:complexType>
              <xsd:all>
                <xsd:element ref="ns2:Contact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93822-3107-4db3-b748-26c8a8518ba0" elementFormDefault="qualified">
    <xsd:import namespace="http://schemas.microsoft.com/office/2006/documentManagement/types"/>
    <xsd:import namespace="http://schemas.microsoft.com/office/infopath/2007/PartnerControls"/>
    <xsd:element name="Contact" ma:index="8" nillable="true" ma:displayName="Contact" ma:internalName="Contact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ce24d-d058-4444-b3a7-7c70a78c14f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act xmlns="dec93822-3107-4db3-b748-26c8a8518ba0" xsi:nil="true"/>
  </documentManagement>
</p:properties>
</file>

<file path=customXml/itemProps1.xml><?xml version="1.0" encoding="utf-8"?>
<ds:datastoreItem xmlns:ds="http://schemas.openxmlformats.org/officeDocument/2006/customXml" ds:itemID="{2D1B6B00-2F9B-4BAB-8593-E4BF36B8F6BE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BF548E-D874-42E5-8D3F-81987D06D5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c93822-3107-4db3-b748-26c8a8518ba0"/>
    <ds:schemaRef ds:uri="7b5ce24d-d058-4444-b3a7-7c70a78c14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678B604-9059-4F1C-B8E2-C96A71A964D2}">
  <ds:schemaRefs>
    <ds:schemaRef ds:uri="http://purl.org/dc/terms/"/>
    <ds:schemaRef ds:uri="http://schemas.openxmlformats.org/package/2006/metadata/core-properties"/>
    <ds:schemaRef ds:uri="dec93822-3107-4db3-b748-26c8a8518ba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b5ce24d-d058-4444-b3a7-7c70a78c14f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17623</TotalTime>
  <Words>214</Words>
  <Application>Microsoft Office PowerPoint</Application>
  <PresentationFormat>Widescreen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Graphik Web</vt:lpstr>
      <vt:lpstr>NeueHaasGroteskText Std</vt:lpstr>
      <vt:lpstr>MN.IT</vt:lpstr>
      <vt:lpstr>Minnesota</vt:lpstr>
      <vt:lpstr> Family Support and Connection – HF 4191 </vt:lpstr>
      <vt:lpstr>Family Support and Connection</vt:lpstr>
      <vt:lpstr>PowerPoint Presentation</vt:lpstr>
      <vt:lpstr>PowerPoint Presentation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DOC-PowerPoint-Template-2017</dc:title>
  <dc:subject>PowerPoint Template</dc:subject>
  <dc:creator>MN Department of Corrections</dc:creator>
  <cp:keywords>PowerPoint, Template</cp:keywords>
  <cp:lastModifiedBy>Lefholz, Emily (DOC)</cp:lastModifiedBy>
  <cp:revision>777</cp:revision>
  <dcterms:created xsi:type="dcterms:W3CDTF">2016-01-06T16:54:03Z</dcterms:created>
  <dcterms:modified xsi:type="dcterms:W3CDTF">2022-03-31T17:09:02Z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0x0101005E06F81A829D0149B4AE47C415AAE8F2</vt:lpwstr>
  </property>
  <property fmtid="{D5CDD505-2E9C-101B-9397-08002B2CF9AE}" pid="3" name="ArticulateGUID">
    <vt:lpwstr>EE77995F-61AA-41F5-AC03-8D410FB47125</vt:lpwstr>
  </property>
  <property fmtid="{D5CDD505-2E9C-101B-9397-08002B2CF9AE}" pid="4" name="ArticulatePath">
    <vt:lpwstr>https://ishare.doc.state.mn.us/Docs/Logo%20Stationary%20Power%20Point%20Templates/DOC-PowerPoint-Template</vt:lpwstr>
  </property>
</Properties>
</file>