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0"/>
  </p:notesMasterIdLst>
  <p:sldIdLst>
    <p:sldId id="307" r:id="rId2"/>
    <p:sldId id="352" r:id="rId3"/>
    <p:sldId id="325" r:id="rId4"/>
    <p:sldId id="326" r:id="rId5"/>
    <p:sldId id="353" r:id="rId6"/>
    <p:sldId id="332" r:id="rId7"/>
    <p:sldId id="333" r:id="rId8"/>
    <p:sldId id="334" r:id="rId9"/>
    <p:sldId id="335" r:id="rId10"/>
    <p:sldId id="336" r:id="rId11"/>
    <p:sldId id="338" r:id="rId12"/>
    <p:sldId id="358" r:id="rId13"/>
    <p:sldId id="354" r:id="rId14"/>
    <p:sldId id="355" r:id="rId15"/>
    <p:sldId id="356" r:id="rId16"/>
    <p:sldId id="357" r:id="rId17"/>
    <p:sldId id="323" r:id="rId18"/>
    <p:sldId id="35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59359" autoAdjust="0"/>
  </p:normalViewPr>
  <p:slideViewPr>
    <p:cSldViewPr>
      <p:cViewPr varScale="1">
        <p:scale>
          <a:sx n="74" d="100"/>
          <a:sy n="74" d="100"/>
        </p:scale>
        <p:origin x="-26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41189F-5E5C-4E22-A433-F5A87845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SEOC</a:t>
            </a:r>
            <a:r>
              <a:rPr lang="en-US" baseline="0" dirty="0" smtClean="0"/>
              <a:t> activated an average of 45 days a year over last three.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 January 2012 activation in response to alert at PINGP.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</a:t>
            </a:r>
            <a:r>
              <a:rPr lang="en-US" baseline="0" dirty="0" smtClean="0"/>
              <a:t>“bring home” </a:t>
            </a:r>
            <a:r>
              <a:rPr lang="en-US" baseline="0" dirty="0" smtClean="0"/>
              <a:t>HSEM function of </a:t>
            </a:r>
            <a:r>
              <a:rPr lang="en-US" baseline="0" dirty="0" smtClean="0"/>
              <a:t>all-hazards MDO </a:t>
            </a:r>
            <a:r>
              <a:rPr lang="en-US" baseline="0" dirty="0" smtClean="0"/>
              <a:t>(originated in DEM/HSEM, now shared with BCA).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MNJAC is offsite because of facility/security shortfalls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Currently paying for leased space that is inadequate, as we’ll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 RNC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Tuscaloosa </a:t>
            </a:r>
            <a:r>
              <a:rPr lang="en-US" dirty="0" smtClean="0"/>
              <a:t>EMA/public</a:t>
            </a:r>
            <a:r>
              <a:rPr lang="en-US" baseline="0" dirty="0" smtClean="0"/>
              <a:t> safety facility </a:t>
            </a:r>
            <a:r>
              <a:rPr lang="en-US" baseline="0" dirty="0" smtClean="0"/>
              <a:t>(just six months in “soft” facility)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Impacted first responders, support to incident </a:t>
            </a:r>
            <a:r>
              <a:rPr lang="en-US" baseline="0" dirty="0" smtClean="0"/>
              <a:t>commanders, </a:t>
            </a:r>
            <a:r>
              <a:rPr lang="en-US" baseline="0" dirty="0" smtClean="0"/>
              <a:t>emergency </a:t>
            </a:r>
            <a:r>
              <a:rPr lang="en-US" baseline="0" dirty="0" smtClean="0"/>
              <a:t>management, scene </a:t>
            </a:r>
            <a:r>
              <a:rPr lang="en-US" baseline="0" dirty="0" smtClean="0"/>
              <a:t>support/coordination, </a:t>
            </a:r>
            <a:r>
              <a:rPr lang="en-US" baseline="0" dirty="0" smtClean="0"/>
              <a:t>and public </a:t>
            </a:r>
            <a:r>
              <a:rPr lang="en-US" baseline="0" dirty="0" smtClean="0"/>
              <a:t>information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final site selection (4 options) before proceeding with full </a:t>
            </a:r>
            <a:r>
              <a:rPr lang="en-US" baseline="0" dirty="0" smtClean="0"/>
              <a:t>design.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</a:t>
            </a:r>
            <a:r>
              <a:rPr lang="en-US" baseline="0" dirty="0" smtClean="0"/>
              <a:t> survey of new SEOC projects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Relatively modest – middle third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Conservative main EOC room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Scaled back because of adjacent National Guard support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Potential opportunities for other state agencies on Site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building ~$163/sq</a:t>
            </a:r>
            <a:r>
              <a:rPr lang="en-US" baseline="0" dirty="0" smtClean="0"/>
              <a:t> 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Hardening and redundancy of mission critical areas only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Technology – EOCs are “fueled” by information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Miscellaneous – site prep, contingencies, inflation, etc.</a:t>
            </a:r>
          </a:p>
          <a:p>
            <a:endParaRPr lang="en-US" dirty="0" smtClean="0"/>
          </a:p>
          <a:p>
            <a:r>
              <a:rPr lang="en-US" dirty="0" smtClean="0"/>
              <a:t>$26,000,000</a:t>
            </a:r>
            <a:r>
              <a:rPr lang="en-US" baseline="0" dirty="0" smtClean="0"/>
              <a:t> is a lot of money, but we’re paying ~$900,000/year for undersized and poorly functioning leased space.  For a modest increase of $120,000 ($1,020,000/year), we would have a secure, compliant, and fully functional space that is 230% larger (+32,000 square feet) than what we have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Limited ability to respond to terrorism or other mass</a:t>
            </a:r>
            <a:r>
              <a:rPr lang="en-US" baseline="0" dirty="0" smtClean="0"/>
              <a:t> affect </a:t>
            </a:r>
            <a:r>
              <a:rPr lang="en-US" baseline="0" dirty="0" smtClean="0"/>
              <a:t>incident (refer back to vulnerability slides) – we know the risk is there, we should not ignore it and have Minnesota pay the price in the future.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39A47-7AED-4AA4-BD2E-70E7F9B583A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</a:t>
            </a:r>
            <a:r>
              <a:rPr lang="en-US" baseline="0" dirty="0" smtClean="0"/>
              <a:t>function </a:t>
            </a:r>
            <a:r>
              <a:rPr lang="en-US" baseline="0" dirty="0" smtClean="0"/>
              <a:t>is to understand what is happening and coordinate state government support to locals during emergencies.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Joint information center is critical during emergency – </a:t>
            </a:r>
            <a:r>
              <a:rPr lang="en-US" baseline="0" dirty="0" smtClean="0"/>
              <a:t>the public </a:t>
            </a:r>
            <a:r>
              <a:rPr lang="en-US" baseline="0" dirty="0" smtClean="0"/>
              <a:t>expects to be told (1) what happened, (2) what we know, (3) what we’ve done/are doing, (4) what we need them to do, (5) what we will do next.</a:t>
            </a:r>
          </a:p>
          <a:p>
            <a:endParaRPr lang="en-US" baseline="0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</a:t>
            </a:r>
            <a:r>
              <a:rPr lang="en-US" dirty="0" smtClean="0"/>
              <a:t> truly </a:t>
            </a:r>
            <a:r>
              <a:rPr lang="en-US" dirty="0" smtClean="0"/>
              <a:t>inherent/fundamental</a:t>
            </a:r>
            <a:r>
              <a:rPr lang="en-US" baseline="0" dirty="0" smtClean="0"/>
              <a:t> state </a:t>
            </a:r>
            <a:r>
              <a:rPr lang="en-US" baseline="0" dirty="0" smtClean="0"/>
              <a:t>government role/function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DHS standards/core</a:t>
            </a:r>
            <a:r>
              <a:rPr lang="en-US" baseline="0" dirty="0" smtClean="0"/>
              <a:t> capabilities.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 facility fails all these standards.  Documented by National Guard security/facility professional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basement of Capitol</a:t>
            </a:r>
            <a:r>
              <a:rPr lang="en-US" baseline="0" dirty="0" smtClean="0"/>
              <a:t> until late 1990s; floods of 1997 clearly demonstrated need; have been making do with leased space since while trying to achieve a permanent solution.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 smtClean="0"/>
              <a:t>issue – many states do not meet post-9/11 requirements.</a:t>
            </a:r>
          </a:p>
          <a:p>
            <a:endParaRPr lang="en-US" dirty="0" smtClean="0"/>
          </a:p>
          <a:p>
            <a:r>
              <a:rPr lang="en-US" dirty="0" smtClean="0"/>
              <a:t>National trend</a:t>
            </a:r>
            <a:r>
              <a:rPr lang="en-US" baseline="0" dirty="0" smtClean="0"/>
              <a:t> – move SEOC away from capitol complex and downtown areas for dispersion and survivability reasons.  Many relocating to National Guard installations.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</a:t>
            </a:r>
            <a:r>
              <a:rPr lang="en-US" baseline="0" dirty="0" smtClean="0"/>
              <a:t> a</a:t>
            </a:r>
            <a:r>
              <a:rPr lang="en-US" dirty="0" smtClean="0"/>
              <a:t>lternate is New Brighton Public Safety Center, will reevaluate</a:t>
            </a:r>
            <a:r>
              <a:rPr lang="en-US" baseline="0" dirty="0" smtClean="0"/>
              <a:t> after relocation to Arden Hills</a:t>
            </a:r>
            <a:r>
              <a:rPr lang="en-US" dirty="0" smtClean="0"/>
              <a:t>.  EMTC?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trend is to move SEOCs out of urban, densely populated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</a:t>
            </a:r>
            <a:r>
              <a:rPr lang="en-US" baseline="0" dirty="0" smtClean="0"/>
              <a:t> vulnerable to attack/indirect effects.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Command/coordination/communications centers and other critical nodes are targets – cut off “the head” and compromise ability to respond, support, and inform.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SEOC </a:t>
            </a:r>
            <a:r>
              <a:rPr lang="en-US" baseline="0" dirty="0" smtClean="0"/>
              <a:t>is </a:t>
            </a:r>
            <a:r>
              <a:rPr lang="en-US" baseline="0" dirty="0" smtClean="0"/>
              <a:t>not be a public venue.  Must have controlled access, secure perimeter, </a:t>
            </a:r>
            <a:r>
              <a:rPr lang="en-US" baseline="0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</a:t>
            </a:r>
            <a:r>
              <a:rPr lang="en-US" dirty="0" smtClean="0"/>
              <a:t>chemical/biological </a:t>
            </a:r>
            <a:r>
              <a:rPr lang="en-US" dirty="0" smtClean="0"/>
              <a:t>attack risk.</a:t>
            </a:r>
          </a:p>
          <a:p>
            <a:endParaRPr lang="en-US" dirty="0" smtClean="0"/>
          </a:p>
          <a:p>
            <a:r>
              <a:rPr lang="en-US" dirty="0" smtClean="0"/>
              <a:t>Communications </a:t>
            </a:r>
            <a:r>
              <a:rPr lang="en-US" dirty="0" smtClean="0"/>
              <a:t>failure </a:t>
            </a:r>
            <a:r>
              <a:rPr lang="en-US" dirty="0" smtClean="0"/>
              <a:t>(no backup)</a:t>
            </a:r>
            <a:r>
              <a:rPr lang="en-US" baseline="0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an</a:t>
            </a:r>
            <a:r>
              <a:rPr lang="en-US" baseline="0" dirty="0" smtClean="0"/>
              <a:t> option.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Onsite food service is </a:t>
            </a:r>
            <a:r>
              <a:rPr lang="en-US" baseline="0" dirty="0" smtClean="0"/>
              <a:t>important </a:t>
            </a:r>
            <a:r>
              <a:rPr lang="en-US" baseline="0" dirty="0" smtClean="0"/>
              <a:t>to staff performance and endurance,.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Terrible line of site communications,</a:t>
            </a:r>
            <a:r>
              <a:rPr lang="en-US" baseline="0" dirty="0" smtClean="0"/>
              <a:t> which serve as primary </a:t>
            </a:r>
            <a:r>
              <a:rPr lang="en-US" baseline="0" dirty="0" smtClean="0"/>
              <a:t>backup </a:t>
            </a:r>
            <a:r>
              <a:rPr lang="en-US" baseline="0" dirty="0" smtClean="0"/>
              <a:t>means.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SEOC should be mission ready at all times.</a:t>
            </a:r>
          </a:p>
          <a:p>
            <a:endParaRPr lang="en-US" dirty="0" smtClean="0"/>
          </a:p>
          <a:p>
            <a:r>
              <a:rPr lang="en-US" dirty="0" smtClean="0"/>
              <a:t>Inadequate</a:t>
            </a:r>
            <a:r>
              <a:rPr lang="en-US" baseline="0" dirty="0" smtClean="0"/>
              <a:t> coordination spaces adjacent to SEOC main </a:t>
            </a:r>
            <a:r>
              <a:rPr lang="en-US" baseline="0" dirty="0" smtClean="0"/>
              <a:t>floor, secure work areas, planning space, JIC,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done the best we can with remodel, but basic capacity isn’t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1189F-5E5C-4E22-A433-F5A878453D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629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4ECF1AB-4DDA-48BB-A29A-A5C788ACA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C2CB-0B3C-46E5-8C9A-99881396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77A9-02F3-445D-8F61-1B270210C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747E-C1CF-49FD-A864-5CDF04491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1F66-C75E-449F-9156-4692AB808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3CDD-245B-4746-AEE9-5F6C3161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2E92-E53C-4A8A-96F4-8196ADBE2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4C9A-C6FA-4CF3-BC65-E0522A062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0FD5-3AB1-4C48-8E07-665948C0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B688F-1F06-4733-A44A-35D1766BA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91E7-BA9C-4BEF-B0E1-E867978A4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5A8E-D55B-41CC-8BE7-35226271C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January 24, 2012</a:t>
            </a:r>
            <a:endParaRPr lang="en-U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E30FB7B-4BE6-4142-A547-34B70D0B5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0" descr="HSEM Name logo (clr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80263" y="914400"/>
            <a:ext cx="1752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3048000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Department of Public Safety</a:t>
            </a:r>
            <a:br>
              <a:rPr lang="en-US" sz="3200" dirty="0" smtClean="0"/>
            </a:br>
            <a:r>
              <a:rPr lang="en-US" sz="3200" dirty="0" smtClean="0"/>
              <a:t>Bonding Request</a:t>
            </a:r>
            <a:br>
              <a:rPr lang="en-US" sz="3200" dirty="0" smtClean="0"/>
            </a:br>
            <a:r>
              <a:rPr lang="en-US" sz="3200" dirty="0" smtClean="0"/>
              <a:t>2012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smtClean="0"/>
              <a:t>Kris A. Eide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smtClean="0"/>
              <a:t>Director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smtClean="0"/>
              <a:t>HSEM</a:t>
            </a:r>
          </a:p>
        </p:txBody>
      </p:sp>
      <p:pic>
        <p:nvPicPr>
          <p:cNvPr id="3076" name="Picture 6" descr="HSEM Name logo (cl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1200"/>
            <a:ext cx="1524000" cy="68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PScolo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151574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MN Shortfalls -</a:t>
            </a:r>
            <a:br>
              <a:rPr lang="en-US" dirty="0" smtClean="0"/>
            </a:br>
            <a:r>
              <a:rPr lang="en-US" dirty="0" smtClean="0"/>
              <a:t>Flexibility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Shared as training/conference rooms</a:t>
            </a:r>
          </a:p>
          <a:p>
            <a:pPr eaLnBrk="1" hangingPunct="1">
              <a:defRPr/>
            </a:pPr>
            <a:r>
              <a:rPr lang="en-US" sz="2800" dirty="0" smtClean="0"/>
              <a:t>Inadequate space</a:t>
            </a:r>
          </a:p>
        </p:txBody>
      </p:sp>
      <p:pic>
        <p:nvPicPr>
          <p:cNvPr id="13316" name="Picture 6" descr="State EOC 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1950" y="1981200"/>
            <a:ext cx="2641600" cy="1981200"/>
          </a:xfrm>
          <a:noFill/>
        </p:spPr>
      </p:pic>
      <p:pic>
        <p:nvPicPr>
          <p:cNvPr id="13317" name="Picture 7" descr="State EOC 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41950" y="4114800"/>
            <a:ext cx="2641600" cy="1981200"/>
          </a:xfrm>
          <a:noFill/>
        </p:spPr>
      </p:pic>
      <p:pic>
        <p:nvPicPr>
          <p:cNvPr id="13318" name="Picture 9" descr="State EOC 021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</a:blip>
          <a:srcRect/>
          <a:stretch>
            <a:fillRect/>
          </a:stretch>
        </p:blipFill>
        <p:spPr bwMode="auto">
          <a:xfrm>
            <a:off x="22098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outside our do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Vulnerability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Vulnerability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5401" y="1905001"/>
            <a:ext cx="7315199" cy="485775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431925"/>
          </a:xfrm>
        </p:spPr>
        <p:txBody>
          <a:bodyPr/>
          <a:lstStyle/>
          <a:p>
            <a:pPr algn="ctr"/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848600" cy="4114800"/>
          </a:xfrm>
        </p:spPr>
        <p:txBody>
          <a:bodyPr/>
          <a:lstStyle/>
          <a:p>
            <a:r>
              <a:rPr lang="en-US" sz="3000" dirty="0" smtClean="0"/>
              <a:t>Pre-design/Design appropriation of $2,250,000 (Gov’s </a:t>
            </a:r>
            <a:r>
              <a:rPr lang="en-US" sz="3000" dirty="0" err="1" smtClean="0"/>
              <a:t>Rec</a:t>
            </a:r>
            <a:r>
              <a:rPr lang="en-US" sz="3000" dirty="0" smtClean="0"/>
              <a:t>; 2010 bonding bill) </a:t>
            </a:r>
          </a:p>
          <a:p>
            <a:r>
              <a:rPr lang="en-US" sz="3000" dirty="0" smtClean="0"/>
              <a:t>Traffic study conducted</a:t>
            </a:r>
          </a:p>
          <a:p>
            <a:r>
              <a:rPr lang="en-US" sz="3000" dirty="0" smtClean="0"/>
              <a:t>Pre-design completed</a:t>
            </a:r>
          </a:p>
          <a:p>
            <a:r>
              <a:rPr lang="en-US" sz="3000" dirty="0" smtClean="0"/>
              <a:t>Received required recommendations from House Ways and Senate Finance Committees</a:t>
            </a:r>
          </a:p>
          <a:p>
            <a:r>
              <a:rPr lang="en-US" sz="3000" dirty="0" smtClean="0"/>
              <a:t>Construction manager selected</a:t>
            </a:r>
            <a:endParaRPr lang="en-US" sz="3000" dirty="0"/>
          </a:p>
        </p:txBody>
      </p:sp>
      <p:pic>
        <p:nvPicPr>
          <p:cNvPr id="4" name="Picture 3" descr="DPS Logo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431925"/>
          </a:xfrm>
        </p:spPr>
        <p:txBody>
          <a:bodyPr/>
          <a:lstStyle/>
          <a:p>
            <a:pPr algn="ctr"/>
            <a:r>
              <a:rPr lang="en-US" dirty="0" smtClean="0"/>
              <a:t>Pre-Design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52,200 square feet</a:t>
            </a:r>
          </a:p>
          <a:p>
            <a:r>
              <a:rPr lang="en-US" dirty="0" smtClean="0"/>
              <a:t>15 – 20 acres needed</a:t>
            </a:r>
          </a:p>
          <a:p>
            <a:r>
              <a:rPr lang="en-US" dirty="0" smtClean="0"/>
              <a:t>Parking for 180 cars</a:t>
            </a:r>
          </a:p>
          <a:p>
            <a:r>
              <a:rPr lang="en-US" dirty="0" smtClean="0"/>
              <a:t>Controlled access</a:t>
            </a:r>
          </a:p>
          <a:p>
            <a:r>
              <a:rPr lang="en-US" dirty="0" smtClean="0"/>
              <a:t>Hardened mission critical areas</a:t>
            </a:r>
          </a:p>
          <a:p>
            <a:r>
              <a:rPr lang="en-US" dirty="0" smtClean="0"/>
              <a:t>Robust IT and AV</a:t>
            </a:r>
          </a:p>
          <a:p>
            <a:r>
              <a:rPr lang="en-US" dirty="0" smtClean="0"/>
              <a:t>Redundant power and communications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Leveraging the use of other nearby facilities resulting in the reduction of 13,000 square feet during pre-design</a:t>
            </a:r>
          </a:p>
          <a:p>
            <a:pPr lvl="1"/>
            <a:r>
              <a:rPr lang="en-US" dirty="0" smtClean="0"/>
              <a:t>Heated storage</a:t>
            </a:r>
          </a:p>
          <a:p>
            <a:pPr lvl="1"/>
            <a:r>
              <a:rPr lang="en-US" dirty="0" smtClean="0"/>
              <a:t>Vehicle storage</a:t>
            </a:r>
          </a:p>
          <a:p>
            <a:pPr lvl="1"/>
            <a:r>
              <a:rPr lang="en-US" dirty="0" smtClean="0"/>
              <a:t>Commercial Kitchen</a:t>
            </a:r>
          </a:p>
          <a:p>
            <a:pPr lvl="1"/>
            <a:r>
              <a:rPr lang="en-US" dirty="0" smtClean="0"/>
              <a:t>Fitness center</a:t>
            </a:r>
          </a:p>
          <a:p>
            <a:pPr lvl="1"/>
            <a:r>
              <a:rPr lang="en-US" dirty="0" smtClean="0"/>
              <a:t>Showers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			</a:t>
            </a:r>
          </a:p>
          <a:p>
            <a:endParaRPr lang="en-US" dirty="0"/>
          </a:p>
        </p:txBody>
      </p:sp>
      <p:pic>
        <p:nvPicPr>
          <p:cNvPr id="5" name="Picture 4" descr="DPS Logo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431925"/>
          </a:xfrm>
        </p:spPr>
        <p:txBody>
          <a:bodyPr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Total Request - $26,000,000</a:t>
            </a:r>
          </a:p>
          <a:p>
            <a:r>
              <a:rPr lang="en-US" dirty="0" smtClean="0"/>
              <a:t>Typical Office building</a:t>
            </a:r>
          </a:p>
          <a:p>
            <a:pPr lvl="1"/>
            <a:r>
              <a:rPr lang="en-US" dirty="0" smtClean="0"/>
              <a:t>$8,500,000</a:t>
            </a:r>
          </a:p>
          <a:p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$700,000</a:t>
            </a:r>
          </a:p>
          <a:p>
            <a:r>
              <a:rPr lang="en-US" dirty="0" smtClean="0"/>
              <a:t>Hardening and Redundancy</a:t>
            </a:r>
          </a:p>
          <a:p>
            <a:pPr lvl="1"/>
            <a:r>
              <a:rPr lang="en-US" dirty="0" smtClean="0"/>
              <a:t>$10,300,000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$3,500,000</a:t>
            </a:r>
          </a:p>
          <a:p>
            <a:r>
              <a:rPr lang="en-US" dirty="0" smtClean="0"/>
              <a:t>Miscellaneous Construction Related Costs</a:t>
            </a:r>
          </a:p>
          <a:p>
            <a:pPr lvl="1"/>
            <a:r>
              <a:rPr lang="en-US" dirty="0" smtClean="0"/>
              <a:t>$3,000,000 </a:t>
            </a:r>
          </a:p>
          <a:p>
            <a:endParaRPr lang="en-US" dirty="0"/>
          </a:p>
        </p:txBody>
      </p:sp>
      <p:pic>
        <p:nvPicPr>
          <p:cNvPr id="7" name="Picture 6" descr="DPS Logo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431925"/>
          </a:xfrm>
        </p:spPr>
        <p:txBody>
          <a:bodyPr/>
          <a:lstStyle/>
          <a:p>
            <a:pPr algn="ctr"/>
            <a:r>
              <a:rPr lang="en-US" dirty="0" smtClean="0"/>
              <a:t>Space Plan</a:t>
            </a:r>
            <a:endParaRPr lang="en-US" dirty="0"/>
          </a:p>
        </p:txBody>
      </p:sp>
      <p:pic>
        <p:nvPicPr>
          <p:cNvPr id="4" name="Picture 3" descr="DPS Logo-Co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066800" cy="1066800"/>
          </a:xfrm>
          <a:prstGeom prst="rect">
            <a:avLst/>
          </a:prstGeom>
        </p:spPr>
      </p:pic>
      <p:pic>
        <p:nvPicPr>
          <p:cNvPr id="6" name="Picture 5" descr="Site 3 2 Perspectiv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852612"/>
            <a:ext cx="6934200" cy="470058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Impact of not funding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Continued risks posed by location of existing facility</a:t>
            </a:r>
          </a:p>
          <a:p>
            <a:pPr eaLnBrk="1" hangingPunct="1">
              <a:defRPr/>
            </a:pPr>
            <a:r>
              <a:rPr lang="en-US" dirty="0" smtClean="0"/>
              <a:t>Continued failure to achieve federal requirements </a:t>
            </a:r>
          </a:p>
          <a:p>
            <a:pPr eaLnBrk="1" hangingPunct="1">
              <a:defRPr/>
            </a:pPr>
            <a:r>
              <a:rPr lang="en-US" dirty="0" smtClean="0"/>
              <a:t>Limited capability to respond to terrorism event </a:t>
            </a:r>
          </a:p>
          <a:p>
            <a:pPr eaLnBrk="1" hangingPunct="1">
              <a:defRPr/>
            </a:pPr>
            <a:r>
              <a:rPr lang="en-US" dirty="0" smtClean="0"/>
              <a:t>Potential impact on grant funding and opportunities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3600" dirty="0" smtClean="0"/>
              <a:t>Kris Eide, Director HSEM</a:t>
            </a:r>
          </a:p>
          <a:p>
            <a:r>
              <a:rPr lang="en-US" sz="3600" dirty="0" smtClean="0"/>
              <a:t>651 201-7404</a:t>
            </a:r>
          </a:p>
          <a:p>
            <a:r>
              <a:rPr lang="en-US" sz="3600" dirty="0" smtClean="0"/>
              <a:t>Kris.eide@state.mn.us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pic>
        <p:nvPicPr>
          <p:cNvPr id="8" name="Picture 7" descr="DPScol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51574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SEM Name logo (cl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791200"/>
            <a:ext cx="1524000" cy="68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State Emergency Operations Center (SEOC)</a:t>
            </a:r>
          </a:p>
          <a:p>
            <a:pPr lvl="1"/>
            <a:r>
              <a:rPr lang="en-US" dirty="0" smtClean="0"/>
              <a:t>Activated for 92 days in 2009-10</a:t>
            </a:r>
          </a:p>
          <a:p>
            <a:pPr lvl="1"/>
            <a:r>
              <a:rPr lang="en-US" dirty="0" smtClean="0"/>
              <a:t>Activated 45 days in 2011</a:t>
            </a:r>
          </a:p>
          <a:p>
            <a:pPr lvl="1"/>
            <a:r>
              <a:rPr lang="en-US" dirty="0" smtClean="0"/>
              <a:t>Activated 1 day in 2012</a:t>
            </a:r>
          </a:p>
          <a:p>
            <a:pPr lvl="1"/>
            <a:r>
              <a:rPr lang="en-US" dirty="0" smtClean="0"/>
              <a:t>State agencies staff the facility during activation</a:t>
            </a:r>
          </a:p>
          <a:p>
            <a:r>
              <a:rPr lang="en-US" dirty="0" smtClean="0"/>
              <a:t>HSEM permanent offices</a:t>
            </a:r>
          </a:p>
          <a:p>
            <a:pPr lvl="1"/>
            <a:r>
              <a:rPr lang="en-US" dirty="0" smtClean="0"/>
              <a:t>75 full time employees</a:t>
            </a:r>
          </a:p>
          <a:p>
            <a:pPr lvl="1"/>
            <a:r>
              <a:rPr lang="en-US" dirty="0" smtClean="0"/>
              <a:t>Possible co-location of two other DPS functions</a:t>
            </a:r>
          </a:p>
          <a:p>
            <a:pPr lvl="2"/>
            <a:r>
              <a:rPr lang="en-US" dirty="0" smtClean="0"/>
              <a:t>Minnesota Duty Officer</a:t>
            </a:r>
          </a:p>
          <a:p>
            <a:pPr lvl="2"/>
            <a:r>
              <a:rPr lang="en-US" dirty="0" smtClean="0"/>
              <a:t>Minnesota Joint Analysis Center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PS Logo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Role of the SEOC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Coordinate state agency response</a:t>
            </a:r>
          </a:p>
          <a:p>
            <a:pPr eaLnBrk="1" hangingPunct="1">
              <a:defRPr/>
            </a:pPr>
            <a:r>
              <a:rPr lang="en-US" dirty="0" smtClean="0"/>
              <a:t>Communicate with local EOCs, the scene, and the federal government</a:t>
            </a:r>
          </a:p>
          <a:p>
            <a:pPr eaLnBrk="1" hangingPunct="1">
              <a:defRPr/>
            </a:pPr>
            <a:r>
              <a:rPr lang="en-US" dirty="0" smtClean="0"/>
              <a:t>Provide support to the scene</a:t>
            </a:r>
          </a:p>
          <a:p>
            <a:pPr eaLnBrk="1" hangingPunct="1">
              <a:defRPr/>
            </a:pPr>
            <a:r>
              <a:rPr lang="en-US" dirty="0" smtClean="0"/>
              <a:t>Coordinate public information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Characteristics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Survivability</a:t>
            </a:r>
          </a:p>
          <a:p>
            <a:pPr eaLnBrk="1" hangingPunct="1">
              <a:defRPr/>
            </a:pPr>
            <a:r>
              <a:rPr lang="en-US" dirty="0" smtClean="0"/>
              <a:t>Security</a:t>
            </a:r>
          </a:p>
          <a:p>
            <a:pPr eaLnBrk="1" hangingPunct="1">
              <a:defRPr/>
            </a:pPr>
            <a:r>
              <a:rPr lang="en-US" dirty="0" smtClean="0"/>
              <a:t>Sustainability</a:t>
            </a:r>
          </a:p>
          <a:p>
            <a:pPr eaLnBrk="1" hangingPunct="1">
              <a:defRPr/>
            </a:pPr>
            <a:r>
              <a:rPr lang="en-US" dirty="0" smtClean="0"/>
              <a:t>Interoperability</a:t>
            </a:r>
          </a:p>
          <a:p>
            <a:pPr eaLnBrk="1" hangingPunct="1">
              <a:defRPr/>
            </a:pPr>
            <a:r>
              <a:rPr lang="en-US" dirty="0" smtClean="0"/>
              <a:t>Flexibility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 Homeland Security requirements, each state must have a primary and alternate Emergency Operations Center to act as state’s command center </a:t>
            </a:r>
          </a:p>
          <a:p>
            <a:r>
              <a:rPr lang="en-US" dirty="0" smtClean="0"/>
              <a:t>Current location and facility (Town Square, downtown St. Paul) does not meet core capabilities for Department of Homeland Security purposes</a:t>
            </a:r>
            <a:endParaRPr lang="en-US" dirty="0"/>
          </a:p>
        </p:txBody>
      </p:sp>
      <p:pic>
        <p:nvPicPr>
          <p:cNvPr id="5" name="Picture 4" descr="DPS Logo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MN Shortfalls - </a:t>
            </a:r>
            <a:br>
              <a:rPr lang="en-US" dirty="0" smtClean="0"/>
            </a:br>
            <a:r>
              <a:rPr lang="en-US" dirty="0" smtClean="0"/>
              <a:t>Survivability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High risk area</a:t>
            </a:r>
          </a:p>
          <a:p>
            <a:pPr eaLnBrk="1" hangingPunct="1">
              <a:defRPr/>
            </a:pPr>
            <a:r>
              <a:rPr lang="en-US" sz="2800" dirty="0" smtClean="0"/>
              <a:t>High traffic area</a:t>
            </a:r>
          </a:p>
          <a:p>
            <a:pPr eaLnBrk="1" hangingPunct="1">
              <a:defRPr/>
            </a:pPr>
            <a:r>
              <a:rPr lang="en-US" sz="2800" dirty="0" smtClean="0"/>
              <a:t>Adjacent to high rises</a:t>
            </a:r>
          </a:p>
        </p:txBody>
      </p:sp>
      <p:pic>
        <p:nvPicPr>
          <p:cNvPr id="9220" name="Picture 7" descr="State EOC 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828800"/>
            <a:ext cx="2400300" cy="3200400"/>
          </a:xfrm>
          <a:noFill/>
        </p:spPr>
      </p:pic>
      <p:pic>
        <p:nvPicPr>
          <p:cNvPr id="9221" name="Picture 8" descr="State EOC 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33600" y="4191000"/>
            <a:ext cx="3130550" cy="2347913"/>
          </a:xfrm>
          <a:noFill/>
        </p:spPr>
      </p:pic>
      <p:pic>
        <p:nvPicPr>
          <p:cNvPr id="9222" name="Picture 10" descr="State EOC 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MN Shortfalls - </a:t>
            </a:r>
            <a:br>
              <a:rPr lang="en-US" dirty="0" smtClean="0"/>
            </a:br>
            <a:r>
              <a:rPr lang="en-US" dirty="0" smtClean="0"/>
              <a:t>Security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Above ground</a:t>
            </a:r>
          </a:p>
          <a:p>
            <a:pPr eaLnBrk="1" hangingPunct="1">
              <a:defRPr/>
            </a:pPr>
            <a:r>
              <a:rPr lang="en-US" sz="2800" smtClean="0"/>
              <a:t>Inadequate security</a:t>
            </a:r>
          </a:p>
          <a:p>
            <a:pPr eaLnBrk="1" hangingPunct="1">
              <a:defRPr/>
            </a:pPr>
            <a:r>
              <a:rPr lang="en-US" sz="2800" smtClean="0"/>
              <a:t>Direct entry</a:t>
            </a:r>
          </a:p>
          <a:p>
            <a:pPr eaLnBrk="1" hangingPunct="1">
              <a:defRPr/>
            </a:pPr>
            <a:r>
              <a:rPr lang="en-US" sz="2800" smtClean="0"/>
              <a:t>Above parking ramp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0244" name="Picture 7" descr="State EOC 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4191000"/>
            <a:ext cx="3200400" cy="2400300"/>
          </a:xfrm>
          <a:noFill/>
        </p:spPr>
      </p:pic>
      <p:pic>
        <p:nvPicPr>
          <p:cNvPr id="10245" name="Picture 9" descr="State EOC 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State EOC 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1981200"/>
            <a:ext cx="3206750" cy="2405063"/>
          </a:xfr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MN Shortfalls - </a:t>
            </a:r>
            <a:br>
              <a:rPr lang="en-US" dirty="0" smtClean="0"/>
            </a:br>
            <a:r>
              <a:rPr lang="en-US" dirty="0" smtClean="0"/>
              <a:t>Sustainability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Leased space</a:t>
            </a:r>
          </a:p>
          <a:p>
            <a:pPr eaLnBrk="1" hangingPunct="1">
              <a:defRPr/>
            </a:pPr>
            <a:r>
              <a:rPr lang="en-US" sz="2800" dirty="0" smtClean="0"/>
              <a:t>Landlord controls HVAC</a:t>
            </a:r>
          </a:p>
          <a:p>
            <a:pPr eaLnBrk="1" hangingPunct="1">
              <a:defRPr/>
            </a:pPr>
            <a:r>
              <a:rPr lang="en-US" sz="2800" dirty="0" smtClean="0"/>
              <a:t>No air filtration possible</a:t>
            </a:r>
          </a:p>
          <a:p>
            <a:pPr eaLnBrk="1" hangingPunct="1">
              <a:defRPr/>
            </a:pPr>
            <a:r>
              <a:rPr lang="en-US" sz="2800" dirty="0" smtClean="0"/>
              <a:t>Only 1 telecomm entry</a:t>
            </a:r>
          </a:p>
          <a:p>
            <a:pPr eaLnBrk="1" hangingPunct="1">
              <a:defRPr/>
            </a:pPr>
            <a:r>
              <a:rPr lang="en-US" sz="2800" dirty="0" smtClean="0"/>
              <a:t>Weekday only   food service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1268" name="Picture 6" descr="State EOC 0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752600"/>
            <a:ext cx="2641600" cy="1981200"/>
          </a:xfrm>
          <a:noFill/>
        </p:spPr>
      </p:pic>
      <p:pic>
        <p:nvPicPr>
          <p:cNvPr id="11269" name="Picture 7" descr="State EOC 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2971800"/>
            <a:ext cx="2641600" cy="1981200"/>
          </a:xfrm>
          <a:noFill/>
        </p:spPr>
      </p:pic>
      <p:pic>
        <p:nvPicPr>
          <p:cNvPr id="11270" name="Picture 9" descr="State EOC 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495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MN Shortfalls - </a:t>
            </a:r>
            <a:br>
              <a:rPr lang="en-US" dirty="0" smtClean="0"/>
            </a:br>
            <a:r>
              <a:rPr lang="en-US" dirty="0" smtClean="0"/>
              <a:t>Interoperability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Communication dead spots</a:t>
            </a:r>
          </a:p>
          <a:p>
            <a:pPr eaLnBrk="1" hangingPunct="1">
              <a:defRPr/>
            </a:pPr>
            <a:r>
              <a:rPr lang="en-US" sz="2800" dirty="0" smtClean="0"/>
              <a:t>Relay to DOT building</a:t>
            </a:r>
          </a:p>
        </p:txBody>
      </p:sp>
      <p:pic>
        <p:nvPicPr>
          <p:cNvPr id="12292" name="Picture 6" descr="State EOC 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81200"/>
            <a:ext cx="1771650" cy="2362200"/>
          </a:xfrm>
          <a:noFill/>
        </p:spPr>
      </p:pic>
      <p:pic>
        <p:nvPicPr>
          <p:cNvPr id="12293" name="Picture 7" descr="State EOC 0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4267200"/>
            <a:ext cx="2870200" cy="1981200"/>
          </a:xfrm>
          <a:noFill/>
        </p:spPr>
      </p:pic>
      <p:pic>
        <p:nvPicPr>
          <p:cNvPr id="12294" name="Picture 9" descr="State EOC 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35280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5627</TotalTime>
  <Words>995</Words>
  <Application>Microsoft Office PowerPoint</Application>
  <PresentationFormat>On-screen Show (4:3)</PresentationFormat>
  <Paragraphs>180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Shimmer</vt:lpstr>
      <vt:lpstr>Department of Public Safety Bonding Request 2012</vt:lpstr>
      <vt:lpstr>Project Scope</vt:lpstr>
      <vt:lpstr>Role of the SEOC</vt:lpstr>
      <vt:lpstr>Characteristics</vt:lpstr>
      <vt:lpstr>The Need</vt:lpstr>
      <vt:lpstr>MN Shortfalls -  Survivability</vt:lpstr>
      <vt:lpstr>MN Shortfalls -  Security</vt:lpstr>
      <vt:lpstr>MN Shortfalls -  Sustainability</vt:lpstr>
      <vt:lpstr>MN Shortfalls -  Interoperability</vt:lpstr>
      <vt:lpstr>MN Shortfalls - Flexibility</vt:lpstr>
      <vt:lpstr>Vulnerability</vt:lpstr>
      <vt:lpstr>Vulnerability</vt:lpstr>
      <vt:lpstr>Current Status</vt:lpstr>
      <vt:lpstr>Pre-Design</vt:lpstr>
      <vt:lpstr>Request</vt:lpstr>
      <vt:lpstr>Space Plan</vt:lpstr>
      <vt:lpstr>Impact of not funding</vt:lpstr>
      <vt:lpstr>Questions? </vt:lpstr>
    </vt:vector>
  </TitlesOfParts>
  <Company>DPS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Minnesota</dc:creator>
  <cp:lastModifiedBy>jkelly</cp:lastModifiedBy>
  <cp:revision>132</cp:revision>
  <dcterms:created xsi:type="dcterms:W3CDTF">2007-06-29T14:25:37Z</dcterms:created>
  <dcterms:modified xsi:type="dcterms:W3CDTF">2012-01-26T13:19:37Z</dcterms:modified>
</cp:coreProperties>
</file>