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504" r:id="rId3"/>
    <p:sldId id="445" r:id="rId4"/>
    <p:sldId id="505" r:id="rId5"/>
    <p:sldId id="425" r:id="rId6"/>
    <p:sldId id="446" r:id="rId7"/>
    <p:sldId id="566" r:id="rId8"/>
    <p:sldId id="550" r:id="rId9"/>
    <p:sldId id="539" r:id="rId10"/>
    <p:sldId id="540" r:id="rId11"/>
    <p:sldId id="541" r:id="rId12"/>
    <p:sldId id="549" r:id="rId13"/>
    <p:sldId id="553" r:id="rId14"/>
    <p:sldId id="546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51" r:id="rId23"/>
    <p:sldId id="565" r:id="rId24"/>
    <p:sldId id="563" r:id="rId25"/>
    <p:sldId id="564" r:id="rId26"/>
    <p:sldId id="552" r:id="rId27"/>
    <p:sldId id="542" r:id="rId28"/>
    <p:sldId id="543" r:id="rId29"/>
    <p:sldId id="544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FFFF"/>
    <a:srgbClr val="FFFFCC"/>
    <a:srgbClr val="FFCC00"/>
    <a:srgbClr val="FFFF00"/>
    <a:srgbClr val="6F005D"/>
    <a:srgbClr val="66003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84" autoAdjust="0"/>
    <p:restoredTop sz="77197" autoAdjust="0"/>
  </p:normalViewPr>
  <p:slideViewPr>
    <p:cSldViewPr showGuides="1">
      <p:cViewPr>
        <p:scale>
          <a:sx n="66" d="100"/>
          <a:sy n="66" d="100"/>
        </p:scale>
        <p:origin x="-250" y="-58"/>
      </p:cViewPr>
      <p:guideLst>
        <p:guide orient="horz" pos="7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1530" y="1506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9552ACB4-EA35-499A-BFAB-3BB22F37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7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8" tIns="46079" rIns="92158" bIns="460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99D5B14-3F8C-4D43-A24F-60C1C39E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3F795-D82F-4E5C-8C39-4B6C39C22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469" y="4419600"/>
            <a:ext cx="5608638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10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11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90FFE-82C4-4921-9A62-7E1B2186440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13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14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15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16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17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18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19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B2B70-276F-4877-82A2-299A8EDD57E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20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21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90FFE-82C4-4921-9A62-7E1B2186440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D5B14-3F8C-4D43-A24F-60C1C39E3D4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24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25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90FFE-82C4-4921-9A62-7E1B2186440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27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28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29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50001-8AF5-4139-982B-EA8137F6CD1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7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6" y="4416427"/>
            <a:ext cx="5829300" cy="41830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006CE-B183-4903-A2A2-1FFE058720F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A5BE0-DFFE-4CF2-803E-24C608E3A8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4416427"/>
            <a:ext cx="6208712" cy="4651375"/>
          </a:xfrm>
          <a:noFill/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6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4416427"/>
            <a:ext cx="5900738" cy="4575175"/>
          </a:xfrm>
          <a:noFill/>
          <a:ln/>
        </p:spPr>
        <p:txBody>
          <a:bodyPr/>
          <a:lstStyle/>
          <a:p>
            <a:pPr marL="5715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7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pPr marL="5715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90FFE-82C4-4921-9A62-7E1B2186440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92F2E-94FA-46D4-A123-52F40D866D8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8" tIns="46079" rIns="92158" bIns="46079" anchor="b"/>
          <a:lstStyle/>
          <a:p>
            <a:pPr algn="r" eaLnBrk="1" hangingPunct="1"/>
            <a:fld id="{0EC5CA75-1C66-4121-B91C-2E7019D4D3ED}" type="slidenum">
              <a:rPr lang="en-US" sz="1300"/>
              <a:pPr algn="r" eaLnBrk="1" hangingPunct="1"/>
              <a:t>9</a:t>
            </a:fld>
            <a:endParaRPr lang="en-US" sz="13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4416427"/>
            <a:ext cx="6553200" cy="4575175"/>
          </a:xfrm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4079-63B7-43CC-B310-67C2CC3BB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BECB-1BE4-4C0F-A054-7E20776A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A4B7-0CC9-4E9B-BD43-C8906CB8F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89E69-40EB-4062-949C-B47FEFBB5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9971-555F-417F-A843-A59249C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4DA43-B0EA-4E2F-B113-A5DC27C37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D58E-B18E-4B0C-ABAA-144F99BF3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A13F-8CB0-40DC-BD60-1315193D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6E4-22FD-4214-97B1-617643C8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CBDE-990D-4DDB-95CA-37C17012D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FA4F-CCF5-490C-8A2C-CFDCB0E99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018849-A893-4DAD-8854-8316CBFA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/>
              </a:rPr>
              <a:t>Department of Administration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1752600"/>
            <a:ext cx="7696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Agency Overview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14550" y="5257800"/>
            <a:ext cx="49149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en-US" sz="1600" b="1" i="1" dirty="0"/>
              <a:t>Ryan Church, Acting </a:t>
            </a:r>
            <a:r>
              <a:rPr lang="en-US" sz="1600" b="1" i="1" dirty="0" smtClean="0"/>
              <a:t>Commissioner </a:t>
            </a:r>
            <a:endParaRPr lang="en-US" sz="1600" b="1" i="1" dirty="0"/>
          </a:p>
          <a:p>
            <a:pPr algn="ctr">
              <a:spcAft>
                <a:spcPct val="20000"/>
              </a:spcAft>
              <a:defRPr/>
            </a:pPr>
            <a:r>
              <a:rPr lang="en-US" sz="1600" b="1" i="1" smtClean="0"/>
              <a:t>January </a:t>
            </a:r>
            <a:r>
              <a:rPr lang="en-US" sz="1600" b="1" i="1" smtClean="0"/>
              <a:t>27, </a:t>
            </a:r>
            <a:r>
              <a:rPr lang="en-US" sz="1600" b="1" i="1" dirty="0"/>
              <a:t>2011</a:t>
            </a:r>
          </a:p>
        </p:txBody>
      </p:sp>
      <p:grpSp>
        <p:nvGrpSpPr>
          <p:cNvPr id="3077" name="Group 7"/>
          <p:cNvGrpSpPr>
            <a:grpSpLocks/>
          </p:cNvGrpSpPr>
          <p:nvPr/>
        </p:nvGrpSpPr>
        <p:grpSpPr bwMode="auto">
          <a:xfrm>
            <a:off x="3352800" y="2895600"/>
            <a:ext cx="2438400" cy="1244600"/>
            <a:chOff x="1986" y="1872"/>
            <a:chExt cx="1824" cy="976"/>
          </a:xfrm>
        </p:grpSpPr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9" name="Picture 5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Strategic procurement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610600" cy="495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r>
              <a:rPr lang="en-US" sz="2800" dirty="0" smtClean="0">
                <a:effectLst/>
              </a:rPr>
              <a:t>Theme of 2007 statutory changes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r>
              <a:rPr lang="en-US" sz="2800" dirty="0" smtClean="0">
                <a:effectLst/>
              </a:rPr>
              <a:t>Best practices from private sector, other states: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Enterprise focus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Product standardization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Aggregating demand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Negotiations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Minimum weight for price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Cooperative purchasing across jurisdictions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Spend analysis</a:t>
            </a:r>
          </a:p>
          <a:p>
            <a:pPr marL="455613" indent="-455613" eaLnBrk="1" hangingPunct="1">
              <a:spcBef>
                <a:spcPts val="1200"/>
              </a:spcBef>
              <a:spcAft>
                <a:spcPts val="0"/>
              </a:spcAft>
              <a:buSzPct val="125000"/>
              <a:buNone/>
              <a:defRPr/>
            </a:pPr>
            <a:r>
              <a:rPr lang="en-US" sz="2800" dirty="0" smtClean="0">
                <a:effectLst/>
              </a:rPr>
              <a:t>Savings and cost avoidance</a:t>
            </a:r>
            <a:endParaRPr lang="en-US" dirty="0" smtClean="0"/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Procurement innovation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610600" cy="495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25000"/>
              <a:buNone/>
              <a:defRPr/>
            </a:pPr>
            <a:r>
              <a:rPr lang="en-US" sz="2800" dirty="0" smtClean="0">
                <a:effectLst/>
              </a:rPr>
              <a:t>National recognition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Pew Center on the States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“Grading the States”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Cronin excellence awards ’97 &amp; ’10</a:t>
            </a:r>
          </a:p>
          <a:p>
            <a:pPr marL="455613" indent="-455613" eaLnBrk="1" hangingPunct="1">
              <a:spcBef>
                <a:spcPts val="1200"/>
              </a:spcBef>
              <a:spcAft>
                <a:spcPts val="1200"/>
              </a:spcAft>
              <a:buSzPct val="125000"/>
              <a:buNone/>
              <a:defRPr/>
            </a:pPr>
            <a:r>
              <a:rPr lang="en-US" sz="2800" dirty="0" smtClean="0">
                <a:effectLst/>
              </a:rPr>
              <a:t>New/pending innovations</a:t>
            </a:r>
          </a:p>
          <a:p>
            <a:pPr marL="855663" lvl="1" indent="-390525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SWIFT system</a:t>
            </a:r>
          </a:p>
          <a:p>
            <a:pPr marL="855663" lvl="1" indent="-390525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Enterprise contracts</a:t>
            </a:r>
          </a:p>
          <a:p>
            <a:pPr marL="855663" lvl="1" indent="-390525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Local government contracts</a:t>
            </a:r>
          </a:p>
          <a:p>
            <a:pPr marL="855663" lvl="1" indent="-390525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Accessibility implementation</a:t>
            </a:r>
          </a:p>
          <a:p>
            <a:pPr marL="855663" lvl="1" indent="-855663" eaLnBrk="1" hangingPunct="1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ct val="125000"/>
              <a:buNone/>
              <a:defRPr/>
            </a:pPr>
            <a:r>
              <a:rPr lang="en-US" dirty="0" smtClean="0">
                <a:effectLst/>
              </a:rPr>
              <a:t>Future opportunities</a:t>
            </a: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effectLst/>
              </a:rPr>
              <a:t>Energy conservation</a:t>
            </a:r>
            <a:endParaRPr lang="en-US" sz="6000" dirty="0">
              <a:effectLst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29000" y="3733800"/>
            <a:ext cx="2438400" cy="1244600"/>
            <a:chOff x="1986" y="1872"/>
            <a:chExt cx="1824" cy="976"/>
          </a:xfrm>
        </p:grpSpPr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3" name="Picture 5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consumption</a:t>
            </a:r>
            <a:endParaRPr lang="en-US" b="1" dirty="0">
              <a:effectLst/>
            </a:endParaRPr>
          </a:p>
        </p:txBody>
      </p:sp>
      <p:pic>
        <p:nvPicPr>
          <p:cNvPr id="9" name="Picture 8" descr="Energy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828800"/>
            <a:ext cx="6858000" cy="4571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12-month moving average, Admin buildings</a:t>
            </a:r>
            <a:endParaRPr lang="en-US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consumption by type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FY2010</a:t>
            </a:r>
            <a:endParaRPr lang="en-US" b="1" dirty="0"/>
          </a:p>
        </p:txBody>
      </p:sp>
      <p:pic>
        <p:nvPicPr>
          <p:cNvPr id="12" name="Picture 11" descr="Energ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1828800"/>
            <a:ext cx="7543800" cy="4502383"/>
          </a:xfrm>
          <a:prstGeom prst="rect">
            <a:avLst/>
          </a:prstGeom>
        </p:spPr>
      </p:pic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consumption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By type of building</a:t>
            </a:r>
            <a:endParaRPr lang="en-US" b="1" dirty="0"/>
          </a:p>
        </p:txBody>
      </p:sp>
      <p:pic>
        <p:nvPicPr>
          <p:cNvPr id="5" name="Picture 4" descr="Energy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828800"/>
            <a:ext cx="6400800" cy="4323102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Electrical demand (kW) profile</a:t>
            </a:r>
            <a:endParaRPr lang="en-US" b="1" dirty="0">
              <a:effectLst/>
            </a:endParaRPr>
          </a:p>
        </p:txBody>
      </p:sp>
      <p:pic>
        <p:nvPicPr>
          <p:cNvPr id="5" name="Picture 4" descr="Energy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447800"/>
            <a:ext cx="5486400" cy="4997304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consumption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12-month moving average</a:t>
            </a:r>
            <a:endParaRPr lang="en-US" b="1" dirty="0"/>
          </a:p>
        </p:txBody>
      </p:sp>
      <p:pic>
        <p:nvPicPr>
          <p:cNvPr id="6" name="Picture 5" descr="Energy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828800"/>
            <a:ext cx="7162800" cy="4038600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8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conservation impact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FY2010 vs. FY2008</a:t>
            </a:r>
            <a:endParaRPr lang="en-US" b="1" dirty="0"/>
          </a:p>
        </p:txBody>
      </p:sp>
      <p:pic>
        <p:nvPicPr>
          <p:cNvPr id="4" name="Picture 3" descr="Energy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828800"/>
            <a:ext cx="6858000" cy="39624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Energy consumption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19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12-month moving average – July 2005-December 2010</a:t>
            </a:r>
            <a:endParaRPr lang="en-US" b="1" dirty="0"/>
          </a:p>
        </p:txBody>
      </p:sp>
      <p:pic>
        <p:nvPicPr>
          <p:cNvPr id="8" name="Picture 7" descr="Energy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1828800"/>
            <a:ext cx="7391400" cy="42672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Created to reform and professionalize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state government administrative services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Enterprise activities leverage economies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of scale and specialized experience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Operates as fee-for-service businesses</a:t>
            </a:r>
          </a:p>
        </p:txBody>
      </p:sp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4102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3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305300" y="65833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FY2011 project priorities</a:t>
            </a:r>
            <a:endParaRPr lang="en-US" b="1" dirty="0">
              <a:effectLst/>
            </a:endParaRPr>
          </a:p>
        </p:txBody>
      </p:sp>
      <p:pic>
        <p:nvPicPr>
          <p:cNvPr id="5" name="Picture 4" descr="Energy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8069" y="1828800"/>
            <a:ext cx="6687862" cy="3893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219200"/>
            <a:ext cx="6672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LED lighting – Parking ramps and lots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943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Achieves </a:t>
            </a:r>
            <a:r>
              <a:rPr lang="en-US" b="1" dirty="0" smtClean="0">
                <a:solidFill>
                  <a:srgbClr val="FF0000"/>
                </a:solidFill>
              </a:rPr>
              <a:t>90% reduction </a:t>
            </a:r>
            <a:r>
              <a:rPr lang="en-US" b="1" dirty="0" smtClean="0"/>
              <a:t>in electrical consumption; improves lighting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FY2011 project priorities</a:t>
            </a:r>
            <a:endParaRPr lang="en-US" b="1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80010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/>
              <a:t>Centralize building lighting control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000" dirty="0" smtClean="0"/>
              <a:t>Fiber-optic network upgrade</a:t>
            </a:r>
          </a:p>
          <a:p>
            <a:pPr marL="566738" indent="-334963">
              <a:spcAft>
                <a:spcPts val="12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  <a:tabLst>
                <a:tab pos="566738" algn="l"/>
              </a:tabLst>
            </a:pPr>
            <a:r>
              <a:rPr lang="en-US" sz="2000" dirty="0" smtClean="0"/>
              <a:t>Honeywell Enterprise Buildings Integrator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Group </a:t>
            </a:r>
            <a:r>
              <a:rPr lang="en-US" sz="2800" b="1" dirty="0" err="1" smtClean="0"/>
              <a:t>relamping</a:t>
            </a:r>
            <a:endParaRPr lang="en-US" sz="2800" b="1" dirty="0" smtClean="0"/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New 800 series fluorescent lamps</a:t>
            </a:r>
          </a:p>
          <a:p>
            <a:pPr marL="566738" indent="-334963">
              <a:spcAft>
                <a:spcPts val="12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Transportation Building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PBEEEP energy studies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Minnesota History Center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Andersen Building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Stassen Building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BCA building</a:t>
            </a:r>
          </a:p>
          <a:p>
            <a:pPr marL="566738" indent="-334963">
              <a:spcAft>
                <a:spcPts val="600"/>
              </a:spcAft>
              <a:buClr>
                <a:srgbClr val="CCFFFF"/>
              </a:buClr>
              <a:buSzPct val="125000"/>
              <a:buFont typeface="Wingdings" pitchFamily="2" charset="2"/>
              <a:buChar char="§"/>
            </a:pPr>
            <a:r>
              <a:rPr lang="en-US" sz="2000" dirty="0" smtClean="0"/>
              <a:t>State Office Building</a:t>
            </a:r>
            <a:endParaRPr lang="en-US" sz="2000" dirty="0"/>
          </a:p>
        </p:txBody>
      </p:sp>
      <p:pic>
        <p:nvPicPr>
          <p:cNvPr id="9" name="Picture 8" descr="Energy 9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6520" y="1676400"/>
            <a:ext cx="1825419" cy="990600"/>
          </a:xfrm>
          <a:prstGeom prst="rect">
            <a:avLst/>
          </a:prstGeom>
        </p:spPr>
      </p:pic>
      <p:pic>
        <p:nvPicPr>
          <p:cNvPr id="12" name="Picture 11" descr="Energy 9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267200"/>
            <a:ext cx="2209800" cy="806347"/>
          </a:xfrm>
          <a:prstGeom prst="rect">
            <a:avLst/>
          </a:prstGeom>
        </p:spPr>
      </p:pic>
      <p:pic>
        <p:nvPicPr>
          <p:cNvPr id="13" name="Picture 12" descr="Energy 9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5257800"/>
            <a:ext cx="3034662" cy="685800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15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6" descr="Admin Dept of Admin colo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 descr="Energy 9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2895600"/>
            <a:ext cx="1648970" cy="115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effectLst/>
              </a:rPr>
              <a:t>Real estate leasing</a:t>
            </a:r>
            <a:endParaRPr lang="en-US" sz="6000" dirty="0">
              <a:effectLst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29000" y="3733800"/>
            <a:ext cx="2438400" cy="1244600"/>
            <a:chOff x="1986" y="1872"/>
            <a:chExt cx="1824" cy="976"/>
          </a:xfrm>
        </p:grpSpPr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3" name="Picture 5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Custodial agencies</a:t>
            </a:r>
            <a:endParaRPr lang="en-US" dirty="0"/>
          </a:p>
        </p:txBody>
      </p:sp>
      <p:pic>
        <p:nvPicPr>
          <p:cNvPr id="11" name="Picture 10" descr="custodial agenc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265" y="1447800"/>
            <a:ext cx="7077470" cy="498653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Commercial leases</a:t>
            </a:r>
            <a:endParaRPr lang="en-US" b="1" dirty="0">
              <a:effectLst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572000" y="2667000"/>
            <a:ext cx="457200" cy="1219200"/>
          </a:xfrm>
          <a:prstGeom prst="rightBrace">
            <a:avLst>
              <a:gd name="adj1" fmla="val 8333"/>
              <a:gd name="adj2" fmla="val 48942"/>
            </a:avLst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11331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$15,045,488.55             $13.44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lea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76" y="1143000"/>
            <a:ext cx="8092447" cy="4897507"/>
          </a:xfrm>
          <a:prstGeom prst="rect">
            <a:avLst/>
          </a:prstGeom>
        </p:spPr>
      </p:pic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15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Rental rates</a:t>
            </a:r>
            <a:endParaRPr lang="en-US" b="1" dirty="0">
              <a:effectLst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914400" y="4953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lease rates are based on gross rent </a:t>
            </a:r>
            <a:br>
              <a:rPr lang="en-US" sz="2400" dirty="0" smtClean="0"/>
            </a:br>
            <a:r>
              <a:rPr lang="en-US" sz="2400" dirty="0" smtClean="0"/>
              <a:t>per usable square foot</a:t>
            </a:r>
            <a:endParaRPr lang="en-US" sz="2400" dirty="0"/>
          </a:p>
        </p:txBody>
      </p:sp>
      <p:pic>
        <p:nvPicPr>
          <p:cNvPr id="10" name="Picture 9" descr="rental rat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749" y="1143000"/>
            <a:ext cx="799450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effectLst/>
              </a:rPr>
              <a:t>Enterprise Lean</a:t>
            </a:r>
            <a:endParaRPr lang="en-US" sz="6000" dirty="0">
              <a:effectLst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29000" y="3733800"/>
            <a:ext cx="2438400" cy="1244600"/>
            <a:chOff x="1986" y="1872"/>
            <a:chExt cx="1824" cy="976"/>
          </a:xfrm>
        </p:grpSpPr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3" name="Picture 5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Enterprise Lean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Began in late 2007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Goal is a continuous process improvement program throughout state government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Core approach uses Lean tools, methods</a:t>
            </a:r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The Lean approach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Laser focus on process improvement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Eliminate waste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Engage people who do the work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Invite other public entities 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Involve the private sector</a:t>
            </a:r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Results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66% average reduction in elapsed/lead time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45% reduction in task time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$90,000 average cost avoidance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80% implementation/sustainment level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One of three states nationwide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Minnesota’s Lean journey</a:t>
            </a:r>
            <a:endParaRPr lang="en-US" dirty="0" smtClean="0"/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Our Mission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914400"/>
          </a:xfrm>
        </p:spPr>
        <p:txBody>
          <a:bodyPr/>
          <a:lstStyle/>
          <a:p>
            <a:pPr lvl="1" eaLnBrk="1" hangingPunct="1">
              <a:spcAft>
                <a:spcPct val="25000"/>
              </a:spcAft>
              <a:buSzPct val="70000"/>
              <a:buFont typeface="Wingdings" pitchFamily="2" charset="2"/>
              <a:buNone/>
              <a:defRPr/>
            </a:pPr>
            <a:r>
              <a:rPr lang="en-US" sz="4000" i="1" dirty="0" smtClean="0">
                <a:effectLst/>
              </a:rPr>
              <a:t>To help our customers succeed </a:t>
            </a:r>
          </a:p>
        </p:txBody>
      </p:sp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5130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31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667000"/>
            <a:ext cx="23860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MPj043588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038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8" descr="MPPH02929J0000[1]"/>
          <p:cNvPicPr>
            <a:picLocks noChangeAspect="1" noChangeArrowheads="1"/>
          </p:cNvPicPr>
          <p:nvPr/>
        </p:nvPicPr>
        <p:blipFill>
          <a:blip r:embed="rId6" cstate="print">
            <a:lum bright="10000" contrast="12000"/>
          </a:blip>
          <a:srcRect/>
          <a:stretch>
            <a:fillRect/>
          </a:stretch>
        </p:blipFill>
        <p:spPr bwMode="auto">
          <a:xfrm>
            <a:off x="2971800" y="2362200"/>
            <a:ext cx="27416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9" descr="MPj04230840000[1]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/>
          <a:stretch>
            <a:fillRect/>
          </a:stretch>
        </p:blipFill>
        <p:spPr bwMode="auto">
          <a:xfrm>
            <a:off x="5638800" y="3048000"/>
            <a:ext cx="19653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To provide our customers with valuable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services, products, advice and expertise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To be recognized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for our innovation and efficiency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To reduce costs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by working across government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800" dirty="0" smtClean="0">
                <a:effectLst/>
              </a:rPr>
              <a:t>To offer a safe environment 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where people thrive and enjoy their work</a:t>
            </a:r>
          </a:p>
        </p:txBody>
      </p:sp>
      <p:grpSp>
        <p:nvGrpSpPr>
          <p:cNvPr id="6148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6150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1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081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FY12-13 Base Funding</a:t>
            </a:r>
          </a:p>
        </p:txBody>
      </p:sp>
      <p:pic>
        <p:nvPicPr>
          <p:cNvPr id="10" name="Picture 9" descr="Updated_P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686" y="1447800"/>
            <a:ext cx="7572627" cy="4191000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12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6" descr="Admin Dept of Admin col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Managing Performance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Business-specific objectives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Decisions based on data: costs,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performance, customer surveys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Quarterly reviews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Support a continuous improvement culture</a:t>
            </a:r>
          </a:p>
        </p:txBody>
      </p:sp>
      <p:grpSp>
        <p:nvGrpSpPr>
          <p:cNvPr id="717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Examples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4343400"/>
          </a:xfrm>
        </p:spPr>
        <p:txBody>
          <a:bodyPr/>
          <a:lstStyle/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Approach/innovation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Results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24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dirty="0" smtClean="0">
                <a:effectLst/>
              </a:rPr>
              <a:t>Moving forward</a:t>
            </a:r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855663" lvl="1" indent="-398463" eaLnBrk="1" hangingPunct="1"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effectLst/>
              </a:rPr>
              <a:t>Purchasing</a:t>
            </a:r>
            <a:endParaRPr lang="en-US" sz="6000" dirty="0">
              <a:effectLst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29000" y="3733800"/>
            <a:ext cx="2438400" cy="1244600"/>
            <a:chOff x="1986" y="1872"/>
            <a:chExt cx="1824" cy="976"/>
          </a:xfrm>
        </p:grpSpPr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93" name="Picture 5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Purchasing</a:t>
            </a:r>
            <a:endParaRPr lang="en-US" b="1" dirty="0">
              <a:effectLst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229600" cy="5410200"/>
          </a:xfrm>
        </p:spPr>
        <p:txBody>
          <a:bodyPr/>
          <a:lstStyle/>
          <a:p>
            <a:pPr marL="0" lvl="1" indent="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5000"/>
              <a:buNone/>
              <a:defRPr/>
            </a:pPr>
            <a:r>
              <a:rPr lang="en-US" dirty="0" smtClean="0">
                <a:effectLst/>
              </a:rPr>
              <a:t>Mission: Acquire goods and services for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state government using methods that support: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Best value for taxpayers’ dollars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Highest  ethical standards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Legislative and executive priorities</a:t>
            </a:r>
          </a:p>
          <a:p>
            <a:pPr marL="0" lvl="1" indent="0" eaLnBrk="1" hangingPunct="1">
              <a:spcBef>
                <a:spcPts val="1800"/>
              </a:spcBef>
              <a:spcAft>
                <a:spcPts val="1200"/>
              </a:spcAft>
              <a:buClr>
                <a:schemeClr val="hlink"/>
              </a:buClr>
              <a:buSzPct val="125000"/>
              <a:buNone/>
              <a:defRPr/>
            </a:pPr>
            <a:r>
              <a:rPr lang="en-US" dirty="0" smtClean="0">
                <a:effectLst/>
              </a:rPr>
              <a:t>Central procurement office role: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Goods and general services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Professional/technical contracts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000" dirty="0" smtClean="0">
                <a:effectLst/>
              </a:rPr>
              <a:t>Cooperative purchasing</a:t>
            </a:r>
          </a:p>
          <a:p>
            <a:pPr marL="855663" lvl="1" indent="-855663" eaLnBrk="1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25000"/>
              <a:buNone/>
              <a:defRPr/>
            </a:pPr>
            <a:r>
              <a:rPr lang="en-US" dirty="0" smtClean="0">
                <a:effectLst/>
              </a:rPr>
              <a:t>$2.1 billion annual average state spend</a:t>
            </a:r>
          </a:p>
          <a:p>
            <a:pPr marL="855663" lvl="1" indent="-855663" eaLnBrk="1" hangingPunct="1"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25000"/>
              <a:buNone/>
              <a:defRPr/>
            </a:pPr>
            <a:r>
              <a:rPr lang="en-US" dirty="0" smtClean="0">
                <a:effectLst/>
              </a:rPr>
              <a:t>Statutory overhauls in 1998, 2007</a:t>
            </a:r>
          </a:p>
          <a:p>
            <a:pPr marL="855663" lvl="1" indent="-398463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/>
            </a:pPr>
            <a:endParaRPr lang="en-US" sz="2400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67600" y="5867400"/>
            <a:ext cx="1316038" cy="706438"/>
            <a:chOff x="1986" y="1872"/>
            <a:chExt cx="1824" cy="976"/>
          </a:xfrm>
        </p:grpSpPr>
        <p:sp>
          <p:nvSpPr>
            <p:cNvPr id="7174" name="Rectangle 5"/>
            <p:cNvSpPr>
              <a:spLocks noChangeAspect="1" noChangeArrowheads="1"/>
            </p:cNvSpPr>
            <p:nvPr/>
          </p:nvSpPr>
          <p:spPr bwMode="auto">
            <a:xfrm>
              <a:off x="1986" y="1872"/>
              <a:ext cx="1824" cy="9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75" name="Picture 6" descr="Admin Dept of Admin col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1924"/>
              <a:ext cx="1636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11500</TotalTime>
  <Words>392</Words>
  <Application>Microsoft Office PowerPoint</Application>
  <PresentationFormat>On-screen Show (4:3)</PresentationFormat>
  <Paragraphs>162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Beam</vt:lpstr>
      <vt:lpstr>Department of Administration</vt:lpstr>
      <vt:lpstr>Who we are</vt:lpstr>
      <vt:lpstr>Our Mission</vt:lpstr>
      <vt:lpstr>Our Goals</vt:lpstr>
      <vt:lpstr>FY12-13 Base Funding</vt:lpstr>
      <vt:lpstr>Managing Performance</vt:lpstr>
      <vt:lpstr>Examples</vt:lpstr>
      <vt:lpstr>Purchasing</vt:lpstr>
      <vt:lpstr>Purchasing</vt:lpstr>
      <vt:lpstr>Strategic procurement</vt:lpstr>
      <vt:lpstr>Procurement innovation</vt:lpstr>
      <vt:lpstr>Energy conservation</vt:lpstr>
      <vt:lpstr>Energy consumption</vt:lpstr>
      <vt:lpstr>Energy consumption by type</vt:lpstr>
      <vt:lpstr>Energy consumption</vt:lpstr>
      <vt:lpstr>Electrical demand (kW) profile</vt:lpstr>
      <vt:lpstr>Energy consumption</vt:lpstr>
      <vt:lpstr>Energy conservation impact</vt:lpstr>
      <vt:lpstr>Energy consumption</vt:lpstr>
      <vt:lpstr>FY2011 project priorities</vt:lpstr>
      <vt:lpstr>FY2011 project priorities</vt:lpstr>
      <vt:lpstr>Real estate leasing</vt:lpstr>
      <vt:lpstr>Custodial agencies</vt:lpstr>
      <vt:lpstr>Commercial leases</vt:lpstr>
      <vt:lpstr>Rental rates</vt:lpstr>
      <vt:lpstr>Enterprise Lean</vt:lpstr>
      <vt:lpstr>Enterprise Lean</vt:lpstr>
      <vt:lpstr>The Lean approach</vt:lpstr>
      <vt:lpstr>Results</vt:lpstr>
    </vt:vector>
  </TitlesOfParts>
  <Company>State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Administration</dc:title>
  <dc:creator>Jim Schwartz</dc:creator>
  <cp:lastModifiedBy>Software Administration</cp:lastModifiedBy>
  <cp:revision>494</cp:revision>
  <dcterms:created xsi:type="dcterms:W3CDTF">2006-10-19T19:17:46Z</dcterms:created>
  <dcterms:modified xsi:type="dcterms:W3CDTF">2011-01-26T23:07:53Z</dcterms:modified>
</cp:coreProperties>
</file>