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3" r:id="rId1"/>
  </p:sldMasterIdLst>
  <p:notesMasterIdLst>
    <p:notesMasterId r:id="rId28"/>
  </p:notesMasterIdLst>
  <p:handoutMasterIdLst>
    <p:handoutMasterId r:id="rId29"/>
  </p:handoutMasterIdLst>
  <p:sldIdLst>
    <p:sldId id="591" r:id="rId2"/>
    <p:sldId id="834" r:id="rId3"/>
    <p:sldId id="810" r:id="rId4"/>
    <p:sldId id="837" r:id="rId5"/>
    <p:sldId id="835" r:id="rId6"/>
    <p:sldId id="849" r:id="rId7"/>
    <p:sldId id="851" r:id="rId8"/>
    <p:sldId id="852" r:id="rId9"/>
    <p:sldId id="853" r:id="rId10"/>
    <p:sldId id="854" r:id="rId11"/>
    <p:sldId id="843" r:id="rId12"/>
    <p:sldId id="845" r:id="rId13"/>
    <p:sldId id="257" r:id="rId14"/>
    <p:sldId id="860" r:id="rId15"/>
    <p:sldId id="844" r:id="rId16"/>
    <p:sldId id="846" r:id="rId17"/>
    <p:sldId id="856" r:id="rId18"/>
    <p:sldId id="857" r:id="rId19"/>
    <p:sldId id="483" r:id="rId20"/>
    <p:sldId id="487" r:id="rId21"/>
    <p:sldId id="513" r:id="rId22"/>
    <p:sldId id="838" r:id="rId23"/>
    <p:sldId id="840" r:id="rId24"/>
    <p:sldId id="858" r:id="rId25"/>
    <p:sldId id="859" r:id="rId26"/>
    <p:sldId id="628" r:id="rId2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67C"/>
    <a:srgbClr val="CB0000"/>
    <a:srgbClr val="800899"/>
    <a:srgbClr val="F0A841"/>
    <a:srgbClr val="9E3D22"/>
    <a:srgbClr val="DACF27"/>
    <a:srgbClr val="6600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27" autoAdjust="0"/>
    <p:restoredTop sz="94375"/>
  </p:normalViewPr>
  <p:slideViewPr>
    <p:cSldViewPr snapToGrid="0" snapToObjects="1">
      <p:cViewPr varScale="1">
        <p:scale>
          <a:sx n="81" d="100"/>
          <a:sy n="81" d="100"/>
        </p:scale>
        <p:origin x="240"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8112"/>
    </p:cViewPr>
  </p:sorterViewPr>
  <p:notesViewPr>
    <p:cSldViewPr snapToGrid="0" snapToObjects="1">
      <p:cViewPr varScale="1">
        <p:scale>
          <a:sx n="55" d="100"/>
          <a:sy n="55" d="100"/>
        </p:scale>
        <p:origin x="-2892" y="-90"/>
      </p:cViewPr>
      <p:guideLst>
        <p:guide orient="horz" pos="2957"/>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brower\Desktop\Redistricting%20Release\081421%202010%202020%20data\mn%20congressional%20districts%202010-2020.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brower\Documents\ShareFile\Shared%20Folders\Susan's%20PPTs\MN%20House%20Redistricting%20Meeting\mn%20congressional%20district%202010-2020.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brower\Documents\ShareFile\Shared%20Folders\Susan's%20PPTs\MN%20House%20Redistricting%20Meeting\mn%20state%20legislative%20district%20senate%20sldu%202010-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7A-4C57-A7EF-5519D22511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7A-4C57-A7EF-5519D22511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7A-4C57-A7EF-5519D22511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27A-4C57-A7EF-5519D22511E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27A-4C57-A7EF-5519D22511E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27A-4C57-A7EF-5519D22511E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27A-4C57-A7EF-5519D22511E1}"/>
              </c:ext>
            </c:extLst>
          </c:dPt>
          <c:dLbls>
            <c:dLbl>
              <c:idx val="0"/>
              <c:layout>
                <c:manualLayout>
                  <c:x val="0.17203805774278216"/>
                  <c:y val="-9.9491834354039077E-2"/>
                </c:manualLayout>
              </c:layout>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7A-4C57-A7EF-5519D22511E1}"/>
                </c:ext>
              </c:extLst>
            </c:dLbl>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White</c:v>
                </c:pt>
                <c:pt idx="1">
                  <c:v>Am. Indian</c:v>
                </c:pt>
                <c:pt idx="2">
                  <c:v>Asian</c:v>
                </c:pt>
                <c:pt idx="3">
                  <c:v>Black</c:v>
                </c:pt>
                <c:pt idx="4">
                  <c:v>Hispanic</c:v>
                </c:pt>
                <c:pt idx="5">
                  <c:v>Other race</c:v>
                </c:pt>
                <c:pt idx="6">
                  <c:v>Mulitriacial</c:v>
                </c:pt>
              </c:strCache>
            </c:strRef>
          </c:cat>
          <c:val>
            <c:numRef>
              <c:f>Sheet1!$B$2:$B$8</c:f>
              <c:numCache>
                <c:formatCode>#,##0</c:formatCode>
                <c:ptCount val="7"/>
                <c:pt idx="0">
                  <c:v>4353880</c:v>
                </c:pt>
                <c:pt idx="1">
                  <c:v>57046</c:v>
                </c:pt>
                <c:pt idx="2">
                  <c:v>300081</c:v>
                </c:pt>
                <c:pt idx="3">
                  <c:v>392850</c:v>
                </c:pt>
                <c:pt idx="4">
                  <c:v>345640</c:v>
                </c:pt>
                <c:pt idx="5">
                  <c:v>20963</c:v>
                </c:pt>
                <c:pt idx="6">
                  <c:v>236034</c:v>
                </c:pt>
              </c:numCache>
            </c:numRef>
          </c:val>
          <c:extLst>
            <c:ext xmlns:c16="http://schemas.microsoft.com/office/drawing/2014/chart" uri="{C3380CC4-5D6E-409C-BE32-E72D297353CC}">
              <c16:uniqueId val="{0000000E-C27A-4C57-A7EF-5519D22511E1}"/>
            </c:ext>
          </c:extLst>
        </c:ser>
        <c:dLbls>
          <c:showLegendKey val="0"/>
          <c:showVal val="0"/>
          <c:showCatName val="1"/>
          <c:showSerName val="0"/>
          <c:showPercent val="1"/>
          <c:showBubbleSize val="0"/>
          <c:showLeaderLines val="1"/>
        </c:dLbls>
        <c:firstSliceAng val="10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7418311841455"/>
          <c:y val="4.1427106178676371E-2"/>
          <c:w val="0.87731760432119898"/>
          <c:h val="0.85517886264953846"/>
        </c:manualLayout>
      </c:layout>
      <c:lineChart>
        <c:grouping val="standard"/>
        <c:varyColors val="0"/>
        <c:ser>
          <c:idx val="2"/>
          <c:order val="2"/>
          <c:tx>
            <c:strRef>
              <c:f>'MN Summary'!$K$22</c:f>
              <c:strCache>
                <c:ptCount val="1"/>
                <c:pt idx="0">
                  <c:v>American Indian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9B0-46D4-B802-F908D37B5FC7}"/>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'MN Summary'!$L$19:$M$19</c:f>
              <c:numCache>
                <c:formatCode>General</c:formatCode>
                <c:ptCount val="2"/>
                <c:pt idx="0">
                  <c:v>2010</c:v>
                </c:pt>
                <c:pt idx="1">
                  <c:v>2020</c:v>
                </c:pt>
              </c:numCache>
            </c:numRef>
          </c:cat>
          <c:val>
            <c:numRef>
              <c:f>'MN Summary'!$L$22:$M$22</c:f>
              <c:numCache>
                <c:formatCode>_(* #,##0_);_(* \(#,##0\);_(* "-"??_);_(@_)</c:formatCode>
                <c:ptCount val="2"/>
                <c:pt idx="0">
                  <c:v>55421</c:v>
                </c:pt>
                <c:pt idx="1">
                  <c:v>57046</c:v>
                </c:pt>
              </c:numCache>
            </c:numRef>
          </c:val>
          <c:smooth val="0"/>
          <c:extLst>
            <c:ext xmlns:c16="http://schemas.microsoft.com/office/drawing/2014/chart" uri="{C3380CC4-5D6E-409C-BE32-E72D297353CC}">
              <c16:uniqueId val="{00000001-99B0-46D4-B802-F908D37B5FC7}"/>
            </c:ext>
          </c:extLst>
        </c:ser>
        <c:ser>
          <c:idx val="3"/>
          <c:order val="3"/>
          <c:tx>
            <c:strRef>
              <c:f>'MN Summary'!$K$23</c:f>
              <c:strCache>
                <c:ptCount val="1"/>
                <c:pt idx="0">
                  <c:v>Asian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99B0-46D4-B802-F908D37B5FC7}"/>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'MN Summary'!$L$19:$M$19</c:f>
              <c:numCache>
                <c:formatCode>General</c:formatCode>
                <c:ptCount val="2"/>
                <c:pt idx="0">
                  <c:v>2010</c:v>
                </c:pt>
                <c:pt idx="1">
                  <c:v>2020</c:v>
                </c:pt>
              </c:numCache>
            </c:numRef>
          </c:cat>
          <c:val>
            <c:numRef>
              <c:f>'MN Summary'!$L$23:$M$23</c:f>
              <c:numCache>
                <c:formatCode>_(* #,##0_);_(* \(#,##0\);_(* "-"??_);_(@_)</c:formatCode>
                <c:ptCount val="2"/>
                <c:pt idx="0">
                  <c:v>214856</c:v>
                </c:pt>
                <c:pt idx="1">
                  <c:v>300081</c:v>
                </c:pt>
              </c:numCache>
            </c:numRef>
          </c:val>
          <c:smooth val="0"/>
          <c:extLst>
            <c:ext xmlns:c16="http://schemas.microsoft.com/office/drawing/2014/chart" uri="{C3380CC4-5D6E-409C-BE32-E72D297353CC}">
              <c16:uniqueId val="{00000003-99B0-46D4-B802-F908D37B5FC7}"/>
            </c:ext>
          </c:extLst>
        </c:ser>
        <c:ser>
          <c:idx val="4"/>
          <c:order val="4"/>
          <c:tx>
            <c:strRef>
              <c:f>'MN Summary'!$K$24</c:f>
              <c:strCache>
                <c:ptCount val="1"/>
                <c:pt idx="0">
                  <c:v>Black</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99B0-46D4-B802-F908D37B5FC7}"/>
                </c:ext>
              </c:extLst>
            </c:dLbl>
            <c:dLbl>
              <c:idx val="1"/>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99B0-46D4-B802-F908D37B5FC7}"/>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'MN Summary'!$L$19:$M$19</c:f>
              <c:numCache>
                <c:formatCode>General</c:formatCode>
                <c:ptCount val="2"/>
                <c:pt idx="0">
                  <c:v>2010</c:v>
                </c:pt>
                <c:pt idx="1">
                  <c:v>2020</c:v>
                </c:pt>
              </c:numCache>
            </c:numRef>
          </c:cat>
          <c:val>
            <c:numRef>
              <c:f>'MN Summary'!$L$24:$M$24</c:f>
              <c:numCache>
                <c:formatCode>_(* #,##0_);_(* \(#,##0\);_(* "-"??_);_(@_)</c:formatCode>
                <c:ptCount val="2"/>
                <c:pt idx="0">
                  <c:v>269141</c:v>
                </c:pt>
                <c:pt idx="1">
                  <c:v>392850</c:v>
                </c:pt>
              </c:numCache>
            </c:numRef>
          </c:val>
          <c:smooth val="0"/>
          <c:extLst>
            <c:ext xmlns:c16="http://schemas.microsoft.com/office/drawing/2014/chart" uri="{C3380CC4-5D6E-409C-BE32-E72D297353CC}">
              <c16:uniqueId val="{00000006-99B0-46D4-B802-F908D37B5FC7}"/>
            </c:ext>
          </c:extLst>
        </c:ser>
        <c:ser>
          <c:idx val="5"/>
          <c:order val="5"/>
          <c:tx>
            <c:strRef>
              <c:f>'MN Summary'!$K$25</c:f>
              <c:strCache>
                <c:ptCount val="1"/>
                <c:pt idx="0">
                  <c:v>Hispanic/Latino</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99B0-46D4-B802-F908D37B5FC7}"/>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'MN Summary'!$L$19:$M$19</c:f>
              <c:numCache>
                <c:formatCode>General</c:formatCode>
                <c:ptCount val="2"/>
                <c:pt idx="0">
                  <c:v>2010</c:v>
                </c:pt>
                <c:pt idx="1">
                  <c:v>2020</c:v>
                </c:pt>
              </c:numCache>
            </c:numRef>
          </c:cat>
          <c:val>
            <c:numRef>
              <c:f>'MN Summary'!$L$25:$M$25</c:f>
              <c:numCache>
                <c:formatCode>_(* #,##0_);_(* \(#,##0\);_(* "-"??_);_(@_)</c:formatCode>
                <c:ptCount val="2"/>
                <c:pt idx="0">
                  <c:v>250258</c:v>
                </c:pt>
                <c:pt idx="1">
                  <c:v>345640</c:v>
                </c:pt>
              </c:numCache>
            </c:numRef>
          </c:val>
          <c:smooth val="0"/>
          <c:extLst>
            <c:ext xmlns:c16="http://schemas.microsoft.com/office/drawing/2014/chart" uri="{C3380CC4-5D6E-409C-BE32-E72D297353CC}">
              <c16:uniqueId val="{00000008-99B0-46D4-B802-F908D37B5FC7}"/>
            </c:ext>
          </c:extLst>
        </c:ser>
        <c:ser>
          <c:idx val="6"/>
          <c:order val="6"/>
          <c:tx>
            <c:strRef>
              <c:f>'MN Summary'!$K$26</c:f>
              <c:strCache>
                <c:ptCount val="1"/>
                <c:pt idx="0">
                  <c:v>Other race</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9-99B0-46D4-B802-F908D37B5FC7}"/>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'MN Summary'!$L$19:$M$19</c:f>
              <c:numCache>
                <c:formatCode>General</c:formatCode>
                <c:ptCount val="2"/>
                <c:pt idx="0">
                  <c:v>2010</c:v>
                </c:pt>
                <c:pt idx="1">
                  <c:v>2020</c:v>
                </c:pt>
              </c:numCache>
            </c:numRef>
          </c:cat>
          <c:val>
            <c:numRef>
              <c:f>'MN Summary'!$L$26:$M$26</c:f>
              <c:numCache>
                <c:formatCode>_(* #,##0_);_(* \(#,##0\);_(* "-"??_);_(@_)</c:formatCode>
                <c:ptCount val="2"/>
                <c:pt idx="0">
                  <c:v>5947</c:v>
                </c:pt>
                <c:pt idx="1">
                  <c:v>20963</c:v>
                </c:pt>
              </c:numCache>
            </c:numRef>
          </c:val>
          <c:smooth val="0"/>
          <c:extLst>
            <c:ext xmlns:c16="http://schemas.microsoft.com/office/drawing/2014/chart" uri="{C3380CC4-5D6E-409C-BE32-E72D297353CC}">
              <c16:uniqueId val="{0000000A-99B0-46D4-B802-F908D37B5FC7}"/>
            </c:ext>
          </c:extLst>
        </c:ser>
        <c:ser>
          <c:idx val="7"/>
          <c:order val="7"/>
          <c:tx>
            <c:strRef>
              <c:f>'MN Summary'!$K$27</c:f>
              <c:strCache>
                <c:ptCount val="1"/>
                <c:pt idx="0">
                  <c:v>Two or more races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B-99B0-46D4-B802-F908D37B5FC7}"/>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'MN Summary'!$L$19:$M$19</c:f>
              <c:numCache>
                <c:formatCode>General</c:formatCode>
                <c:ptCount val="2"/>
                <c:pt idx="0">
                  <c:v>2010</c:v>
                </c:pt>
                <c:pt idx="1">
                  <c:v>2020</c:v>
                </c:pt>
              </c:numCache>
            </c:numRef>
          </c:cat>
          <c:val>
            <c:numRef>
              <c:f>'MN Summary'!$L$27:$M$27</c:f>
              <c:numCache>
                <c:formatCode>_(* #,##0_);_(* \(#,##0\);_(* "-"??_);_(@_)</c:formatCode>
                <c:ptCount val="2"/>
                <c:pt idx="0">
                  <c:v>103160</c:v>
                </c:pt>
                <c:pt idx="1">
                  <c:v>236034</c:v>
                </c:pt>
              </c:numCache>
            </c:numRef>
          </c:val>
          <c:smooth val="0"/>
          <c:extLst>
            <c:ext xmlns:c16="http://schemas.microsoft.com/office/drawing/2014/chart" uri="{C3380CC4-5D6E-409C-BE32-E72D297353CC}">
              <c16:uniqueId val="{0000000C-99B0-46D4-B802-F908D37B5FC7}"/>
            </c:ext>
          </c:extLst>
        </c:ser>
        <c:dLbls>
          <c:showLegendKey val="0"/>
          <c:showVal val="0"/>
          <c:showCatName val="0"/>
          <c:showSerName val="0"/>
          <c:showPercent val="0"/>
          <c:showBubbleSize val="0"/>
        </c:dLbls>
        <c:marker val="1"/>
        <c:smooth val="0"/>
        <c:axId val="584934424"/>
        <c:axId val="584931144"/>
        <c:extLst>
          <c:ext xmlns:c15="http://schemas.microsoft.com/office/drawing/2012/chart" uri="{02D57815-91ED-43cb-92C2-25804820EDAC}">
            <c15:filteredLineSeries>
              <c15:ser>
                <c:idx val="0"/>
                <c:order val="0"/>
                <c:tx>
                  <c:strRef>
                    <c:extLst>
                      <c:ext uri="{02D57815-91ED-43cb-92C2-25804820EDAC}">
                        <c15:formulaRef>
                          <c15:sqref>'MN Summary'!$K$20</c15:sqref>
                        </c15:formulaRef>
                      </c:ext>
                    </c:extLst>
                    <c:strCache>
                      <c:ptCount val="1"/>
                      <c:pt idx="0">
                        <c:v>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LblPos val="r"/>
                    <c:showLegendKey val="0"/>
                    <c:showVal val="1"/>
                    <c:showCatName val="0"/>
                    <c:showSerName val="1"/>
                    <c:showPercent val="0"/>
                    <c:showBubbleSize val="0"/>
                    <c:extLst>
                      <c:ext uri="{CE6537A1-D6FC-4f65-9D91-7224C49458BB}"/>
                      <c:ext xmlns:c16="http://schemas.microsoft.com/office/drawing/2014/chart" uri="{C3380CC4-5D6E-409C-BE32-E72D297353CC}">
                        <c16:uniqueId val="{0000000D-99B0-46D4-B802-F908D37B5F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'MN Summary'!$L$19:$M$19</c15:sqref>
                        </c15:formulaRef>
                      </c:ext>
                    </c:extLst>
                    <c:numCache>
                      <c:formatCode>General</c:formatCode>
                      <c:ptCount val="2"/>
                      <c:pt idx="0">
                        <c:v>2010</c:v>
                      </c:pt>
                      <c:pt idx="1">
                        <c:v>2020</c:v>
                      </c:pt>
                    </c:numCache>
                  </c:numRef>
                </c:cat>
                <c:val>
                  <c:numRef>
                    <c:extLst>
                      <c:ext uri="{02D57815-91ED-43cb-92C2-25804820EDAC}">
                        <c15:formulaRef>
                          <c15:sqref>'MN Summary'!$L$20:$M$20</c15:sqref>
                        </c15:formulaRef>
                      </c:ext>
                    </c:extLst>
                    <c:numCache>
                      <c:formatCode>_(* #,##0_);_(* \(#,##0\);_(* "-"??_);_(@_)</c:formatCode>
                      <c:ptCount val="2"/>
                      <c:pt idx="0">
                        <c:v>5303925</c:v>
                      </c:pt>
                      <c:pt idx="1">
                        <c:v>5706494</c:v>
                      </c:pt>
                    </c:numCache>
                  </c:numRef>
                </c:val>
                <c:smooth val="0"/>
                <c:extLst>
                  <c:ext xmlns:c16="http://schemas.microsoft.com/office/drawing/2014/chart" uri="{C3380CC4-5D6E-409C-BE32-E72D297353CC}">
                    <c16:uniqueId val="{0000000E-99B0-46D4-B802-F908D37B5FC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'MN Summary'!$K$21</c15:sqref>
                        </c15:formulaRef>
                      </c:ext>
                    </c:extLst>
                    <c:strCache>
                      <c:ptCount val="1"/>
                      <c:pt idx="0">
                        <c:v>White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LblPos val="r"/>
                    <c:showLegendKey val="0"/>
                    <c:showVal val="1"/>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99B0-46D4-B802-F908D37B5F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'MN Summary'!$L$19:$M$19</c15:sqref>
                        </c15:formulaRef>
                      </c:ext>
                    </c:extLst>
                    <c:numCache>
                      <c:formatCode>General</c:formatCode>
                      <c:ptCount val="2"/>
                      <c:pt idx="0">
                        <c:v>2010</c:v>
                      </c:pt>
                      <c:pt idx="1">
                        <c:v>2020</c:v>
                      </c:pt>
                    </c:numCache>
                  </c:numRef>
                </c:cat>
                <c:val>
                  <c:numRef>
                    <c:extLst xmlns:c15="http://schemas.microsoft.com/office/drawing/2012/chart">
                      <c:ext xmlns:c15="http://schemas.microsoft.com/office/drawing/2012/chart" uri="{02D57815-91ED-43cb-92C2-25804820EDAC}">
                        <c15:formulaRef>
                          <c15:sqref>'MN Summary'!$L$21:$M$21</c15:sqref>
                        </c15:formulaRef>
                      </c:ext>
                    </c:extLst>
                    <c:numCache>
                      <c:formatCode>_(* #,##0_);_(* \(#,##0\);_(* "-"??_);_(@_)</c:formatCode>
                      <c:ptCount val="2"/>
                      <c:pt idx="0">
                        <c:v>4405142</c:v>
                      </c:pt>
                      <c:pt idx="1">
                        <c:v>4353880</c:v>
                      </c:pt>
                    </c:numCache>
                  </c:numRef>
                </c:val>
                <c:smooth val="0"/>
                <c:extLst xmlns:c15="http://schemas.microsoft.com/office/drawing/2012/chart">
                  <c:ext xmlns:c16="http://schemas.microsoft.com/office/drawing/2014/chart" uri="{C3380CC4-5D6E-409C-BE32-E72D297353CC}">
                    <c16:uniqueId val="{00000010-99B0-46D4-B802-F908D37B5FC7}"/>
                  </c:ext>
                </c:extLst>
              </c15:ser>
            </c15:filteredLineSeries>
          </c:ext>
        </c:extLst>
      </c:lineChart>
      <c:catAx>
        <c:axId val="58493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584931144"/>
        <c:crosses val="autoZero"/>
        <c:auto val="1"/>
        <c:lblAlgn val="ctr"/>
        <c:lblOffset val="100"/>
        <c:noMultiLvlLbl val="0"/>
      </c:catAx>
      <c:valAx>
        <c:axId val="584931144"/>
        <c:scaling>
          <c:orientation val="minMax"/>
        </c:scaling>
        <c:delete val="0"/>
        <c:axPos val="l"/>
        <c:majorGridlines>
          <c:spPr>
            <a:ln w="9525" cap="flat" cmpd="sng" algn="ctr">
              <a:solidFill>
                <a:schemeClr val="bg2">
                  <a:lumMod val="9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584934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2"/>
                </a:solidFill>
                <a:latin typeface="+mn-lt"/>
                <a:ea typeface="+mn-ea"/>
                <a:cs typeface="+mn-cs"/>
              </a:defRPr>
            </a:pPr>
            <a:r>
              <a:rPr lang="en-US" dirty="0"/>
              <a:t>Population Change by Congressional District, 2010-2020</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1611562619264244E-2"/>
          <c:y val="0.11521230602142903"/>
          <c:w val="0.86778202104376612"/>
          <c:h val="0.85560997514567971"/>
        </c:manualLayout>
      </c:layout>
      <c:barChart>
        <c:barDir val="bar"/>
        <c:grouping val="clustered"/>
        <c:varyColors val="0"/>
        <c:ser>
          <c:idx val="0"/>
          <c:order val="0"/>
          <c:tx>
            <c:strRef>
              <c:f>'mn congressional district 2 (2)'!$B$1</c:f>
              <c:strCache>
                <c:ptCount val="1"/>
                <c:pt idx="0">
                  <c:v>N_POPCHNG_2010_2020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'mn congressional district 2 (2)'!$A$2:$A$9</c:f>
              <c:numCache>
                <c:formatCode>General</c:formatCode>
                <c:ptCount val="8"/>
                <c:pt idx="0">
                  <c:v>7</c:v>
                </c:pt>
                <c:pt idx="1">
                  <c:v>8</c:v>
                </c:pt>
                <c:pt idx="2">
                  <c:v>1</c:v>
                </c:pt>
                <c:pt idx="3">
                  <c:v>4</c:v>
                </c:pt>
                <c:pt idx="4">
                  <c:v>2</c:v>
                </c:pt>
                <c:pt idx="5">
                  <c:v>6</c:v>
                </c:pt>
                <c:pt idx="6">
                  <c:v>5</c:v>
                </c:pt>
                <c:pt idx="7">
                  <c:v>3</c:v>
                </c:pt>
              </c:numCache>
            </c:numRef>
          </c:cat>
          <c:val>
            <c:numRef>
              <c:f>'mn congressional district 2 (2)'!$B$2:$B$9</c:f>
              <c:numCache>
                <c:formatCode>#,##0</c:formatCode>
                <c:ptCount val="8"/>
                <c:pt idx="0">
                  <c:v>10523</c:v>
                </c:pt>
                <c:pt idx="1">
                  <c:v>12938</c:v>
                </c:pt>
                <c:pt idx="2">
                  <c:v>27735</c:v>
                </c:pt>
                <c:pt idx="3">
                  <c:v>63486</c:v>
                </c:pt>
                <c:pt idx="4">
                  <c:v>68967</c:v>
                </c:pt>
                <c:pt idx="5">
                  <c:v>70967</c:v>
                </c:pt>
                <c:pt idx="6">
                  <c:v>73045</c:v>
                </c:pt>
                <c:pt idx="7">
                  <c:v>74908</c:v>
                </c:pt>
              </c:numCache>
            </c:numRef>
          </c:val>
          <c:extLst>
            <c:ext xmlns:c16="http://schemas.microsoft.com/office/drawing/2014/chart" uri="{C3380CC4-5D6E-409C-BE32-E72D297353CC}">
              <c16:uniqueId val="{00000000-C2A6-4C44-A0D6-23926D7E0777}"/>
            </c:ext>
          </c:extLst>
        </c:ser>
        <c:dLbls>
          <c:showLegendKey val="0"/>
          <c:showVal val="1"/>
          <c:showCatName val="0"/>
          <c:showSerName val="0"/>
          <c:showPercent val="0"/>
          <c:showBubbleSize val="0"/>
        </c:dLbls>
        <c:gapWidth val="150"/>
        <c:overlap val="-25"/>
        <c:axId val="1519111927"/>
        <c:axId val="1519112255"/>
      </c:barChart>
      <c:catAx>
        <c:axId val="1519111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519112255"/>
        <c:crosses val="autoZero"/>
        <c:auto val="1"/>
        <c:lblAlgn val="ctr"/>
        <c:lblOffset val="100"/>
        <c:noMultiLvlLbl val="0"/>
      </c:catAx>
      <c:valAx>
        <c:axId val="1519112255"/>
        <c:scaling>
          <c:orientation val="minMax"/>
        </c:scaling>
        <c:delete val="1"/>
        <c:axPos val="b"/>
        <c:numFmt formatCode="#,##0" sourceLinked="1"/>
        <c:majorTickMark val="none"/>
        <c:minorTickMark val="none"/>
        <c:tickLblPos val="nextTo"/>
        <c:crossAx val="1519111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'mn state legislative distri (2)'!$B$1</c:f>
              <c:strCache>
                <c:ptCount val="1"/>
                <c:pt idx="0">
                  <c:v> 2010_2020 </c:v>
                </c:pt>
              </c:strCache>
            </c:strRef>
          </c:tx>
          <c:spPr>
            <a:solidFill>
              <a:schemeClr val="accent1"/>
            </a:solidFill>
            <a:ln>
              <a:noFill/>
            </a:ln>
            <a:effectLst/>
          </c:spPr>
          <c:invertIfNegative val="0"/>
          <c:cat>
            <c:numRef>
              <c:f>'mn state legislative distri (2)'!$A$2:$A$68</c:f>
              <c:numCache>
                <c:formatCode>General</c:formatCode>
                <c:ptCount val="67"/>
                <c:pt idx="0">
                  <c:v>59</c:v>
                </c:pt>
                <c:pt idx="1">
                  <c:v>57</c:v>
                </c:pt>
                <c:pt idx="2">
                  <c:v>60</c:v>
                </c:pt>
                <c:pt idx="3">
                  <c:v>47</c:v>
                </c:pt>
                <c:pt idx="4">
                  <c:v>53</c:v>
                </c:pt>
                <c:pt idx="5">
                  <c:v>30</c:v>
                </c:pt>
                <c:pt idx="6">
                  <c:v>34</c:v>
                </c:pt>
                <c:pt idx="7">
                  <c:v>55</c:v>
                </c:pt>
                <c:pt idx="8">
                  <c:v>44</c:v>
                </c:pt>
                <c:pt idx="9">
                  <c:v>58</c:v>
                </c:pt>
                <c:pt idx="10">
                  <c:v>37</c:v>
                </c:pt>
                <c:pt idx="11">
                  <c:v>67</c:v>
                </c:pt>
                <c:pt idx="12">
                  <c:v>26</c:v>
                </c:pt>
                <c:pt idx="13">
                  <c:v>25</c:v>
                </c:pt>
                <c:pt idx="14">
                  <c:v>61</c:v>
                </c:pt>
                <c:pt idx="15">
                  <c:v>56</c:v>
                </c:pt>
                <c:pt idx="16">
                  <c:v>49</c:v>
                </c:pt>
                <c:pt idx="17">
                  <c:v>33</c:v>
                </c:pt>
                <c:pt idx="18">
                  <c:v>46</c:v>
                </c:pt>
                <c:pt idx="19">
                  <c:v>40</c:v>
                </c:pt>
                <c:pt idx="20">
                  <c:v>41</c:v>
                </c:pt>
                <c:pt idx="21">
                  <c:v>65</c:v>
                </c:pt>
                <c:pt idx="22">
                  <c:v>36</c:v>
                </c:pt>
                <c:pt idx="23">
                  <c:v>38</c:v>
                </c:pt>
                <c:pt idx="24">
                  <c:v>4</c:v>
                </c:pt>
                <c:pt idx="25">
                  <c:v>39</c:v>
                </c:pt>
                <c:pt idx="26">
                  <c:v>19</c:v>
                </c:pt>
                <c:pt idx="27">
                  <c:v>29</c:v>
                </c:pt>
                <c:pt idx="28">
                  <c:v>35</c:v>
                </c:pt>
                <c:pt idx="29">
                  <c:v>42</c:v>
                </c:pt>
                <c:pt idx="30">
                  <c:v>32</c:v>
                </c:pt>
                <c:pt idx="31">
                  <c:v>31</c:v>
                </c:pt>
                <c:pt idx="32">
                  <c:v>50</c:v>
                </c:pt>
                <c:pt idx="33">
                  <c:v>43</c:v>
                </c:pt>
                <c:pt idx="34">
                  <c:v>20</c:v>
                </c:pt>
                <c:pt idx="35">
                  <c:v>51</c:v>
                </c:pt>
                <c:pt idx="36">
                  <c:v>54</c:v>
                </c:pt>
                <c:pt idx="37">
                  <c:v>8</c:v>
                </c:pt>
                <c:pt idx="38">
                  <c:v>64</c:v>
                </c:pt>
                <c:pt idx="39">
                  <c:v>14</c:v>
                </c:pt>
                <c:pt idx="40">
                  <c:v>13</c:v>
                </c:pt>
                <c:pt idx="41">
                  <c:v>63</c:v>
                </c:pt>
                <c:pt idx="42">
                  <c:v>15</c:v>
                </c:pt>
                <c:pt idx="43">
                  <c:v>45</c:v>
                </c:pt>
                <c:pt idx="44">
                  <c:v>52</c:v>
                </c:pt>
                <c:pt idx="45">
                  <c:v>48</c:v>
                </c:pt>
                <c:pt idx="46">
                  <c:v>66</c:v>
                </c:pt>
                <c:pt idx="47">
                  <c:v>62</c:v>
                </c:pt>
                <c:pt idx="48">
                  <c:v>10</c:v>
                </c:pt>
                <c:pt idx="49">
                  <c:v>5</c:v>
                </c:pt>
                <c:pt idx="50">
                  <c:v>2</c:v>
                </c:pt>
                <c:pt idx="51">
                  <c:v>9</c:v>
                </c:pt>
                <c:pt idx="52">
                  <c:v>21</c:v>
                </c:pt>
                <c:pt idx="53">
                  <c:v>24</c:v>
                </c:pt>
                <c:pt idx="54">
                  <c:v>7</c:v>
                </c:pt>
                <c:pt idx="55">
                  <c:v>17</c:v>
                </c:pt>
                <c:pt idx="56">
                  <c:v>12</c:v>
                </c:pt>
                <c:pt idx="57">
                  <c:v>27</c:v>
                </c:pt>
                <c:pt idx="58">
                  <c:v>18</c:v>
                </c:pt>
                <c:pt idx="59">
                  <c:v>11</c:v>
                </c:pt>
                <c:pt idx="60">
                  <c:v>3</c:v>
                </c:pt>
                <c:pt idx="61">
                  <c:v>22</c:v>
                </c:pt>
                <c:pt idx="62">
                  <c:v>1</c:v>
                </c:pt>
                <c:pt idx="63">
                  <c:v>6</c:v>
                </c:pt>
                <c:pt idx="64">
                  <c:v>23</c:v>
                </c:pt>
                <c:pt idx="65">
                  <c:v>28</c:v>
                </c:pt>
                <c:pt idx="66">
                  <c:v>16</c:v>
                </c:pt>
              </c:numCache>
            </c:numRef>
          </c:cat>
          <c:val>
            <c:numRef>
              <c:f>'mn state legislative distri (2)'!$B$2:$B$68</c:f>
              <c:numCache>
                <c:formatCode>_(* #,##0_);_(* \(#,##0\);_(* "-"??_);_(@_)</c:formatCode>
                <c:ptCount val="67"/>
                <c:pt idx="0">
                  <c:v>15654</c:v>
                </c:pt>
                <c:pt idx="1">
                  <c:v>15630</c:v>
                </c:pt>
                <c:pt idx="2">
                  <c:v>15605</c:v>
                </c:pt>
                <c:pt idx="3">
                  <c:v>15477</c:v>
                </c:pt>
                <c:pt idx="4">
                  <c:v>14534</c:v>
                </c:pt>
                <c:pt idx="5">
                  <c:v>14476</c:v>
                </c:pt>
                <c:pt idx="6">
                  <c:v>13628</c:v>
                </c:pt>
                <c:pt idx="7">
                  <c:v>13072</c:v>
                </c:pt>
                <c:pt idx="8">
                  <c:v>12482</c:v>
                </c:pt>
                <c:pt idx="9">
                  <c:v>12313</c:v>
                </c:pt>
                <c:pt idx="10">
                  <c:v>12108</c:v>
                </c:pt>
                <c:pt idx="11">
                  <c:v>10898</c:v>
                </c:pt>
                <c:pt idx="12">
                  <c:v>9814</c:v>
                </c:pt>
                <c:pt idx="13">
                  <c:v>9624</c:v>
                </c:pt>
                <c:pt idx="14">
                  <c:v>9187</c:v>
                </c:pt>
                <c:pt idx="15">
                  <c:v>9094</c:v>
                </c:pt>
                <c:pt idx="16">
                  <c:v>8757</c:v>
                </c:pt>
                <c:pt idx="17">
                  <c:v>8343</c:v>
                </c:pt>
                <c:pt idx="18">
                  <c:v>8342</c:v>
                </c:pt>
                <c:pt idx="19">
                  <c:v>8232</c:v>
                </c:pt>
                <c:pt idx="20">
                  <c:v>8200</c:v>
                </c:pt>
                <c:pt idx="21">
                  <c:v>8182</c:v>
                </c:pt>
                <c:pt idx="22">
                  <c:v>8081</c:v>
                </c:pt>
                <c:pt idx="23">
                  <c:v>7883</c:v>
                </c:pt>
                <c:pt idx="24">
                  <c:v>7802</c:v>
                </c:pt>
                <c:pt idx="25">
                  <c:v>7268</c:v>
                </c:pt>
                <c:pt idx="26">
                  <c:v>7177</c:v>
                </c:pt>
                <c:pt idx="27">
                  <c:v>6640</c:v>
                </c:pt>
                <c:pt idx="28">
                  <c:v>6275</c:v>
                </c:pt>
                <c:pt idx="29">
                  <c:v>6126</c:v>
                </c:pt>
                <c:pt idx="30">
                  <c:v>5944</c:v>
                </c:pt>
                <c:pt idx="31">
                  <c:v>5772</c:v>
                </c:pt>
                <c:pt idx="32">
                  <c:v>5709</c:v>
                </c:pt>
                <c:pt idx="33">
                  <c:v>5608</c:v>
                </c:pt>
                <c:pt idx="34">
                  <c:v>5588</c:v>
                </c:pt>
                <c:pt idx="35">
                  <c:v>5484</c:v>
                </c:pt>
                <c:pt idx="36">
                  <c:v>5358</c:v>
                </c:pt>
                <c:pt idx="37">
                  <c:v>5232</c:v>
                </c:pt>
                <c:pt idx="38">
                  <c:v>5126</c:v>
                </c:pt>
                <c:pt idx="39">
                  <c:v>4649</c:v>
                </c:pt>
                <c:pt idx="40">
                  <c:v>4610</c:v>
                </c:pt>
                <c:pt idx="41">
                  <c:v>4487</c:v>
                </c:pt>
                <c:pt idx="42">
                  <c:v>4254</c:v>
                </c:pt>
                <c:pt idx="43">
                  <c:v>4050</c:v>
                </c:pt>
                <c:pt idx="44">
                  <c:v>4028</c:v>
                </c:pt>
                <c:pt idx="45">
                  <c:v>4024</c:v>
                </c:pt>
                <c:pt idx="46">
                  <c:v>3838</c:v>
                </c:pt>
                <c:pt idx="47">
                  <c:v>3547</c:v>
                </c:pt>
                <c:pt idx="48">
                  <c:v>3118</c:v>
                </c:pt>
                <c:pt idx="49">
                  <c:v>2337</c:v>
                </c:pt>
                <c:pt idx="50">
                  <c:v>2185</c:v>
                </c:pt>
                <c:pt idx="51">
                  <c:v>1668</c:v>
                </c:pt>
                <c:pt idx="52">
                  <c:v>1634</c:v>
                </c:pt>
                <c:pt idx="53">
                  <c:v>1346</c:v>
                </c:pt>
                <c:pt idx="54">
                  <c:v>751</c:v>
                </c:pt>
                <c:pt idx="55">
                  <c:v>723</c:v>
                </c:pt>
                <c:pt idx="56">
                  <c:v>596</c:v>
                </c:pt>
                <c:pt idx="57">
                  <c:v>484</c:v>
                </c:pt>
                <c:pt idx="58">
                  <c:v>-7</c:v>
                </c:pt>
                <c:pt idx="59">
                  <c:v>-62</c:v>
                </c:pt>
                <c:pt idx="60">
                  <c:v>-178</c:v>
                </c:pt>
                <c:pt idx="61">
                  <c:v>-821</c:v>
                </c:pt>
                <c:pt idx="62">
                  <c:v>-1542</c:v>
                </c:pt>
                <c:pt idx="63">
                  <c:v>-1593</c:v>
                </c:pt>
                <c:pt idx="64">
                  <c:v>-1928</c:v>
                </c:pt>
                <c:pt idx="65">
                  <c:v>-2102</c:v>
                </c:pt>
                <c:pt idx="66">
                  <c:v>-2252</c:v>
                </c:pt>
              </c:numCache>
            </c:numRef>
          </c:val>
          <c:extLst>
            <c:ext xmlns:c16="http://schemas.microsoft.com/office/drawing/2014/chart" uri="{C3380CC4-5D6E-409C-BE32-E72D297353CC}">
              <c16:uniqueId val="{00000000-0A92-48E3-B7E0-86136E80E260}"/>
            </c:ext>
          </c:extLst>
        </c:ser>
        <c:dLbls>
          <c:showLegendKey val="0"/>
          <c:showVal val="0"/>
          <c:showCatName val="0"/>
          <c:showSerName val="0"/>
          <c:showPercent val="0"/>
          <c:showBubbleSize val="0"/>
        </c:dLbls>
        <c:gapWidth val="182"/>
        <c:axId val="1518752055"/>
        <c:axId val="1518750087"/>
      </c:barChart>
      <c:catAx>
        <c:axId val="151875205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2"/>
                </a:solidFill>
                <a:latin typeface="+mn-lt"/>
                <a:ea typeface="+mn-ea"/>
                <a:cs typeface="+mn-cs"/>
              </a:defRPr>
            </a:pPr>
            <a:endParaRPr lang="en-US"/>
          </a:p>
        </c:txPr>
        <c:crossAx val="1518750087"/>
        <c:crosses val="autoZero"/>
        <c:auto val="1"/>
        <c:lblAlgn val="ctr"/>
        <c:lblOffset val="50"/>
        <c:noMultiLvlLbl val="0"/>
      </c:catAx>
      <c:valAx>
        <c:axId val="1518750087"/>
        <c:scaling>
          <c:orientation val="minMax"/>
        </c:scaling>
        <c:delete val="0"/>
        <c:axPos val="l"/>
        <c:majorGridlines>
          <c:spPr>
            <a:ln w="9525" cap="flat" cmpd="sng" algn="ctr">
              <a:solidFill>
                <a:schemeClr val="bg2">
                  <a:lumMod val="9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518752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40" cy="469423"/>
          </a:xfrm>
          <a:prstGeom prst="rect">
            <a:avLst/>
          </a:prstGeom>
        </p:spPr>
        <p:txBody>
          <a:bodyPr vert="horz" lIns="94225" tIns="47113" rIns="94225" bIns="47113" rtlCol="0"/>
          <a:lstStyle>
            <a:lvl1pPr algn="l">
              <a:defRPr sz="1200"/>
            </a:lvl1pPr>
          </a:lstStyle>
          <a:p>
            <a:endParaRPr lang="en-US"/>
          </a:p>
        </p:txBody>
      </p:sp>
      <p:sp>
        <p:nvSpPr>
          <p:cNvPr id="3" name="Date Placeholder 2"/>
          <p:cNvSpPr>
            <a:spLocks noGrp="1"/>
          </p:cNvSpPr>
          <p:nvPr>
            <p:ph type="dt" sz="quarter" idx="1"/>
          </p:nvPr>
        </p:nvSpPr>
        <p:spPr>
          <a:xfrm>
            <a:off x="4023094" y="1"/>
            <a:ext cx="3077740" cy="469423"/>
          </a:xfrm>
          <a:prstGeom prst="rect">
            <a:avLst/>
          </a:prstGeom>
        </p:spPr>
        <p:txBody>
          <a:bodyPr vert="horz" lIns="94225" tIns="47113" rIns="94225" bIns="47113" rtlCol="0"/>
          <a:lstStyle>
            <a:lvl1pPr algn="r">
              <a:defRPr sz="1200"/>
            </a:lvl1pPr>
          </a:lstStyle>
          <a:p>
            <a:fld id="{9D6C72C4-8D7E-1A40-A4C9-B846BB52BF33}" type="datetimeFigureOut">
              <a:rPr lang="en-US" smtClean="0"/>
              <a:t>8/17/2021</a:t>
            </a:fld>
            <a:endParaRPr lang="en-US"/>
          </a:p>
        </p:txBody>
      </p:sp>
      <p:sp>
        <p:nvSpPr>
          <p:cNvPr id="4" name="Footer Placeholder 3"/>
          <p:cNvSpPr>
            <a:spLocks noGrp="1"/>
          </p:cNvSpPr>
          <p:nvPr>
            <p:ph type="ftr" sz="quarter" idx="2"/>
          </p:nvPr>
        </p:nvSpPr>
        <p:spPr>
          <a:xfrm>
            <a:off x="0" y="8917423"/>
            <a:ext cx="3077740" cy="469423"/>
          </a:xfrm>
          <a:prstGeom prst="rect">
            <a:avLst/>
          </a:prstGeom>
        </p:spPr>
        <p:txBody>
          <a:bodyPr vert="horz" lIns="94225" tIns="47113" rIns="94225" bIns="47113"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3"/>
            <a:ext cx="3077740" cy="469423"/>
          </a:xfrm>
          <a:prstGeom prst="rect">
            <a:avLst/>
          </a:prstGeom>
        </p:spPr>
        <p:txBody>
          <a:bodyPr vert="horz" lIns="94225" tIns="47113" rIns="94225" bIns="47113" rtlCol="0" anchor="b"/>
          <a:lstStyle>
            <a:lvl1pPr algn="r">
              <a:defRPr sz="1200"/>
            </a:lvl1pPr>
          </a:lstStyle>
          <a:p>
            <a:fld id="{14983535-0451-5D45-9DF7-63213377E3AC}" type="slidenum">
              <a:rPr lang="en-US" smtClean="0"/>
              <a:t>‹#›</a:t>
            </a:fld>
            <a:endParaRPr lang="en-US"/>
          </a:p>
        </p:txBody>
      </p:sp>
    </p:spTree>
    <p:extLst>
      <p:ext uri="{BB962C8B-B14F-4D97-AF65-F5344CB8AC3E}">
        <p14:creationId xmlns:p14="http://schemas.microsoft.com/office/powerpoint/2010/main" val="123386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40" cy="469423"/>
          </a:xfrm>
          <a:prstGeom prst="rect">
            <a:avLst/>
          </a:prstGeom>
        </p:spPr>
        <p:txBody>
          <a:bodyPr vert="horz" lIns="94225" tIns="47113" rIns="94225" bIns="47113" rtlCol="0"/>
          <a:lstStyle>
            <a:lvl1pPr algn="l">
              <a:defRPr sz="1200"/>
            </a:lvl1pPr>
          </a:lstStyle>
          <a:p>
            <a:endParaRPr lang="en-US"/>
          </a:p>
        </p:txBody>
      </p:sp>
      <p:sp>
        <p:nvSpPr>
          <p:cNvPr id="3" name="Date Placeholder 2"/>
          <p:cNvSpPr>
            <a:spLocks noGrp="1"/>
          </p:cNvSpPr>
          <p:nvPr>
            <p:ph type="dt" idx="1"/>
          </p:nvPr>
        </p:nvSpPr>
        <p:spPr>
          <a:xfrm>
            <a:off x="4023094" y="1"/>
            <a:ext cx="3077740" cy="469423"/>
          </a:xfrm>
          <a:prstGeom prst="rect">
            <a:avLst/>
          </a:prstGeom>
        </p:spPr>
        <p:txBody>
          <a:bodyPr vert="horz" lIns="94225" tIns="47113" rIns="94225" bIns="47113" rtlCol="0"/>
          <a:lstStyle>
            <a:lvl1pPr algn="r">
              <a:defRPr sz="1200"/>
            </a:lvl1pPr>
          </a:lstStyle>
          <a:p>
            <a:fld id="{0850E08E-BEB7-3A48-90C0-48CA1F13798C}" type="datetimeFigureOut">
              <a:rPr lang="en-US" smtClean="0"/>
              <a:t>8/17/2021</a:t>
            </a:fld>
            <a:endParaRPr lang="en-US"/>
          </a:p>
        </p:txBody>
      </p:sp>
      <p:sp>
        <p:nvSpPr>
          <p:cNvPr id="4" name="Slide Image Placeholder 3"/>
          <p:cNvSpPr>
            <a:spLocks noGrp="1" noRot="1" noChangeAspect="1"/>
          </p:cNvSpPr>
          <p:nvPr>
            <p:ph type="sldImg" idx="2"/>
          </p:nvPr>
        </p:nvSpPr>
        <p:spPr>
          <a:xfrm>
            <a:off x="422275" y="703263"/>
            <a:ext cx="6259513" cy="3521075"/>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69423"/>
          </a:xfrm>
          <a:prstGeom prst="rect">
            <a:avLst/>
          </a:prstGeom>
        </p:spPr>
        <p:txBody>
          <a:bodyPr vert="horz" lIns="94225" tIns="47113" rIns="94225" bIns="47113"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40" cy="469423"/>
          </a:xfrm>
          <a:prstGeom prst="rect">
            <a:avLst/>
          </a:prstGeom>
        </p:spPr>
        <p:txBody>
          <a:bodyPr vert="horz" lIns="94225" tIns="47113" rIns="94225" bIns="47113" rtlCol="0" anchor="b"/>
          <a:lstStyle>
            <a:lvl1pPr algn="r">
              <a:defRPr sz="1200"/>
            </a:lvl1pPr>
          </a:lstStyle>
          <a:p>
            <a:fld id="{60626AD7-0E20-D841-B2ED-18BA44794FF0}" type="slidenum">
              <a:rPr lang="en-US" smtClean="0"/>
              <a:t>‹#›</a:t>
            </a:fld>
            <a:endParaRPr lang="en-US"/>
          </a:p>
        </p:txBody>
      </p:sp>
    </p:spTree>
    <p:extLst>
      <p:ext uri="{BB962C8B-B14F-4D97-AF65-F5344CB8AC3E}">
        <p14:creationId xmlns:p14="http://schemas.microsoft.com/office/powerpoint/2010/main" val="2499782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E63F1-86BC-487D-ACE8-3EA8CD564894}" type="slidenum">
              <a:rPr lang="en-US" smtClean="0"/>
              <a:t>1</a:t>
            </a:fld>
            <a:endParaRPr lang="en-US"/>
          </a:p>
        </p:txBody>
      </p:sp>
    </p:spTree>
    <p:extLst>
      <p:ext uri="{BB962C8B-B14F-4D97-AF65-F5344CB8AC3E}">
        <p14:creationId xmlns:p14="http://schemas.microsoft.com/office/powerpoint/2010/main" val="177473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26AD7-0E20-D841-B2ED-18BA44794FF0}" type="slidenum">
              <a:rPr lang="en-US" smtClean="0"/>
              <a:t>11</a:t>
            </a:fld>
            <a:endParaRPr lang="en-US"/>
          </a:p>
        </p:txBody>
      </p:sp>
    </p:spTree>
    <p:extLst>
      <p:ext uri="{BB962C8B-B14F-4D97-AF65-F5344CB8AC3E}">
        <p14:creationId xmlns:p14="http://schemas.microsoft.com/office/powerpoint/2010/main" val="78888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26AD7-0E20-D841-B2ED-18BA44794FF0}" type="slidenum">
              <a:rPr lang="en-US" smtClean="0"/>
              <a:t>12</a:t>
            </a:fld>
            <a:endParaRPr lang="en-US"/>
          </a:p>
        </p:txBody>
      </p:sp>
    </p:spTree>
    <p:extLst>
      <p:ext uri="{BB962C8B-B14F-4D97-AF65-F5344CB8AC3E}">
        <p14:creationId xmlns:p14="http://schemas.microsoft.com/office/powerpoint/2010/main" val="140582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26AD7-0E20-D841-B2ED-18BA44794FF0}" type="slidenum">
              <a:rPr lang="en-US" smtClean="0"/>
              <a:t>15</a:t>
            </a:fld>
            <a:endParaRPr lang="en-US"/>
          </a:p>
        </p:txBody>
      </p:sp>
    </p:spTree>
    <p:extLst>
      <p:ext uri="{BB962C8B-B14F-4D97-AF65-F5344CB8AC3E}">
        <p14:creationId xmlns:p14="http://schemas.microsoft.com/office/powerpoint/2010/main" val="10118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26AD7-0E20-D841-B2ED-18BA44794FF0}" type="slidenum">
              <a:rPr lang="en-US" smtClean="0"/>
              <a:t>18</a:t>
            </a:fld>
            <a:endParaRPr lang="en-US"/>
          </a:p>
        </p:txBody>
      </p:sp>
    </p:spTree>
    <p:extLst>
      <p:ext uri="{BB962C8B-B14F-4D97-AF65-F5344CB8AC3E}">
        <p14:creationId xmlns:p14="http://schemas.microsoft.com/office/powerpoint/2010/main" val="414103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from privacy perspective, is with every table that is published at very fine geographic levels, the possible ways that data can be arranged to result in the collection of tables becomes more limited.  With the vast amounts of computing power and data available, the Bureau believes that malicious actors can reconstruct the confidential dataset and accurately identify a portion of the population.  </a:t>
            </a:r>
          </a:p>
          <a:p>
            <a:endParaRPr lang="en-US" dirty="0"/>
          </a:p>
          <a:p>
            <a:r>
              <a:rPr lang="en-US" dirty="0"/>
              <a:t>The Bureau’s internal tests allowed them to simulate this type of exercise and they show that they could accurately identify about 17% percent of respondents when they linked records to data they purchased commercially.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85349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a note early on that we don’t have the final demonstration data to be able to say exactly what we think the impact are. Explain this is because the Census Bureau has changed its plans about how it will be applied as recently as last month.</a:t>
            </a:r>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49126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26AD7-0E20-D841-B2ED-18BA44794FF0}" type="slidenum">
              <a:rPr lang="en-US" smtClean="0"/>
              <a:t>22</a:t>
            </a:fld>
            <a:endParaRPr lang="en-US"/>
          </a:p>
        </p:txBody>
      </p:sp>
    </p:spTree>
    <p:extLst>
      <p:ext uri="{BB962C8B-B14F-4D97-AF65-F5344CB8AC3E}">
        <p14:creationId xmlns:p14="http://schemas.microsoft.com/office/powerpoint/2010/main" val="29735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26AD7-0E20-D841-B2ED-18BA44794FF0}" type="slidenum">
              <a:rPr lang="en-US" smtClean="0"/>
              <a:t>23</a:t>
            </a:fld>
            <a:endParaRPr lang="en-US"/>
          </a:p>
        </p:txBody>
      </p:sp>
    </p:spTree>
    <p:extLst>
      <p:ext uri="{BB962C8B-B14F-4D97-AF65-F5344CB8AC3E}">
        <p14:creationId xmlns:p14="http://schemas.microsoft.com/office/powerpoint/2010/main" val="4179725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tx2">
              <a:lumMod val="75000"/>
              <a:lumOff val="25000"/>
            </a:schemeClr>
          </a:solidFill>
          <a:ln>
            <a:solidFill>
              <a:schemeClr val="tx2">
                <a:lumMod val="75000"/>
                <a:lumOff val="25000"/>
              </a:schemeClr>
            </a:solidFill>
          </a:ln>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6" y="5503407"/>
            <a:ext cx="6587067" cy="903062"/>
          </a:xfrm>
        </p:spPr>
        <p:txBody>
          <a:bodyPr>
            <a:normAutofit/>
          </a:bodyPr>
          <a:lstStyle>
            <a:lvl1pPr marL="0" indent="0" algn="ctr">
              <a:spcBef>
                <a:spcPts val="0"/>
              </a:spcBef>
              <a:spcAft>
                <a:spcPts val="1000"/>
              </a:spcAft>
              <a:buNone/>
              <a:defRPr sz="1800" baseline="0"/>
            </a:lvl1pPr>
          </a:lstStyle>
          <a:p>
            <a:r>
              <a:rPr lang="en-US" sz="1800" dirty="0"/>
              <a:t>Susan Brower| Minnesota State Demographer</a:t>
            </a:r>
          </a:p>
          <a:p>
            <a:r>
              <a:rPr lang="en-US" sz="1800" dirty="0"/>
              <a:t>January 5, 2017</a:t>
            </a:r>
            <a:endParaRPr lang="en-US" dirty="0"/>
          </a:p>
        </p:txBody>
      </p:sp>
      <p:sp>
        <p:nvSpPr>
          <p:cNvPr id="18" name="Date Placeholder 17"/>
          <p:cNvSpPr>
            <a:spLocks noGrp="1"/>
          </p:cNvSpPr>
          <p:nvPr>
            <p:ph type="dt" sz="half" idx="15"/>
          </p:nvPr>
        </p:nvSpPr>
        <p:spPr/>
        <p:txBody>
          <a:bodyPr/>
          <a:lstStyle/>
          <a:p>
            <a:fld id="{A44BEEBE-6275-A445-B593-1DD48DFEEAF4}" type="datetimeFigureOut">
              <a:rPr lang="en-US" smtClean="0"/>
              <a:t>8/17/2021</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9" name="Slide Number Placeholder 18"/>
          <p:cNvSpPr>
            <a:spLocks noGrp="1"/>
          </p:cNvSpPr>
          <p:nvPr>
            <p:ph type="sldNum" sz="quarter" idx="16"/>
          </p:nvPr>
        </p:nvSpPr>
        <p:spPr/>
        <p:txBody>
          <a:bodyPr/>
          <a:lstStyle/>
          <a:p>
            <a:fld id="{89DE4439-EEDA-5746-AA01-3B415FE9D515}" type="slidenum">
              <a:rPr lang="en-US" smtClean="0"/>
              <a:t>‹#›</a:t>
            </a:fld>
            <a:endParaRPr lang="en-US"/>
          </a:p>
        </p:txBody>
      </p:sp>
      <p:pic>
        <p:nvPicPr>
          <p:cNvPr id="10" name="Picture 9" descr="C:\Users\AEgbert\AppData\Local\Microsoft\Windows\Temporary Internet Files\Content.Outlook\513TLDPA\SDC - Invers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4088" y="1907601"/>
            <a:ext cx="7887044" cy="1312400"/>
          </a:xfrm>
          <a:prstGeom prst="rect">
            <a:avLst/>
          </a:prstGeom>
          <a:noFill/>
          <a:ln>
            <a:noFill/>
          </a:ln>
        </p:spPr>
      </p:pic>
    </p:spTree>
    <p:extLst>
      <p:ext uri="{BB962C8B-B14F-4D97-AF65-F5344CB8AC3E}">
        <p14:creationId xmlns:p14="http://schemas.microsoft.com/office/powerpoint/2010/main" val="31110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Overlay, Gray Titl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BEEBE-6275-A445-B593-1DD48DFEEAF4}" type="datetimeFigureOut">
              <a:rPr lang="en-US" smtClean="0"/>
              <a:t>8/17/2021</a:t>
            </a:fld>
            <a:endParaRPr lang="en-US"/>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377948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BEEBE-6275-A445-B593-1DD48DFEEAF4}" type="datetimeFigureOut">
              <a:rPr lang="en-US" smtClean="0"/>
              <a:t>8/17/2021</a:t>
            </a:fld>
            <a:endParaRPr lang="en-US"/>
          </a:p>
        </p:txBody>
      </p:sp>
      <p:sp>
        <p:nvSpPr>
          <p:cNvPr id="6" name="Slide Number Placeholder 5"/>
          <p:cNvSpPr>
            <a:spLocks noGrp="1"/>
          </p:cNvSpPr>
          <p:nvPr>
            <p:ph type="sldNum" sz="quarter" idx="12"/>
          </p:nvPr>
        </p:nvSpPr>
        <p:spPr/>
        <p:txBody>
          <a:bodyPr/>
          <a:lstStyle/>
          <a:p>
            <a:fld id="{89DE4439-EEDA-5746-AA01-3B415FE9D515}" type="slidenum">
              <a:rPr lang="en-US" smtClean="0"/>
              <a:t>‹#›</a:t>
            </a:fld>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31395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A44BEEBE-6275-A445-B593-1DD48DFEEAF4}" type="datetimeFigureOut">
              <a:rPr lang="en-US" smtClean="0"/>
              <a:t>8/17/2021</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154667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200514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245175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A44BEEBE-6275-A445-B593-1DD48DFEEAF4}" type="datetimeFigureOut">
              <a:rPr lang="en-US" smtClean="0"/>
              <a:t>8/17/2021</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3405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386005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3150414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A44BEEBE-6275-A445-B593-1DD48DFEEAF4}" type="datetimeFigureOut">
              <a:rPr lang="en-US" smtClean="0"/>
              <a:t>8/17/2021</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1959066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age (4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A44BEEBE-6275-A445-B593-1DD48DFEEAF4}" type="datetimeFigureOut">
              <a:rPr lang="en-US" smtClean="0"/>
              <a:t>8/17/2021</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376159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tx2">
              <a:lumMod val="75000"/>
              <a:lumOff val="25000"/>
            </a:schemeClr>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Presentation to Center for Policy Design</a:t>
            </a:r>
            <a:br>
              <a:rPr lang="en-US" dirty="0"/>
            </a:br>
            <a:r>
              <a:rPr lang="en-US" dirty="0"/>
              <a:t>Education Policy Fellows</a:t>
            </a:r>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966589" y="5420537"/>
            <a:ext cx="6587067" cy="903062"/>
          </a:xfrm>
        </p:spPr>
        <p:txBody>
          <a:bodyPr>
            <a:normAutofit/>
          </a:bodyPr>
          <a:lstStyle>
            <a:lvl1pPr marL="0" indent="0" algn="ctr">
              <a:spcBef>
                <a:spcPts val="0"/>
              </a:spcBef>
              <a:spcAft>
                <a:spcPts val="1000"/>
              </a:spcAft>
              <a:buNone/>
              <a:defRPr sz="1800" baseline="0"/>
            </a:lvl1pPr>
          </a:lstStyle>
          <a:p>
            <a:r>
              <a:rPr lang="en-US" sz="1800" dirty="0"/>
              <a:t>Susan Brower| Minnesota State Demographer</a:t>
            </a:r>
          </a:p>
        </p:txBody>
      </p:sp>
      <p:sp>
        <p:nvSpPr>
          <p:cNvPr id="18" name="Date Placeholder 17"/>
          <p:cNvSpPr>
            <a:spLocks noGrp="1"/>
          </p:cNvSpPr>
          <p:nvPr>
            <p:ph type="dt" sz="half" idx="15"/>
          </p:nvPr>
        </p:nvSpPr>
        <p:spPr/>
        <p:txBody>
          <a:bodyPr/>
          <a:lstStyle/>
          <a:p>
            <a:endParaRPr lang="en-US" dirty="0"/>
          </a:p>
        </p:txBody>
      </p:sp>
      <p:sp>
        <p:nvSpPr>
          <p:cNvPr id="19" name="Slide Number Placeholder 18"/>
          <p:cNvSpPr>
            <a:spLocks noGrp="1"/>
          </p:cNvSpPr>
          <p:nvPr>
            <p:ph type="sldNum" sz="quarter" idx="16"/>
          </p:nvPr>
        </p:nvSpPr>
        <p:spPr/>
        <p:txBody>
          <a:bodyPr/>
          <a:lstStyle/>
          <a:p>
            <a:fld id="{89DE4439-EEDA-5746-AA01-3B415FE9D515}" type="slidenum">
              <a:rPr lang="en-US" smtClean="0"/>
              <a:t>‹#›</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7567" y="1551518"/>
            <a:ext cx="8196864" cy="1372576"/>
          </a:xfrm>
          <a:prstGeom prst="rect">
            <a:avLst/>
          </a:prstGeom>
        </p:spPr>
      </p:pic>
    </p:spTree>
    <p:extLst>
      <p:ext uri="{BB962C8B-B14F-4D97-AF65-F5344CB8AC3E}">
        <p14:creationId xmlns:p14="http://schemas.microsoft.com/office/powerpoint/2010/main" val="1005635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age (3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A44BEEBE-6275-A445-B593-1DD48DFEEAF4}" type="datetimeFigureOut">
              <a:rPr lang="en-US" smtClean="0"/>
              <a:t>8/17/2021</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1644417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Page 4-Up White Vertic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A44BEEBE-6275-A445-B593-1DD48DFEEAF4}" type="datetimeFigureOut">
              <a:rPr lang="en-US" smtClean="0"/>
              <a:t>8/17/2021</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3119296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Page 4-Up Gray BG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A44BEEBE-6275-A445-B593-1DD48DFEEAF4}" type="datetimeFigureOut">
              <a:rPr lang="en-US" smtClean="0"/>
              <a:t>8/17/2021</a:t>
            </a:fld>
            <a:endParaRPr lang="en-US"/>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185710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Page 4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A44BEEBE-6275-A445-B593-1DD48DFEEAF4}" type="datetimeFigureOut">
              <a:rPr lang="en-US" smtClean="0"/>
              <a:t>8/17/2021</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4143073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age Duo Gray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A44BEEBE-6275-A445-B593-1DD48DFEEAF4}" type="datetimeFigureOut">
              <a:rPr lang="en-US" smtClean="0"/>
              <a:t>8/17/2021</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1450915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Page 2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fld id="{A44BEEBE-6275-A445-B593-1DD48DFEEAF4}" type="datetimeFigureOut">
              <a:rPr lang="en-US" smtClean="0"/>
              <a:t>8/17/2021</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4132308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Tree>
    <p:extLst>
      <p:ext uri="{BB962C8B-B14F-4D97-AF65-F5344CB8AC3E}">
        <p14:creationId xmlns:p14="http://schemas.microsoft.com/office/powerpoint/2010/main" val="3079184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1408627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2741206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Tree>
    <p:extLst>
      <p:ext uri="{BB962C8B-B14F-4D97-AF65-F5344CB8AC3E}">
        <p14:creationId xmlns:p14="http://schemas.microsoft.com/office/powerpoint/2010/main" val="411637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endParaRPr lang="en-US"/>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836482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3213581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424715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3087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A44BEEBE-6275-A445-B593-1DD48DFEEAF4}" type="datetimeFigureOut">
              <a:rPr lang="en-US" smtClean="0"/>
              <a:t>8/17/2021</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1" name="Slide Number Placeholder 6"/>
          <p:cNvSpPr>
            <a:spLocks noGrp="1"/>
          </p:cNvSpPr>
          <p:nvPr>
            <p:ph type="sldNum" sz="quarter" idx="13"/>
          </p:nvPr>
        </p:nvSpPr>
        <p:spPr>
          <a:xfrm>
            <a:off x="9891132" y="6356350"/>
            <a:ext cx="1462668" cy="365125"/>
          </a:xfrm>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2575752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61335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1122413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108650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497389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2387821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312462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A44BEEBE-6275-A445-B593-1DD48DFEEAF4}" type="datetimeFigureOut">
              <a:rPr lang="en-US" smtClean="0"/>
              <a:t>8/17/2021</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89DE4439-EEDA-5746-AA01-3B415FE9D515}" type="slidenum">
              <a:rPr lang="en-US" smtClean="0"/>
              <a:t>‹#›</a:t>
            </a:fld>
            <a:endParaRPr lang="en-US"/>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12875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1313904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1545539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1606829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98644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1"/>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2916172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1471714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61438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2339098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DE4439-EEDA-5746-AA01-3B415FE9D515}" type="slidenum">
              <a:rPr lang="en-US" smtClean="0"/>
              <a:t>‹#›</a:t>
            </a:fld>
            <a:endParaRPr lang="en-US"/>
          </a:p>
        </p:txBody>
      </p:sp>
      <p:sp>
        <p:nvSpPr>
          <p:cNvPr id="8" name="Rectangle 7"/>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7172" y="595565"/>
            <a:ext cx="3867920" cy="460249"/>
          </a:xfrm>
          <a:prstGeom prst="rect">
            <a:avLst/>
          </a:prstGeom>
        </p:spPr>
      </p:pic>
    </p:spTree>
    <p:extLst>
      <p:ext uri="{BB962C8B-B14F-4D97-AF65-F5344CB8AC3E}">
        <p14:creationId xmlns:p14="http://schemas.microsoft.com/office/powerpoint/2010/main" val="4189788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1651380"/>
            <a:ext cx="12192000" cy="1733266"/>
          </a:xfrm>
          <a:solidFill>
            <a:schemeClr val="tx1"/>
          </a:solidFill>
        </p:spPr>
        <p:txBody>
          <a:bodyPr>
            <a:noAutofit/>
          </a:bodyPr>
          <a:lstStyle>
            <a:lvl1pPr algn="ctr">
              <a:tabLst>
                <a:tab pos="3770313" algn="l"/>
              </a:tabLst>
              <a:defRPr sz="5400" baseline="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A44BEEBE-6275-A445-B593-1DD48DFEEAF4}" type="datetimeFigureOut">
              <a:rPr lang="en-US" smtClean="0"/>
              <a:t>8/17/2021</a:t>
            </a:fld>
            <a:endParaRPr lang="en-US"/>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DE4439-EEDA-5746-AA01-3B415FE9D515}" type="slidenum">
              <a:rPr lang="en-US" smtClean="0"/>
              <a:t>‹#›</a:t>
            </a:fld>
            <a:endParaRPr lang="en-US"/>
          </a:p>
        </p:txBody>
      </p:sp>
      <p:sp>
        <p:nvSpPr>
          <p:cNvPr id="6" name="Rectangle 5"/>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1580" y="443155"/>
            <a:ext cx="4744768" cy="794518"/>
          </a:xfrm>
          <a:prstGeom prst="rect">
            <a:avLst/>
          </a:prstGeom>
        </p:spPr>
      </p:pic>
    </p:spTree>
    <p:extLst>
      <p:ext uri="{BB962C8B-B14F-4D97-AF65-F5344CB8AC3E}">
        <p14:creationId xmlns:p14="http://schemas.microsoft.com/office/powerpoint/2010/main" val="79681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44BEEBE-6275-A445-B593-1DD48DFEEAF4}" type="datetimeFigureOut">
              <a:rPr lang="en-US" smtClean="0"/>
              <a:t>8/17/2021</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9" name="Slide Number Placeholder 18"/>
          <p:cNvSpPr>
            <a:spLocks noGrp="1"/>
          </p:cNvSpPr>
          <p:nvPr>
            <p:ph type="sldNum" sz="quarter" idx="16"/>
          </p:nvPr>
        </p:nvSpPr>
        <p:spPr/>
        <p:txBody>
          <a:bodyPr/>
          <a:lstStyle/>
          <a:p>
            <a:fld id="{89DE4439-EEDA-5746-AA01-3B415FE9D515}" type="slidenum">
              <a:rPr lang="en-US" smtClean="0"/>
              <a:t>‹#›</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7172" y="360301"/>
            <a:ext cx="3867920" cy="460249"/>
          </a:xfrm>
          <a:prstGeom prst="rect">
            <a:avLst/>
          </a:prstGeom>
        </p:spPr>
      </p:pic>
    </p:spTree>
    <p:extLst>
      <p:ext uri="{BB962C8B-B14F-4D97-AF65-F5344CB8AC3E}">
        <p14:creationId xmlns:p14="http://schemas.microsoft.com/office/powerpoint/2010/main" val="23320765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4BEEBE-6275-A445-B593-1DD48DFEEAF4}"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2229786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BEEBE-6275-A445-B593-1DD48DFEEAF4}"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314920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BEEBE-6275-A445-B593-1DD48DFEEAF4}" type="datetimeFigureOut">
              <a:rPr lang="en-US" smtClean="0"/>
              <a:t>8/17/2021</a:t>
            </a:fld>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89DE4439-EEDA-5746-AA01-3B415FE9D515}" type="slidenum">
              <a:rPr lang="en-US" smtClean="0"/>
              <a:t>‹#›</a:t>
            </a:fld>
            <a:endParaRPr lang="en-US"/>
          </a:p>
        </p:txBody>
      </p:sp>
      <p:sp>
        <p:nvSpPr>
          <p:cNvPr id="8" name="Rectangle 7"/>
          <p:cNvSpPr/>
          <p:nvPr/>
        </p:nvSpPr>
        <p:spPr>
          <a:xfrm>
            <a:off x="0" y="1159572"/>
            <a:ext cx="12192000" cy="119256"/>
          </a:xfrm>
          <a:prstGeom prst="rect">
            <a:avLst/>
          </a:prstGeom>
          <a:solidFill>
            <a:schemeClr val="tx2">
              <a:lumMod val="75000"/>
              <a:lumOff val="25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3886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BEEBE-6275-A445-B593-1DD48DFEEAF4}" type="datetimeFigureOut">
              <a:rPr lang="en-US" smtClean="0"/>
              <a:t>8/17/2021</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p>
            <a:fld id="{89DE4439-EEDA-5746-AA01-3B415FE9D515}" type="slidenum">
              <a:rPr lang="en-US" smtClean="0"/>
              <a:t>‹#›</a:t>
            </a:fld>
            <a:endParaRPr lang="en-US"/>
          </a:p>
        </p:txBody>
      </p:sp>
      <p:sp>
        <p:nvSpPr>
          <p:cNvPr id="10" name="Rectangle 9"/>
          <p:cNvSpPr/>
          <p:nvPr/>
        </p:nvSpPr>
        <p:spPr>
          <a:xfrm>
            <a:off x="0" y="1216025"/>
            <a:ext cx="12192000" cy="119256"/>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2966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BEEBE-6275-A445-B593-1DD48DFEEAF4}" type="datetimeFigureOut">
              <a:rPr lang="en-US" smtClean="0"/>
              <a:t>8/17/2021</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89DE4439-EEDA-5746-AA01-3B415FE9D515}" type="slidenum">
              <a:rPr lang="en-US" smtClean="0"/>
              <a:t>‹#›</a:t>
            </a:fld>
            <a:endParaRPr lang="en-US"/>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794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BEEBE-6275-A445-B593-1DD48DFEEAF4}" type="datetimeFigureOut">
              <a:rPr lang="en-US" smtClean="0"/>
              <a:t>8/17/2021</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19938073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A44BEEBE-6275-A445-B593-1DD48DFEEAF4}" type="datetimeFigureOut">
              <a:rPr lang="en-US" smtClean="0"/>
              <a:t>8/17/2021</a:t>
            </a:fld>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89DE4439-EEDA-5746-AA01-3B415FE9D515}" type="slidenum">
              <a:rPr lang="en-US" smtClean="0"/>
              <a:t>‹#›</a:t>
            </a:fld>
            <a:endParaRPr lang="en-US"/>
          </a:p>
        </p:txBody>
      </p:sp>
    </p:spTree>
    <p:extLst>
      <p:ext uri="{BB962C8B-B14F-4D97-AF65-F5344CB8AC3E}">
        <p14:creationId xmlns:p14="http://schemas.microsoft.com/office/powerpoint/2010/main" val="3339204809"/>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 id="2147484191" r:id="rId18"/>
    <p:sldLayoutId id="2147484192" r:id="rId19"/>
    <p:sldLayoutId id="2147484193" r:id="rId20"/>
    <p:sldLayoutId id="2147484194" r:id="rId21"/>
    <p:sldLayoutId id="2147484195" r:id="rId22"/>
    <p:sldLayoutId id="2147484196" r:id="rId23"/>
    <p:sldLayoutId id="2147484197" r:id="rId24"/>
    <p:sldLayoutId id="2147484198" r:id="rId25"/>
    <p:sldLayoutId id="2147484199" r:id="rId26"/>
    <p:sldLayoutId id="2147484200" r:id="rId27"/>
    <p:sldLayoutId id="2147484201" r:id="rId28"/>
    <p:sldLayoutId id="2147484202" r:id="rId29"/>
    <p:sldLayoutId id="2147484203" r:id="rId30"/>
    <p:sldLayoutId id="2147484204" r:id="rId31"/>
    <p:sldLayoutId id="2147484205" r:id="rId32"/>
    <p:sldLayoutId id="2147484206" r:id="rId33"/>
    <p:sldLayoutId id="2147484207" r:id="rId34"/>
    <p:sldLayoutId id="2147484208" r:id="rId35"/>
    <p:sldLayoutId id="2147484209" r:id="rId36"/>
    <p:sldLayoutId id="2147484210" r:id="rId37"/>
    <p:sldLayoutId id="2147484211" r:id="rId38"/>
    <p:sldLayoutId id="2147484212" r:id="rId39"/>
    <p:sldLayoutId id="2147484213" r:id="rId40"/>
    <p:sldLayoutId id="2147484214" r:id="rId41"/>
    <p:sldLayoutId id="2147484215" r:id="rId42"/>
    <p:sldLayoutId id="2147484216" r:id="rId43"/>
    <p:sldLayoutId id="2147484217" r:id="rId44"/>
    <p:sldLayoutId id="2147484218" r:id="rId45"/>
    <p:sldLayoutId id="2147484219" r:id="rId46"/>
    <p:sldLayoutId id="2147484220" r:id="rId47"/>
    <p:sldLayoutId id="2147484221" r:id="rId48"/>
    <p:sldLayoutId id="2147484222" r:id="rId49"/>
    <p:sldLayoutId id="2147484224" r:id="rId50"/>
    <p:sldLayoutId id="2147484225" r:id="rId5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noAutofit/>
          </a:bodyPr>
          <a:lstStyle/>
          <a:p>
            <a:r>
              <a:rPr lang="en-US" sz="2800" dirty="0">
                <a:latin typeface="+mn-lt"/>
              </a:rPr>
              <a:t>Minnesota’s Demographic and Census Overview for 2020 Redistricting</a:t>
            </a:r>
          </a:p>
        </p:txBody>
      </p:sp>
      <p:sp>
        <p:nvSpPr>
          <p:cNvPr id="10" name="TextBox 9"/>
          <p:cNvSpPr txBox="1"/>
          <p:nvPr/>
        </p:nvSpPr>
        <p:spPr>
          <a:xfrm>
            <a:off x="2757948" y="5553644"/>
            <a:ext cx="6676103" cy="830997"/>
          </a:xfrm>
          <a:prstGeom prst="rect">
            <a:avLst/>
          </a:prstGeom>
          <a:noFill/>
        </p:spPr>
        <p:txBody>
          <a:bodyPr wrap="square" rtlCol="0">
            <a:spAutoFit/>
          </a:bodyPr>
          <a:lstStyle/>
          <a:p>
            <a:pPr algn="ctr"/>
            <a:r>
              <a:rPr lang="en-US" sz="2400" dirty="0"/>
              <a:t>Susan Brower, Minnesota State Demographer</a:t>
            </a:r>
          </a:p>
          <a:p>
            <a:pPr algn="ctr"/>
            <a:r>
              <a:rPr lang="en-US" sz="2400" dirty="0"/>
              <a:t>August 18, 2021</a:t>
            </a:r>
          </a:p>
        </p:txBody>
      </p:sp>
    </p:spTree>
    <p:extLst>
      <p:ext uri="{BB962C8B-B14F-4D97-AF65-F5344CB8AC3E}">
        <p14:creationId xmlns:p14="http://schemas.microsoft.com/office/powerpoint/2010/main" val="65034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83E-C84F-4E15-A424-C463AB4053A5}"/>
              </a:ext>
            </a:extLst>
          </p:cNvPr>
          <p:cNvSpPr>
            <a:spLocks noGrp="1"/>
          </p:cNvSpPr>
          <p:nvPr>
            <p:ph type="title"/>
          </p:nvPr>
        </p:nvSpPr>
        <p:spPr/>
        <p:txBody>
          <a:bodyPr/>
          <a:lstStyle/>
          <a:p>
            <a:r>
              <a:rPr lang="en-US" dirty="0"/>
              <a:t>White non-Hispanic Population, 2015-2019</a:t>
            </a:r>
          </a:p>
        </p:txBody>
      </p:sp>
      <p:pic>
        <p:nvPicPr>
          <p:cNvPr id="5" name="Content Placeholder 4" descr="Map&#10;&#10;Description automatically generated">
            <a:extLst>
              <a:ext uri="{FF2B5EF4-FFF2-40B4-BE49-F238E27FC236}">
                <a16:creationId xmlns:a16="http://schemas.microsoft.com/office/drawing/2014/main" id="{ADD5A8D9-6AEF-4E73-AE7F-0BDA078ACA3A}"/>
              </a:ext>
            </a:extLst>
          </p:cNvPr>
          <p:cNvPicPr>
            <a:picLocks noGrp="1" noChangeAspect="1"/>
          </p:cNvPicPr>
          <p:nvPr>
            <p:ph idx="1"/>
          </p:nvPr>
        </p:nvPicPr>
        <p:blipFill rotWithShape="1">
          <a:blip r:embed="rId2"/>
          <a:srcRect l="20074" t="10002" r="25926" b="16253"/>
          <a:stretch/>
        </p:blipFill>
        <p:spPr>
          <a:xfrm>
            <a:off x="2442259" y="1315092"/>
            <a:ext cx="7072132" cy="5432630"/>
          </a:xfrm>
        </p:spPr>
      </p:pic>
      <p:sp>
        <p:nvSpPr>
          <p:cNvPr id="6" name="TextBox 5">
            <a:extLst>
              <a:ext uri="{FF2B5EF4-FFF2-40B4-BE49-F238E27FC236}">
                <a16:creationId xmlns:a16="http://schemas.microsoft.com/office/drawing/2014/main" id="{C930053D-BDC3-4D5E-AF23-60EB21E324BD}"/>
              </a:ext>
            </a:extLst>
          </p:cNvPr>
          <p:cNvSpPr txBox="1"/>
          <p:nvPr/>
        </p:nvSpPr>
        <p:spPr>
          <a:xfrm>
            <a:off x="7270679" y="4680655"/>
            <a:ext cx="4695289" cy="1200329"/>
          </a:xfrm>
          <a:prstGeom prst="rect">
            <a:avLst/>
          </a:prstGeom>
          <a:solidFill>
            <a:schemeClr val="bg1"/>
          </a:solidFill>
          <a:ln>
            <a:solidFill>
              <a:schemeClr val="tx2"/>
            </a:solidFill>
          </a:ln>
        </p:spPr>
        <p:txBody>
          <a:bodyPr wrap="square" rtlCol="0">
            <a:spAutoFit/>
          </a:bodyPr>
          <a:lstStyle/>
          <a:p>
            <a:r>
              <a:rPr lang="en-US" dirty="0">
                <a:solidFill>
                  <a:schemeClr val="tx2"/>
                </a:solidFill>
              </a:rPr>
              <a:t>Each dot represents 500 people</a:t>
            </a:r>
          </a:p>
          <a:p>
            <a:endParaRPr lang="en-US" dirty="0">
              <a:solidFill>
                <a:schemeClr val="tx2"/>
              </a:solidFill>
            </a:endParaRPr>
          </a:p>
          <a:p>
            <a:r>
              <a:rPr lang="en-US" dirty="0">
                <a:solidFill>
                  <a:schemeClr val="tx2"/>
                </a:solidFill>
              </a:rPr>
              <a:t>Source: Social Explorer, American Community Survey data 2015-2019</a:t>
            </a:r>
          </a:p>
        </p:txBody>
      </p:sp>
    </p:spTree>
    <p:extLst>
      <p:ext uri="{BB962C8B-B14F-4D97-AF65-F5344CB8AC3E}">
        <p14:creationId xmlns:p14="http://schemas.microsoft.com/office/powerpoint/2010/main" val="418321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2" descr="popchange_percent">
            <a:extLst>
              <a:ext uri="{FF2B5EF4-FFF2-40B4-BE49-F238E27FC236}">
                <a16:creationId xmlns:a16="http://schemas.microsoft.com/office/drawing/2014/main" id="{F3F29982-9254-4E76-8889-B7CB43A76729}"/>
              </a:ext>
            </a:extLst>
          </p:cNvPr>
          <p:cNvPicPr>
            <a:picLocks noChangeAspect="1"/>
          </p:cNvPicPr>
          <p:nvPr/>
        </p:nvPicPr>
        <p:blipFill rotWithShape="1">
          <a:blip r:embed="rId3">
            <a:extLst>
              <a:ext uri="{28A0092B-C50C-407E-A947-70E740481C1C}">
                <a14:useLocalDpi xmlns:a14="http://schemas.microsoft.com/office/drawing/2010/main" val="0"/>
              </a:ext>
            </a:extLst>
          </a:blip>
          <a:srcRect l="16940" t="8689" r="31177" b="7416"/>
          <a:stretch/>
        </p:blipFill>
        <p:spPr>
          <a:xfrm>
            <a:off x="308223" y="105862"/>
            <a:ext cx="5965456" cy="6563172"/>
          </a:xfrm>
          <a:prstGeom prst="rect">
            <a:avLst/>
          </a:prstGeom>
        </p:spPr>
      </p:pic>
      <p:pic>
        <p:nvPicPr>
          <p:cNvPr id="9" name="Picture 8">
            <a:extLst>
              <a:ext uri="{FF2B5EF4-FFF2-40B4-BE49-F238E27FC236}">
                <a16:creationId xmlns:a16="http://schemas.microsoft.com/office/drawing/2014/main" id="{3D242B2C-9612-4494-8C48-B5CAFA9436BF}"/>
              </a:ext>
            </a:extLst>
          </p:cNvPr>
          <p:cNvPicPr>
            <a:picLocks noChangeAspect="1"/>
          </p:cNvPicPr>
          <p:nvPr/>
        </p:nvPicPr>
        <p:blipFill>
          <a:blip r:embed="rId4"/>
          <a:stretch>
            <a:fillRect/>
          </a:stretch>
        </p:blipFill>
        <p:spPr>
          <a:xfrm>
            <a:off x="4323356" y="4414156"/>
            <a:ext cx="1327430" cy="423991"/>
          </a:xfrm>
          <a:prstGeom prst="rect">
            <a:avLst/>
          </a:prstGeom>
        </p:spPr>
      </p:pic>
      <p:sp>
        <p:nvSpPr>
          <p:cNvPr id="7" name="Title 6">
            <a:extLst>
              <a:ext uri="{FF2B5EF4-FFF2-40B4-BE49-F238E27FC236}">
                <a16:creationId xmlns:a16="http://schemas.microsoft.com/office/drawing/2014/main" id="{3C03E196-049E-4518-92C9-C6C6E5E3CE54}"/>
              </a:ext>
            </a:extLst>
          </p:cNvPr>
          <p:cNvSpPr>
            <a:spLocks noGrp="1"/>
          </p:cNvSpPr>
          <p:nvPr>
            <p:ph type="title"/>
          </p:nvPr>
        </p:nvSpPr>
        <p:spPr>
          <a:xfrm>
            <a:off x="6751196" y="805747"/>
            <a:ext cx="4926426" cy="914400"/>
          </a:xfrm>
          <a:solidFill>
            <a:schemeClr val="bg1"/>
          </a:solidFill>
        </p:spPr>
        <p:txBody>
          <a:bodyPr>
            <a:normAutofit fontScale="90000"/>
          </a:bodyPr>
          <a:lstStyle/>
          <a:p>
            <a:pPr algn="l"/>
            <a:r>
              <a:rPr lang="en-US" dirty="0">
                <a:solidFill>
                  <a:schemeClr val="tx2"/>
                </a:solidFill>
              </a:rPr>
              <a:t>Percent Change, </a:t>
            </a:r>
            <a:br>
              <a:rPr lang="en-US" dirty="0">
                <a:solidFill>
                  <a:schemeClr val="tx2"/>
                </a:solidFill>
              </a:rPr>
            </a:br>
            <a:r>
              <a:rPr lang="en-US" dirty="0">
                <a:solidFill>
                  <a:schemeClr val="tx2"/>
                </a:solidFill>
              </a:rPr>
              <a:t>Total Population, 2010-2020</a:t>
            </a:r>
          </a:p>
        </p:txBody>
      </p:sp>
      <p:pic>
        <p:nvPicPr>
          <p:cNvPr id="16" name="Picture 15">
            <a:extLst>
              <a:ext uri="{FF2B5EF4-FFF2-40B4-BE49-F238E27FC236}">
                <a16:creationId xmlns:a16="http://schemas.microsoft.com/office/drawing/2014/main" id="{C30D3731-A2D8-4868-9A7F-AC08CDDA0A81}"/>
              </a:ext>
            </a:extLst>
          </p:cNvPr>
          <p:cNvPicPr>
            <a:picLocks noChangeAspect="1"/>
          </p:cNvPicPr>
          <p:nvPr/>
        </p:nvPicPr>
        <p:blipFill>
          <a:blip r:embed="rId5"/>
          <a:stretch>
            <a:fillRect/>
          </a:stretch>
        </p:blipFill>
        <p:spPr>
          <a:xfrm>
            <a:off x="6751188" y="2724686"/>
            <a:ext cx="4824570" cy="1230615"/>
          </a:xfrm>
          <a:prstGeom prst="rect">
            <a:avLst/>
          </a:prstGeom>
        </p:spPr>
      </p:pic>
      <p:pic>
        <p:nvPicPr>
          <p:cNvPr id="17" name="Picture 16">
            <a:extLst>
              <a:ext uri="{FF2B5EF4-FFF2-40B4-BE49-F238E27FC236}">
                <a16:creationId xmlns:a16="http://schemas.microsoft.com/office/drawing/2014/main" id="{EA096976-9744-4EA1-95EF-45CB599BEFC0}"/>
              </a:ext>
            </a:extLst>
          </p:cNvPr>
          <p:cNvPicPr>
            <a:picLocks noChangeAspect="1"/>
          </p:cNvPicPr>
          <p:nvPr/>
        </p:nvPicPr>
        <p:blipFill>
          <a:blip r:embed="rId6"/>
          <a:stretch>
            <a:fillRect/>
          </a:stretch>
        </p:blipFill>
        <p:spPr>
          <a:xfrm>
            <a:off x="6751196" y="4838147"/>
            <a:ext cx="4824566" cy="1230614"/>
          </a:xfrm>
          <a:prstGeom prst="rect">
            <a:avLst/>
          </a:prstGeom>
        </p:spPr>
      </p:pic>
      <p:sp>
        <p:nvSpPr>
          <p:cNvPr id="18" name="TextBox 17">
            <a:extLst>
              <a:ext uri="{FF2B5EF4-FFF2-40B4-BE49-F238E27FC236}">
                <a16:creationId xmlns:a16="http://schemas.microsoft.com/office/drawing/2014/main" id="{39D9FFCB-A69D-442E-BD96-88E2CB388B66}"/>
              </a:ext>
            </a:extLst>
          </p:cNvPr>
          <p:cNvSpPr txBox="1"/>
          <p:nvPr/>
        </p:nvSpPr>
        <p:spPr>
          <a:xfrm>
            <a:off x="6638172" y="2355354"/>
            <a:ext cx="3081177" cy="369332"/>
          </a:xfrm>
          <a:prstGeom prst="rect">
            <a:avLst/>
          </a:prstGeom>
          <a:noFill/>
        </p:spPr>
        <p:txBody>
          <a:bodyPr wrap="square" rtlCol="0">
            <a:spAutoFit/>
          </a:bodyPr>
          <a:lstStyle/>
          <a:p>
            <a:r>
              <a:rPr lang="en-US" dirty="0">
                <a:solidFill>
                  <a:schemeClr val="tx2"/>
                </a:solidFill>
              </a:rPr>
              <a:t>Largest Gains (Percentage)</a:t>
            </a:r>
          </a:p>
        </p:txBody>
      </p:sp>
      <p:sp>
        <p:nvSpPr>
          <p:cNvPr id="19" name="TextBox 18">
            <a:extLst>
              <a:ext uri="{FF2B5EF4-FFF2-40B4-BE49-F238E27FC236}">
                <a16:creationId xmlns:a16="http://schemas.microsoft.com/office/drawing/2014/main" id="{40D2F389-3066-43F0-BE60-0340B15C327D}"/>
              </a:ext>
            </a:extLst>
          </p:cNvPr>
          <p:cNvSpPr txBox="1"/>
          <p:nvPr/>
        </p:nvSpPr>
        <p:spPr>
          <a:xfrm>
            <a:off x="6676058" y="4332329"/>
            <a:ext cx="3081177" cy="369332"/>
          </a:xfrm>
          <a:prstGeom prst="rect">
            <a:avLst/>
          </a:prstGeom>
          <a:noFill/>
        </p:spPr>
        <p:txBody>
          <a:bodyPr wrap="square" rtlCol="0">
            <a:spAutoFit/>
          </a:bodyPr>
          <a:lstStyle/>
          <a:p>
            <a:r>
              <a:rPr lang="en-US" dirty="0">
                <a:solidFill>
                  <a:schemeClr val="tx2"/>
                </a:solidFill>
              </a:rPr>
              <a:t>Largest Losses (Percentage)</a:t>
            </a:r>
          </a:p>
        </p:txBody>
      </p:sp>
      <p:sp>
        <p:nvSpPr>
          <p:cNvPr id="20" name="TextBox 19">
            <a:extLst>
              <a:ext uri="{FF2B5EF4-FFF2-40B4-BE49-F238E27FC236}">
                <a16:creationId xmlns:a16="http://schemas.microsoft.com/office/drawing/2014/main" id="{29132272-5EB0-4493-93A3-6DBE85B765EF}"/>
              </a:ext>
            </a:extLst>
          </p:cNvPr>
          <p:cNvSpPr txBox="1"/>
          <p:nvPr/>
        </p:nvSpPr>
        <p:spPr>
          <a:xfrm>
            <a:off x="6638172" y="6309304"/>
            <a:ext cx="5437173"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spTree>
    <p:extLst>
      <p:ext uri="{BB962C8B-B14F-4D97-AF65-F5344CB8AC3E}">
        <p14:creationId xmlns:p14="http://schemas.microsoft.com/office/powerpoint/2010/main" val="237028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03E196-049E-4518-92C9-C6C6E5E3CE54}"/>
              </a:ext>
            </a:extLst>
          </p:cNvPr>
          <p:cNvSpPr>
            <a:spLocks noGrp="1"/>
          </p:cNvSpPr>
          <p:nvPr>
            <p:ph type="title"/>
          </p:nvPr>
        </p:nvSpPr>
        <p:spPr>
          <a:xfrm>
            <a:off x="6473789" y="676826"/>
            <a:ext cx="4926426" cy="914400"/>
          </a:xfrm>
          <a:solidFill>
            <a:schemeClr val="bg1"/>
          </a:solidFill>
        </p:spPr>
        <p:txBody>
          <a:bodyPr>
            <a:normAutofit fontScale="90000"/>
          </a:bodyPr>
          <a:lstStyle/>
          <a:p>
            <a:pPr algn="l"/>
            <a:r>
              <a:rPr lang="en-US" dirty="0">
                <a:solidFill>
                  <a:schemeClr val="tx2"/>
                </a:solidFill>
              </a:rPr>
              <a:t>Numeric Change, </a:t>
            </a:r>
            <a:br>
              <a:rPr lang="en-US" dirty="0">
                <a:solidFill>
                  <a:schemeClr val="tx2"/>
                </a:solidFill>
              </a:rPr>
            </a:br>
            <a:r>
              <a:rPr lang="en-US" dirty="0">
                <a:solidFill>
                  <a:schemeClr val="tx2"/>
                </a:solidFill>
              </a:rPr>
              <a:t>Total Population, 2010-2020</a:t>
            </a:r>
          </a:p>
        </p:txBody>
      </p:sp>
      <p:sp>
        <p:nvSpPr>
          <p:cNvPr id="18" name="TextBox 17">
            <a:extLst>
              <a:ext uri="{FF2B5EF4-FFF2-40B4-BE49-F238E27FC236}">
                <a16:creationId xmlns:a16="http://schemas.microsoft.com/office/drawing/2014/main" id="{39D9FFCB-A69D-442E-BD96-88E2CB388B66}"/>
              </a:ext>
            </a:extLst>
          </p:cNvPr>
          <p:cNvSpPr txBox="1"/>
          <p:nvPr/>
        </p:nvSpPr>
        <p:spPr>
          <a:xfrm>
            <a:off x="6473789" y="2421819"/>
            <a:ext cx="3081177" cy="369332"/>
          </a:xfrm>
          <a:prstGeom prst="rect">
            <a:avLst/>
          </a:prstGeom>
          <a:noFill/>
        </p:spPr>
        <p:txBody>
          <a:bodyPr wrap="square" rtlCol="0">
            <a:spAutoFit/>
          </a:bodyPr>
          <a:lstStyle/>
          <a:p>
            <a:r>
              <a:rPr lang="en-US" dirty="0">
                <a:solidFill>
                  <a:schemeClr val="tx2"/>
                </a:solidFill>
              </a:rPr>
              <a:t>Largest Gains (Numeric)</a:t>
            </a:r>
          </a:p>
        </p:txBody>
      </p:sp>
      <p:sp>
        <p:nvSpPr>
          <p:cNvPr id="19" name="TextBox 18">
            <a:extLst>
              <a:ext uri="{FF2B5EF4-FFF2-40B4-BE49-F238E27FC236}">
                <a16:creationId xmlns:a16="http://schemas.microsoft.com/office/drawing/2014/main" id="{40D2F389-3066-43F0-BE60-0340B15C327D}"/>
              </a:ext>
            </a:extLst>
          </p:cNvPr>
          <p:cNvSpPr txBox="1"/>
          <p:nvPr/>
        </p:nvSpPr>
        <p:spPr>
          <a:xfrm>
            <a:off x="6506230" y="4519958"/>
            <a:ext cx="3081177" cy="369332"/>
          </a:xfrm>
          <a:prstGeom prst="rect">
            <a:avLst/>
          </a:prstGeom>
          <a:noFill/>
        </p:spPr>
        <p:txBody>
          <a:bodyPr wrap="square" rtlCol="0">
            <a:spAutoFit/>
          </a:bodyPr>
          <a:lstStyle/>
          <a:p>
            <a:r>
              <a:rPr lang="en-US" dirty="0">
                <a:solidFill>
                  <a:schemeClr val="tx2"/>
                </a:solidFill>
              </a:rPr>
              <a:t>Largest Losses (Numeric)</a:t>
            </a:r>
          </a:p>
        </p:txBody>
      </p:sp>
      <p:pic>
        <p:nvPicPr>
          <p:cNvPr id="2" name="Picture 1">
            <a:extLst>
              <a:ext uri="{FF2B5EF4-FFF2-40B4-BE49-F238E27FC236}">
                <a16:creationId xmlns:a16="http://schemas.microsoft.com/office/drawing/2014/main" id="{EEFF76B9-D94D-42AD-B382-5359546F43D5}"/>
              </a:ext>
            </a:extLst>
          </p:cNvPr>
          <p:cNvPicPr>
            <a:picLocks noChangeAspect="1"/>
          </p:cNvPicPr>
          <p:nvPr/>
        </p:nvPicPr>
        <p:blipFill>
          <a:blip r:embed="rId3"/>
          <a:stretch>
            <a:fillRect/>
          </a:stretch>
        </p:blipFill>
        <p:spPr>
          <a:xfrm>
            <a:off x="6576529" y="2863792"/>
            <a:ext cx="4979409" cy="1270110"/>
          </a:xfrm>
          <a:prstGeom prst="rect">
            <a:avLst/>
          </a:prstGeom>
        </p:spPr>
      </p:pic>
      <p:pic>
        <p:nvPicPr>
          <p:cNvPr id="5" name="Picture 4">
            <a:extLst>
              <a:ext uri="{FF2B5EF4-FFF2-40B4-BE49-F238E27FC236}">
                <a16:creationId xmlns:a16="http://schemas.microsoft.com/office/drawing/2014/main" id="{9F52B134-BADA-44C4-87E7-CB5253365299}"/>
              </a:ext>
            </a:extLst>
          </p:cNvPr>
          <p:cNvPicPr>
            <a:picLocks noChangeAspect="1"/>
          </p:cNvPicPr>
          <p:nvPr/>
        </p:nvPicPr>
        <p:blipFill>
          <a:blip r:embed="rId4"/>
          <a:stretch>
            <a:fillRect/>
          </a:stretch>
        </p:blipFill>
        <p:spPr>
          <a:xfrm>
            <a:off x="6576529" y="4917067"/>
            <a:ext cx="5144570" cy="1096017"/>
          </a:xfrm>
          <a:prstGeom prst="rect">
            <a:avLst/>
          </a:prstGeom>
        </p:spPr>
      </p:pic>
      <p:sp>
        <p:nvSpPr>
          <p:cNvPr id="14" name="TextBox 13">
            <a:extLst>
              <a:ext uri="{FF2B5EF4-FFF2-40B4-BE49-F238E27FC236}">
                <a16:creationId xmlns:a16="http://schemas.microsoft.com/office/drawing/2014/main" id="{094C8AFC-66A9-4745-B119-F0AE7C6C274E}"/>
              </a:ext>
            </a:extLst>
          </p:cNvPr>
          <p:cNvSpPr txBox="1"/>
          <p:nvPr/>
        </p:nvSpPr>
        <p:spPr>
          <a:xfrm>
            <a:off x="6576529" y="6309304"/>
            <a:ext cx="5437173"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pic>
        <p:nvPicPr>
          <p:cNvPr id="6" name="Picture 5">
            <a:extLst>
              <a:ext uri="{FF2B5EF4-FFF2-40B4-BE49-F238E27FC236}">
                <a16:creationId xmlns:a16="http://schemas.microsoft.com/office/drawing/2014/main" id="{767681DA-3686-490A-976F-B50B8D2E3EA7}"/>
              </a:ext>
            </a:extLst>
          </p:cNvPr>
          <p:cNvPicPr>
            <a:picLocks noChangeAspect="1"/>
          </p:cNvPicPr>
          <p:nvPr/>
        </p:nvPicPr>
        <p:blipFill rotWithShape="1">
          <a:blip r:embed="rId5"/>
          <a:srcRect l="18050" t="9588" r="31961" b="10562"/>
          <a:stretch/>
        </p:blipFill>
        <p:spPr>
          <a:xfrm>
            <a:off x="147328" y="125728"/>
            <a:ext cx="5958521" cy="6552907"/>
          </a:xfrm>
          <a:prstGeom prst="rect">
            <a:avLst/>
          </a:prstGeom>
        </p:spPr>
      </p:pic>
    </p:spTree>
    <p:extLst>
      <p:ext uri="{BB962C8B-B14F-4D97-AF65-F5344CB8AC3E}">
        <p14:creationId xmlns:p14="http://schemas.microsoft.com/office/powerpoint/2010/main" val="393192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414B6A-F162-408D-861C-3C0C90B1BAC8}"/>
              </a:ext>
            </a:extLst>
          </p:cNvPr>
          <p:cNvSpPr txBox="1"/>
          <p:nvPr/>
        </p:nvSpPr>
        <p:spPr>
          <a:xfrm>
            <a:off x="7627799" y="3332571"/>
            <a:ext cx="396735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51 counties gained population.</a:t>
            </a:r>
          </a:p>
          <a:p>
            <a:pPr marL="342900" indent="-342900">
              <a:buFont typeface="Arial" panose="020B0604020202020204" pitchFamily="34" charset="0"/>
              <a:buChar char="•"/>
            </a:pPr>
            <a:r>
              <a:rPr lang="en-US" sz="2000" dirty="0">
                <a:solidFill>
                  <a:schemeClr val="tx2"/>
                </a:solidFill>
              </a:rPr>
              <a:t>36 counties lost population.</a:t>
            </a:r>
          </a:p>
          <a:p>
            <a:pPr marL="342900" indent="-342900">
              <a:buFont typeface="Arial" panose="020B0604020202020204" pitchFamily="34" charset="0"/>
              <a:buChar char="•"/>
            </a:pPr>
            <a:r>
              <a:rPr lang="en-US" sz="2000" dirty="0">
                <a:solidFill>
                  <a:schemeClr val="tx2"/>
                </a:solidFill>
              </a:rPr>
              <a:t>The 7-county Twin Cities metro added 313,537 people, 78% of the state’s growth.</a:t>
            </a:r>
          </a:p>
        </p:txBody>
      </p:sp>
      <p:sp>
        <p:nvSpPr>
          <p:cNvPr id="4" name="Title 3">
            <a:extLst>
              <a:ext uri="{FF2B5EF4-FFF2-40B4-BE49-F238E27FC236}">
                <a16:creationId xmlns:a16="http://schemas.microsoft.com/office/drawing/2014/main" id="{B5CA505C-9CDF-4A25-80B6-884AC53195CB}"/>
              </a:ext>
            </a:extLst>
          </p:cNvPr>
          <p:cNvSpPr>
            <a:spLocks noGrp="1"/>
          </p:cNvSpPr>
          <p:nvPr>
            <p:ph type="title"/>
          </p:nvPr>
        </p:nvSpPr>
        <p:spPr/>
        <p:txBody>
          <a:bodyPr/>
          <a:lstStyle/>
          <a:p>
            <a:r>
              <a:rPr lang="en-US" dirty="0"/>
              <a:t>Population change by county (numeric), 2010-2020</a:t>
            </a:r>
          </a:p>
        </p:txBody>
      </p:sp>
      <p:pic>
        <p:nvPicPr>
          <p:cNvPr id="6" name="Picture 5">
            <a:extLst>
              <a:ext uri="{FF2B5EF4-FFF2-40B4-BE49-F238E27FC236}">
                <a16:creationId xmlns:a16="http://schemas.microsoft.com/office/drawing/2014/main" id="{D5FB366D-F9B1-4652-962F-5F396B915537}"/>
              </a:ext>
            </a:extLst>
          </p:cNvPr>
          <p:cNvPicPr>
            <a:picLocks noChangeAspect="1"/>
          </p:cNvPicPr>
          <p:nvPr/>
        </p:nvPicPr>
        <p:blipFill rotWithShape="1">
          <a:blip r:embed="rId2"/>
          <a:srcRect l="8876" t="10398" r="6034" b="7631"/>
          <a:stretch/>
        </p:blipFill>
        <p:spPr>
          <a:xfrm>
            <a:off x="544529" y="1530850"/>
            <a:ext cx="6945332" cy="5234658"/>
          </a:xfrm>
          <a:prstGeom prst="rect">
            <a:avLst/>
          </a:prstGeom>
        </p:spPr>
      </p:pic>
      <p:sp>
        <p:nvSpPr>
          <p:cNvPr id="7" name="TextBox 6">
            <a:extLst>
              <a:ext uri="{FF2B5EF4-FFF2-40B4-BE49-F238E27FC236}">
                <a16:creationId xmlns:a16="http://schemas.microsoft.com/office/drawing/2014/main" id="{3CE694DF-A8CB-4761-B20B-61D74D24926E}"/>
              </a:ext>
            </a:extLst>
          </p:cNvPr>
          <p:cNvSpPr txBox="1"/>
          <p:nvPr/>
        </p:nvSpPr>
        <p:spPr>
          <a:xfrm>
            <a:off x="6427341" y="6299702"/>
            <a:ext cx="5305747"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spTree>
    <p:extLst>
      <p:ext uri="{BB962C8B-B14F-4D97-AF65-F5344CB8AC3E}">
        <p14:creationId xmlns:p14="http://schemas.microsoft.com/office/powerpoint/2010/main" val="9599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A34F-65C1-4B35-B924-E90F109561FE}"/>
              </a:ext>
            </a:extLst>
          </p:cNvPr>
          <p:cNvSpPr>
            <a:spLocks noGrp="1"/>
          </p:cNvSpPr>
          <p:nvPr>
            <p:ph type="title"/>
          </p:nvPr>
        </p:nvSpPr>
        <p:spPr>
          <a:xfrm>
            <a:off x="7048981" y="2514600"/>
            <a:ext cx="4533498" cy="914400"/>
          </a:xfrm>
        </p:spPr>
        <p:txBody>
          <a:bodyPr>
            <a:normAutofit fontScale="90000"/>
          </a:bodyPr>
          <a:lstStyle/>
          <a:p>
            <a:r>
              <a:rPr lang="en-US" dirty="0">
                <a:solidFill>
                  <a:schemeClr val="tx2"/>
                </a:solidFill>
              </a:rPr>
              <a:t>Minnesota’s fastest growing cities, 2010-2020</a:t>
            </a:r>
          </a:p>
        </p:txBody>
      </p:sp>
      <p:graphicFrame>
        <p:nvGraphicFramePr>
          <p:cNvPr id="11" name="Content Placeholder 10">
            <a:extLst>
              <a:ext uri="{FF2B5EF4-FFF2-40B4-BE49-F238E27FC236}">
                <a16:creationId xmlns:a16="http://schemas.microsoft.com/office/drawing/2014/main" id="{225E9917-AE9F-431C-A3E6-0816DF8D2DF6}"/>
              </a:ext>
            </a:extLst>
          </p:cNvPr>
          <p:cNvGraphicFramePr>
            <a:graphicFrameLocks noGrp="1"/>
          </p:cNvGraphicFramePr>
          <p:nvPr>
            <p:ph sz="quarter" idx="10"/>
            <p:extLst>
              <p:ext uri="{D42A27DB-BD31-4B8C-83A1-F6EECF244321}">
                <p14:modId xmlns:p14="http://schemas.microsoft.com/office/powerpoint/2010/main" val="3181538883"/>
              </p:ext>
            </p:extLst>
          </p:nvPr>
        </p:nvGraphicFramePr>
        <p:xfrm>
          <a:off x="713694" y="476020"/>
          <a:ext cx="5123807" cy="5905960"/>
        </p:xfrm>
        <a:graphic>
          <a:graphicData uri="http://schemas.openxmlformats.org/drawingml/2006/table">
            <a:tbl>
              <a:tblPr/>
              <a:tblGrid>
                <a:gridCol w="1041770">
                  <a:extLst>
                    <a:ext uri="{9D8B030D-6E8A-4147-A177-3AD203B41FA5}">
                      <a16:colId xmlns:a16="http://schemas.microsoft.com/office/drawing/2014/main" val="1899690245"/>
                    </a:ext>
                  </a:extLst>
                </a:gridCol>
                <a:gridCol w="1998497">
                  <a:extLst>
                    <a:ext uri="{9D8B030D-6E8A-4147-A177-3AD203B41FA5}">
                      <a16:colId xmlns:a16="http://schemas.microsoft.com/office/drawing/2014/main" val="3777792231"/>
                    </a:ext>
                  </a:extLst>
                </a:gridCol>
                <a:gridCol w="2083540">
                  <a:extLst>
                    <a:ext uri="{9D8B030D-6E8A-4147-A177-3AD203B41FA5}">
                      <a16:colId xmlns:a16="http://schemas.microsoft.com/office/drawing/2014/main" val="1806626066"/>
                    </a:ext>
                  </a:extLst>
                </a:gridCol>
              </a:tblGrid>
              <a:tr h="902160">
                <a:tc>
                  <a:txBody>
                    <a:bodyPr/>
                    <a:lstStyle/>
                    <a:p>
                      <a:pPr algn="l" fontAlgn="b"/>
                      <a:r>
                        <a:rPr lang="en-US" sz="1800" b="1" i="0" u="none" strike="noStrike" dirty="0">
                          <a:solidFill>
                            <a:srgbClr val="000000"/>
                          </a:solidFill>
                          <a:effectLst/>
                          <a:latin typeface="Calibri" panose="020F0502020204030204" pitchFamily="34" charset="0"/>
                        </a:rPr>
                        <a:t>Rank</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panose="020F0502020204030204" pitchFamily="34" charset="0"/>
                        </a:rPr>
                        <a:t>City</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800" b="1" i="0" u="none" strike="noStrike" dirty="0">
                          <a:solidFill>
                            <a:srgbClr val="000000"/>
                          </a:solidFill>
                          <a:effectLst/>
                          <a:latin typeface="Calibri" panose="020F0502020204030204" pitchFamily="34" charset="0"/>
                        </a:rPr>
                        <a:t>Population added 2010-2020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626612"/>
                  </a:ext>
                </a:extLst>
              </a:tr>
              <a:tr h="238375">
                <a:tc>
                  <a:txBody>
                    <a:bodyPr/>
                    <a:lstStyle/>
                    <a:p>
                      <a:pPr algn="l" fontAlgn="b"/>
                      <a:r>
                        <a:rPr lang="en-US" sz="1600" b="0" i="0" u="none" strike="noStrike">
                          <a:solidFill>
                            <a:srgbClr val="000000"/>
                          </a:solidFill>
                          <a:effectLst/>
                          <a:latin typeface="Calibri" panose="020F0502020204030204" pitchFamily="34" charset="0"/>
                        </a:rPr>
                        <a:t>1</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Minneapolis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47,376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861149"/>
                  </a:ext>
                </a:extLst>
              </a:tr>
              <a:tr h="238375">
                <a:tc>
                  <a:txBody>
                    <a:bodyPr/>
                    <a:lstStyle/>
                    <a:p>
                      <a:pPr algn="l" fontAlgn="b"/>
                      <a:r>
                        <a:rPr lang="en-US" sz="1600" b="0" i="0" u="none" strike="noStrike">
                          <a:solidFill>
                            <a:srgbClr val="000000"/>
                          </a:solidFill>
                          <a:effectLst/>
                          <a:latin typeface="Calibri" panose="020F0502020204030204" pitchFamily="34" charset="0"/>
                        </a:rPr>
                        <a:t>2</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St. Paul</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26,459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991386"/>
                  </a:ext>
                </a:extLst>
              </a:tr>
              <a:tr h="238375">
                <a:tc>
                  <a:txBody>
                    <a:bodyPr/>
                    <a:lstStyle/>
                    <a:p>
                      <a:pPr algn="l" fontAlgn="b"/>
                      <a:r>
                        <a:rPr lang="en-US" sz="1600" b="0" i="0" u="none" strike="noStrike">
                          <a:solidFill>
                            <a:srgbClr val="000000"/>
                          </a:solidFill>
                          <a:effectLst/>
                          <a:latin typeface="Calibri" panose="020F0502020204030204" pitchFamily="34" charset="0"/>
                        </a:rPr>
                        <a:t>3</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Rochester</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14,626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533631"/>
                  </a:ext>
                </a:extLst>
              </a:tr>
              <a:tr h="238375">
                <a:tc>
                  <a:txBody>
                    <a:bodyPr/>
                    <a:lstStyle/>
                    <a:p>
                      <a:pPr algn="l" fontAlgn="b"/>
                      <a:r>
                        <a:rPr lang="en-US" sz="1600" b="0" i="0" u="none" strike="noStrike">
                          <a:solidFill>
                            <a:srgbClr val="000000"/>
                          </a:solidFill>
                          <a:effectLst/>
                          <a:latin typeface="Calibri" panose="020F0502020204030204" pitchFamily="34" charset="0"/>
                        </a:rPr>
                        <a:t>4</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Lakeville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13,536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388187"/>
                  </a:ext>
                </a:extLst>
              </a:tr>
              <a:tr h="238375">
                <a:tc>
                  <a:txBody>
                    <a:bodyPr/>
                    <a:lstStyle/>
                    <a:p>
                      <a:pPr algn="l" fontAlgn="b"/>
                      <a:r>
                        <a:rPr lang="en-US" sz="1600" b="0" i="0" u="none" strike="noStrike">
                          <a:solidFill>
                            <a:srgbClr val="000000"/>
                          </a:solidFill>
                          <a:effectLst/>
                          <a:latin typeface="Calibri" panose="020F0502020204030204" pitchFamily="34" charset="0"/>
                        </a:rPr>
                        <a:t>5</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Woodbury</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13,141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594713"/>
                  </a:ext>
                </a:extLst>
              </a:tr>
              <a:tr h="238375">
                <a:tc>
                  <a:txBody>
                    <a:bodyPr/>
                    <a:lstStyle/>
                    <a:p>
                      <a:pPr algn="l" fontAlgn="b"/>
                      <a:r>
                        <a:rPr lang="en-US" sz="1600" b="0" i="0" u="none" strike="noStrike">
                          <a:solidFill>
                            <a:srgbClr val="000000"/>
                          </a:solidFill>
                          <a:effectLst/>
                          <a:latin typeface="Calibri" panose="020F0502020204030204" pitchFamily="34" charset="0"/>
                        </a:rPr>
                        <a:t>6</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Blaine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13,036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368350"/>
                  </a:ext>
                </a:extLst>
              </a:tr>
              <a:tr h="238375">
                <a:tc>
                  <a:txBody>
                    <a:bodyPr/>
                    <a:lstStyle/>
                    <a:p>
                      <a:pPr algn="l" fontAlgn="b"/>
                      <a:r>
                        <a:rPr lang="en-US" sz="1600" b="0" i="0" u="none" strike="noStrike">
                          <a:solidFill>
                            <a:srgbClr val="000000"/>
                          </a:solidFill>
                          <a:effectLst/>
                          <a:latin typeface="Calibri" panose="020F0502020204030204" pitchFamily="34" charset="0"/>
                        </a:rPr>
                        <a:t>7</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Brooklyn Park</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10,697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573775"/>
                  </a:ext>
                </a:extLst>
              </a:tr>
              <a:tr h="238375">
                <a:tc>
                  <a:txBody>
                    <a:bodyPr/>
                    <a:lstStyle/>
                    <a:p>
                      <a:pPr algn="l" fontAlgn="b"/>
                      <a:r>
                        <a:rPr lang="en-US" sz="1600" b="0" i="0" u="none" strike="noStrike">
                          <a:solidFill>
                            <a:srgbClr val="000000"/>
                          </a:solidFill>
                          <a:effectLst/>
                          <a:latin typeface="Calibri" panose="020F0502020204030204" pitchFamily="34" charset="0"/>
                        </a:rPr>
                        <a:t>8</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Plymouth</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10,450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27125"/>
                  </a:ext>
                </a:extLst>
              </a:tr>
              <a:tr h="238375">
                <a:tc>
                  <a:txBody>
                    <a:bodyPr/>
                    <a:lstStyle/>
                    <a:p>
                      <a:pPr algn="l" fontAlgn="b"/>
                      <a:r>
                        <a:rPr lang="en-US" sz="1600" b="0" i="0" u="none" strike="noStrike">
                          <a:solidFill>
                            <a:srgbClr val="000000"/>
                          </a:solidFill>
                          <a:effectLst/>
                          <a:latin typeface="Calibri" panose="020F0502020204030204" pitchFamily="34" charset="0"/>
                        </a:rPr>
                        <a:t>9</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Maple Grove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8,686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827974"/>
                  </a:ext>
                </a:extLst>
              </a:tr>
              <a:tr h="238375">
                <a:tc>
                  <a:txBody>
                    <a:bodyPr/>
                    <a:lstStyle/>
                    <a:p>
                      <a:pPr algn="l" fontAlgn="b"/>
                      <a:r>
                        <a:rPr lang="en-US" sz="1600" b="0" i="0" u="none" strike="noStrike">
                          <a:solidFill>
                            <a:srgbClr val="000000"/>
                          </a:solidFill>
                          <a:effectLst/>
                          <a:latin typeface="Calibri" panose="020F0502020204030204" pitchFamily="34" charset="0"/>
                        </a:rPr>
                        <a:t>10</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Apple Valley</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7,290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871462"/>
                  </a:ext>
                </a:extLst>
              </a:tr>
              <a:tr h="238375">
                <a:tc>
                  <a:txBody>
                    <a:bodyPr/>
                    <a:lstStyle/>
                    <a:p>
                      <a:pPr algn="l" fontAlgn="b"/>
                      <a:r>
                        <a:rPr lang="en-US" sz="1600" b="0" i="0" u="none" strike="noStrike">
                          <a:solidFill>
                            <a:srgbClr val="000000"/>
                          </a:solidFill>
                          <a:effectLst/>
                          <a:latin typeface="Calibri" panose="020F0502020204030204" pitchFamily="34" charset="0"/>
                        </a:rPr>
                        <a:t>11</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Bloomington</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7,094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444317"/>
                  </a:ext>
                </a:extLst>
              </a:tr>
              <a:tr h="238375">
                <a:tc>
                  <a:txBody>
                    <a:bodyPr/>
                    <a:lstStyle/>
                    <a:p>
                      <a:pPr algn="l" fontAlgn="b"/>
                      <a:r>
                        <a:rPr lang="en-US" sz="1600" b="0" i="0" u="none" strike="noStrike">
                          <a:solidFill>
                            <a:srgbClr val="000000"/>
                          </a:solidFill>
                          <a:effectLst/>
                          <a:latin typeface="Calibri" panose="020F0502020204030204" pitchFamily="34" charset="0"/>
                        </a:rPr>
                        <a:t>12</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Shakopee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6,622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719470"/>
                  </a:ext>
                </a:extLst>
              </a:tr>
              <a:tr h="238375">
                <a:tc>
                  <a:txBody>
                    <a:bodyPr/>
                    <a:lstStyle/>
                    <a:p>
                      <a:pPr algn="l" fontAlgn="b"/>
                      <a:r>
                        <a:rPr lang="en-US" sz="1600" b="0" i="0" u="none" strike="noStrike">
                          <a:solidFill>
                            <a:srgbClr val="000000"/>
                          </a:solidFill>
                          <a:effectLst/>
                          <a:latin typeface="Calibri" panose="020F0502020204030204" pitchFamily="34" charset="0"/>
                        </a:rPr>
                        <a:t>13</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Moorhead</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6,440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6316"/>
                  </a:ext>
                </a:extLst>
              </a:tr>
              <a:tr h="238375">
                <a:tc>
                  <a:txBody>
                    <a:bodyPr/>
                    <a:lstStyle/>
                    <a:p>
                      <a:pPr algn="l" fontAlgn="b"/>
                      <a:r>
                        <a:rPr lang="en-US" sz="1600" b="0" i="0" u="none" strike="noStrike">
                          <a:solidFill>
                            <a:srgbClr val="000000"/>
                          </a:solidFill>
                          <a:effectLst/>
                          <a:latin typeface="Calibri" panose="020F0502020204030204" pitchFamily="34" charset="0"/>
                        </a:rPr>
                        <a:t>14</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Otsego</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6,395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522281"/>
                  </a:ext>
                </a:extLst>
              </a:tr>
              <a:tr h="238375">
                <a:tc>
                  <a:txBody>
                    <a:bodyPr/>
                    <a:lstStyle/>
                    <a:p>
                      <a:pPr algn="l" fontAlgn="b"/>
                      <a:r>
                        <a:rPr lang="en-US" sz="1600" b="0" i="0" u="none" strike="noStrike">
                          <a:solidFill>
                            <a:srgbClr val="000000"/>
                          </a:solidFill>
                          <a:effectLst/>
                          <a:latin typeface="Calibri" panose="020F0502020204030204" pitchFamily="34" charset="0"/>
                        </a:rPr>
                        <a:t>15</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Savage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5,554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529744"/>
                  </a:ext>
                </a:extLst>
              </a:tr>
              <a:tr h="238375">
                <a:tc>
                  <a:txBody>
                    <a:bodyPr/>
                    <a:lstStyle/>
                    <a:p>
                      <a:pPr algn="l" fontAlgn="b"/>
                      <a:r>
                        <a:rPr lang="en-US" sz="1600" b="0" i="0" u="none" strike="noStrike">
                          <a:solidFill>
                            <a:srgbClr val="000000"/>
                          </a:solidFill>
                          <a:effectLst/>
                          <a:latin typeface="Calibri" panose="020F0502020204030204" pitchFamily="34" charset="0"/>
                        </a:rPr>
                        <a:t>16</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Edina</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5,553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926981"/>
                  </a:ext>
                </a:extLst>
              </a:tr>
              <a:tr h="238375">
                <a:tc>
                  <a:txBody>
                    <a:bodyPr/>
                    <a:lstStyle/>
                    <a:p>
                      <a:pPr algn="l" fontAlgn="b"/>
                      <a:r>
                        <a:rPr lang="en-US" sz="1600" b="0" i="0" u="none" strike="noStrike">
                          <a:solidFill>
                            <a:srgbClr val="000000"/>
                          </a:solidFill>
                          <a:effectLst/>
                          <a:latin typeface="Calibri" panose="020F0502020204030204" pitchFamily="34" charset="0"/>
                        </a:rPr>
                        <a:t>17</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Mankato</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5,179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853222"/>
                  </a:ext>
                </a:extLst>
              </a:tr>
              <a:tr h="238375">
                <a:tc>
                  <a:txBody>
                    <a:bodyPr/>
                    <a:lstStyle/>
                    <a:p>
                      <a:pPr algn="l" fontAlgn="b"/>
                      <a:r>
                        <a:rPr lang="en-US" sz="1600" b="0" i="0" u="none" strike="noStrike">
                          <a:solidFill>
                            <a:srgbClr val="000000"/>
                          </a:solidFill>
                          <a:effectLst/>
                          <a:latin typeface="Calibri" panose="020F0502020204030204" pitchFamily="34" charset="0"/>
                        </a:rPr>
                        <a:t>18</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Prior Lake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4,821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41138"/>
                  </a:ext>
                </a:extLst>
              </a:tr>
              <a:tr h="238375">
                <a:tc>
                  <a:txBody>
                    <a:bodyPr/>
                    <a:lstStyle/>
                    <a:p>
                      <a:pPr algn="l" fontAlgn="b"/>
                      <a:r>
                        <a:rPr lang="en-US" sz="1600" b="0" i="0" u="none" strike="noStrike">
                          <a:solidFill>
                            <a:srgbClr val="000000"/>
                          </a:solidFill>
                          <a:effectLst/>
                          <a:latin typeface="Calibri" panose="020F0502020204030204" pitchFamily="34" charset="0"/>
                        </a:rPr>
                        <a:t>19</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St. Louis Park</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4,760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372241"/>
                  </a:ext>
                </a:extLst>
              </a:tr>
              <a:tr h="238375">
                <a:tc>
                  <a:txBody>
                    <a:bodyPr/>
                    <a:lstStyle/>
                    <a:p>
                      <a:pPr algn="l" fontAlgn="b"/>
                      <a:r>
                        <a:rPr lang="en-US" sz="1600" b="0" i="0" u="none" strike="noStrike">
                          <a:solidFill>
                            <a:srgbClr val="000000"/>
                          </a:solidFill>
                          <a:effectLst/>
                          <a:latin typeface="Calibri" panose="020F0502020204030204" pitchFamily="34" charset="0"/>
                        </a:rPr>
                        <a:t>20</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Rogers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4,698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403386"/>
                  </a:ext>
                </a:extLst>
              </a:tr>
            </a:tbl>
          </a:graphicData>
        </a:graphic>
      </p:graphicFrame>
      <p:sp>
        <p:nvSpPr>
          <p:cNvPr id="12" name="TextBox 11">
            <a:extLst>
              <a:ext uri="{FF2B5EF4-FFF2-40B4-BE49-F238E27FC236}">
                <a16:creationId xmlns:a16="http://schemas.microsoft.com/office/drawing/2014/main" id="{6AB07D20-6469-445A-8E57-90DC038C1ACC}"/>
              </a:ext>
            </a:extLst>
          </p:cNvPr>
          <p:cNvSpPr txBox="1"/>
          <p:nvPr/>
        </p:nvSpPr>
        <p:spPr>
          <a:xfrm>
            <a:off x="6427341" y="5930370"/>
            <a:ext cx="5305747"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spTree>
    <p:extLst>
      <p:ext uri="{BB962C8B-B14F-4D97-AF65-F5344CB8AC3E}">
        <p14:creationId xmlns:p14="http://schemas.microsoft.com/office/powerpoint/2010/main" val="236218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76430-E529-45ED-A534-0682D2596BF0}"/>
              </a:ext>
            </a:extLst>
          </p:cNvPr>
          <p:cNvSpPr>
            <a:spLocks noGrp="1"/>
          </p:cNvSpPr>
          <p:nvPr>
            <p:ph type="title"/>
          </p:nvPr>
        </p:nvSpPr>
        <p:spPr/>
        <p:txBody>
          <a:bodyPr>
            <a:normAutofit fontScale="90000"/>
          </a:bodyPr>
          <a:lstStyle/>
          <a:p>
            <a:r>
              <a:rPr lang="en-US" dirty="0">
                <a:solidFill>
                  <a:schemeClr val="tx2"/>
                </a:solidFill>
              </a:rPr>
              <a:t>Change in Total Population by City and Township (Percent), 2010-2020</a:t>
            </a:r>
          </a:p>
        </p:txBody>
      </p:sp>
      <p:pic>
        <p:nvPicPr>
          <p:cNvPr id="7" name="Content Placeholder 6" descr="Map&#10;&#10;Description automatically generated">
            <a:extLst>
              <a:ext uri="{FF2B5EF4-FFF2-40B4-BE49-F238E27FC236}">
                <a16:creationId xmlns:a16="http://schemas.microsoft.com/office/drawing/2014/main" id="{C6B57F1D-668F-4BE3-B6DA-F5EDBB4FEDCB}"/>
              </a:ext>
            </a:extLst>
          </p:cNvPr>
          <p:cNvPicPr>
            <a:picLocks noGrp="1" noChangeAspect="1"/>
          </p:cNvPicPr>
          <p:nvPr>
            <p:ph sz="quarter" idx="10"/>
          </p:nvPr>
        </p:nvPicPr>
        <p:blipFill>
          <a:blip r:embed="rId3"/>
          <a:stretch>
            <a:fillRect/>
          </a:stretch>
        </p:blipFill>
        <p:spPr>
          <a:xfrm>
            <a:off x="838823" y="1584143"/>
            <a:ext cx="10514353" cy="4353290"/>
          </a:xfrm>
        </p:spPr>
      </p:pic>
      <p:sp>
        <p:nvSpPr>
          <p:cNvPr id="8" name="TextBox 7">
            <a:extLst>
              <a:ext uri="{FF2B5EF4-FFF2-40B4-BE49-F238E27FC236}">
                <a16:creationId xmlns:a16="http://schemas.microsoft.com/office/drawing/2014/main" id="{2B4DEE2E-E70D-4CD3-9E41-7E3244751871}"/>
              </a:ext>
            </a:extLst>
          </p:cNvPr>
          <p:cNvSpPr txBox="1"/>
          <p:nvPr/>
        </p:nvSpPr>
        <p:spPr>
          <a:xfrm>
            <a:off x="6095999" y="6085444"/>
            <a:ext cx="5305747"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spTree>
    <p:extLst>
      <p:ext uri="{BB962C8B-B14F-4D97-AF65-F5344CB8AC3E}">
        <p14:creationId xmlns:p14="http://schemas.microsoft.com/office/powerpoint/2010/main" val="61728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p&#10;&#10;Description automatically generated">
            <a:extLst>
              <a:ext uri="{FF2B5EF4-FFF2-40B4-BE49-F238E27FC236}">
                <a16:creationId xmlns:a16="http://schemas.microsoft.com/office/drawing/2014/main" id="{9ED53A10-A409-45C3-BC6E-F807647F7ABC}"/>
              </a:ext>
            </a:extLst>
          </p:cNvPr>
          <p:cNvPicPr>
            <a:picLocks noGrp="1" noChangeAspect="1"/>
          </p:cNvPicPr>
          <p:nvPr>
            <p:ph sz="quarter" idx="10"/>
          </p:nvPr>
        </p:nvPicPr>
        <p:blipFill>
          <a:blip r:embed="rId2"/>
          <a:stretch>
            <a:fillRect/>
          </a:stretch>
        </p:blipFill>
        <p:spPr>
          <a:xfrm>
            <a:off x="563537" y="1356189"/>
            <a:ext cx="11064923" cy="4581244"/>
          </a:xfrm>
        </p:spPr>
      </p:pic>
      <p:sp>
        <p:nvSpPr>
          <p:cNvPr id="6" name="TextBox 5">
            <a:extLst>
              <a:ext uri="{FF2B5EF4-FFF2-40B4-BE49-F238E27FC236}">
                <a16:creationId xmlns:a16="http://schemas.microsoft.com/office/drawing/2014/main" id="{6130507F-6319-4F82-AD8A-A73886155813}"/>
              </a:ext>
            </a:extLst>
          </p:cNvPr>
          <p:cNvSpPr txBox="1"/>
          <p:nvPr/>
        </p:nvSpPr>
        <p:spPr>
          <a:xfrm>
            <a:off x="6095999" y="6085444"/>
            <a:ext cx="5305747"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sp>
        <p:nvSpPr>
          <p:cNvPr id="7" name="Title 3">
            <a:extLst>
              <a:ext uri="{FF2B5EF4-FFF2-40B4-BE49-F238E27FC236}">
                <a16:creationId xmlns:a16="http://schemas.microsoft.com/office/drawing/2014/main" id="{BB5825ED-68C7-4B8B-91B5-842ADFCFB08F}"/>
              </a:ext>
            </a:extLst>
          </p:cNvPr>
          <p:cNvSpPr>
            <a:spLocks noGrp="1"/>
          </p:cNvSpPr>
          <p:nvPr>
            <p:ph type="title"/>
          </p:nvPr>
        </p:nvSpPr>
        <p:spPr>
          <a:xfrm>
            <a:off x="838200" y="152400"/>
            <a:ext cx="10515600" cy="914400"/>
          </a:xfrm>
        </p:spPr>
        <p:txBody>
          <a:bodyPr>
            <a:normAutofit fontScale="90000"/>
          </a:bodyPr>
          <a:lstStyle/>
          <a:p>
            <a:r>
              <a:rPr lang="en-US" dirty="0">
                <a:solidFill>
                  <a:schemeClr val="tx2"/>
                </a:solidFill>
              </a:rPr>
              <a:t>Change in Total Population by City and Township (Numeric), 2010-2020</a:t>
            </a:r>
          </a:p>
        </p:txBody>
      </p:sp>
    </p:spTree>
    <p:extLst>
      <p:ext uri="{BB962C8B-B14F-4D97-AF65-F5344CB8AC3E}">
        <p14:creationId xmlns:p14="http://schemas.microsoft.com/office/powerpoint/2010/main" val="6575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1E7A-2F8B-420A-A479-87CA7D9676AF}"/>
              </a:ext>
            </a:extLst>
          </p:cNvPr>
          <p:cNvSpPr>
            <a:spLocks noGrp="1"/>
          </p:cNvSpPr>
          <p:nvPr>
            <p:ph type="title"/>
          </p:nvPr>
        </p:nvSpPr>
        <p:spPr/>
        <p:txBody>
          <a:bodyPr/>
          <a:lstStyle/>
          <a:p>
            <a:r>
              <a:rPr lang="en-US" dirty="0">
                <a:solidFill>
                  <a:schemeClr val="tx2"/>
                </a:solidFill>
              </a:rPr>
              <a:t>Growth in Minnesota’s U.S. Congressional Districts</a:t>
            </a:r>
          </a:p>
        </p:txBody>
      </p:sp>
      <p:graphicFrame>
        <p:nvGraphicFramePr>
          <p:cNvPr id="4" name="Content Placeholder 3">
            <a:extLst>
              <a:ext uri="{FF2B5EF4-FFF2-40B4-BE49-F238E27FC236}">
                <a16:creationId xmlns:a16="http://schemas.microsoft.com/office/drawing/2014/main" id="{F4DB80FB-1618-4F44-A388-4939AFCFCC9B}"/>
              </a:ext>
            </a:extLst>
          </p:cNvPr>
          <p:cNvGraphicFramePr>
            <a:graphicFrameLocks noGrp="1"/>
          </p:cNvGraphicFramePr>
          <p:nvPr>
            <p:ph sz="quarter" idx="10"/>
            <p:extLst>
              <p:ext uri="{D42A27DB-BD31-4B8C-83A1-F6EECF244321}">
                <p14:modId xmlns:p14="http://schemas.microsoft.com/office/powerpoint/2010/main" val="3508610404"/>
              </p:ext>
            </p:extLst>
          </p:nvPr>
        </p:nvGraphicFramePr>
        <p:xfrm>
          <a:off x="838200" y="1366838"/>
          <a:ext cx="7247562" cy="47879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6321F4B-EB6A-41EC-914B-033E2F147FF0}"/>
              </a:ext>
            </a:extLst>
          </p:cNvPr>
          <p:cNvSpPr txBox="1"/>
          <p:nvPr/>
        </p:nvSpPr>
        <p:spPr>
          <a:xfrm>
            <a:off x="8342616" y="3160623"/>
            <a:ext cx="2897312" cy="1200329"/>
          </a:xfrm>
          <a:prstGeom prst="rect">
            <a:avLst/>
          </a:prstGeom>
          <a:noFill/>
        </p:spPr>
        <p:txBody>
          <a:bodyPr wrap="square" rtlCol="0">
            <a:spAutoFit/>
          </a:bodyPr>
          <a:lstStyle/>
          <a:p>
            <a:r>
              <a:rPr lang="en-US" sz="2400" dirty="0">
                <a:solidFill>
                  <a:schemeClr val="tx2"/>
                </a:solidFill>
              </a:rPr>
              <a:t>Ideal population size</a:t>
            </a:r>
          </a:p>
          <a:p>
            <a:r>
              <a:rPr lang="en-US" sz="2400" dirty="0">
                <a:solidFill>
                  <a:schemeClr val="tx2"/>
                </a:solidFill>
              </a:rPr>
              <a:t>	2020: 713,312</a:t>
            </a:r>
          </a:p>
          <a:p>
            <a:r>
              <a:rPr lang="en-US" sz="2400" dirty="0">
                <a:solidFill>
                  <a:schemeClr val="tx2"/>
                </a:solidFill>
              </a:rPr>
              <a:t>	2010: 662,991</a:t>
            </a:r>
          </a:p>
        </p:txBody>
      </p:sp>
      <p:sp>
        <p:nvSpPr>
          <p:cNvPr id="6" name="TextBox 5">
            <a:extLst>
              <a:ext uri="{FF2B5EF4-FFF2-40B4-BE49-F238E27FC236}">
                <a16:creationId xmlns:a16="http://schemas.microsoft.com/office/drawing/2014/main" id="{663D857D-9855-4B3B-A7C8-26AB89FCD2B4}"/>
              </a:ext>
            </a:extLst>
          </p:cNvPr>
          <p:cNvSpPr txBox="1"/>
          <p:nvPr/>
        </p:nvSpPr>
        <p:spPr>
          <a:xfrm>
            <a:off x="6095999" y="6085444"/>
            <a:ext cx="5305747"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spTree>
    <p:extLst>
      <p:ext uri="{BB962C8B-B14F-4D97-AF65-F5344CB8AC3E}">
        <p14:creationId xmlns:p14="http://schemas.microsoft.com/office/powerpoint/2010/main" val="135456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4DA9-4485-420F-869D-FBF14C68AF72}"/>
              </a:ext>
            </a:extLst>
          </p:cNvPr>
          <p:cNvSpPr>
            <a:spLocks noGrp="1"/>
          </p:cNvSpPr>
          <p:nvPr>
            <p:ph type="title"/>
          </p:nvPr>
        </p:nvSpPr>
        <p:spPr>
          <a:xfrm>
            <a:off x="419100" y="235270"/>
            <a:ext cx="11353800" cy="914400"/>
          </a:xfrm>
        </p:spPr>
        <p:txBody>
          <a:bodyPr/>
          <a:lstStyle/>
          <a:p>
            <a:r>
              <a:rPr lang="en-US" dirty="0">
                <a:solidFill>
                  <a:schemeClr val="tx2"/>
                </a:solidFill>
              </a:rPr>
              <a:t>Change in State Senate Districts, 2010-2020</a:t>
            </a:r>
          </a:p>
        </p:txBody>
      </p:sp>
      <p:graphicFrame>
        <p:nvGraphicFramePr>
          <p:cNvPr id="4" name="Content Placeholder 3">
            <a:extLst>
              <a:ext uri="{FF2B5EF4-FFF2-40B4-BE49-F238E27FC236}">
                <a16:creationId xmlns:a16="http://schemas.microsoft.com/office/drawing/2014/main" id="{9AFF4846-1477-40CE-B2A4-AAAE91F8E795}"/>
              </a:ext>
            </a:extLst>
          </p:cNvPr>
          <p:cNvGraphicFramePr>
            <a:graphicFrameLocks noGrp="1"/>
          </p:cNvGraphicFramePr>
          <p:nvPr>
            <p:ph sz="quarter" idx="10"/>
            <p:extLst>
              <p:ext uri="{D42A27DB-BD31-4B8C-83A1-F6EECF244321}">
                <p14:modId xmlns:p14="http://schemas.microsoft.com/office/powerpoint/2010/main" val="1539999878"/>
              </p:ext>
            </p:extLst>
          </p:nvPr>
        </p:nvGraphicFramePr>
        <p:xfrm>
          <a:off x="162046" y="1366838"/>
          <a:ext cx="12029954" cy="47879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6054714-E65F-40B2-8196-1371FF648EE8}"/>
              </a:ext>
            </a:extLst>
          </p:cNvPr>
          <p:cNvSpPr txBox="1"/>
          <p:nvPr/>
        </p:nvSpPr>
        <p:spPr>
          <a:xfrm>
            <a:off x="8342616" y="2228671"/>
            <a:ext cx="2897312" cy="1200329"/>
          </a:xfrm>
          <a:prstGeom prst="rect">
            <a:avLst/>
          </a:prstGeom>
          <a:solidFill>
            <a:schemeClr val="bg1"/>
          </a:solidFill>
        </p:spPr>
        <p:txBody>
          <a:bodyPr wrap="square" rtlCol="0">
            <a:spAutoFit/>
          </a:bodyPr>
          <a:lstStyle/>
          <a:p>
            <a:r>
              <a:rPr lang="en-US" sz="2400" dirty="0">
                <a:solidFill>
                  <a:schemeClr val="tx2"/>
                </a:solidFill>
              </a:rPr>
              <a:t>Ideal population size</a:t>
            </a:r>
          </a:p>
          <a:p>
            <a:r>
              <a:rPr lang="en-US" sz="2400" dirty="0">
                <a:solidFill>
                  <a:schemeClr val="tx2"/>
                </a:solidFill>
              </a:rPr>
              <a:t>	2020: 85,172</a:t>
            </a:r>
          </a:p>
          <a:p>
            <a:r>
              <a:rPr lang="en-US" sz="2400" dirty="0">
                <a:solidFill>
                  <a:schemeClr val="tx2"/>
                </a:solidFill>
              </a:rPr>
              <a:t>	2010: 79,163</a:t>
            </a:r>
          </a:p>
        </p:txBody>
      </p:sp>
      <p:sp>
        <p:nvSpPr>
          <p:cNvPr id="6" name="TextBox 5">
            <a:extLst>
              <a:ext uri="{FF2B5EF4-FFF2-40B4-BE49-F238E27FC236}">
                <a16:creationId xmlns:a16="http://schemas.microsoft.com/office/drawing/2014/main" id="{97480B7A-07C5-47FA-985A-79A54DCCC7B3}"/>
              </a:ext>
            </a:extLst>
          </p:cNvPr>
          <p:cNvSpPr txBox="1"/>
          <p:nvPr/>
        </p:nvSpPr>
        <p:spPr>
          <a:xfrm>
            <a:off x="632749" y="6371906"/>
            <a:ext cx="5305747"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spTree>
    <p:extLst>
      <p:ext uri="{BB962C8B-B14F-4D97-AF65-F5344CB8AC3E}">
        <p14:creationId xmlns:p14="http://schemas.microsoft.com/office/powerpoint/2010/main" val="155849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07E7-67B3-49B4-BEFF-7598294C8DBD}"/>
              </a:ext>
            </a:extLst>
          </p:cNvPr>
          <p:cNvSpPr>
            <a:spLocks noGrp="1"/>
          </p:cNvSpPr>
          <p:nvPr>
            <p:ph type="title"/>
          </p:nvPr>
        </p:nvSpPr>
        <p:spPr/>
        <p:txBody>
          <a:bodyPr/>
          <a:lstStyle/>
          <a:p>
            <a:r>
              <a:rPr lang="en-US" dirty="0"/>
              <a:t>What is Differential Privacy?</a:t>
            </a:r>
          </a:p>
        </p:txBody>
      </p:sp>
      <p:sp>
        <p:nvSpPr>
          <p:cNvPr id="3" name="Content Placeholder 2">
            <a:extLst>
              <a:ext uri="{FF2B5EF4-FFF2-40B4-BE49-F238E27FC236}">
                <a16:creationId xmlns:a16="http://schemas.microsoft.com/office/drawing/2014/main" id="{E5DEE626-5D7E-41A3-90F7-F2257BAB3C33}"/>
              </a:ext>
            </a:extLst>
          </p:cNvPr>
          <p:cNvSpPr>
            <a:spLocks noGrp="1"/>
          </p:cNvSpPr>
          <p:nvPr>
            <p:ph idx="1"/>
          </p:nvPr>
        </p:nvSpPr>
        <p:spPr/>
        <p:txBody>
          <a:bodyPr>
            <a:normAutofit fontScale="92500" lnSpcReduction="10000"/>
          </a:bodyPr>
          <a:lstStyle/>
          <a:p>
            <a:r>
              <a:rPr lang="en-US" dirty="0"/>
              <a:t>A new method the U.S. Census Bureau has used in the 2020 census data to protect the privacy of individual respondents.</a:t>
            </a:r>
          </a:p>
          <a:p>
            <a:r>
              <a:rPr lang="en-US" dirty="0"/>
              <a:t>The U.S. Census Bureau has had a longstanding requirement to ensure that the data from individuals and individual households remains confidential. </a:t>
            </a:r>
          </a:p>
          <a:p>
            <a:r>
              <a:rPr lang="en-US" dirty="0"/>
              <a:t>With the vast amounts of data available and greater computing power available to more people, the Census Bureau now believes that individuals’ characteristics (race, age, location, etc.) provide enough of a re-identification risk that they need to be protected.</a:t>
            </a:r>
          </a:p>
          <a:p>
            <a:r>
              <a:rPr lang="en-US" dirty="0"/>
              <a:t>Differential Privacy injects “noise”—or random people—into the data so that real information about an individual or household cannot be discerned through database reconstruction and linkage attacks.  </a:t>
            </a:r>
          </a:p>
        </p:txBody>
      </p:sp>
      <p:sp>
        <p:nvSpPr>
          <p:cNvPr id="4" name="Date Placeholder 3">
            <a:extLst>
              <a:ext uri="{FF2B5EF4-FFF2-40B4-BE49-F238E27FC236}">
                <a16:creationId xmlns:a16="http://schemas.microsoft.com/office/drawing/2014/main" id="{05D2C95C-97FD-4E7D-A5F6-9CE3E5C6790B}"/>
              </a:ext>
            </a:extLst>
          </p:cNvPr>
          <p:cNvSpPr>
            <a:spLocks noGrp="1"/>
          </p:cNvSpPr>
          <p:nvPr>
            <p:ph type="dt" sz="half" idx="10"/>
          </p:nvPr>
        </p:nvSpPr>
        <p:spPr/>
        <p:txBody>
          <a:bodyPr/>
          <a:lstStyle/>
          <a:p>
            <a:fld id="{824D5D47-1752-4D84-8BFB-C2F71A34C932}" type="datetime1">
              <a:rPr lang="en-US" smtClean="0"/>
              <a:t>8/17/2021</a:t>
            </a:fld>
            <a:endParaRPr lang="en-US" dirty="0"/>
          </a:p>
        </p:txBody>
      </p:sp>
      <p:sp>
        <p:nvSpPr>
          <p:cNvPr id="5" name="Footer Placeholder 4">
            <a:extLst>
              <a:ext uri="{FF2B5EF4-FFF2-40B4-BE49-F238E27FC236}">
                <a16:creationId xmlns:a16="http://schemas.microsoft.com/office/drawing/2014/main" id="{E81B4E8E-D5FC-455F-B608-CC7D66056589}"/>
              </a:ext>
            </a:extLst>
          </p:cNvPr>
          <p:cNvSpPr>
            <a:spLocks noGrp="1"/>
          </p:cNvSpPr>
          <p:nvPr>
            <p:ph type="ftr" sz="quarter" idx="3"/>
          </p:nvPr>
        </p:nvSpPr>
        <p:spPr/>
        <p:txBody>
          <a:body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a:extLst>
              <a:ext uri="{FF2B5EF4-FFF2-40B4-BE49-F238E27FC236}">
                <a16:creationId xmlns:a16="http://schemas.microsoft.com/office/drawing/2014/main" id="{D6625C26-4BB7-4CA2-8F03-B3C58866632F}"/>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7747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325D-2882-410B-9A35-AACB4905650A}"/>
              </a:ext>
            </a:extLst>
          </p:cNvPr>
          <p:cNvSpPr>
            <a:spLocks noGrp="1"/>
          </p:cNvSpPr>
          <p:nvPr>
            <p:ph type="title"/>
          </p:nvPr>
        </p:nvSpPr>
        <p:spPr/>
        <p:txBody>
          <a:bodyPr>
            <a:normAutofit/>
          </a:bodyPr>
          <a:lstStyle/>
          <a:p>
            <a:r>
              <a:rPr lang="en-US" dirty="0"/>
              <a:t>Minnesota grew by 7.6% between 2010 and 2020 </a:t>
            </a:r>
          </a:p>
        </p:txBody>
      </p:sp>
      <p:pic>
        <p:nvPicPr>
          <p:cNvPr id="3" name="Picture 2">
            <a:extLst>
              <a:ext uri="{FF2B5EF4-FFF2-40B4-BE49-F238E27FC236}">
                <a16:creationId xmlns:a16="http://schemas.microsoft.com/office/drawing/2014/main" id="{6F6A7939-859A-427E-8104-00A0122C3F62}"/>
              </a:ext>
            </a:extLst>
          </p:cNvPr>
          <p:cNvPicPr>
            <a:picLocks noChangeAspect="1"/>
          </p:cNvPicPr>
          <p:nvPr/>
        </p:nvPicPr>
        <p:blipFill rotWithShape="1">
          <a:blip r:embed="rId2"/>
          <a:srcRect r="5202"/>
          <a:stretch/>
        </p:blipFill>
        <p:spPr>
          <a:xfrm>
            <a:off x="469775" y="1270594"/>
            <a:ext cx="6354145" cy="4780884"/>
          </a:xfrm>
          <a:prstGeom prst="rect">
            <a:avLst/>
          </a:prstGeom>
        </p:spPr>
      </p:pic>
      <p:sp>
        <p:nvSpPr>
          <p:cNvPr id="4" name="TextBox 3">
            <a:extLst>
              <a:ext uri="{FF2B5EF4-FFF2-40B4-BE49-F238E27FC236}">
                <a16:creationId xmlns:a16="http://schemas.microsoft.com/office/drawing/2014/main" id="{48A45A99-B54E-4723-83AC-5A20BFCC6B1F}"/>
              </a:ext>
            </a:extLst>
          </p:cNvPr>
          <p:cNvSpPr txBox="1"/>
          <p:nvPr/>
        </p:nvSpPr>
        <p:spPr>
          <a:xfrm>
            <a:off x="838200" y="6419928"/>
            <a:ext cx="7510409" cy="369332"/>
          </a:xfrm>
          <a:prstGeom prst="rect">
            <a:avLst/>
          </a:prstGeom>
          <a:noFill/>
        </p:spPr>
        <p:txBody>
          <a:bodyPr wrap="square" rtlCol="0">
            <a:spAutoFit/>
          </a:bodyPr>
          <a:lstStyle/>
          <a:p>
            <a:r>
              <a:rPr lang="en-US" dirty="0">
                <a:solidFill>
                  <a:schemeClr val="bg2">
                    <a:lumMod val="75000"/>
                  </a:schemeClr>
                </a:solidFill>
              </a:rPr>
              <a:t>Source: U.S. Census Bureau, 2020 Census</a:t>
            </a:r>
          </a:p>
        </p:txBody>
      </p:sp>
      <p:sp>
        <p:nvSpPr>
          <p:cNvPr id="5" name="TextBox 4">
            <a:extLst>
              <a:ext uri="{FF2B5EF4-FFF2-40B4-BE49-F238E27FC236}">
                <a16:creationId xmlns:a16="http://schemas.microsoft.com/office/drawing/2014/main" id="{5ADA29F6-0500-49FC-8589-507EDD6C4C13}"/>
              </a:ext>
            </a:extLst>
          </p:cNvPr>
          <p:cNvSpPr txBox="1"/>
          <p:nvPr/>
        </p:nvSpPr>
        <p:spPr>
          <a:xfrm>
            <a:off x="7510409" y="3277456"/>
            <a:ext cx="3657600" cy="1200329"/>
          </a:xfrm>
          <a:prstGeom prst="rect">
            <a:avLst/>
          </a:prstGeom>
          <a:noFill/>
        </p:spPr>
        <p:txBody>
          <a:bodyPr wrap="square" rtlCol="0">
            <a:spAutoFit/>
          </a:bodyPr>
          <a:lstStyle/>
          <a:p>
            <a:pPr algn="ctr"/>
            <a:r>
              <a:rPr lang="en-US" sz="2400" dirty="0">
                <a:solidFill>
                  <a:schemeClr val="tx2"/>
                </a:solidFill>
              </a:rPr>
              <a:t>Minnesota’s April 1, 2020 Population</a:t>
            </a:r>
          </a:p>
          <a:p>
            <a:pPr algn="ctr"/>
            <a:r>
              <a:rPr lang="en-US" sz="2400" dirty="0">
                <a:solidFill>
                  <a:schemeClr val="tx2"/>
                </a:solidFill>
              </a:rPr>
              <a:t>5,706,494</a:t>
            </a:r>
          </a:p>
        </p:txBody>
      </p:sp>
    </p:spTree>
    <p:extLst>
      <p:ext uri="{BB962C8B-B14F-4D97-AF65-F5344CB8AC3E}">
        <p14:creationId xmlns:p14="http://schemas.microsoft.com/office/powerpoint/2010/main" val="30949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B442-FC69-4AEB-B0DA-B05DEBAB966E}"/>
              </a:ext>
            </a:extLst>
          </p:cNvPr>
          <p:cNvSpPr>
            <a:spLocks noGrp="1"/>
          </p:cNvSpPr>
          <p:nvPr>
            <p:ph type="title"/>
          </p:nvPr>
        </p:nvSpPr>
        <p:spPr/>
        <p:txBody>
          <a:bodyPr/>
          <a:lstStyle/>
          <a:p>
            <a:r>
              <a:rPr lang="en-US" dirty="0"/>
              <a:t>What Data Are Affected?</a:t>
            </a:r>
          </a:p>
        </p:txBody>
      </p:sp>
      <p:sp>
        <p:nvSpPr>
          <p:cNvPr id="3" name="Content Placeholder 2">
            <a:extLst>
              <a:ext uri="{FF2B5EF4-FFF2-40B4-BE49-F238E27FC236}">
                <a16:creationId xmlns:a16="http://schemas.microsoft.com/office/drawing/2014/main" id="{C116D0A3-7CBC-4349-AA15-F9009910CCCF}"/>
              </a:ext>
            </a:extLst>
          </p:cNvPr>
          <p:cNvSpPr>
            <a:spLocks noGrp="1"/>
          </p:cNvSpPr>
          <p:nvPr>
            <p:ph idx="1"/>
          </p:nvPr>
        </p:nvSpPr>
        <p:spPr/>
        <p:txBody>
          <a:bodyPr/>
          <a:lstStyle/>
          <a:p>
            <a:pPr marL="171450" indent="-171450"/>
            <a:r>
              <a:rPr lang="en-US" b="1" u="sng" dirty="0"/>
              <a:t>All</a:t>
            </a:r>
            <a:r>
              <a:rPr lang="en-US" b="1" dirty="0"/>
              <a:t> </a:t>
            </a:r>
            <a:r>
              <a:rPr lang="en-US" dirty="0"/>
              <a:t>published data directly from or derived from the 2020 Census will have differential privacy applied except for a select few items that will remain the same as the actual 2020 Census count.</a:t>
            </a:r>
          </a:p>
          <a:p>
            <a:r>
              <a:rPr lang="en-US" dirty="0"/>
              <a:t>The items that are NOT affected by DP are:</a:t>
            </a:r>
          </a:p>
          <a:p>
            <a:pPr lvl="1"/>
            <a:r>
              <a:rPr lang="en-US" dirty="0"/>
              <a:t>State Total populations (required for apportionment)</a:t>
            </a:r>
          </a:p>
          <a:p>
            <a:pPr lvl="1"/>
            <a:r>
              <a:rPr lang="en-US" dirty="0"/>
              <a:t>Block level housing unit counts</a:t>
            </a:r>
          </a:p>
          <a:p>
            <a:pPr lvl="1"/>
            <a:r>
              <a:rPr lang="en-US" dirty="0"/>
              <a:t>Block level group quarters unit counts by type</a:t>
            </a:r>
          </a:p>
        </p:txBody>
      </p:sp>
      <p:sp>
        <p:nvSpPr>
          <p:cNvPr id="4" name="Date Placeholder 3">
            <a:extLst>
              <a:ext uri="{FF2B5EF4-FFF2-40B4-BE49-F238E27FC236}">
                <a16:creationId xmlns:a16="http://schemas.microsoft.com/office/drawing/2014/main" id="{749126B8-962A-475B-ACA0-D4493649083A}"/>
              </a:ext>
            </a:extLst>
          </p:cNvPr>
          <p:cNvSpPr>
            <a:spLocks noGrp="1"/>
          </p:cNvSpPr>
          <p:nvPr>
            <p:ph type="dt" sz="half" idx="10"/>
          </p:nvPr>
        </p:nvSpPr>
        <p:spPr/>
        <p:txBody>
          <a:bodyPr/>
          <a:lstStyle/>
          <a:p>
            <a:fld id="{824D5D47-1752-4D84-8BFB-C2F71A34C932}" type="datetime1">
              <a:rPr lang="en-US" smtClean="0"/>
              <a:t>8/17/2021</a:t>
            </a:fld>
            <a:endParaRPr lang="en-US" dirty="0"/>
          </a:p>
        </p:txBody>
      </p:sp>
      <p:sp>
        <p:nvSpPr>
          <p:cNvPr id="5" name="Footer Placeholder 4">
            <a:extLst>
              <a:ext uri="{FF2B5EF4-FFF2-40B4-BE49-F238E27FC236}">
                <a16:creationId xmlns:a16="http://schemas.microsoft.com/office/drawing/2014/main" id="{6D1329F1-4DA4-4C21-9C22-9CD328DC628B}"/>
              </a:ext>
            </a:extLst>
          </p:cNvPr>
          <p:cNvSpPr>
            <a:spLocks noGrp="1"/>
          </p:cNvSpPr>
          <p:nvPr>
            <p:ph type="ftr" sz="quarter" idx="3"/>
          </p:nvPr>
        </p:nvSpPr>
        <p:spPr/>
        <p:txBody>
          <a:body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a:extLst>
              <a:ext uri="{FF2B5EF4-FFF2-40B4-BE49-F238E27FC236}">
                <a16:creationId xmlns:a16="http://schemas.microsoft.com/office/drawing/2014/main" id="{FB844CE7-5DB7-4DA1-8451-F4EA36C1AE64}"/>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73395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0B23-BF24-4446-AB76-EE60BFAD9584}"/>
              </a:ext>
            </a:extLst>
          </p:cNvPr>
          <p:cNvSpPr>
            <a:spLocks noGrp="1"/>
          </p:cNvSpPr>
          <p:nvPr>
            <p:ph type="title"/>
          </p:nvPr>
        </p:nvSpPr>
        <p:spPr/>
        <p:txBody>
          <a:bodyPr/>
          <a:lstStyle/>
          <a:p>
            <a:r>
              <a:rPr lang="en-US" dirty="0"/>
              <a:t>What Data Are Affected? (Continued)</a:t>
            </a:r>
          </a:p>
        </p:txBody>
      </p:sp>
      <p:sp>
        <p:nvSpPr>
          <p:cNvPr id="3" name="Content Placeholder 2">
            <a:extLst>
              <a:ext uri="{FF2B5EF4-FFF2-40B4-BE49-F238E27FC236}">
                <a16:creationId xmlns:a16="http://schemas.microsoft.com/office/drawing/2014/main" id="{00C49F0B-E071-444B-81E5-1439FBF79FC5}"/>
              </a:ext>
            </a:extLst>
          </p:cNvPr>
          <p:cNvSpPr>
            <a:spLocks noGrp="1"/>
          </p:cNvSpPr>
          <p:nvPr>
            <p:ph idx="1"/>
          </p:nvPr>
        </p:nvSpPr>
        <p:spPr/>
        <p:txBody>
          <a:bodyPr/>
          <a:lstStyle/>
          <a:p>
            <a:r>
              <a:rPr lang="en-US" dirty="0"/>
              <a:t>Variables that will have noise injected:</a:t>
            </a:r>
          </a:p>
          <a:p>
            <a:pPr marL="457200" lvl="1" indent="0">
              <a:buNone/>
            </a:pPr>
            <a:r>
              <a:rPr lang="en-US" sz="2400" dirty="0"/>
              <a:t>All race and ethnicity</a:t>
            </a:r>
          </a:p>
          <a:p>
            <a:pPr marL="457200" lvl="1" indent="0">
              <a:buNone/>
            </a:pPr>
            <a:r>
              <a:rPr lang="en-US" sz="2400" dirty="0"/>
              <a:t>Over/under 18 years of age</a:t>
            </a:r>
          </a:p>
          <a:p>
            <a:pPr marL="457200" lvl="1" indent="0">
              <a:buNone/>
            </a:pPr>
            <a:r>
              <a:rPr lang="en-US" sz="2400" dirty="0"/>
              <a:t>Location (block)</a:t>
            </a:r>
          </a:p>
          <a:p>
            <a:pPr marL="457200" lvl="1" indent="0">
              <a:buNone/>
            </a:pPr>
            <a:r>
              <a:rPr lang="en-US" sz="2400" dirty="0"/>
              <a:t>Status of housing units (occupied/vacant)</a:t>
            </a:r>
          </a:p>
        </p:txBody>
      </p:sp>
      <p:sp>
        <p:nvSpPr>
          <p:cNvPr id="4" name="Date Placeholder 3">
            <a:extLst>
              <a:ext uri="{FF2B5EF4-FFF2-40B4-BE49-F238E27FC236}">
                <a16:creationId xmlns:a16="http://schemas.microsoft.com/office/drawing/2014/main" id="{0B8353B1-6005-48C8-B5C4-C22233C415B5}"/>
              </a:ext>
            </a:extLst>
          </p:cNvPr>
          <p:cNvSpPr>
            <a:spLocks noGrp="1"/>
          </p:cNvSpPr>
          <p:nvPr>
            <p:ph type="dt" sz="half" idx="10"/>
          </p:nvPr>
        </p:nvSpPr>
        <p:spPr/>
        <p:txBody>
          <a:bodyPr/>
          <a:lstStyle/>
          <a:p>
            <a:fld id="{824D5D47-1752-4D84-8BFB-C2F71A34C932}" type="datetime1">
              <a:rPr lang="en-US" smtClean="0"/>
              <a:t>8/17/2021</a:t>
            </a:fld>
            <a:endParaRPr lang="en-US" dirty="0"/>
          </a:p>
        </p:txBody>
      </p:sp>
      <p:sp>
        <p:nvSpPr>
          <p:cNvPr id="5" name="Footer Placeholder 4">
            <a:extLst>
              <a:ext uri="{FF2B5EF4-FFF2-40B4-BE49-F238E27FC236}">
                <a16:creationId xmlns:a16="http://schemas.microsoft.com/office/drawing/2014/main" id="{725B1E23-2FA5-4FCA-A1F1-197112D4568C}"/>
              </a:ext>
            </a:extLst>
          </p:cNvPr>
          <p:cNvSpPr>
            <a:spLocks noGrp="1"/>
          </p:cNvSpPr>
          <p:nvPr>
            <p:ph type="ftr" sz="quarter" idx="3"/>
          </p:nvPr>
        </p:nvSpPr>
        <p:spPr/>
        <p:txBody>
          <a:body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a:extLst>
              <a:ext uri="{FF2B5EF4-FFF2-40B4-BE49-F238E27FC236}">
                <a16:creationId xmlns:a16="http://schemas.microsoft.com/office/drawing/2014/main" id="{9600672A-9109-426C-8F52-FEE17F6A2672}"/>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3864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A8AA-2E08-4424-8632-8107A4978FC1}"/>
              </a:ext>
            </a:extLst>
          </p:cNvPr>
          <p:cNvSpPr>
            <a:spLocks noGrp="1"/>
          </p:cNvSpPr>
          <p:nvPr>
            <p:ph type="title"/>
          </p:nvPr>
        </p:nvSpPr>
        <p:spPr>
          <a:xfrm>
            <a:off x="532115" y="-183500"/>
            <a:ext cx="11127769" cy="1664825"/>
          </a:xfrm>
        </p:spPr>
        <p:txBody>
          <a:bodyPr>
            <a:normAutofit/>
          </a:bodyPr>
          <a:lstStyle/>
          <a:p>
            <a:r>
              <a:rPr lang="en-US" dirty="0"/>
              <a:t>Impact of Differential Privacy on Congressional Districts (2010)</a:t>
            </a:r>
          </a:p>
        </p:txBody>
      </p:sp>
      <p:sp>
        <p:nvSpPr>
          <p:cNvPr id="10" name="TextBox 9">
            <a:extLst>
              <a:ext uri="{FF2B5EF4-FFF2-40B4-BE49-F238E27FC236}">
                <a16:creationId xmlns:a16="http://schemas.microsoft.com/office/drawing/2014/main" id="{5283910E-5C1C-445A-932F-815D7163400A}"/>
              </a:ext>
            </a:extLst>
          </p:cNvPr>
          <p:cNvSpPr txBox="1"/>
          <p:nvPr/>
        </p:nvSpPr>
        <p:spPr>
          <a:xfrm>
            <a:off x="438150" y="6336268"/>
            <a:ext cx="11965969" cy="369332"/>
          </a:xfrm>
          <a:prstGeom prst="rect">
            <a:avLst/>
          </a:prstGeom>
          <a:noFill/>
        </p:spPr>
        <p:txBody>
          <a:bodyPr wrap="square" rtlCol="0">
            <a:spAutoFit/>
          </a:bodyPr>
          <a:lstStyle/>
          <a:p>
            <a:r>
              <a:rPr lang="en-US" dirty="0">
                <a:solidFill>
                  <a:schemeClr val="tx2">
                    <a:lumMod val="50000"/>
                    <a:lumOff val="50000"/>
                  </a:schemeClr>
                </a:solidFill>
              </a:rPr>
              <a:t>Source: NHGIS Privacy Protected Microdata File, University of Minnesota, from U.S. Census Bureau data</a:t>
            </a:r>
          </a:p>
        </p:txBody>
      </p:sp>
      <p:pic>
        <p:nvPicPr>
          <p:cNvPr id="20" name="Picture 19">
            <a:extLst>
              <a:ext uri="{FF2B5EF4-FFF2-40B4-BE49-F238E27FC236}">
                <a16:creationId xmlns:a16="http://schemas.microsoft.com/office/drawing/2014/main" id="{ABAE82F6-E749-430A-BC4B-137ED3C41B80}"/>
              </a:ext>
            </a:extLst>
          </p:cNvPr>
          <p:cNvPicPr>
            <a:picLocks noChangeAspect="1"/>
          </p:cNvPicPr>
          <p:nvPr/>
        </p:nvPicPr>
        <p:blipFill>
          <a:blip r:embed="rId3"/>
          <a:stretch>
            <a:fillRect/>
          </a:stretch>
        </p:blipFill>
        <p:spPr>
          <a:xfrm>
            <a:off x="438150" y="1573587"/>
            <a:ext cx="11315700" cy="4635500"/>
          </a:xfrm>
          <a:prstGeom prst="rect">
            <a:avLst/>
          </a:prstGeom>
        </p:spPr>
      </p:pic>
    </p:spTree>
    <p:extLst>
      <p:ext uri="{BB962C8B-B14F-4D97-AF65-F5344CB8AC3E}">
        <p14:creationId xmlns:p14="http://schemas.microsoft.com/office/powerpoint/2010/main" val="390584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3A4AED-EA34-4B3D-96DE-7E055FAA7403}"/>
              </a:ext>
            </a:extLst>
          </p:cNvPr>
          <p:cNvSpPr>
            <a:spLocks noGrp="1"/>
          </p:cNvSpPr>
          <p:nvPr>
            <p:ph type="title"/>
          </p:nvPr>
        </p:nvSpPr>
        <p:spPr>
          <a:xfrm>
            <a:off x="838200" y="152400"/>
            <a:ext cx="10515600" cy="914400"/>
          </a:xfrm>
        </p:spPr>
        <p:txBody>
          <a:bodyPr>
            <a:noAutofit/>
          </a:bodyPr>
          <a:lstStyle/>
          <a:p>
            <a:r>
              <a:rPr lang="en-US" dirty="0"/>
              <a:t>Impact of Differential Privacy on House Legislative Districts (2010)</a:t>
            </a:r>
          </a:p>
        </p:txBody>
      </p:sp>
      <p:pic>
        <p:nvPicPr>
          <p:cNvPr id="18" name="Picture 17">
            <a:extLst>
              <a:ext uri="{FF2B5EF4-FFF2-40B4-BE49-F238E27FC236}">
                <a16:creationId xmlns:a16="http://schemas.microsoft.com/office/drawing/2014/main" id="{65F886EB-54E6-4437-A06B-2AEE73A84F35}"/>
              </a:ext>
            </a:extLst>
          </p:cNvPr>
          <p:cNvPicPr>
            <a:picLocks noChangeAspect="1"/>
          </p:cNvPicPr>
          <p:nvPr/>
        </p:nvPicPr>
        <p:blipFill>
          <a:blip r:embed="rId3"/>
          <a:stretch>
            <a:fillRect/>
          </a:stretch>
        </p:blipFill>
        <p:spPr>
          <a:xfrm>
            <a:off x="403225" y="2594049"/>
            <a:ext cx="11385550" cy="2159000"/>
          </a:xfrm>
          <a:prstGeom prst="rect">
            <a:avLst/>
          </a:prstGeom>
        </p:spPr>
      </p:pic>
      <p:sp>
        <p:nvSpPr>
          <p:cNvPr id="19" name="TextBox 18">
            <a:extLst>
              <a:ext uri="{FF2B5EF4-FFF2-40B4-BE49-F238E27FC236}">
                <a16:creationId xmlns:a16="http://schemas.microsoft.com/office/drawing/2014/main" id="{A53F6296-20B7-4D41-8F88-0A6A6E444E11}"/>
              </a:ext>
            </a:extLst>
          </p:cNvPr>
          <p:cNvSpPr txBox="1"/>
          <p:nvPr/>
        </p:nvSpPr>
        <p:spPr>
          <a:xfrm>
            <a:off x="403225" y="4908160"/>
            <a:ext cx="11965969" cy="369332"/>
          </a:xfrm>
          <a:prstGeom prst="rect">
            <a:avLst/>
          </a:prstGeom>
          <a:noFill/>
        </p:spPr>
        <p:txBody>
          <a:bodyPr wrap="square" rtlCol="0">
            <a:spAutoFit/>
          </a:bodyPr>
          <a:lstStyle/>
          <a:p>
            <a:r>
              <a:rPr lang="en-US" dirty="0">
                <a:solidFill>
                  <a:schemeClr val="tx2">
                    <a:lumMod val="50000"/>
                    <a:lumOff val="50000"/>
                  </a:schemeClr>
                </a:solidFill>
              </a:rPr>
              <a:t>Source: NHGIS Privacy Protected Microdata File, University of Minnesota, from U.S. Census Bureau data</a:t>
            </a:r>
          </a:p>
        </p:txBody>
      </p:sp>
    </p:spTree>
    <p:extLst>
      <p:ext uri="{BB962C8B-B14F-4D97-AF65-F5344CB8AC3E}">
        <p14:creationId xmlns:p14="http://schemas.microsoft.com/office/powerpoint/2010/main" val="978114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5A27-EB30-4477-B053-CFA60924C9DD}"/>
              </a:ext>
            </a:extLst>
          </p:cNvPr>
          <p:cNvSpPr>
            <a:spLocks noGrp="1"/>
          </p:cNvSpPr>
          <p:nvPr>
            <p:ph type="title"/>
          </p:nvPr>
        </p:nvSpPr>
        <p:spPr/>
        <p:txBody>
          <a:bodyPr>
            <a:normAutofit/>
          </a:bodyPr>
          <a:lstStyle/>
          <a:p>
            <a:r>
              <a:rPr lang="en-US" dirty="0"/>
              <a:t>A note about census blocks</a:t>
            </a:r>
          </a:p>
        </p:txBody>
      </p:sp>
      <p:sp>
        <p:nvSpPr>
          <p:cNvPr id="3" name="Content Placeholder 2">
            <a:extLst>
              <a:ext uri="{FF2B5EF4-FFF2-40B4-BE49-F238E27FC236}">
                <a16:creationId xmlns:a16="http://schemas.microsoft.com/office/drawing/2014/main" id="{FCC6E429-0F41-432E-9722-FA2300BDD8EE}"/>
              </a:ext>
            </a:extLst>
          </p:cNvPr>
          <p:cNvSpPr>
            <a:spLocks noGrp="1"/>
          </p:cNvSpPr>
          <p:nvPr>
            <p:ph idx="1"/>
          </p:nvPr>
        </p:nvSpPr>
        <p:spPr>
          <a:xfrm>
            <a:off x="838200" y="2070428"/>
            <a:ext cx="11053824" cy="4351338"/>
          </a:xfrm>
        </p:spPr>
        <p:txBody>
          <a:bodyPr>
            <a:normAutofit/>
          </a:bodyPr>
          <a:lstStyle/>
          <a:p>
            <a:r>
              <a:rPr lang="en-US" dirty="0">
                <a:solidFill>
                  <a:schemeClr val="tx2"/>
                </a:solidFill>
              </a:rPr>
              <a:t>Census blocks are the basic geographic units from which political districts and other geographies are built.</a:t>
            </a:r>
          </a:p>
          <a:p>
            <a:r>
              <a:rPr lang="en-US" dirty="0">
                <a:solidFill>
                  <a:schemeClr val="tx2"/>
                </a:solidFill>
              </a:rPr>
              <a:t>Blocks range in size from 0 to 3,011 people.</a:t>
            </a:r>
          </a:p>
          <a:p>
            <a:r>
              <a:rPr lang="en-US" dirty="0">
                <a:solidFill>
                  <a:schemeClr val="tx2"/>
                </a:solidFill>
              </a:rPr>
              <a:t>~260,000 blocks in Minnesota.</a:t>
            </a:r>
          </a:p>
          <a:p>
            <a:r>
              <a:rPr lang="en-US" dirty="0">
                <a:solidFill>
                  <a:schemeClr val="tx2"/>
                </a:solidFill>
              </a:rPr>
              <a:t>The accuracy of census blocks that have been made differentially private is very, very low. </a:t>
            </a:r>
          </a:p>
        </p:txBody>
      </p:sp>
    </p:spTree>
    <p:extLst>
      <p:ext uri="{BB962C8B-B14F-4D97-AF65-F5344CB8AC3E}">
        <p14:creationId xmlns:p14="http://schemas.microsoft.com/office/powerpoint/2010/main" val="256991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CEDD-104D-483B-8F8B-9BF8009F9FDB}"/>
              </a:ext>
            </a:extLst>
          </p:cNvPr>
          <p:cNvSpPr>
            <a:spLocks noGrp="1"/>
          </p:cNvSpPr>
          <p:nvPr>
            <p:ph type="title"/>
          </p:nvPr>
        </p:nvSpPr>
        <p:spPr/>
        <p:txBody>
          <a:bodyPr/>
          <a:lstStyle/>
          <a:p>
            <a:r>
              <a:rPr lang="en-US" dirty="0"/>
              <a:t>Examples of DP-protected census blocks</a:t>
            </a:r>
          </a:p>
        </p:txBody>
      </p:sp>
      <p:graphicFrame>
        <p:nvGraphicFramePr>
          <p:cNvPr id="7" name="Content Placeholder 6">
            <a:extLst>
              <a:ext uri="{FF2B5EF4-FFF2-40B4-BE49-F238E27FC236}">
                <a16:creationId xmlns:a16="http://schemas.microsoft.com/office/drawing/2014/main" id="{50D1B93B-A000-4F36-B08C-6AB789B721AF}"/>
              </a:ext>
            </a:extLst>
          </p:cNvPr>
          <p:cNvGraphicFramePr>
            <a:graphicFrameLocks noGrp="1"/>
          </p:cNvGraphicFramePr>
          <p:nvPr>
            <p:ph idx="1"/>
            <p:extLst>
              <p:ext uri="{D42A27DB-BD31-4B8C-83A1-F6EECF244321}">
                <p14:modId xmlns:p14="http://schemas.microsoft.com/office/powerpoint/2010/main" val="2489049540"/>
              </p:ext>
            </p:extLst>
          </p:nvPr>
        </p:nvGraphicFramePr>
        <p:xfrm>
          <a:off x="1" y="1921397"/>
          <a:ext cx="11945074" cy="4502556"/>
        </p:xfrm>
        <a:graphic>
          <a:graphicData uri="http://schemas.openxmlformats.org/drawingml/2006/table">
            <a:tbl>
              <a:tblPr/>
              <a:tblGrid>
                <a:gridCol w="2097671">
                  <a:extLst>
                    <a:ext uri="{9D8B030D-6E8A-4147-A177-3AD203B41FA5}">
                      <a16:colId xmlns:a16="http://schemas.microsoft.com/office/drawing/2014/main" val="1447245845"/>
                    </a:ext>
                  </a:extLst>
                </a:gridCol>
                <a:gridCol w="1223642">
                  <a:extLst>
                    <a:ext uri="{9D8B030D-6E8A-4147-A177-3AD203B41FA5}">
                      <a16:colId xmlns:a16="http://schemas.microsoft.com/office/drawing/2014/main" val="2375377194"/>
                    </a:ext>
                  </a:extLst>
                </a:gridCol>
                <a:gridCol w="1223642">
                  <a:extLst>
                    <a:ext uri="{9D8B030D-6E8A-4147-A177-3AD203B41FA5}">
                      <a16:colId xmlns:a16="http://schemas.microsoft.com/office/drawing/2014/main" val="3114001175"/>
                    </a:ext>
                  </a:extLst>
                </a:gridCol>
                <a:gridCol w="1223642">
                  <a:extLst>
                    <a:ext uri="{9D8B030D-6E8A-4147-A177-3AD203B41FA5}">
                      <a16:colId xmlns:a16="http://schemas.microsoft.com/office/drawing/2014/main" val="4246008939"/>
                    </a:ext>
                  </a:extLst>
                </a:gridCol>
                <a:gridCol w="407880">
                  <a:extLst>
                    <a:ext uri="{9D8B030D-6E8A-4147-A177-3AD203B41FA5}">
                      <a16:colId xmlns:a16="http://schemas.microsoft.com/office/drawing/2014/main" val="1467065418"/>
                    </a:ext>
                  </a:extLst>
                </a:gridCol>
                <a:gridCol w="2097671">
                  <a:extLst>
                    <a:ext uri="{9D8B030D-6E8A-4147-A177-3AD203B41FA5}">
                      <a16:colId xmlns:a16="http://schemas.microsoft.com/office/drawing/2014/main" val="1760465442"/>
                    </a:ext>
                  </a:extLst>
                </a:gridCol>
                <a:gridCol w="1223642">
                  <a:extLst>
                    <a:ext uri="{9D8B030D-6E8A-4147-A177-3AD203B41FA5}">
                      <a16:colId xmlns:a16="http://schemas.microsoft.com/office/drawing/2014/main" val="3078693560"/>
                    </a:ext>
                  </a:extLst>
                </a:gridCol>
                <a:gridCol w="1223642">
                  <a:extLst>
                    <a:ext uri="{9D8B030D-6E8A-4147-A177-3AD203B41FA5}">
                      <a16:colId xmlns:a16="http://schemas.microsoft.com/office/drawing/2014/main" val="440614124"/>
                    </a:ext>
                  </a:extLst>
                </a:gridCol>
                <a:gridCol w="1223642">
                  <a:extLst>
                    <a:ext uri="{9D8B030D-6E8A-4147-A177-3AD203B41FA5}">
                      <a16:colId xmlns:a16="http://schemas.microsoft.com/office/drawing/2014/main" val="2994108179"/>
                    </a:ext>
                  </a:extLst>
                </a:gridCol>
              </a:tblGrid>
              <a:tr h="670809">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800" b="0" i="0" u="none" strike="noStrike">
                          <a:solidFill>
                            <a:srgbClr val="000000"/>
                          </a:solidFill>
                          <a:effectLst/>
                          <a:latin typeface="Calibri" panose="020F0502020204030204" pitchFamily="34" charset="0"/>
                        </a:rPr>
                        <a:t>Ramsey Co. Census Tract 407.05, Block 1008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800" b="0" i="0" u="none" strike="noStrike">
                          <a:solidFill>
                            <a:srgbClr val="000000"/>
                          </a:solidFill>
                          <a:effectLst/>
                          <a:latin typeface="Calibri" panose="020F0502020204030204" pitchFamily="34" charset="0"/>
                        </a:rPr>
                        <a:t>Hennepin Co. Census Tract 1048, Block 4000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7728164"/>
                  </a:ext>
                </a:extLst>
              </a:tr>
              <a:tr h="1178997">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2010 Summary File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2010 Differentially Private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Difference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2010 Summary File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2010 Differentially Private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Difference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382642"/>
                  </a:ext>
                </a:extLst>
              </a:tr>
              <a:tr h="294750">
                <a:tc>
                  <a:txBody>
                    <a:bodyPr/>
                    <a:lstStyle/>
                    <a:p>
                      <a:pPr algn="l" fontAlgn="b"/>
                      <a:r>
                        <a:rPr lang="en-US" sz="1800" b="0" i="0" u="none" strike="noStrike">
                          <a:solidFill>
                            <a:srgbClr val="000000"/>
                          </a:solidFill>
                          <a:effectLst/>
                          <a:latin typeface="Calibri" panose="020F0502020204030204" pitchFamily="34" charset="0"/>
                        </a:rPr>
                        <a:t>White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White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400741"/>
                  </a:ext>
                </a:extLst>
              </a:tr>
              <a:tr h="294750">
                <a:tc>
                  <a:txBody>
                    <a:bodyPr/>
                    <a:lstStyle/>
                    <a:p>
                      <a:pPr algn="l" fontAlgn="b"/>
                      <a:r>
                        <a:rPr lang="en-US" sz="1800" b="0" i="0" u="none" strike="noStrike">
                          <a:solidFill>
                            <a:srgbClr val="000000"/>
                          </a:solidFill>
                          <a:effectLst/>
                          <a:latin typeface="Calibri" panose="020F0502020204030204" pitchFamily="34" charset="0"/>
                        </a:rPr>
                        <a:t>Black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Black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2,644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2,640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297154"/>
                  </a:ext>
                </a:extLst>
              </a:tr>
              <a:tr h="294750">
                <a:tc>
                  <a:txBody>
                    <a:bodyPr/>
                    <a:lstStyle/>
                    <a:p>
                      <a:pPr algn="l" fontAlgn="b"/>
                      <a:r>
                        <a:rPr lang="en-US" sz="1800" b="0" i="0" u="none" strike="noStrike">
                          <a:solidFill>
                            <a:srgbClr val="000000"/>
                          </a:solidFill>
                          <a:effectLst/>
                          <a:latin typeface="Calibri" panose="020F0502020204030204" pitchFamily="34" charset="0"/>
                        </a:rPr>
                        <a:t>Hispanic/Latino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Hispanic/Latino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500903"/>
                  </a:ext>
                </a:extLst>
              </a:tr>
              <a:tr h="294750">
                <a:tc>
                  <a:txBody>
                    <a:bodyPr/>
                    <a:lstStyle/>
                    <a:p>
                      <a:pPr algn="l" fontAlgn="b"/>
                      <a:r>
                        <a:rPr lang="en-US" sz="1800" b="0" i="0" u="none" strike="noStrike">
                          <a:solidFill>
                            <a:srgbClr val="000000"/>
                          </a:solidFill>
                          <a:effectLst/>
                          <a:latin typeface="Calibri" panose="020F0502020204030204" pitchFamily="34" charset="0"/>
                        </a:rPr>
                        <a:t>Asian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Asian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098094"/>
                  </a:ext>
                </a:extLst>
              </a:tr>
              <a:tr h="294750">
                <a:tc>
                  <a:txBody>
                    <a:bodyPr/>
                    <a:lstStyle/>
                    <a:p>
                      <a:pPr algn="l" fontAlgn="b"/>
                      <a:r>
                        <a:rPr lang="en-US" sz="1800" b="0" i="0" u="none" strike="noStrike">
                          <a:solidFill>
                            <a:srgbClr val="000000"/>
                          </a:solidFill>
                          <a:effectLst/>
                          <a:latin typeface="Calibri" panose="020F0502020204030204" pitchFamily="34" charset="0"/>
                        </a:rPr>
                        <a:t>Am. Indian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Am. Indian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590078"/>
                  </a:ext>
                </a:extLst>
              </a:tr>
              <a:tr h="294750">
                <a:tc>
                  <a:txBody>
                    <a:bodyPr/>
                    <a:lstStyle/>
                    <a:p>
                      <a:pPr algn="l" fontAlgn="b"/>
                      <a:r>
                        <a:rPr lang="en-US" sz="1800" b="0" i="0" u="none" strike="noStrike">
                          <a:solidFill>
                            <a:srgbClr val="000000"/>
                          </a:solidFill>
                          <a:effectLst/>
                          <a:latin typeface="Calibri" panose="020F0502020204030204" pitchFamily="34" charset="0"/>
                        </a:rPr>
                        <a:t>Pacific Islander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Pacific Islander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841868"/>
                  </a:ext>
                </a:extLst>
              </a:tr>
              <a:tr h="294750">
                <a:tc>
                  <a:txBody>
                    <a:bodyPr/>
                    <a:lstStyle/>
                    <a:p>
                      <a:pPr algn="l" fontAlgn="b"/>
                      <a:r>
                        <a:rPr lang="en-US" sz="1800" b="0" i="0" u="none" strike="noStrike">
                          <a:solidFill>
                            <a:srgbClr val="000000"/>
                          </a:solidFill>
                          <a:effectLst/>
                          <a:latin typeface="Calibri" panose="020F0502020204030204" pitchFamily="34" charset="0"/>
                        </a:rPr>
                        <a:t>Other Race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Other Race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834685"/>
                  </a:ext>
                </a:extLst>
              </a:tr>
              <a:tr h="294750">
                <a:tc>
                  <a:txBody>
                    <a:bodyPr/>
                    <a:lstStyle/>
                    <a:p>
                      <a:pPr algn="l" fontAlgn="b"/>
                      <a:r>
                        <a:rPr lang="en-US" sz="1800" b="0" i="0" u="none" strike="noStrike">
                          <a:solidFill>
                            <a:srgbClr val="000000"/>
                          </a:solidFill>
                          <a:effectLst/>
                          <a:latin typeface="Calibri" panose="020F0502020204030204" pitchFamily="34" charset="0"/>
                        </a:rPr>
                        <a:t>Two or more races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Two or more races NH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37704"/>
                  </a:ext>
                </a:extLst>
              </a:tr>
              <a:tr h="294750">
                <a:tc>
                  <a:txBody>
                    <a:bodyPr/>
                    <a:lstStyle/>
                    <a:p>
                      <a:pPr algn="l" fontAlgn="b"/>
                      <a:r>
                        <a:rPr lang="en-US" sz="1800" b="0"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3,043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815566"/>
                  </a:ext>
                </a:extLst>
              </a:tr>
            </a:tbl>
          </a:graphicData>
        </a:graphic>
      </p:graphicFrame>
    </p:spTree>
    <p:extLst>
      <p:ext uri="{BB962C8B-B14F-4D97-AF65-F5344CB8AC3E}">
        <p14:creationId xmlns:p14="http://schemas.microsoft.com/office/powerpoint/2010/main" val="308126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
        <p:nvSpPr>
          <p:cNvPr id="12" name="Text Placeholder 7"/>
          <p:cNvSpPr>
            <a:spLocks noGrp="1"/>
          </p:cNvSpPr>
          <p:nvPr>
            <p:ph type="body" sz="quarter" idx="13"/>
          </p:nvPr>
        </p:nvSpPr>
        <p:spPr>
          <a:xfrm>
            <a:off x="838200" y="3521123"/>
            <a:ext cx="10515600" cy="2681374"/>
          </a:xfrm>
        </p:spPr>
        <p:txBody>
          <a:bodyPr/>
          <a:lstStyle/>
          <a:p>
            <a:endParaRPr lang="en-US" sz="2400" dirty="0">
              <a:solidFill>
                <a:schemeClr val="tx2"/>
              </a:solidFill>
            </a:endParaRPr>
          </a:p>
          <a:p>
            <a:r>
              <a:rPr lang="en-US" sz="2400" dirty="0">
                <a:solidFill>
                  <a:schemeClr val="tx2"/>
                </a:solidFill>
              </a:rPr>
              <a:t>Email: susan.brower@state.mn.us</a:t>
            </a:r>
          </a:p>
          <a:p>
            <a:r>
              <a:rPr lang="en-US" sz="2400" dirty="0">
                <a:solidFill>
                  <a:schemeClr val="tx2"/>
                </a:solidFill>
              </a:rPr>
              <a:t>General questions can be directed to: demography.helpline@state.mn.us</a:t>
            </a:r>
          </a:p>
          <a:p>
            <a:r>
              <a:rPr lang="en-US" sz="2400" dirty="0">
                <a:solidFill>
                  <a:schemeClr val="tx2"/>
                </a:solidFill>
              </a:rPr>
              <a:t>Website: mn.gov/demography</a:t>
            </a:r>
          </a:p>
          <a:p>
            <a:endParaRPr lang="en-US" sz="2400" dirty="0">
              <a:solidFill>
                <a:schemeClr val="tx2"/>
              </a:solidFill>
            </a:endParaRPr>
          </a:p>
        </p:txBody>
      </p:sp>
    </p:spTree>
    <p:extLst>
      <p:ext uri="{BB962C8B-B14F-4D97-AF65-F5344CB8AC3E}">
        <p14:creationId xmlns:p14="http://schemas.microsoft.com/office/powerpoint/2010/main" val="349041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325D-2882-410B-9A35-AACB4905650A}"/>
              </a:ext>
            </a:extLst>
          </p:cNvPr>
          <p:cNvSpPr>
            <a:spLocks noGrp="1"/>
          </p:cNvSpPr>
          <p:nvPr>
            <p:ph type="title"/>
          </p:nvPr>
        </p:nvSpPr>
        <p:spPr/>
        <p:txBody>
          <a:bodyPr>
            <a:normAutofit/>
          </a:bodyPr>
          <a:lstStyle/>
          <a:p>
            <a:r>
              <a:rPr lang="en-US" dirty="0"/>
              <a:t>Population growth fully attributable to BIPOC groups</a:t>
            </a:r>
          </a:p>
        </p:txBody>
      </p:sp>
      <p:graphicFrame>
        <p:nvGraphicFramePr>
          <p:cNvPr id="4" name="Table 3">
            <a:extLst>
              <a:ext uri="{FF2B5EF4-FFF2-40B4-BE49-F238E27FC236}">
                <a16:creationId xmlns:a16="http://schemas.microsoft.com/office/drawing/2014/main" id="{6ED0B63F-F4F2-48A9-87C7-1A09C34812FA}"/>
              </a:ext>
            </a:extLst>
          </p:cNvPr>
          <p:cNvGraphicFramePr>
            <a:graphicFrameLocks noGrp="1"/>
          </p:cNvGraphicFramePr>
          <p:nvPr>
            <p:extLst>
              <p:ext uri="{D42A27DB-BD31-4B8C-83A1-F6EECF244321}">
                <p14:modId xmlns:p14="http://schemas.microsoft.com/office/powerpoint/2010/main" val="3923060117"/>
              </p:ext>
            </p:extLst>
          </p:nvPr>
        </p:nvGraphicFramePr>
        <p:xfrm>
          <a:off x="400692" y="1740443"/>
          <a:ext cx="10515599" cy="4134323"/>
        </p:xfrm>
        <a:graphic>
          <a:graphicData uri="http://schemas.openxmlformats.org/drawingml/2006/table">
            <a:tbl>
              <a:tblPr/>
              <a:tblGrid>
                <a:gridCol w="3783288">
                  <a:extLst>
                    <a:ext uri="{9D8B030D-6E8A-4147-A177-3AD203B41FA5}">
                      <a16:colId xmlns:a16="http://schemas.microsoft.com/office/drawing/2014/main" val="4276708746"/>
                    </a:ext>
                  </a:extLst>
                </a:gridCol>
                <a:gridCol w="2211768">
                  <a:extLst>
                    <a:ext uri="{9D8B030D-6E8A-4147-A177-3AD203B41FA5}">
                      <a16:colId xmlns:a16="http://schemas.microsoft.com/office/drawing/2014/main" val="3508674774"/>
                    </a:ext>
                  </a:extLst>
                </a:gridCol>
                <a:gridCol w="2211768">
                  <a:extLst>
                    <a:ext uri="{9D8B030D-6E8A-4147-A177-3AD203B41FA5}">
                      <a16:colId xmlns:a16="http://schemas.microsoft.com/office/drawing/2014/main" val="1165397545"/>
                    </a:ext>
                  </a:extLst>
                </a:gridCol>
                <a:gridCol w="2308775">
                  <a:extLst>
                    <a:ext uri="{9D8B030D-6E8A-4147-A177-3AD203B41FA5}">
                      <a16:colId xmlns:a16="http://schemas.microsoft.com/office/drawing/2014/main" val="2787439416"/>
                    </a:ext>
                  </a:extLst>
                </a:gridCol>
              </a:tblGrid>
              <a:tr h="353763">
                <a:tc gridSpan="4">
                  <a:txBody>
                    <a:bodyPr/>
                    <a:lstStyle/>
                    <a:p>
                      <a:pPr algn="l" fontAlgn="b"/>
                      <a:r>
                        <a:rPr lang="en-US" sz="1800" b="1" i="0" u="none" strike="noStrike" dirty="0">
                          <a:solidFill>
                            <a:srgbClr val="000000"/>
                          </a:solidFill>
                          <a:effectLst/>
                          <a:latin typeface="Calibri" panose="020F0502020204030204" pitchFamily="34" charset="0"/>
                        </a:rPr>
                        <a:t>Population Change by Major Race Groups, 2010-2020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0246340"/>
                  </a:ext>
                </a:extLst>
              </a:tr>
              <a:tr h="826352">
                <a:tc>
                  <a:txBody>
                    <a:bodyPr/>
                    <a:lstStyle/>
                    <a:p>
                      <a:pPr algn="l" fontAlgn="b"/>
                      <a:r>
                        <a:rPr lang="en-US"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800" b="0" i="0" u="none" strike="noStrike" dirty="0">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800" b="0" i="0" u="none" strike="noStrike" dirty="0">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800" b="0" i="0" u="none" strike="noStrike" dirty="0">
                          <a:solidFill>
                            <a:srgbClr val="000000"/>
                          </a:solidFill>
                          <a:effectLst/>
                          <a:latin typeface="Calibri" panose="020F0502020204030204" pitchFamily="34" charset="0"/>
                        </a:rPr>
                        <a:t>Change 2010-2010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270905"/>
                  </a:ext>
                </a:extLst>
              </a:tr>
              <a:tr h="353763">
                <a:tc>
                  <a:txBody>
                    <a:bodyPr/>
                    <a:lstStyle/>
                    <a:p>
                      <a:pPr algn="l" fontAlgn="b"/>
                      <a:r>
                        <a:rPr lang="en-US" sz="1800" b="0" i="0" u="none" strike="noStrike" dirty="0">
                          <a:solidFill>
                            <a:srgbClr val="000000"/>
                          </a:solidFill>
                          <a:effectLst/>
                          <a:latin typeface="Calibri" panose="020F0502020204030204" pitchFamily="34" charset="0"/>
                        </a:rPr>
                        <a:t>Total population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5,303,925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5,706,494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402,569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746623"/>
                  </a:ext>
                </a:extLst>
              </a:tr>
              <a:tr h="353763">
                <a:tc>
                  <a:txBody>
                    <a:bodyPr/>
                    <a:lstStyle/>
                    <a:p>
                      <a:pPr algn="l" fontAlgn="b"/>
                      <a:r>
                        <a:rPr lang="en-US" sz="1800" b="0" i="0" u="none" strike="noStrike">
                          <a:solidFill>
                            <a:srgbClr val="000000"/>
                          </a:solidFill>
                          <a:effectLst/>
                          <a:latin typeface="Calibri" panose="020F0502020204030204" pitchFamily="34" charset="0"/>
                        </a:rPr>
                        <a:t>White non-Hispanic</a:t>
                      </a:r>
                      <a:endParaRPr lang="en-US" sz="18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4,405,142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4,353,880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(51,262)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776576"/>
                  </a:ext>
                </a:extLst>
              </a:tr>
              <a:tr h="353763">
                <a:tc>
                  <a:txBody>
                    <a:bodyPr/>
                    <a:lstStyle/>
                    <a:p>
                      <a:pPr algn="l" fontAlgn="b"/>
                      <a:r>
                        <a:rPr lang="en-US" sz="1800" b="0" i="0" u="none" strike="noStrike" dirty="0">
                          <a:solidFill>
                            <a:srgbClr val="000000"/>
                          </a:solidFill>
                          <a:effectLst/>
                          <a:latin typeface="Calibri" panose="020F0502020204030204" pitchFamily="34" charset="0"/>
                        </a:rPr>
                        <a:t>American Indian non-Hispanic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55,421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57,046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1,625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470697"/>
                  </a:ext>
                </a:extLst>
              </a:tr>
              <a:tr h="409329">
                <a:tc>
                  <a:txBody>
                    <a:bodyPr/>
                    <a:lstStyle/>
                    <a:p>
                      <a:pPr algn="l" fontAlgn="b"/>
                      <a:r>
                        <a:rPr lang="en-US" sz="1800" b="0" i="0" u="none" strike="noStrike" dirty="0">
                          <a:solidFill>
                            <a:srgbClr val="000000"/>
                          </a:solidFill>
                          <a:effectLst/>
                          <a:latin typeface="Calibri" panose="020F0502020204030204" pitchFamily="34" charset="0"/>
                        </a:rPr>
                        <a:t>Asian/Pacific Islander non-Hispanic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214,856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300,081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85,225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269865"/>
                  </a:ext>
                </a:extLst>
              </a:tr>
              <a:tr h="422301">
                <a:tc>
                  <a:txBody>
                    <a:bodyPr/>
                    <a:lstStyle/>
                    <a:p>
                      <a:pPr algn="l" fontAlgn="b"/>
                      <a:r>
                        <a:rPr lang="en-US" sz="1800" b="0" i="0" u="none" strike="noStrike" dirty="0">
                          <a:solidFill>
                            <a:srgbClr val="000000"/>
                          </a:solidFill>
                          <a:effectLst/>
                          <a:latin typeface="Calibri" panose="020F0502020204030204" pitchFamily="34" charset="0"/>
                        </a:rPr>
                        <a:t>Black/African American non-Hispanic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269,141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392,850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123,709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854674"/>
                  </a:ext>
                </a:extLst>
              </a:tr>
              <a:tr h="353763">
                <a:tc>
                  <a:txBody>
                    <a:bodyPr/>
                    <a:lstStyle/>
                    <a:p>
                      <a:pPr algn="l" fontAlgn="b"/>
                      <a:r>
                        <a:rPr lang="en-US" sz="1800" b="0" i="0" u="none" strike="noStrike">
                          <a:solidFill>
                            <a:srgbClr val="000000"/>
                          </a:solidFill>
                          <a:effectLst/>
                          <a:latin typeface="Calibri" panose="020F0502020204030204" pitchFamily="34" charset="0"/>
                        </a:rPr>
                        <a:t>Hispanic/Latino (any race)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250,258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345,640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95,382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834803"/>
                  </a:ext>
                </a:extLst>
              </a:tr>
              <a:tr h="353763">
                <a:tc>
                  <a:txBody>
                    <a:bodyPr/>
                    <a:lstStyle/>
                    <a:p>
                      <a:pPr algn="l" fontAlgn="b"/>
                      <a:r>
                        <a:rPr lang="en-US" sz="1800" b="0" i="0" u="none" strike="noStrike" dirty="0">
                          <a:solidFill>
                            <a:srgbClr val="000000"/>
                          </a:solidFill>
                          <a:effectLst/>
                          <a:latin typeface="Calibri" panose="020F0502020204030204" pitchFamily="34" charset="0"/>
                        </a:rPr>
                        <a:t>Other race non-Hispanic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5,947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20,963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15,016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316748"/>
                  </a:ext>
                </a:extLst>
              </a:tr>
              <a:tr h="353763">
                <a:tc>
                  <a:txBody>
                    <a:bodyPr/>
                    <a:lstStyle/>
                    <a:p>
                      <a:pPr algn="l" fontAlgn="b"/>
                      <a:r>
                        <a:rPr lang="en-US" sz="1800" b="0" i="0" u="none" strike="noStrike" dirty="0">
                          <a:solidFill>
                            <a:srgbClr val="000000"/>
                          </a:solidFill>
                          <a:effectLst/>
                          <a:latin typeface="Calibri" panose="020F0502020204030204" pitchFamily="34" charset="0"/>
                        </a:rPr>
                        <a:t>Two or more races non-Hispanic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103,160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236,034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132,874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22686"/>
                  </a:ext>
                </a:extLst>
              </a:tr>
            </a:tbl>
          </a:graphicData>
        </a:graphic>
      </p:graphicFrame>
      <p:sp>
        <p:nvSpPr>
          <p:cNvPr id="5" name="TextBox 4">
            <a:extLst>
              <a:ext uri="{FF2B5EF4-FFF2-40B4-BE49-F238E27FC236}">
                <a16:creationId xmlns:a16="http://schemas.microsoft.com/office/drawing/2014/main" id="{EC89DF5E-6304-4ED0-8B7B-7D0E21776E27}"/>
              </a:ext>
            </a:extLst>
          </p:cNvPr>
          <p:cNvSpPr txBox="1"/>
          <p:nvPr/>
        </p:nvSpPr>
        <p:spPr>
          <a:xfrm>
            <a:off x="400692" y="6075500"/>
            <a:ext cx="7510409"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spTree>
    <p:extLst>
      <p:ext uri="{BB962C8B-B14F-4D97-AF65-F5344CB8AC3E}">
        <p14:creationId xmlns:p14="http://schemas.microsoft.com/office/powerpoint/2010/main" val="348524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325D-2882-410B-9A35-AACB4905650A}"/>
              </a:ext>
            </a:extLst>
          </p:cNvPr>
          <p:cNvSpPr>
            <a:spLocks noGrp="1"/>
          </p:cNvSpPr>
          <p:nvPr>
            <p:ph type="title"/>
          </p:nvPr>
        </p:nvSpPr>
        <p:spPr/>
        <p:txBody>
          <a:bodyPr>
            <a:normAutofit fontScale="90000"/>
          </a:bodyPr>
          <a:lstStyle/>
          <a:p>
            <a:r>
              <a:rPr lang="en-US" dirty="0"/>
              <a:t>Minnesota residents belonging to BIPOC race groups are a growing share of the population</a:t>
            </a:r>
          </a:p>
        </p:txBody>
      </p:sp>
      <p:sp>
        <p:nvSpPr>
          <p:cNvPr id="5" name="TextBox 4">
            <a:extLst>
              <a:ext uri="{FF2B5EF4-FFF2-40B4-BE49-F238E27FC236}">
                <a16:creationId xmlns:a16="http://schemas.microsoft.com/office/drawing/2014/main" id="{EC89DF5E-6304-4ED0-8B7B-7D0E21776E27}"/>
              </a:ext>
            </a:extLst>
          </p:cNvPr>
          <p:cNvSpPr txBox="1"/>
          <p:nvPr/>
        </p:nvSpPr>
        <p:spPr>
          <a:xfrm>
            <a:off x="838200" y="6224833"/>
            <a:ext cx="7510409" cy="369332"/>
          </a:xfrm>
          <a:prstGeom prst="rect">
            <a:avLst/>
          </a:prstGeom>
          <a:noFill/>
        </p:spPr>
        <p:txBody>
          <a:bodyPr wrap="square" rtlCol="0">
            <a:spAutoFit/>
          </a:bodyPr>
          <a:lstStyle/>
          <a:p>
            <a:r>
              <a:rPr lang="en-US" dirty="0">
                <a:solidFill>
                  <a:schemeClr val="bg2">
                    <a:lumMod val="75000"/>
                  </a:schemeClr>
                </a:solidFill>
              </a:rPr>
              <a:t>Source: U.S. Census Bureau, 2020 Census</a:t>
            </a:r>
          </a:p>
        </p:txBody>
      </p:sp>
      <p:sp>
        <p:nvSpPr>
          <p:cNvPr id="4" name="Content Placeholder 3">
            <a:extLst>
              <a:ext uri="{FF2B5EF4-FFF2-40B4-BE49-F238E27FC236}">
                <a16:creationId xmlns:a16="http://schemas.microsoft.com/office/drawing/2014/main" id="{58002CCD-148B-4368-891F-94F88077CACE}"/>
              </a:ext>
            </a:extLst>
          </p:cNvPr>
          <p:cNvSpPr>
            <a:spLocks noGrp="1"/>
          </p:cNvSpPr>
          <p:nvPr>
            <p:ph sz="half" idx="2"/>
          </p:nvPr>
        </p:nvSpPr>
        <p:spPr>
          <a:xfrm>
            <a:off x="6943249" y="2640479"/>
            <a:ext cx="4285180" cy="2610100"/>
          </a:xfrm>
        </p:spPr>
        <p:txBody>
          <a:bodyPr>
            <a:normAutofit fontScale="92500"/>
          </a:bodyPr>
          <a:lstStyle/>
          <a:p>
            <a:r>
              <a:rPr lang="en-US" dirty="0">
                <a:solidFill>
                  <a:schemeClr val="tx2"/>
                </a:solidFill>
              </a:rPr>
              <a:t>White non-Hispanic population declined by 51,000 residents</a:t>
            </a:r>
          </a:p>
          <a:p>
            <a:r>
              <a:rPr lang="en-US" dirty="0">
                <a:solidFill>
                  <a:schemeClr val="tx2"/>
                </a:solidFill>
              </a:rPr>
              <a:t>BIPOC populations grew by 454,000 jointly, now making up 23.7% of the state’s population</a:t>
            </a:r>
          </a:p>
        </p:txBody>
      </p:sp>
      <p:graphicFrame>
        <p:nvGraphicFramePr>
          <p:cNvPr id="6" name="Chart 5">
            <a:extLst>
              <a:ext uri="{FF2B5EF4-FFF2-40B4-BE49-F238E27FC236}">
                <a16:creationId xmlns:a16="http://schemas.microsoft.com/office/drawing/2014/main" id="{ABA6F9EE-AF73-4DB2-A4CD-80989E609318}"/>
              </a:ext>
            </a:extLst>
          </p:cNvPr>
          <p:cNvGraphicFramePr>
            <a:graphicFrameLocks/>
          </p:cNvGraphicFramePr>
          <p:nvPr>
            <p:extLst>
              <p:ext uri="{D42A27DB-BD31-4B8C-83A1-F6EECF244321}">
                <p14:modId xmlns:p14="http://schemas.microsoft.com/office/powerpoint/2010/main" val="707468799"/>
              </p:ext>
            </p:extLst>
          </p:nvPr>
        </p:nvGraphicFramePr>
        <p:xfrm>
          <a:off x="-447923" y="1666225"/>
          <a:ext cx="6837148" cy="47432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095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325D-2882-410B-9A35-AACB4905650A}"/>
              </a:ext>
            </a:extLst>
          </p:cNvPr>
          <p:cNvSpPr>
            <a:spLocks noGrp="1"/>
          </p:cNvSpPr>
          <p:nvPr>
            <p:ph type="title"/>
          </p:nvPr>
        </p:nvSpPr>
        <p:spPr/>
        <p:txBody>
          <a:bodyPr>
            <a:normAutofit/>
          </a:bodyPr>
          <a:lstStyle/>
          <a:p>
            <a:r>
              <a:rPr lang="en-US" dirty="0"/>
              <a:t>Growth of BIPOC race groups in Minnesota</a:t>
            </a:r>
          </a:p>
        </p:txBody>
      </p:sp>
      <p:sp>
        <p:nvSpPr>
          <p:cNvPr id="5" name="TextBox 4">
            <a:extLst>
              <a:ext uri="{FF2B5EF4-FFF2-40B4-BE49-F238E27FC236}">
                <a16:creationId xmlns:a16="http://schemas.microsoft.com/office/drawing/2014/main" id="{EC89DF5E-6304-4ED0-8B7B-7D0E21776E27}"/>
              </a:ext>
            </a:extLst>
          </p:cNvPr>
          <p:cNvSpPr txBox="1"/>
          <p:nvPr/>
        </p:nvSpPr>
        <p:spPr>
          <a:xfrm>
            <a:off x="838200" y="6484368"/>
            <a:ext cx="7510409" cy="369332"/>
          </a:xfrm>
          <a:prstGeom prst="rect">
            <a:avLst/>
          </a:prstGeom>
          <a:noFill/>
        </p:spPr>
        <p:txBody>
          <a:bodyPr wrap="square" rtlCol="0">
            <a:spAutoFit/>
          </a:bodyPr>
          <a:lstStyle/>
          <a:p>
            <a:r>
              <a:rPr lang="en-US" dirty="0">
                <a:solidFill>
                  <a:schemeClr val="bg2">
                    <a:lumMod val="75000"/>
                  </a:schemeClr>
                </a:solidFill>
              </a:rPr>
              <a:t>Source: U.S. Census Bureau, 2010 and 2020 Censuses</a:t>
            </a:r>
          </a:p>
        </p:txBody>
      </p:sp>
      <p:graphicFrame>
        <p:nvGraphicFramePr>
          <p:cNvPr id="13" name="Chart 12">
            <a:extLst>
              <a:ext uri="{FF2B5EF4-FFF2-40B4-BE49-F238E27FC236}">
                <a16:creationId xmlns:a16="http://schemas.microsoft.com/office/drawing/2014/main" id="{E8190896-722E-4F2C-998B-EFDF48EDAC8B}"/>
              </a:ext>
            </a:extLst>
          </p:cNvPr>
          <p:cNvGraphicFramePr>
            <a:graphicFrameLocks/>
          </p:cNvGraphicFramePr>
          <p:nvPr>
            <p:extLst>
              <p:ext uri="{D42A27DB-BD31-4B8C-83A1-F6EECF244321}">
                <p14:modId xmlns:p14="http://schemas.microsoft.com/office/powerpoint/2010/main" val="898702261"/>
              </p:ext>
            </p:extLst>
          </p:nvPr>
        </p:nvGraphicFramePr>
        <p:xfrm>
          <a:off x="1020279" y="1585217"/>
          <a:ext cx="10515600" cy="4901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922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FEDA-7348-486A-8A30-B9A0FD0CBEC1}"/>
              </a:ext>
            </a:extLst>
          </p:cNvPr>
          <p:cNvSpPr>
            <a:spLocks noGrp="1"/>
          </p:cNvSpPr>
          <p:nvPr>
            <p:ph type="title"/>
          </p:nvPr>
        </p:nvSpPr>
        <p:spPr/>
        <p:txBody>
          <a:bodyPr/>
          <a:lstStyle/>
          <a:p>
            <a:r>
              <a:rPr lang="en-US" dirty="0"/>
              <a:t>American Indian Population, 2015-2019</a:t>
            </a:r>
          </a:p>
        </p:txBody>
      </p:sp>
      <p:pic>
        <p:nvPicPr>
          <p:cNvPr id="5" name="Content Placeholder 4" descr="Diagram&#10;&#10;Description automatically generated">
            <a:extLst>
              <a:ext uri="{FF2B5EF4-FFF2-40B4-BE49-F238E27FC236}">
                <a16:creationId xmlns:a16="http://schemas.microsoft.com/office/drawing/2014/main" id="{422103E8-804A-43B0-BC1F-0018AD689B25}"/>
              </a:ext>
            </a:extLst>
          </p:cNvPr>
          <p:cNvPicPr>
            <a:picLocks noGrp="1" noChangeAspect="1"/>
          </p:cNvPicPr>
          <p:nvPr>
            <p:ph idx="1"/>
          </p:nvPr>
        </p:nvPicPr>
        <p:blipFill>
          <a:blip r:embed="rId2"/>
          <a:stretch>
            <a:fillRect/>
          </a:stretch>
        </p:blipFill>
        <p:spPr>
          <a:xfrm>
            <a:off x="838199" y="1356189"/>
            <a:ext cx="9960209" cy="5602618"/>
          </a:xfrm>
        </p:spPr>
      </p:pic>
      <p:sp>
        <p:nvSpPr>
          <p:cNvPr id="6" name="TextBox 5">
            <a:extLst>
              <a:ext uri="{FF2B5EF4-FFF2-40B4-BE49-F238E27FC236}">
                <a16:creationId xmlns:a16="http://schemas.microsoft.com/office/drawing/2014/main" id="{58A2694D-0C5E-4728-A963-2A02D5F074C7}"/>
              </a:ext>
            </a:extLst>
          </p:cNvPr>
          <p:cNvSpPr txBox="1"/>
          <p:nvPr/>
        </p:nvSpPr>
        <p:spPr>
          <a:xfrm>
            <a:off x="7270679" y="4080491"/>
            <a:ext cx="4695289" cy="1200329"/>
          </a:xfrm>
          <a:prstGeom prst="rect">
            <a:avLst/>
          </a:prstGeom>
          <a:solidFill>
            <a:schemeClr val="bg1"/>
          </a:solidFill>
          <a:ln>
            <a:solidFill>
              <a:schemeClr val="tx2"/>
            </a:solidFill>
          </a:ln>
        </p:spPr>
        <p:txBody>
          <a:bodyPr wrap="square" rtlCol="0">
            <a:spAutoFit/>
          </a:bodyPr>
          <a:lstStyle/>
          <a:p>
            <a:r>
              <a:rPr lang="en-US" dirty="0">
                <a:solidFill>
                  <a:schemeClr val="tx2"/>
                </a:solidFill>
              </a:rPr>
              <a:t>Each dot represents 500 people</a:t>
            </a:r>
          </a:p>
          <a:p>
            <a:endParaRPr lang="en-US" dirty="0">
              <a:solidFill>
                <a:schemeClr val="tx2"/>
              </a:solidFill>
            </a:endParaRPr>
          </a:p>
          <a:p>
            <a:r>
              <a:rPr lang="en-US" dirty="0">
                <a:solidFill>
                  <a:schemeClr val="tx2"/>
                </a:solidFill>
              </a:rPr>
              <a:t>Source: Social Explorer, American Community Survey data 2015-2019</a:t>
            </a:r>
          </a:p>
        </p:txBody>
      </p:sp>
    </p:spTree>
    <p:extLst>
      <p:ext uri="{BB962C8B-B14F-4D97-AF65-F5344CB8AC3E}">
        <p14:creationId xmlns:p14="http://schemas.microsoft.com/office/powerpoint/2010/main" val="293018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6F2F-5EC8-41C3-847F-479A68E012EE}"/>
              </a:ext>
            </a:extLst>
          </p:cNvPr>
          <p:cNvSpPr>
            <a:spLocks noGrp="1"/>
          </p:cNvSpPr>
          <p:nvPr>
            <p:ph type="title"/>
          </p:nvPr>
        </p:nvSpPr>
        <p:spPr/>
        <p:txBody>
          <a:bodyPr/>
          <a:lstStyle/>
          <a:p>
            <a:r>
              <a:rPr lang="en-US" dirty="0"/>
              <a:t>Asian Population, 2015-2019</a:t>
            </a:r>
          </a:p>
        </p:txBody>
      </p:sp>
      <p:pic>
        <p:nvPicPr>
          <p:cNvPr id="5" name="Content Placeholder 4" descr="Diagram&#10;&#10;Description automatically generated">
            <a:extLst>
              <a:ext uri="{FF2B5EF4-FFF2-40B4-BE49-F238E27FC236}">
                <a16:creationId xmlns:a16="http://schemas.microsoft.com/office/drawing/2014/main" id="{D5739F02-AFBD-4F0E-9A4C-B0D172C86A6B}"/>
              </a:ext>
            </a:extLst>
          </p:cNvPr>
          <p:cNvPicPr>
            <a:picLocks noGrp="1" noChangeAspect="1"/>
          </p:cNvPicPr>
          <p:nvPr>
            <p:ph idx="1"/>
          </p:nvPr>
        </p:nvPicPr>
        <p:blipFill>
          <a:blip r:embed="rId2"/>
          <a:stretch>
            <a:fillRect/>
          </a:stretch>
        </p:blipFill>
        <p:spPr>
          <a:xfrm>
            <a:off x="1017412" y="1273996"/>
            <a:ext cx="9927116" cy="5584003"/>
          </a:xfrm>
        </p:spPr>
      </p:pic>
      <p:sp>
        <p:nvSpPr>
          <p:cNvPr id="6" name="TextBox 5">
            <a:extLst>
              <a:ext uri="{FF2B5EF4-FFF2-40B4-BE49-F238E27FC236}">
                <a16:creationId xmlns:a16="http://schemas.microsoft.com/office/drawing/2014/main" id="{6763787F-A8CB-4EFE-B2F5-6C95642E1985}"/>
              </a:ext>
            </a:extLst>
          </p:cNvPr>
          <p:cNvSpPr txBox="1"/>
          <p:nvPr/>
        </p:nvSpPr>
        <p:spPr>
          <a:xfrm>
            <a:off x="7270679" y="4080491"/>
            <a:ext cx="4695289" cy="1200329"/>
          </a:xfrm>
          <a:prstGeom prst="rect">
            <a:avLst/>
          </a:prstGeom>
          <a:solidFill>
            <a:schemeClr val="bg1"/>
          </a:solidFill>
          <a:ln>
            <a:solidFill>
              <a:schemeClr val="tx2"/>
            </a:solidFill>
          </a:ln>
        </p:spPr>
        <p:txBody>
          <a:bodyPr wrap="square" rtlCol="0">
            <a:spAutoFit/>
          </a:bodyPr>
          <a:lstStyle/>
          <a:p>
            <a:r>
              <a:rPr lang="en-US" dirty="0">
                <a:solidFill>
                  <a:schemeClr val="tx2"/>
                </a:solidFill>
              </a:rPr>
              <a:t>Each dot represents 500 people</a:t>
            </a:r>
          </a:p>
          <a:p>
            <a:endParaRPr lang="en-US" dirty="0">
              <a:solidFill>
                <a:schemeClr val="tx2"/>
              </a:solidFill>
            </a:endParaRPr>
          </a:p>
          <a:p>
            <a:r>
              <a:rPr lang="en-US" dirty="0">
                <a:solidFill>
                  <a:schemeClr val="tx2"/>
                </a:solidFill>
              </a:rPr>
              <a:t>Source: Social Explorer, American Community Survey data 2015-2019</a:t>
            </a:r>
          </a:p>
        </p:txBody>
      </p:sp>
    </p:spTree>
    <p:extLst>
      <p:ext uri="{BB962C8B-B14F-4D97-AF65-F5344CB8AC3E}">
        <p14:creationId xmlns:p14="http://schemas.microsoft.com/office/powerpoint/2010/main" val="103104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F2D3-720E-435E-83B0-09B49D7B6A8B}"/>
              </a:ext>
            </a:extLst>
          </p:cNvPr>
          <p:cNvSpPr>
            <a:spLocks noGrp="1"/>
          </p:cNvSpPr>
          <p:nvPr>
            <p:ph type="title"/>
          </p:nvPr>
        </p:nvSpPr>
        <p:spPr/>
        <p:txBody>
          <a:bodyPr/>
          <a:lstStyle/>
          <a:p>
            <a:r>
              <a:rPr lang="en-US" dirty="0"/>
              <a:t>Black/African-American Population, 2015-2019</a:t>
            </a:r>
          </a:p>
        </p:txBody>
      </p:sp>
      <p:pic>
        <p:nvPicPr>
          <p:cNvPr id="5" name="Content Placeholder 4" descr="Diagram&#10;&#10;Description automatically generated">
            <a:extLst>
              <a:ext uri="{FF2B5EF4-FFF2-40B4-BE49-F238E27FC236}">
                <a16:creationId xmlns:a16="http://schemas.microsoft.com/office/drawing/2014/main" id="{72891419-4150-48C2-BD20-1DF9D3D4A87A}"/>
              </a:ext>
            </a:extLst>
          </p:cNvPr>
          <p:cNvPicPr>
            <a:picLocks noGrp="1" noChangeAspect="1"/>
          </p:cNvPicPr>
          <p:nvPr>
            <p:ph idx="1"/>
          </p:nvPr>
        </p:nvPicPr>
        <p:blipFill>
          <a:blip r:embed="rId2"/>
          <a:stretch>
            <a:fillRect/>
          </a:stretch>
        </p:blipFill>
        <p:spPr>
          <a:xfrm>
            <a:off x="1058238" y="1321666"/>
            <a:ext cx="9801546" cy="5513369"/>
          </a:xfrm>
        </p:spPr>
      </p:pic>
      <p:sp>
        <p:nvSpPr>
          <p:cNvPr id="6" name="TextBox 5">
            <a:extLst>
              <a:ext uri="{FF2B5EF4-FFF2-40B4-BE49-F238E27FC236}">
                <a16:creationId xmlns:a16="http://schemas.microsoft.com/office/drawing/2014/main" id="{B23130F1-6F65-4E89-AD96-A8449C16C8A5}"/>
              </a:ext>
            </a:extLst>
          </p:cNvPr>
          <p:cNvSpPr txBox="1"/>
          <p:nvPr/>
        </p:nvSpPr>
        <p:spPr>
          <a:xfrm>
            <a:off x="7270679" y="4080491"/>
            <a:ext cx="4695289" cy="1200329"/>
          </a:xfrm>
          <a:prstGeom prst="rect">
            <a:avLst/>
          </a:prstGeom>
          <a:solidFill>
            <a:schemeClr val="bg1"/>
          </a:solidFill>
          <a:ln>
            <a:solidFill>
              <a:schemeClr val="tx2"/>
            </a:solidFill>
          </a:ln>
        </p:spPr>
        <p:txBody>
          <a:bodyPr wrap="square" rtlCol="0">
            <a:spAutoFit/>
          </a:bodyPr>
          <a:lstStyle/>
          <a:p>
            <a:r>
              <a:rPr lang="en-US" dirty="0">
                <a:solidFill>
                  <a:schemeClr val="tx2"/>
                </a:solidFill>
              </a:rPr>
              <a:t>Each dot represents 500 people</a:t>
            </a:r>
          </a:p>
          <a:p>
            <a:endParaRPr lang="en-US" dirty="0">
              <a:solidFill>
                <a:schemeClr val="tx2"/>
              </a:solidFill>
            </a:endParaRPr>
          </a:p>
          <a:p>
            <a:r>
              <a:rPr lang="en-US" dirty="0">
                <a:solidFill>
                  <a:schemeClr val="tx2"/>
                </a:solidFill>
              </a:rPr>
              <a:t>Source: Social Explorer, American Community Survey data 2015-2019</a:t>
            </a:r>
          </a:p>
        </p:txBody>
      </p:sp>
    </p:spTree>
    <p:extLst>
      <p:ext uri="{BB962C8B-B14F-4D97-AF65-F5344CB8AC3E}">
        <p14:creationId xmlns:p14="http://schemas.microsoft.com/office/powerpoint/2010/main" val="276976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E0A5-09F7-4198-929B-7E912B839579}"/>
              </a:ext>
            </a:extLst>
          </p:cNvPr>
          <p:cNvSpPr>
            <a:spLocks noGrp="1"/>
          </p:cNvSpPr>
          <p:nvPr>
            <p:ph type="title"/>
          </p:nvPr>
        </p:nvSpPr>
        <p:spPr/>
        <p:txBody>
          <a:bodyPr/>
          <a:lstStyle/>
          <a:p>
            <a:r>
              <a:rPr lang="en-US" dirty="0"/>
              <a:t>Hispanic/Latino Population, 2015-2019</a:t>
            </a:r>
          </a:p>
        </p:txBody>
      </p:sp>
      <p:pic>
        <p:nvPicPr>
          <p:cNvPr id="5" name="Content Placeholder 4" descr="A picture containing diagram&#10;&#10;Description automatically generated">
            <a:extLst>
              <a:ext uri="{FF2B5EF4-FFF2-40B4-BE49-F238E27FC236}">
                <a16:creationId xmlns:a16="http://schemas.microsoft.com/office/drawing/2014/main" id="{AEC29277-E3F8-47B2-9A26-0AF954675B0F}"/>
              </a:ext>
            </a:extLst>
          </p:cNvPr>
          <p:cNvPicPr>
            <a:picLocks noGrp="1" noChangeAspect="1"/>
          </p:cNvPicPr>
          <p:nvPr>
            <p:ph idx="1"/>
          </p:nvPr>
        </p:nvPicPr>
        <p:blipFill>
          <a:blip r:embed="rId2"/>
          <a:stretch>
            <a:fillRect/>
          </a:stretch>
        </p:blipFill>
        <p:spPr>
          <a:xfrm>
            <a:off x="1037689" y="1263721"/>
            <a:ext cx="9925107" cy="5582872"/>
          </a:xfrm>
        </p:spPr>
      </p:pic>
      <p:sp>
        <p:nvSpPr>
          <p:cNvPr id="6" name="TextBox 5">
            <a:extLst>
              <a:ext uri="{FF2B5EF4-FFF2-40B4-BE49-F238E27FC236}">
                <a16:creationId xmlns:a16="http://schemas.microsoft.com/office/drawing/2014/main" id="{03C3C1E0-789D-48BC-879E-90BD108EAFC4}"/>
              </a:ext>
            </a:extLst>
          </p:cNvPr>
          <p:cNvSpPr txBox="1"/>
          <p:nvPr/>
        </p:nvSpPr>
        <p:spPr>
          <a:xfrm>
            <a:off x="7270679" y="4080491"/>
            <a:ext cx="4695289" cy="1200329"/>
          </a:xfrm>
          <a:prstGeom prst="rect">
            <a:avLst/>
          </a:prstGeom>
          <a:solidFill>
            <a:schemeClr val="bg1"/>
          </a:solidFill>
          <a:ln>
            <a:solidFill>
              <a:schemeClr val="tx2"/>
            </a:solidFill>
          </a:ln>
        </p:spPr>
        <p:txBody>
          <a:bodyPr wrap="square" rtlCol="0">
            <a:spAutoFit/>
          </a:bodyPr>
          <a:lstStyle/>
          <a:p>
            <a:r>
              <a:rPr lang="en-US" dirty="0">
                <a:solidFill>
                  <a:schemeClr val="tx2"/>
                </a:solidFill>
              </a:rPr>
              <a:t>Each dot represents 500 people</a:t>
            </a:r>
          </a:p>
          <a:p>
            <a:endParaRPr lang="en-US" dirty="0">
              <a:solidFill>
                <a:schemeClr val="tx2"/>
              </a:solidFill>
            </a:endParaRPr>
          </a:p>
          <a:p>
            <a:r>
              <a:rPr lang="en-US" dirty="0">
                <a:solidFill>
                  <a:schemeClr val="tx2"/>
                </a:solidFill>
              </a:rPr>
              <a:t>Source: Social Explorer, American Community Survey data 2015-2019</a:t>
            </a:r>
          </a:p>
        </p:txBody>
      </p:sp>
    </p:spTree>
    <p:extLst>
      <p:ext uri="{BB962C8B-B14F-4D97-AF65-F5344CB8AC3E}">
        <p14:creationId xmlns:p14="http://schemas.microsoft.com/office/powerpoint/2010/main" val="2580534385"/>
      </p:ext>
    </p:extLst>
  </p:cSld>
  <p:clrMapOvr>
    <a:masterClrMapping/>
  </p:clrMapOvr>
</p:sld>
</file>

<file path=ppt/theme/theme1.xml><?xml version="1.0" encoding="utf-8"?>
<a:theme xmlns:a="http://schemas.openxmlformats.org/drawingml/2006/main" name="Theme1">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4B42F21-D4E8-4B89-A64E-0CBC01A92825}" vid="{BFF823C3-2FC9-4E05-AFFD-3D313BD7E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10226</TotalTime>
  <Words>1430</Words>
  <Application>Microsoft Office PowerPoint</Application>
  <PresentationFormat>Widescreen</PresentationFormat>
  <Paragraphs>314</Paragraphs>
  <Slides>26</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Theme1</vt:lpstr>
      <vt:lpstr>Minnesota’s Demographic and Census Overview for 2020 Redistricting</vt:lpstr>
      <vt:lpstr>Minnesota grew by 7.6% between 2010 and 2020 </vt:lpstr>
      <vt:lpstr>Population growth fully attributable to BIPOC groups</vt:lpstr>
      <vt:lpstr>Minnesota residents belonging to BIPOC race groups are a growing share of the population</vt:lpstr>
      <vt:lpstr>Growth of BIPOC race groups in Minnesota</vt:lpstr>
      <vt:lpstr>American Indian Population, 2015-2019</vt:lpstr>
      <vt:lpstr>Asian Population, 2015-2019</vt:lpstr>
      <vt:lpstr>Black/African-American Population, 2015-2019</vt:lpstr>
      <vt:lpstr>Hispanic/Latino Population, 2015-2019</vt:lpstr>
      <vt:lpstr>White non-Hispanic Population, 2015-2019</vt:lpstr>
      <vt:lpstr>Percent Change,  Total Population, 2010-2020</vt:lpstr>
      <vt:lpstr>Numeric Change,  Total Population, 2010-2020</vt:lpstr>
      <vt:lpstr>Population change by county (numeric), 2010-2020</vt:lpstr>
      <vt:lpstr>Minnesota’s fastest growing cities, 2010-2020</vt:lpstr>
      <vt:lpstr>Change in Total Population by City and Township (Percent), 2010-2020</vt:lpstr>
      <vt:lpstr>Change in Total Population by City and Township (Numeric), 2010-2020</vt:lpstr>
      <vt:lpstr>Growth in Minnesota’s U.S. Congressional Districts</vt:lpstr>
      <vt:lpstr>Change in State Senate Districts, 2010-2020</vt:lpstr>
      <vt:lpstr>What is Differential Privacy?</vt:lpstr>
      <vt:lpstr>What Data Are Affected?</vt:lpstr>
      <vt:lpstr>What Data Are Affected? (Continued)</vt:lpstr>
      <vt:lpstr>Impact of Differential Privacy on Congressional Districts (2010)</vt:lpstr>
      <vt:lpstr>Impact of Differential Privacy on House Legislative Districts (2010)</vt:lpstr>
      <vt:lpstr>A note about census blocks</vt:lpstr>
      <vt:lpstr>Examples of DP-protected census blocks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Brower</dc:creator>
  <cp:lastModifiedBy>Nancy Conley</cp:lastModifiedBy>
  <cp:revision>449</cp:revision>
  <cp:lastPrinted>2017-12-06T14:46:31Z</cp:lastPrinted>
  <dcterms:created xsi:type="dcterms:W3CDTF">2014-01-23T03:29:49Z</dcterms:created>
  <dcterms:modified xsi:type="dcterms:W3CDTF">2021-08-18T00:50:24Z</dcterms:modified>
</cp:coreProperties>
</file>