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9" r:id="rId1"/>
  </p:sldMasterIdLst>
  <p:notesMasterIdLst>
    <p:notesMasterId r:id="rId20"/>
  </p:notesMasterIdLst>
  <p:handoutMasterIdLst>
    <p:handoutMasterId r:id="rId21"/>
  </p:handoutMasterIdLst>
  <p:sldIdLst>
    <p:sldId id="336" r:id="rId2"/>
    <p:sldId id="388" r:id="rId3"/>
    <p:sldId id="389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40" r:id="rId15"/>
    <p:sldId id="439" r:id="rId16"/>
    <p:sldId id="441" r:id="rId17"/>
    <p:sldId id="442" r:id="rId18"/>
    <p:sldId id="443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5C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7" autoAdjust="0"/>
    <p:restoredTop sz="84727" autoAdjust="0"/>
  </p:normalViewPr>
  <p:slideViewPr>
    <p:cSldViewPr>
      <p:cViewPr varScale="1">
        <p:scale>
          <a:sx n="96" d="100"/>
          <a:sy n="96" d="100"/>
        </p:scale>
        <p:origin x="-13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404" y="61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0CBD8-BB54-425C-8324-3B8E617E63AB}" type="datetimeFigureOut">
              <a:rPr lang="en-US" smtClean="0"/>
              <a:t>2/6/12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2746F-6032-4D21-9020-19973A099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58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4C5A61-4476-472C-9E97-98251FEB0BC1}" type="datetimeFigureOut">
              <a:rPr lang="en-US"/>
              <a:pPr>
                <a:defRPr/>
              </a:pPr>
              <a:t>2/6/12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465AA51-7A96-4BFC-96F5-345DE89AA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43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54432-3A0B-4C9D-B1CC-F46FD683EAF8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0945885-E0CA-4F11-A331-D22660B334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C41B2F-A7EF-4F80-A3FE-4AC706F98166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787E0-3D59-49FF-9D70-C0FE3182EE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534859C5-D2FE-486E-9B96-72E3AF35F1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CCA998-5B08-47E3-8A61-21562418BF23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763" y="304800"/>
            <a:ext cx="75644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479550" y="1981200"/>
            <a:ext cx="762635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D3319-9432-41D3-895E-0850A389D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66DF1-8516-4241-9A05-AFEA650086A3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7FC7FBE2-0F9E-480A-BF73-EA4C387BDA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7BE9A3-72B2-4DD5-974D-E73EFF9E490F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20292F0-DB26-4117-B791-B95BD70B68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fld id="{1B13B107-78B5-437C-977C-D121467307E5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927542-D0DA-4CCE-8B3E-3281A6730A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53E98A-BAF1-435B-AD0A-F265AA5E039C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3B35E94-1B36-420B-9FF0-9E58A70BCF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44A139-75F8-4E04-B796-530499D50066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BBDAD054-CBD4-40FD-B9D8-F23BDF541E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DC890A-8D43-4D7C-B69C-20E4D34F2585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BEED3E-1281-45BA-81B3-95469E65D7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1DC5CF9-4931-45DF-9CD8-2BF180AFD0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D8F2F3-2C4B-4AE2-93B8-B7794A6D1B55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BF41EB40-D186-4FC2-B8E1-409C5DB088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fld id="{B66D7514-FC4E-4BB0-8B5F-85B1C331D9DA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76C1816-12F3-43E1-BF6A-D577C26F7282}" type="datetimeFigureOut">
              <a:rPr lang="en-US" smtClean="0"/>
              <a:pPr>
                <a:defRPr/>
              </a:pPr>
              <a:t>2/6/12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84F215B-0115-4C9B-8886-1A00B1E465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0" r:id="rId1"/>
    <p:sldLayoutId id="2147484511" r:id="rId2"/>
    <p:sldLayoutId id="2147484512" r:id="rId3"/>
    <p:sldLayoutId id="2147484513" r:id="rId4"/>
    <p:sldLayoutId id="2147484514" r:id="rId5"/>
    <p:sldLayoutId id="2147484515" r:id="rId6"/>
    <p:sldLayoutId id="2147484516" r:id="rId7"/>
    <p:sldLayoutId id="2147484517" r:id="rId8"/>
    <p:sldLayoutId id="2147484518" r:id="rId9"/>
    <p:sldLayoutId id="2147484519" r:id="rId10"/>
    <p:sldLayoutId id="2147484520" r:id="rId11"/>
    <p:sldLayoutId id="2147484521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ames.golden@state.mn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743200"/>
            <a:ext cx="7391400" cy="213360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400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Essential Health </a:t>
            </a:r>
            <a:r>
              <a:rPr lang="en-US" sz="2400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Benefits </a:t>
            </a:r>
            <a:r>
              <a:rPr lang="en-US" sz="2400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&amp; </a:t>
            </a:r>
            <a:r>
              <a:rPr lang="en-US" sz="2400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HHS Guidance</a:t>
            </a:r>
            <a:endParaRPr lang="en-US" sz="2400" b="1" dirty="0">
              <a:solidFill>
                <a:schemeClr val="accent3"/>
              </a:solidFill>
              <a:latin typeface="+mj-lt"/>
              <a:cs typeface="Arial" pitchFamily="34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en-US" sz="1050" dirty="0" smtClean="0">
              <a:solidFill>
                <a:schemeClr val="accent3"/>
              </a:solidFill>
              <a:latin typeface="+mj-lt"/>
              <a:cs typeface="Arial" pitchFamily="34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James Golden, PhD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Deputy Assistant Commissioner - DHS</a:t>
            </a:r>
          </a:p>
          <a:p>
            <a:pPr marL="0" indent="0" algn="ctr" eaLnBrk="1" hangingPunct="1">
              <a:buFont typeface="Wingdings 2" pitchFamily="18" charset="2"/>
              <a:buNone/>
            </a:pPr>
            <a:endParaRPr lang="en-US" sz="2000" dirty="0" smtClean="0">
              <a:solidFill>
                <a:schemeClr val="accent3"/>
              </a:solidFill>
              <a:latin typeface="+mj-lt"/>
              <a:cs typeface="Arial" pitchFamily="34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000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February 8, </a:t>
            </a:r>
            <a:r>
              <a:rPr lang="en-US" sz="2000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2011</a:t>
            </a:r>
          </a:p>
          <a:p>
            <a:pPr marL="0" indent="0" algn="ctr" eaLnBrk="1" hangingPunct="1">
              <a:buFont typeface="Wingdings 2" pitchFamily="18" charset="2"/>
              <a:buNone/>
            </a:pPr>
            <a:endParaRPr lang="en-US" sz="2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707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sz="3600" b="1" dirty="0">
                <a:solidFill>
                  <a:schemeClr val="accent3"/>
                </a:solidFill>
                <a:cs typeface="Arial" pitchFamily="34" charset="0"/>
              </a:rPr>
              <a:t>Health and Human </a:t>
            </a:r>
            <a:r>
              <a:rPr lang="en-US" sz="3600" b="1" dirty="0" smtClean="0">
                <a:solidFill>
                  <a:schemeClr val="accent3"/>
                </a:solidFill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chemeClr val="accent3"/>
                </a:solidFill>
                <a:cs typeface="Arial" pitchFamily="34" charset="0"/>
              </a:rPr>
            </a:br>
            <a:r>
              <a:rPr lang="en-US" sz="3600" b="1" dirty="0" smtClean="0">
                <a:solidFill>
                  <a:schemeClr val="accent3"/>
                </a:solidFill>
                <a:cs typeface="Arial" pitchFamily="34" charset="0"/>
              </a:rPr>
              <a:t>Services Reform Committee</a:t>
            </a:r>
            <a:r>
              <a:rPr lang="en-US" sz="36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endParaRPr lang="en-US" sz="36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039591"/>
            <a:ext cx="3300993" cy="10503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Timeframes and Default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 smtClean="0"/>
              <a:t>HHS will use </a:t>
            </a:r>
            <a:r>
              <a:rPr lang="en-US" dirty="0"/>
              <a:t>enrollment data from the first quarter two years prior to the coverage </a:t>
            </a:r>
            <a:r>
              <a:rPr lang="en-US" dirty="0" smtClean="0"/>
              <a:t>year.</a:t>
            </a:r>
          </a:p>
          <a:p>
            <a:r>
              <a:rPr lang="en-US" dirty="0" smtClean="0"/>
              <a:t>States will select </a:t>
            </a:r>
            <a:r>
              <a:rPr lang="en-US" dirty="0"/>
              <a:t>a benchmark in the third quarter two years prior to the coverage </a:t>
            </a:r>
            <a:r>
              <a:rPr lang="en-US" dirty="0" smtClean="0"/>
              <a:t>year (i.e., in 2012 for 2014). </a:t>
            </a:r>
          </a:p>
          <a:p>
            <a:r>
              <a:rPr lang="en-US" dirty="0"/>
              <a:t>HHS intends to evaluate the benchmark approach for the calendar year </a:t>
            </a:r>
            <a:r>
              <a:rPr lang="en-US" dirty="0" smtClean="0"/>
              <a:t>2016.</a:t>
            </a:r>
          </a:p>
          <a:p>
            <a:r>
              <a:rPr lang="en-US" dirty="0"/>
              <a:t>If a State does not </a:t>
            </a:r>
            <a:r>
              <a:rPr lang="en-US" dirty="0" smtClean="0"/>
              <a:t>select </a:t>
            </a:r>
            <a:r>
              <a:rPr lang="en-US" dirty="0"/>
              <a:t>a benchmark health plan, </a:t>
            </a:r>
            <a:r>
              <a:rPr lang="en-US" dirty="0" smtClean="0"/>
              <a:t>the </a:t>
            </a:r>
            <a:r>
              <a:rPr lang="en-US" dirty="0"/>
              <a:t>default benchmark plan </a:t>
            </a:r>
            <a:r>
              <a:rPr lang="en-US" dirty="0" smtClean="0"/>
              <a:t>will be </a:t>
            </a:r>
            <a:r>
              <a:rPr lang="en-US" dirty="0"/>
              <a:t>the largest plan by enrollment in the largest product in the State’s small group market.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689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State Mandated Benefits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/>
              <a:t>In </a:t>
            </a:r>
            <a:r>
              <a:rPr lang="en-US" dirty="0" smtClean="0"/>
              <a:t>2014 </a:t>
            </a:r>
            <a:r>
              <a:rPr lang="en-US" dirty="0"/>
              <a:t>and 2015, if a State chooses a benchmark subject to State </a:t>
            </a:r>
            <a:r>
              <a:rPr lang="en-US" dirty="0" smtClean="0"/>
              <a:t>mandates (e.g., small </a:t>
            </a:r>
            <a:r>
              <a:rPr lang="en-US" dirty="0"/>
              <a:t>group market </a:t>
            </a:r>
            <a:r>
              <a:rPr lang="en-US" dirty="0" smtClean="0"/>
              <a:t>plan) that </a:t>
            </a:r>
            <a:r>
              <a:rPr lang="en-US" dirty="0"/>
              <a:t>benchmark would include those mandates in the State EHB package. </a:t>
            </a:r>
          </a:p>
          <a:p>
            <a:r>
              <a:rPr lang="en-US" dirty="0" smtClean="0"/>
              <a:t>A </a:t>
            </a:r>
            <a:r>
              <a:rPr lang="en-US" dirty="0"/>
              <a:t>State could also select a benchmark </a:t>
            </a:r>
            <a:r>
              <a:rPr lang="en-US" dirty="0" smtClean="0"/>
              <a:t>that </a:t>
            </a:r>
            <a:r>
              <a:rPr lang="en-US" dirty="0"/>
              <a:t>may not include some or all of the State’s </a:t>
            </a:r>
            <a:r>
              <a:rPr lang="en-US" dirty="0" smtClean="0"/>
              <a:t>mandated benefits.  If the State required such mandated benefits, it would </a:t>
            </a:r>
            <a:r>
              <a:rPr lang="en-US" dirty="0"/>
              <a:t>be required to cover the cost of those mandates outside the State EHB package.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570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Missing Required Categories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/>
              <a:t>In selecting a benchmark plan, a State may need to supplement the benchmark plan to cover each of the 10 </a:t>
            </a:r>
            <a:r>
              <a:rPr lang="en-US" dirty="0" smtClean="0"/>
              <a:t>categories of benefits identified in the ACA.</a:t>
            </a:r>
          </a:p>
          <a:p>
            <a:r>
              <a:rPr lang="en-US" dirty="0" smtClean="0"/>
              <a:t>If </a:t>
            </a:r>
            <a:r>
              <a:rPr lang="en-US" dirty="0"/>
              <a:t>a benchmark is missing other categories of benefits, the State must supplement the missing categories using the benefits from any other benchmark option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372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Missing Required Categories - Default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 smtClean="0"/>
              <a:t>If </a:t>
            </a:r>
            <a:r>
              <a:rPr lang="en-US" dirty="0"/>
              <a:t>a State </a:t>
            </a:r>
            <a:r>
              <a:rPr lang="en-US" dirty="0" smtClean="0"/>
              <a:t>has </a:t>
            </a:r>
            <a:r>
              <a:rPr lang="en-US" dirty="0"/>
              <a:t>a default benchmark with missing categories, the benchmark plan would be supplemented using the largest plan in the benchmark type </a:t>
            </a:r>
            <a:r>
              <a:rPr lang="en-US" dirty="0" smtClean="0"/>
              <a:t>by </a:t>
            </a:r>
            <a:r>
              <a:rPr lang="en-US" dirty="0"/>
              <a:t>enrollment offering the benefit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dirty="0"/>
              <a:t>none of the benchmark options in that benchmark type offer the benefit, the benefit will be supplemented using the FEHBP plan with the largest enrollment.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329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Missing Required Categories – Habilitation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HHS is considering </a:t>
            </a:r>
            <a:r>
              <a:rPr lang="en-US" dirty="0"/>
              <a:t>two options if a benchmark plan does not include coverage for </a:t>
            </a:r>
            <a:r>
              <a:rPr lang="en-US" dirty="0" err="1"/>
              <a:t>habilitative</a:t>
            </a:r>
            <a:r>
              <a:rPr lang="en-US" dirty="0"/>
              <a:t> services: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Habilitative</a:t>
            </a:r>
            <a:r>
              <a:rPr lang="en-US" dirty="0" smtClean="0"/>
              <a:t> </a:t>
            </a:r>
            <a:r>
              <a:rPr lang="en-US" dirty="0"/>
              <a:t>services would be offered at parity with rehabilitative services -- a plan covering </a:t>
            </a:r>
            <a:r>
              <a:rPr lang="en-US" dirty="0" smtClean="0"/>
              <a:t>services for </a:t>
            </a:r>
            <a:r>
              <a:rPr lang="en-US" dirty="0"/>
              <a:t>rehabilitation must also cover those services in similar scope, amount, and duration for </a:t>
            </a:r>
            <a:r>
              <a:rPr lang="en-US" dirty="0" smtClean="0"/>
              <a:t>habilitation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Plans </a:t>
            </a:r>
            <a:r>
              <a:rPr lang="en-US" dirty="0"/>
              <a:t>would decide which </a:t>
            </a:r>
            <a:r>
              <a:rPr lang="en-US" dirty="0" err="1"/>
              <a:t>habilitative</a:t>
            </a:r>
            <a:r>
              <a:rPr lang="en-US" dirty="0"/>
              <a:t> services to cover, and would report on that coverage to HHS. HHS would evaluate those decisions, and further define </a:t>
            </a:r>
            <a:r>
              <a:rPr lang="en-US" dirty="0" err="1"/>
              <a:t>habilitative</a:t>
            </a:r>
            <a:r>
              <a:rPr lang="en-US" dirty="0"/>
              <a:t> services in the future.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908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Missing Required Categories - </a:t>
            </a:r>
            <a:r>
              <a:rPr lang="en-US" sz="2800" b="1" dirty="0" err="1" smtClean="0"/>
              <a:t>Ped</a:t>
            </a:r>
            <a:r>
              <a:rPr lang="en-US" sz="2800" b="1" dirty="0" smtClean="0"/>
              <a:t> Oral and Vision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HHS is considering </a:t>
            </a:r>
            <a:r>
              <a:rPr lang="en-US" dirty="0"/>
              <a:t>two options if a benchmark plan does not include coverage for p</a:t>
            </a:r>
            <a:r>
              <a:rPr lang="en-US" dirty="0" smtClean="0"/>
              <a:t>ediatric oral and vision services</a:t>
            </a:r>
            <a:r>
              <a:rPr lang="en-US" dirty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Federal Employees Dental and Vision Insurance Program (FEDVIP) dental plan with the largest national </a:t>
            </a:r>
            <a:r>
              <a:rPr lang="en-US" dirty="0" smtClean="0"/>
              <a:t>enrollment.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State’s </a:t>
            </a:r>
            <a:r>
              <a:rPr lang="en-US" dirty="0" smtClean="0"/>
              <a:t>CHIP program – This option is only for oral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88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Missing Required Categories – Mental Health/Substance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HHS will require </a:t>
            </a:r>
            <a:r>
              <a:rPr lang="en-US" dirty="0"/>
              <a:t>coverage will have to be consistent with the Mental Health Parity and Addiction Equity Act (MHPAEA). </a:t>
            </a:r>
          </a:p>
          <a:p>
            <a:r>
              <a:rPr lang="en-US" dirty="0" smtClean="0"/>
              <a:t>HHS will generally require </a:t>
            </a:r>
            <a:r>
              <a:rPr lang="en-US" dirty="0"/>
              <a:t>that the financial requirements or treatment limitations for mental health and substance use disorder benefits be no more restrictive than those for medical and surgical benefits. </a:t>
            </a:r>
            <a:endParaRPr lang="en-US" dirty="0" smtClean="0"/>
          </a:p>
          <a:p>
            <a:r>
              <a:rPr lang="en-US" dirty="0" smtClean="0"/>
              <a:t>All plans in the individual and small group market </a:t>
            </a:r>
            <a:r>
              <a:rPr lang="en-US" dirty="0"/>
              <a:t>must include coverage for mental health and substance use disorder services, including behavioral health treatment.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7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Benefit Flexibility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/>
              <a:t>HHS intends to </a:t>
            </a:r>
            <a:r>
              <a:rPr lang="en-US" b="1" dirty="0"/>
              <a:t>require</a:t>
            </a:r>
            <a:r>
              <a:rPr lang="en-US" dirty="0"/>
              <a:t> that a </a:t>
            </a:r>
            <a:r>
              <a:rPr lang="en-US" b="1" dirty="0"/>
              <a:t>health plan offer benefits</a:t>
            </a:r>
            <a:r>
              <a:rPr lang="en-US" dirty="0"/>
              <a:t> that are </a:t>
            </a:r>
            <a:r>
              <a:rPr lang="en-US" dirty="0" smtClean="0"/>
              <a:t>“</a:t>
            </a:r>
            <a:r>
              <a:rPr lang="en-US" b="1" dirty="0" smtClean="0"/>
              <a:t>substantially equal</a:t>
            </a:r>
            <a:r>
              <a:rPr lang="en-US" dirty="0" smtClean="0"/>
              <a:t>” </a:t>
            </a:r>
            <a:r>
              <a:rPr lang="en-US" dirty="0"/>
              <a:t>to the benefits of the benchmark </a:t>
            </a:r>
            <a:r>
              <a:rPr lang="en-US" dirty="0" smtClean="0"/>
              <a:t>plan. </a:t>
            </a:r>
          </a:p>
          <a:p>
            <a:r>
              <a:rPr lang="en-US" dirty="0" smtClean="0"/>
              <a:t>Plans will have </a:t>
            </a:r>
            <a:r>
              <a:rPr lang="en-US" dirty="0"/>
              <a:t>some </a:t>
            </a:r>
            <a:r>
              <a:rPr lang="en-US" b="1" dirty="0"/>
              <a:t>flexibility to adjust benefits, including both the specific services covered </a:t>
            </a:r>
            <a:r>
              <a:rPr lang="en-US" dirty="0"/>
              <a:t>and any quantitative limits provided they continue to offer coverage for all 10 statutory EHB categories. </a:t>
            </a:r>
          </a:p>
          <a:p>
            <a:r>
              <a:rPr lang="en-US" dirty="0"/>
              <a:t>If a benchmark plan offers a drug in a certain category or class, all plans must offer at least one drug in that same category or class, even though the specific drugs on the formulary may vary.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6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Thank You and Questions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 smtClean="0"/>
              <a:t>Contact:</a:t>
            </a:r>
          </a:p>
          <a:p>
            <a:pPr marL="0" indent="0">
              <a:buNone/>
            </a:pPr>
            <a:r>
              <a:rPr lang="en-US" b="1" dirty="0" smtClean="0"/>
              <a:t>	James Golden, PhD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dirty="0" smtClean="0"/>
              <a:t>Deputy Assistant Commissioner</a:t>
            </a:r>
          </a:p>
          <a:p>
            <a:pPr marL="0" indent="0">
              <a:buNone/>
            </a:pPr>
            <a:r>
              <a:rPr lang="en-US" dirty="0" smtClean="0"/>
              <a:t>	Minnesota Department of Human Services	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smtClean="0">
                <a:hlinkClick r:id="rId2"/>
              </a:rPr>
              <a:t>James.golden@state.mn.us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5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ACA Requirements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7048"/>
            <a:ext cx="8348472" cy="4572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Section 1302(b</a:t>
            </a:r>
            <a:r>
              <a:rPr lang="en-US" dirty="0" smtClean="0"/>
              <a:t>) of the ACA directs </a:t>
            </a:r>
            <a:r>
              <a:rPr lang="en-US" dirty="0"/>
              <a:t>the Secretary of Health and Human Services to define essential health benefits (EHB). </a:t>
            </a: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 </a:t>
            </a:r>
            <a:r>
              <a:rPr lang="en-US" dirty="0"/>
              <a:t>scope of EHB shall equal the scope of benefits provided under a </a:t>
            </a:r>
            <a:r>
              <a:rPr lang="en-US" b="1" dirty="0"/>
              <a:t>typical employer plan</a:t>
            </a:r>
            <a:r>
              <a:rPr lang="en-US" dirty="0"/>
              <a:t>. </a:t>
            </a:r>
            <a:r>
              <a:rPr lang="en-US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Beginning </a:t>
            </a:r>
            <a:r>
              <a:rPr lang="en-US" dirty="0"/>
              <a:t>in 2014, </a:t>
            </a:r>
            <a:r>
              <a:rPr lang="en-US" dirty="0" smtClean="0"/>
              <a:t>plans </a:t>
            </a:r>
            <a:r>
              <a:rPr lang="en-US" dirty="0"/>
              <a:t>in the individual and small group market both inside and outside of the Exchanges, Medicaid benchmark and benchmark equivalent, and Basic Health Programs must cover the EHB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92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Minimum Requirements of the EHB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EHB include items and services within the following 10 benefit categories: </a:t>
            </a:r>
            <a:endParaRPr lang="en-US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mbulatory </a:t>
            </a:r>
            <a:r>
              <a:rPr lang="en-US" dirty="0"/>
              <a:t>patient </a:t>
            </a:r>
            <a:r>
              <a:rPr lang="en-US" dirty="0" smtClean="0"/>
              <a:t>services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mergency services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Hospitalization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aternity </a:t>
            </a:r>
            <a:r>
              <a:rPr lang="en-US" dirty="0"/>
              <a:t>and newborn </a:t>
            </a:r>
            <a:r>
              <a:rPr lang="en-US" dirty="0" smtClean="0"/>
              <a:t>care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ental </a:t>
            </a:r>
            <a:r>
              <a:rPr lang="en-US" dirty="0"/>
              <a:t>health and substance use disorder services, including behavioral health </a:t>
            </a:r>
            <a:r>
              <a:rPr lang="en-US" dirty="0" smtClean="0"/>
              <a:t>treatment</a:t>
            </a:r>
          </a:p>
        </p:txBody>
      </p:sp>
    </p:spTree>
    <p:extLst>
      <p:ext uri="{BB962C8B-B14F-4D97-AF65-F5344CB8AC3E}">
        <p14:creationId xmlns:p14="http://schemas.microsoft.com/office/powerpoint/2010/main" val="297896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Minimum Requirements of the EHB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EHB include items and services within the following 10 benefit categories: </a:t>
            </a:r>
            <a:endParaRPr lang="en-US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dirty="0"/>
              <a:t>P</a:t>
            </a:r>
            <a:r>
              <a:rPr lang="en-US" dirty="0" smtClean="0"/>
              <a:t>rescription drugs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dirty="0"/>
              <a:t>R</a:t>
            </a:r>
            <a:r>
              <a:rPr lang="en-US" dirty="0" smtClean="0"/>
              <a:t>ehabilitative </a:t>
            </a:r>
            <a:r>
              <a:rPr lang="en-US" dirty="0"/>
              <a:t>and </a:t>
            </a:r>
            <a:r>
              <a:rPr lang="en-US" dirty="0" err="1"/>
              <a:t>habilitative</a:t>
            </a:r>
            <a:r>
              <a:rPr lang="en-US" dirty="0"/>
              <a:t> services and </a:t>
            </a:r>
            <a:r>
              <a:rPr lang="en-US" dirty="0" smtClean="0"/>
              <a:t>devices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dirty="0"/>
              <a:t>L</a:t>
            </a:r>
            <a:r>
              <a:rPr lang="en-US" dirty="0" smtClean="0"/>
              <a:t>aboratory services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dirty="0"/>
              <a:t>P</a:t>
            </a:r>
            <a:r>
              <a:rPr lang="en-US" dirty="0" smtClean="0"/>
              <a:t>reventive </a:t>
            </a:r>
            <a:r>
              <a:rPr lang="en-US" dirty="0"/>
              <a:t>and wellness services and chronic disease </a:t>
            </a:r>
            <a:r>
              <a:rPr lang="en-US" dirty="0" smtClean="0"/>
              <a:t>management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dirty="0"/>
              <a:t>P</a:t>
            </a:r>
            <a:r>
              <a:rPr lang="en-US" dirty="0" smtClean="0"/>
              <a:t>ediatric </a:t>
            </a:r>
            <a:r>
              <a:rPr lang="en-US" dirty="0"/>
              <a:t>services, including oral and vision care.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844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Limits of HHS Guidance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HHS Guidance </a:t>
            </a:r>
            <a:r>
              <a:rPr lang="en-US" b="1" u="sng" dirty="0" smtClean="0"/>
              <a:t>only</a:t>
            </a:r>
            <a:r>
              <a:rPr lang="en-US" dirty="0" smtClean="0"/>
              <a:t> addressed covered services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Does not address cost sharing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Does not address calculation of actuarial value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Does not address EHB in Medicaid Benchmark Benefits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Does not define key terms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Product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Plan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Enrollment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Substantially equal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10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Data on a Typical Employer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/>
              <a:t>HHS used surveys of large employers, small employers, and public employee plans to assess covered benefits.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/>
              <a:t>KEY FINDINGS: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P</a:t>
            </a:r>
            <a:r>
              <a:rPr lang="en-US" b="1" dirty="0" smtClean="0"/>
              <a:t>roducts</a:t>
            </a:r>
            <a:r>
              <a:rPr lang="en-US" dirty="0" smtClean="0"/>
              <a:t> </a:t>
            </a:r>
            <a:r>
              <a:rPr lang="en-US" dirty="0"/>
              <a:t>in the small group market, State employee plans, and the Federal Employees Health Benefits Program </a:t>
            </a:r>
            <a:r>
              <a:rPr lang="en-US" b="1" dirty="0" smtClean="0"/>
              <a:t>do </a:t>
            </a:r>
            <a:r>
              <a:rPr lang="en-US" b="1" dirty="0"/>
              <a:t>not differ significantly in the range of services they cover</a:t>
            </a:r>
            <a:r>
              <a:rPr lang="en-US" dirty="0"/>
              <a:t>. They differ mainly in cost-sharing </a:t>
            </a:r>
            <a:r>
              <a:rPr lang="en-US" dirty="0" smtClean="0"/>
              <a:t>provisions</a:t>
            </a:r>
            <a:r>
              <a:rPr lang="en-US" dirty="0"/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12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Data on a Typical Employer (cont.)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/>
              <a:t>KEY FINDINGS:</a:t>
            </a:r>
          </a:p>
          <a:p>
            <a:r>
              <a:rPr lang="en-US" b="1" dirty="0" smtClean="0"/>
              <a:t>Plans</a:t>
            </a:r>
            <a:r>
              <a:rPr lang="en-US" dirty="0" smtClean="0"/>
              <a:t> in </a:t>
            </a:r>
            <a:r>
              <a:rPr lang="en-US" dirty="0"/>
              <a:t>all the markets </a:t>
            </a:r>
            <a:r>
              <a:rPr lang="en-US" b="1" dirty="0" smtClean="0"/>
              <a:t>cover </a:t>
            </a:r>
            <a:r>
              <a:rPr lang="en-US" b="1" dirty="0"/>
              <a:t>a similar general scope of </a:t>
            </a:r>
            <a:r>
              <a:rPr lang="en-US" b="1" dirty="0" smtClean="0"/>
              <a:t>services</a:t>
            </a:r>
            <a:r>
              <a:rPr lang="en-US" dirty="0" smtClean="0"/>
              <a:t> with some variation in specific services.</a:t>
            </a:r>
          </a:p>
          <a:p>
            <a:r>
              <a:rPr lang="en-US" dirty="0" smtClean="0"/>
              <a:t>There </a:t>
            </a:r>
            <a:r>
              <a:rPr lang="en-US" dirty="0"/>
              <a:t>is no systematic difference noted in the breadth of services among these </a:t>
            </a:r>
            <a:r>
              <a:rPr lang="en-US" dirty="0" smtClean="0"/>
              <a:t>markets.</a:t>
            </a:r>
          </a:p>
          <a:p>
            <a:r>
              <a:rPr lang="en-US" dirty="0" smtClean="0"/>
              <a:t>Mental </a:t>
            </a:r>
            <a:r>
              <a:rPr lang="en-US" dirty="0"/>
              <a:t>health and substance use disorder services, pediatric oral and vision services, and </a:t>
            </a:r>
            <a:r>
              <a:rPr lang="en-US" dirty="0" err="1"/>
              <a:t>habilitative</a:t>
            </a:r>
            <a:r>
              <a:rPr lang="en-US" dirty="0"/>
              <a:t> services </a:t>
            </a:r>
            <a:r>
              <a:rPr lang="en-US" dirty="0" smtClean="0"/>
              <a:t>had the greatest </a:t>
            </a:r>
            <a:r>
              <a:rPr lang="en-US" dirty="0"/>
              <a:t>variation in coverage among </a:t>
            </a:r>
            <a:r>
              <a:rPr lang="en-US" dirty="0" smtClean="0"/>
              <a:t>plans and </a:t>
            </a:r>
            <a:r>
              <a:rPr lang="en-US" dirty="0"/>
              <a:t>markets. </a:t>
            </a:r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704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Intended Regulatory Approach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 smtClean="0"/>
              <a:t>HHS will propose </a:t>
            </a:r>
            <a:r>
              <a:rPr lang="en-US" dirty="0"/>
              <a:t>that EHB be defined by a benchmark plan selected by each State.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selected benchmark plan would serve as a reference plan, reflecting both the scope of services and any limits offered by a “typical employer plan” in that </a:t>
            </a:r>
            <a:r>
              <a:rPr lang="en-US" dirty="0" smtClean="0"/>
              <a:t>State. </a:t>
            </a:r>
            <a:endParaRPr lang="en-US" dirty="0"/>
          </a:p>
          <a:p>
            <a:r>
              <a:rPr lang="en-US" dirty="0" smtClean="0"/>
              <a:t>States will be able to choose between four </a:t>
            </a:r>
            <a:r>
              <a:rPr lang="en-US" dirty="0"/>
              <a:t>benchmark plan types for 2014 and </a:t>
            </a:r>
            <a:r>
              <a:rPr lang="en-US" dirty="0" smtClean="0"/>
              <a:t>2015. </a:t>
            </a:r>
            <a:endParaRPr lang="en-US" dirty="0"/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015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Four Benchmark Plans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largest plan by enrollment in any of the three largest small group insurance products in the State’s small group </a:t>
            </a:r>
            <a:r>
              <a:rPr lang="en-US" dirty="0" smtClean="0"/>
              <a:t>market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ny </a:t>
            </a:r>
            <a:r>
              <a:rPr lang="en-US" dirty="0"/>
              <a:t>of the largest three State employee health benefit plans by </a:t>
            </a:r>
            <a:r>
              <a:rPr lang="en-US" dirty="0" smtClean="0"/>
              <a:t>enrollment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Any </a:t>
            </a:r>
            <a:r>
              <a:rPr lang="en-US" dirty="0"/>
              <a:t>of the largest three national FEHBP plan options by enrollment; or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largest insured commercial non-Medicaid Health Maintenance </a:t>
            </a:r>
            <a:r>
              <a:rPr lang="en-US" dirty="0" smtClean="0"/>
              <a:t>Organization (</a:t>
            </a:r>
            <a:r>
              <a:rPr lang="en-US" dirty="0"/>
              <a:t>HMO) operating in the State. </a:t>
            </a:r>
          </a:p>
          <a:p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 </a:t>
            </a:r>
          </a:p>
          <a:p>
            <a:pPr>
              <a:buClr>
                <a:srgbClr val="2E5C46"/>
              </a:buClr>
            </a:pPr>
            <a:endParaRPr lang="en-US" dirty="0" smtClean="0"/>
          </a:p>
          <a:p>
            <a:pPr>
              <a:buClr>
                <a:srgbClr val="2E5C46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50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366A51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2564</TotalTime>
  <Words>1136</Words>
  <Application>Microsoft Macintosh PowerPoint</Application>
  <PresentationFormat>On-screen Show (4:3)</PresentationFormat>
  <Paragraphs>125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Health and Human  Services Reform Committee </vt:lpstr>
      <vt:lpstr>ACA Requirements</vt:lpstr>
      <vt:lpstr>Minimum Requirements of the EHB</vt:lpstr>
      <vt:lpstr>Minimum Requirements of the EHB</vt:lpstr>
      <vt:lpstr>Limits of HHS Guidance</vt:lpstr>
      <vt:lpstr>Data on a Typical Employer</vt:lpstr>
      <vt:lpstr>Data on a Typical Employer (cont.)</vt:lpstr>
      <vt:lpstr>Intended Regulatory Approach</vt:lpstr>
      <vt:lpstr>Four Benchmark Plans</vt:lpstr>
      <vt:lpstr>Timeframes and Default</vt:lpstr>
      <vt:lpstr>State Mandated Benefits</vt:lpstr>
      <vt:lpstr>Missing Required Categories</vt:lpstr>
      <vt:lpstr>Missing Required Categories - Default</vt:lpstr>
      <vt:lpstr>Missing Required Categories – Habilitation</vt:lpstr>
      <vt:lpstr>Missing Required Categories - Ped Oral and Vision</vt:lpstr>
      <vt:lpstr>Missing Required Categories – Mental Health/Substance</vt:lpstr>
      <vt:lpstr>Benefit Flexibility</vt:lpstr>
      <vt:lpstr>Thank You and Questions</vt:lpstr>
    </vt:vector>
  </TitlesOfParts>
  <Company>Hamline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Behind the Headlines:  Health Care Reform</dc:title>
  <dc:creator>Computer Support Services</dc:creator>
  <cp:lastModifiedBy>James Golden</cp:lastModifiedBy>
  <cp:revision>297</cp:revision>
  <cp:lastPrinted>2011-11-09T17:35:43Z</cp:lastPrinted>
  <dcterms:created xsi:type="dcterms:W3CDTF">2010-05-07T19:05:30Z</dcterms:created>
  <dcterms:modified xsi:type="dcterms:W3CDTF">2012-02-06T22:33:19Z</dcterms:modified>
</cp:coreProperties>
</file>