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Lst>
  <p:notesMasterIdLst>
    <p:notesMasterId r:id="rId17"/>
  </p:notesMasterIdLst>
  <p:handoutMasterIdLst>
    <p:handoutMasterId r:id="rId18"/>
  </p:handoutMasterIdLst>
  <p:sldIdLst>
    <p:sldId id="307" r:id="rId2"/>
    <p:sldId id="331" r:id="rId3"/>
    <p:sldId id="337" r:id="rId4"/>
    <p:sldId id="326" r:id="rId5"/>
    <p:sldId id="327" r:id="rId6"/>
    <p:sldId id="329" r:id="rId7"/>
    <p:sldId id="330" r:id="rId8"/>
    <p:sldId id="332" r:id="rId9"/>
    <p:sldId id="333" r:id="rId10"/>
    <p:sldId id="335" r:id="rId11"/>
    <p:sldId id="336" r:id="rId12"/>
    <p:sldId id="334" r:id="rId13"/>
    <p:sldId id="339" r:id="rId14"/>
    <p:sldId id="338" r:id="rId15"/>
    <p:sldId id="317"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660000"/>
    <a:srgbClr val="E6E1D6"/>
    <a:srgbClr val="B4B49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06" autoAdjust="0"/>
    <p:restoredTop sz="88839" autoAdjust="0"/>
  </p:normalViewPr>
  <p:slideViewPr>
    <p:cSldViewPr>
      <p:cViewPr varScale="1">
        <p:scale>
          <a:sx n="74" d="100"/>
          <a:sy n="74" d="100"/>
        </p:scale>
        <p:origin x="-130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0" d="100"/>
        <a:sy n="70" d="100"/>
      </p:scale>
      <p:origin x="0" y="0"/>
    </p:cViewPr>
  </p:sorterViewPr>
  <p:notesViewPr>
    <p:cSldViewPr>
      <p:cViewPr varScale="1">
        <p:scale>
          <a:sx n="49" d="100"/>
          <a:sy n="49" d="100"/>
        </p:scale>
        <p:origin x="-1771" y="-8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6D63969F-9FEA-454C-9D76-060B55865F60}" type="datetimeFigureOut">
              <a:rPr lang="en-US"/>
              <a:pPr>
                <a:defRPr/>
              </a:pPr>
              <a:t>2/22/2010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96D8D47B-F164-4ADE-AC81-6CEC91BDCE60}"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07338597-2C43-44C3-BE36-C73CC596370F}" type="datetimeFigureOut">
              <a:rPr lang="en-US"/>
              <a:pPr>
                <a:defRPr/>
              </a:pPr>
              <a:t>2/22/2010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08E09446-E4EB-4578-B210-06940784D1A2}"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lide Image Placeholder 1"/>
          <p:cNvSpPr>
            <a:spLocks noGrp="1" noRot="1" noChangeAspect="1" noTextEdit="1"/>
          </p:cNvSpPr>
          <p:nvPr>
            <p:ph type="sldImg"/>
          </p:nvPr>
        </p:nvSpPr>
        <p:spPr bwMode="auto">
          <a:noFill/>
          <a:ln>
            <a:solidFill>
              <a:srgbClr val="000000"/>
            </a:solidFill>
            <a:miter lim="800000"/>
            <a:headEnd/>
            <a:tailEnd/>
          </a:ln>
        </p:spPr>
      </p:sp>
      <p:sp>
        <p:nvSpPr>
          <p:cNvPr id="92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22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A6E94AC-E993-42F2-8FFE-3EEB9837E7FC}" type="slidenum">
              <a:rPr lang="en-US"/>
              <a:pPr fontAlgn="base">
                <a:spcBef>
                  <a:spcPct val="0"/>
                </a:spcBef>
                <a:spcAft>
                  <a:spcPct val="0"/>
                </a:spcAft>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TextEdit="1"/>
          </p:cNvSpPr>
          <p:nvPr>
            <p:ph type="sldImg"/>
          </p:nvPr>
        </p:nvSpPr>
        <p:spPr bwMode="auto">
          <a:noFill/>
          <a:ln>
            <a:solidFill>
              <a:srgbClr val="000000"/>
            </a:solidFill>
            <a:miter lim="800000"/>
            <a:headEnd/>
            <a:tailEnd/>
          </a:ln>
        </p:spPr>
      </p:sp>
      <p:sp>
        <p:nvSpPr>
          <p:cNvPr id="25602"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Rot="1" noChangeAspect="1" noTextEdit="1"/>
          </p:cNvSpPr>
          <p:nvPr>
            <p:ph type="sldImg"/>
          </p:nvPr>
        </p:nvSpPr>
        <p:spPr bwMode="auto">
          <a:noFill/>
          <a:ln>
            <a:solidFill>
              <a:srgbClr val="000000"/>
            </a:solidFill>
            <a:miter lim="800000"/>
            <a:headEnd/>
            <a:tailEnd/>
          </a:ln>
        </p:spPr>
      </p:sp>
      <p:sp>
        <p:nvSpPr>
          <p:cNvPr id="27650"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Rot="1" noChangeAspect="1" noTextEdit="1"/>
          </p:cNvSpPr>
          <p:nvPr>
            <p:ph type="sldImg"/>
          </p:nvPr>
        </p:nvSpPr>
        <p:spPr bwMode="auto">
          <a:noFill/>
          <a:ln>
            <a:solidFill>
              <a:srgbClr val="000000"/>
            </a:solidFill>
            <a:miter lim="800000"/>
            <a:headEnd/>
            <a:tailEnd/>
          </a:ln>
        </p:spPr>
      </p:sp>
      <p:sp>
        <p:nvSpPr>
          <p:cNvPr id="29698"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Partnering across providers</a:t>
            </a:r>
          </a:p>
          <a:p>
            <a:r>
              <a:rPr lang="en-US" dirty="0" smtClean="0"/>
              <a:t>Data </a:t>
            </a:r>
          </a:p>
          <a:p>
            <a:endParaRPr lang="en-US" dirty="0"/>
          </a:p>
        </p:txBody>
      </p:sp>
      <p:sp>
        <p:nvSpPr>
          <p:cNvPr id="4" name="Slide Number Placeholder 3"/>
          <p:cNvSpPr>
            <a:spLocks noGrp="1"/>
          </p:cNvSpPr>
          <p:nvPr>
            <p:ph type="sldNum" sz="quarter" idx="10"/>
          </p:nvPr>
        </p:nvSpPr>
        <p:spPr/>
        <p:txBody>
          <a:bodyPr/>
          <a:lstStyle/>
          <a:p>
            <a:pPr>
              <a:defRPr/>
            </a:pPr>
            <a:fld id="{08E09446-E4EB-4578-B210-06940784D1A2}" type="slidenum">
              <a:rPr lang="en-US" smtClean="0"/>
              <a:pPr>
                <a:defRPr/>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Rot="1" noChangeAspect="1" noTextEdit="1"/>
          </p:cNvSpPr>
          <p:nvPr>
            <p:ph type="sldImg"/>
          </p:nvPr>
        </p:nvSpPr>
        <p:spPr bwMode="auto">
          <a:noFill/>
          <a:ln>
            <a:solidFill>
              <a:srgbClr val="000000"/>
            </a:solidFill>
            <a:miter lim="800000"/>
            <a:headEnd/>
            <a:tailEnd/>
          </a:ln>
        </p:spPr>
      </p:sp>
      <p:sp>
        <p:nvSpPr>
          <p:cNvPr id="31746"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Rot="1" noChangeAspect="1" noTextEdit="1"/>
          </p:cNvSpPr>
          <p:nvPr>
            <p:ph type="sldImg"/>
          </p:nvPr>
        </p:nvSpPr>
        <p:spPr bwMode="auto">
          <a:noFill/>
          <a:ln>
            <a:solidFill>
              <a:srgbClr val="000000"/>
            </a:solidFill>
            <a:miter lim="800000"/>
            <a:headEnd/>
            <a:tailEnd/>
          </a:ln>
        </p:spPr>
      </p:sp>
      <p:sp>
        <p:nvSpPr>
          <p:cNvPr id="11266"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endParaRPr lang="en-US" sz="2400" dirty="0" smtClean="0"/>
          </a:p>
          <a:p>
            <a:pPr lvl="1"/>
            <a:r>
              <a:rPr lang="en-US" sz="1400" dirty="0" smtClean="0"/>
              <a:t>(</a:t>
            </a:r>
            <a:r>
              <a:rPr lang="en-US" sz="1400" dirty="0" err="1" smtClean="0"/>
              <a:t>i</a:t>
            </a:r>
            <a:r>
              <a:rPr lang="en-US" sz="1400" dirty="0" smtClean="0"/>
              <a:t>) is designed to improve quality and effectiveness across different types of early learning settings;</a:t>
            </a:r>
          </a:p>
          <a:p>
            <a:pPr lvl="1"/>
            <a:r>
              <a:rPr lang="en-US" sz="1400" dirty="0" smtClean="0"/>
              <a:t>(ii) integrates evidence-based program quality standards that reflect standard levels of quality and has progressively higher levels of program quality;</a:t>
            </a:r>
          </a:p>
          <a:p>
            <a:pPr lvl="1"/>
            <a:r>
              <a:rPr lang="en-US" sz="1400" dirty="0" smtClean="0"/>
              <a:t>(iii) integrates the State's early learning and development standards for the purpose of improving instructional and programmatic practices;</a:t>
            </a:r>
          </a:p>
          <a:p>
            <a:pPr lvl="1"/>
            <a:r>
              <a:rPr lang="en-US" sz="1400" dirty="0" smtClean="0"/>
              <a:t>(iv) addresses quality and effective inclusion of children with disabilities or developmental delays across different types of early learning settings;</a:t>
            </a:r>
          </a:p>
          <a:p>
            <a:pPr lvl="1"/>
            <a:r>
              <a:rPr lang="en-US" sz="1400" dirty="0" smtClean="0"/>
              <a:t>(v) addresses staff qualifications and professional development;</a:t>
            </a:r>
          </a:p>
          <a:p>
            <a:pPr lvl="1"/>
            <a:r>
              <a:rPr lang="en-US" sz="1400" dirty="0" smtClean="0"/>
              <a:t>(vi) provides financial incentives and other supports to help programs meet and sustain higher levels of quality;</a:t>
            </a:r>
          </a:p>
          <a:p>
            <a:pPr lvl="1"/>
            <a:r>
              <a:rPr lang="en-US" sz="1400" dirty="0" smtClean="0"/>
              <a:t>(vii) includes mechanisms for evaluating how programs are meeting those standards and progressively higher levels of quality; and</a:t>
            </a:r>
          </a:p>
          <a:p>
            <a:pPr lvl="1"/>
            <a:r>
              <a:rPr lang="en-US" sz="1400" dirty="0" smtClean="0"/>
              <a:t>(viii) includes a mechanism for public awareness and understanding of the program rating system, including the rating levels of individual programs.</a:t>
            </a:r>
          </a:p>
          <a:p>
            <a:endParaRPr lang="en-US" sz="2400" dirty="0" smtClean="0"/>
          </a:p>
          <a:p>
            <a:endParaRPr lang="en-US" sz="2400" dirty="0"/>
          </a:p>
        </p:txBody>
      </p:sp>
      <p:sp>
        <p:nvSpPr>
          <p:cNvPr id="4" name="Slide Number Placeholder 3"/>
          <p:cNvSpPr>
            <a:spLocks noGrp="1"/>
          </p:cNvSpPr>
          <p:nvPr>
            <p:ph type="sldNum" sz="quarter" idx="10"/>
          </p:nvPr>
        </p:nvSpPr>
        <p:spPr/>
        <p:txBody>
          <a:bodyPr/>
          <a:lstStyle/>
          <a:p>
            <a:pPr>
              <a:defRPr/>
            </a:pPr>
            <a:fld id="{08E09446-E4EB-4578-B210-06940784D1A2}"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p:cNvSpPr>
            <a:spLocks noGrp="1" noRot="1" noChangeAspect="1" noTextEdit="1"/>
          </p:cNvSpPr>
          <p:nvPr>
            <p:ph type="sldImg"/>
          </p:nvPr>
        </p:nvSpPr>
        <p:spPr bwMode="auto">
          <a:noFill/>
          <a:ln>
            <a:solidFill>
              <a:srgbClr val="000000"/>
            </a:solidFill>
            <a:miter lim="800000"/>
            <a:headEnd/>
            <a:tailEnd/>
          </a:ln>
        </p:spPr>
      </p:sp>
      <p:sp>
        <p:nvSpPr>
          <p:cNvPr id="13314"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Rot="1" noChangeAspect="1" noTextEdit="1"/>
          </p:cNvSpPr>
          <p:nvPr>
            <p:ph type="sldImg"/>
          </p:nvPr>
        </p:nvSpPr>
        <p:spPr bwMode="auto">
          <a:noFill/>
          <a:ln>
            <a:solidFill>
              <a:srgbClr val="000000"/>
            </a:solidFill>
            <a:miter lim="800000"/>
            <a:headEnd/>
            <a:tailEnd/>
          </a:ln>
        </p:spPr>
      </p:sp>
      <p:sp>
        <p:nvSpPr>
          <p:cNvPr id="15362"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TextEdit="1"/>
          </p:cNvSpPr>
          <p:nvPr>
            <p:ph type="sldImg"/>
          </p:nvPr>
        </p:nvSpPr>
        <p:spPr bwMode="auto">
          <a:noFill/>
          <a:ln>
            <a:solidFill>
              <a:srgbClr val="000000"/>
            </a:solidFill>
            <a:miter lim="800000"/>
            <a:headEnd/>
            <a:tailEnd/>
          </a:ln>
        </p:spPr>
      </p:sp>
      <p:sp>
        <p:nvSpPr>
          <p:cNvPr id="17410"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 whose family income does not exceed 85 percent of theState median income for a family of the same size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TextEdit="1"/>
          </p:cNvSpPr>
          <p:nvPr>
            <p:ph type="sldImg"/>
          </p:nvPr>
        </p:nvSpPr>
        <p:spPr bwMode="auto">
          <a:noFill/>
          <a:ln>
            <a:solidFill>
              <a:srgbClr val="000000"/>
            </a:solidFill>
            <a:miter lim="800000"/>
            <a:headEnd/>
            <a:tailEnd/>
          </a:ln>
        </p:spPr>
      </p:sp>
      <p:sp>
        <p:nvSpPr>
          <p:cNvPr id="19458"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Others related to the implementation of the system:</a:t>
            </a:r>
          </a:p>
          <a:p>
            <a:pPr lvl="1" eaLnBrk="1" hangingPunct="1"/>
            <a:r>
              <a:rPr lang="en-US" smtClean="0"/>
              <a:t>implementing an early learning system that includes the components described in subsection (c)(3);</a:t>
            </a:r>
          </a:p>
          <a:p>
            <a:pPr lvl="1" eaLnBrk="1" hangingPunct="1"/>
            <a:r>
              <a:rPr lang="en-US" smtClean="0"/>
              <a:t>incorporating the findings and recommendations reported by the commission established under section 405(1) into the State system of early learning; and</a:t>
            </a:r>
          </a:p>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TextEdit="1"/>
          </p:cNvSpPr>
          <p:nvPr>
            <p:ph type="sldImg"/>
          </p:nvPr>
        </p:nvSpPr>
        <p:spPr bwMode="auto">
          <a:noFill/>
          <a:ln>
            <a:solidFill>
              <a:srgbClr val="000000"/>
            </a:solidFill>
            <a:miter lim="800000"/>
            <a:headEnd/>
            <a:tailEnd/>
          </a:ln>
        </p:spPr>
      </p:sp>
      <p:sp>
        <p:nvSpPr>
          <p:cNvPr id="21506"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TextEdit="1"/>
          </p:cNvSpPr>
          <p:nvPr>
            <p:ph type="sldImg"/>
          </p:nvPr>
        </p:nvSpPr>
        <p:spPr bwMode="auto">
          <a:noFill/>
          <a:ln>
            <a:solidFill>
              <a:srgbClr val="000000"/>
            </a:solidFill>
            <a:miter lim="800000"/>
            <a:headEnd/>
            <a:tailEnd/>
          </a:ln>
        </p:spPr>
      </p:sp>
      <p:sp>
        <p:nvSpPr>
          <p:cNvPr id="23554"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3" name="Rectangle 10"/>
          <p:cNvSpPr/>
          <p:nvPr userDrawn="1"/>
        </p:nvSpPr>
        <p:spPr>
          <a:xfrm>
            <a:off x="0" y="0"/>
            <a:ext cx="9144000" cy="6858000"/>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b="1" dirty="0"/>
          </a:p>
        </p:txBody>
      </p:sp>
      <p:sp>
        <p:nvSpPr>
          <p:cNvPr id="4" name="Rectangle 7"/>
          <p:cNvSpPr/>
          <p:nvPr userDrawn="1"/>
        </p:nvSpPr>
        <p:spPr>
          <a:xfrm>
            <a:off x="0" y="3733800"/>
            <a:ext cx="9144000" cy="3124200"/>
          </a:xfrm>
          <a:prstGeom prst="rect">
            <a:avLst/>
          </a:prstGeom>
          <a:solidFill>
            <a:srgbClr val="B4B49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5" name="Picture 2"/>
          <p:cNvPicPr>
            <a:picLocks noChangeAspect="1" noChangeArrowheads="1"/>
          </p:cNvPicPr>
          <p:nvPr userDrawn="1"/>
        </p:nvPicPr>
        <p:blipFill>
          <a:blip r:embed="rId2" cstate="print"/>
          <a:srcRect/>
          <a:stretch>
            <a:fillRect/>
          </a:stretch>
        </p:blipFill>
        <p:spPr bwMode="auto">
          <a:xfrm>
            <a:off x="152400" y="2022475"/>
            <a:ext cx="3352800" cy="1711325"/>
          </a:xfrm>
          <a:prstGeom prst="rect">
            <a:avLst/>
          </a:prstGeom>
          <a:noFill/>
          <a:ln w="9525">
            <a:noFill/>
            <a:miter lim="800000"/>
            <a:headEnd/>
            <a:tailEnd/>
          </a:ln>
        </p:spPr>
      </p:pic>
      <p:sp>
        <p:nvSpPr>
          <p:cNvPr id="6" name="Rectangle 6"/>
          <p:cNvSpPr/>
          <p:nvPr userDrawn="1"/>
        </p:nvSpPr>
        <p:spPr>
          <a:xfrm flipV="1">
            <a:off x="0" y="6811963"/>
            <a:ext cx="9144000" cy="46037"/>
          </a:xfrm>
          <a:prstGeom prst="rect">
            <a:avLst/>
          </a:prstGeom>
          <a:solidFill>
            <a:srgbClr val="66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3" name="Title Placeholder 1"/>
          <p:cNvSpPr>
            <a:spLocks noGrp="1"/>
          </p:cNvSpPr>
          <p:nvPr>
            <p:ph type="title"/>
          </p:nvPr>
        </p:nvSpPr>
        <p:spPr>
          <a:xfrm>
            <a:off x="304800" y="4038600"/>
            <a:ext cx="8534400" cy="609600"/>
          </a:xfrm>
          <a:prstGeom prst="rect">
            <a:avLst/>
          </a:prstGeom>
        </p:spPr>
        <p:txBody>
          <a:bodyPr anchor="b" anchorCtr="0"/>
          <a:lstStyle>
            <a:lvl1pPr>
              <a:defRPr>
                <a:latin typeface="Arial" pitchFamily="34" charset="0"/>
                <a:cs typeface="Arial" pitchFamily="34" charset="0"/>
              </a:defRPr>
            </a:lvl1pPr>
          </a:lstStyle>
          <a:p>
            <a:r>
              <a:rPr lang="en-US" dirty="0" smtClean="0"/>
              <a:t>Click to edit Master 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6"/>
          <p:cNvSpPr/>
          <p:nvPr userDrawn="1"/>
        </p:nvSpPr>
        <p:spPr>
          <a:xfrm>
            <a:off x="0" y="1371600"/>
            <a:ext cx="9144000" cy="152400"/>
          </a:xfrm>
          <a:prstGeom prst="rect">
            <a:avLst/>
          </a:prstGeom>
          <a:solidFill>
            <a:srgbClr val="66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p:txBody>
          <a:bodyPr>
            <a:scene3d>
              <a:camera prst="orthographicFront"/>
              <a:lightRig rig="threePt" dir="t"/>
            </a:scene3d>
            <a:sp3d extrusionH="57150">
              <a:bevelT w="38100" h="38100"/>
            </a:sp3d>
          </a:bodyPr>
          <a:lstStyle>
            <a:lvl1pPr>
              <a:defRPr>
                <a:effectLst>
                  <a:outerShdw blurRad="50800" dist="38100" dir="2700000" algn="tl" rotWithShape="0">
                    <a:prstClr val="black">
                      <a:alpha val="40000"/>
                    </a:prstClr>
                  </a:outerShdw>
                </a:effectLst>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5"/>
          <p:cNvSpPr>
            <a:spLocks noGrp="1"/>
          </p:cNvSpPr>
          <p:nvPr>
            <p:ph type="sldNum" sz="quarter" idx="10"/>
          </p:nvPr>
        </p:nvSpPr>
        <p:spPr>
          <a:xfrm>
            <a:off x="6553200" y="6400800"/>
            <a:ext cx="2133600" cy="349250"/>
          </a:xfrm>
        </p:spPr>
        <p:txBody>
          <a:bodyPr/>
          <a:lstStyle>
            <a:lvl1pPr>
              <a:defRPr>
                <a:solidFill>
                  <a:schemeClr val="accent1"/>
                </a:solidFill>
              </a:defRPr>
            </a:lvl1pPr>
          </a:lstStyle>
          <a:p>
            <a:pPr>
              <a:defRPr/>
            </a:pPr>
            <a:fld id="{60E670A3-D3B8-4804-A8CD-7451AAAC08A5}" type="slidenum">
              <a:rPr lang="en-US"/>
              <a:pPr>
                <a:defRPr/>
              </a:pPr>
              <a:t>‹#›</a:t>
            </a:fld>
            <a:endParaRPr lang="en-US" dirty="0"/>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5"/>
          <p:cNvSpPr/>
          <p:nvPr userDrawn="1"/>
        </p:nvSpPr>
        <p:spPr>
          <a:xfrm>
            <a:off x="0" y="1371600"/>
            <a:ext cx="9144000" cy="152400"/>
          </a:xfrm>
          <a:prstGeom prst="rect">
            <a:avLst/>
          </a:prstGeom>
          <a:solidFill>
            <a:srgbClr val="66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p:txBody>
          <a:bodyPr>
            <a:scene3d>
              <a:camera prst="orthographicFront"/>
              <a:lightRig rig="threePt" dir="t"/>
            </a:scene3d>
            <a:sp3d extrusionH="57150">
              <a:bevelT w="38100" h="38100"/>
            </a:sp3d>
          </a:bodyPr>
          <a:lstStyle>
            <a:lvl1pPr>
              <a:defRPr>
                <a:effectLst>
                  <a:outerShdw blurRad="50800" dist="38100" dir="2700000" algn="tl" rotWithShape="0">
                    <a:prstClr val="black">
                      <a:alpha val="40000"/>
                    </a:prstClr>
                  </a:outerShdw>
                </a:effectLst>
                <a:latin typeface="Arial" pitchFamily="34" charset="0"/>
                <a:cs typeface="Arial" pitchFamily="34" charset="0"/>
              </a:defRPr>
            </a:lvl1pPr>
          </a:lstStyle>
          <a:p>
            <a:r>
              <a:rPr lang="en-US" dirty="0" smtClean="0"/>
              <a:t>Click to edit Master title style</a:t>
            </a:r>
            <a:endParaRPr lang="en-US" dirty="0"/>
          </a:p>
        </p:txBody>
      </p:sp>
      <p:sp>
        <p:nvSpPr>
          <p:cNvPr id="4" name="Slide Number Placeholder 4"/>
          <p:cNvSpPr>
            <a:spLocks noGrp="1"/>
          </p:cNvSpPr>
          <p:nvPr>
            <p:ph type="sldNum" sz="quarter" idx="10"/>
          </p:nvPr>
        </p:nvSpPr>
        <p:spPr>
          <a:xfrm>
            <a:off x="6553200" y="6400800"/>
            <a:ext cx="2133600" cy="365125"/>
          </a:xfrm>
        </p:spPr>
        <p:txBody>
          <a:bodyPr/>
          <a:lstStyle>
            <a:lvl1pPr>
              <a:defRPr>
                <a:solidFill>
                  <a:schemeClr val="accent1"/>
                </a:solidFill>
              </a:defRPr>
            </a:lvl1pPr>
          </a:lstStyle>
          <a:p>
            <a:pPr>
              <a:defRPr/>
            </a:pPr>
            <a:fld id="{03694A7C-DBFC-44D1-90AB-A583CA690651}" type="slidenum">
              <a:rPr lang="en-US"/>
              <a:pPr>
                <a:defRPr/>
              </a:pPr>
              <a:t>‹#›</a:t>
            </a:fld>
            <a:endParaRPr lang="en-US" dirty="0"/>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7"/>
          <p:cNvSpPr/>
          <p:nvPr userDrawn="1"/>
        </p:nvSpPr>
        <p:spPr>
          <a:xfrm>
            <a:off x="457200" y="1371600"/>
            <a:ext cx="3017838" cy="152400"/>
          </a:xfrm>
          <a:prstGeom prst="rect">
            <a:avLst/>
          </a:prstGeom>
          <a:solidFill>
            <a:srgbClr val="66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57200" y="273050"/>
            <a:ext cx="3008313" cy="1162050"/>
          </a:xfrm>
        </p:spPr>
        <p:txBody>
          <a:bodyPr anchor="b">
            <a:scene3d>
              <a:camera prst="orthographicFront"/>
              <a:lightRig rig="threePt" dir="t"/>
            </a:scene3d>
            <a:sp3d extrusionH="57150">
              <a:bevelT w="38100" h="38100"/>
            </a:sp3d>
          </a:bodyPr>
          <a:lstStyle>
            <a:lvl1pPr algn="l">
              <a:defRPr sz="2000" b="1">
                <a:effectLst>
                  <a:outerShdw blurRad="50800" dist="38100" dir="2700000" algn="tl" rotWithShape="0">
                    <a:prstClr val="black">
                      <a:alpha val="40000"/>
                    </a:prstClr>
                  </a:outerShdw>
                </a:effectLst>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atin typeface="Arial" pitchFamily="34" charset="0"/>
                <a:cs typeface="Arial" pitchFamily="34" charset="0"/>
              </a:defRPr>
            </a:lvl1pPr>
            <a:lvl2pPr>
              <a:defRPr sz="2800">
                <a:latin typeface="Arial" pitchFamily="34" charset="0"/>
                <a:cs typeface="Arial" pitchFamily="34" charset="0"/>
              </a:defRPr>
            </a:lvl2pPr>
            <a:lvl3pPr>
              <a:defRPr sz="2400">
                <a:latin typeface="Arial" pitchFamily="34" charset="0"/>
                <a:cs typeface="Arial" pitchFamily="34" charset="0"/>
              </a:defRPr>
            </a:lvl3pPr>
            <a:lvl4pPr>
              <a:defRPr sz="2000">
                <a:latin typeface="Arial" pitchFamily="34" charset="0"/>
                <a:cs typeface="Arial" pitchFamily="34" charset="0"/>
              </a:defRPr>
            </a:lvl4pPr>
            <a:lvl5pPr>
              <a:defRPr sz="2000">
                <a:latin typeface="Arial" pitchFamily="34" charset="0"/>
                <a:cs typeface="Arial"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6"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16A6A62D-728F-45BA-9E53-0B0880FF02E4}" type="datetimeFigureOut">
              <a:rPr lang="en-US"/>
              <a:pPr>
                <a:defRPr/>
              </a:pPr>
              <a:t>2/22/2010</a:t>
            </a:fld>
            <a:endParaRPr lang="en-US"/>
          </a:p>
        </p:txBody>
      </p:sp>
      <p:sp>
        <p:nvSpPr>
          <p:cNvPr id="7"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8" name="Slide Number Placeholder 6"/>
          <p:cNvSpPr>
            <a:spLocks noGrp="1"/>
          </p:cNvSpPr>
          <p:nvPr>
            <p:ph type="sldNum" sz="quarter" idx="12"/>
          </p:nvPr>
        </p:nvSpPr>
        <p:spPr>
          <a:xfrm>
            <a:off x="6553200" y="6400800"/>
            <a:ext cx="2133600" cy="365125"/>
          </a:xfrm>
        </p:spPr>
        <p:txBody>
          <a:bodyPr/>
          <a:lstStyle>
            <a:lvl1pPr>
              <a:defRPr>
                <a:solidFill>
                  <a:schemeClr val="accent1"/>
                </a:solidFill>
              </a:defRPr>
            </a:lvl1pPr>
          </a:lstStyle>
          <a:p>
            <a:pPr>
              <a:defRPr/>
            </a:pPr>
            <a:fld id="{2BB67F9D-AE94-4C7A-B1A5-3638BD0605E0}" type="slidenum">
              <a:rPr lang="en-US"/>
              <a:pPr>
                <a:defRPr/>
              </a:pPr>
              <a:t>‹#›</a:t>
            </a:fld>
            <a:endParaRPr lang="en-US" dirty="0"/>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gradFill flip="none" rotWithShape="1">
          <a:gsLst>
            <a:gs pos="100000">
              <a:schemeClr val="accent6"/>
            </a:gs>
            <a:gs pos="100000">
              <a:schemeClr val="bg2">
                <a:shade val="30000"/>
                <a:satMod val="20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4CF377B4-40BB-42F6-80D6-E4982114CCA3}" type="slidenum">
              <a:rPr lang="en-US"/>
              <a:pPr>
                <a:defRPr/>
              </a:pPr>
              <a:t>‹#›</a:t>
            </a:fld>
            <a:endParaRPr lang="en-US" dirty="0"/>
          </a:p>
        </p:txBody>
      </p:sp>
      <p:sp>
        <p:nvSpPr>
          <p:cNvPr id="7" name="Rectangle 6"/>
          <p:cNvSpPr/>
          <p:nvPr/>
        </p:nvSpPr>
        <p:spPr>
          <a:xfrm>
            <a:off x="0" y="6461125"/>
            <a:ext cx="3733800" cy="228600"/>
          </a:xfrm>
          <a:prstGeom prst="rect">
            <a:avLst/>
          </a:prstGeom>
          <a:solidFill>
            <a:srgbClr val="B4B49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5867400" y="6461125"/>
            <a:ext cx="3276600" cy="228600"/>
          </a:xfrm>
          <a:prstGeom prst="rect">
            <a:avLst/>
          </a:prstGeom>
          <a:solidFill>
            <a:srgbClr val="B4B49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031" name="Picture 9" descr="clasp-primary.png"/>
          <p:cNvPicPr>
            <a:picLocks noChangeAspect="1"/>
          </p:cNvPicPr>
          <p:nvPr/>
        </p:nvPicPr>
        <p:blipFill>
          <a:blip r:embed="rId6" cstate="print"/>
          <a:srcRect/>
          <a:stretch>
            <a:fillRect/>
          </a:stretch>
        </p:blipFill>
        <p:spPr bwMode="auto">
          <a:xfrm>
            <a:off x="4038600" y="6072188"/>
            <a:ext cx="1538288" cy="785812"/>
          </a:xfrm>
          <a:prstGeom prst="rect">
            <a:avLst/>
          </a:prstGeom>
          <a:noFill/>
          <a:ln w="9525">
            <a:noFill/>
            <a:miter lim="800000"/>
            <a:headEnd/>
            <a:tailEnd/>
          </a:ln>
        </p:spPr>
      </p:pic>
      <p:sp>
        <p:nvSpPr>
          <p:cNvPr id="11" name="Rectangle 10"/>
          <p:cNvSpPr/>
          <p:nvPr/>
        </p:nvSpPr>
        <p:spPr>
          <a:xfrm flipV="1">
            <a:off x="0" y="0"/>
            <a:ext cx="9144000" cy="46038"/>
          </a:xfrm>
          <a:prstGeom prst="rect">
            <a:avLst/>
          </a:prstGeom>
          <a:solidFill>
            <a:srgbClr val="66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p:nvSpPr>
        <p:spPr>
          <a:xfrm>
            <a:off x="152400" y="6492875"/>
            <a:ext cx="1244600" cy="153988"/>
          </a:xfrm>
          <a:prstGeom prst="rect">
            <a:avLst/>
          </a:prstGeom>
        </p:spPr>
        <p:txBody>
          <a:bodyPr lIns="0" tIns="0" rIns="0" bIns="0">
            <a:spAutoFit/>
          </a:bodyPr>
          <a:lstStyle/>
          <a:p>
            <a:pPr fontAlgn="auto">
              <a:spcBef>
                <a:spcPts val="0"/>
              </a:spcBef>
              <a:spcAft>
                <a:spcPts val="0"/>
              </a:spcAft>
              <a:defRPr/>
            </a:pPr>
            <a:r>
              <a:rPr lang="en-US" sz="1000" dirty="0">
                <a:solidFill>
                  <a:srgbClr val="660000"/>
                </a:solidFill>
                <a:latin typeface="Arial" pitchFamily="34" charset="0"/>
                <a:cs typeface="Arial" pitchFamily="34" charset="0"/>
              </a:rPr>
              <a:t>www.clasp.org</a:t>
            </a:r>
          </a:p>
        </p:txBody>
      </p:sp>
    </p:spTree>
  </p:cSld>
  <p:clrMap bg1="dk1" tx1="lt1" bg2="dk2" tx2="lt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Lst>
  <p:hf hdr="0" ftr="0" dt="0"/>
  <p:txStyles>
    <p:titleStyle>
      <a:lvl1pPr algn="ctr" rtl="0" eaLnBrk="0" fontAlgn="base" hangingPunct="0">
        <a:spcBef>
          <a:spcPct val="0"/>
        </a:spcBef>
        <a:spcAft>
          <a:spcPct val="0"/>
        </a:spcAft>
        <a:defRPr sz="4000" b="1" kern="1200">
          <a:solidFill>
            <a:schemeClr val="accent1"/>
          </a:solidFill>
          <a:effectLst>
            <a:outerShdw blurRad="50800" dist="38100" dir="2700000" algn="tl" rotWithShape="0">
              <a:prstClr val="black">
                <a:alpha val="40000"/>
              </a:prstClr>
            </a:outerShdw>
          </a:effectLst>
          <a:latin typeface="+mj-lt"/>
          <a:ea typeface="+mj-ea"/>
          <a:cs typeface="+mj-cs"/>
        </a:defRPr>
      </a:lvl1pPr>
      <a:lvl2pPr algn="ctr" rtl="0" eaLnBrk="0" fontAlgn="base" hangingPunct="0">
        <a:spcBef>
          <a:spcPct val="0"/>
        </a:spcBef>
        <a:spcAft>
          <a:spcPct val="0"/>
        </a:spcAft>
        <a:defRPr sz="4000" b="1">
          <a:solidFill>
            <a:schemeClr val="accent1"/>
          </a:solidFill>
          <a:latin typeface="Arial" charset="0"/>
        </a:defRPr>
      </a:lvl2pPr>
      <a:lvl3pPr algn="ctr" rtl="0" eaLnBrk="0" fontAlgn="base" hangingPunct="0">
        <a:spcBef>
          <a:spcPct val="0"/>
        </a:spcBef>
        <a:spcAft>
          <a:spcPct val="0"/>
        </a:spcAft>
        <a:defRPr sz="4000" b="1">
          <a:solidFill>
            <a:schemeClr val="accent1"/>
          </a:solidFill>
          <a:latin typeface="Arial" charset="0"/>
        </a:defRPr>
      </a:lvl3pPr>
      <a:lvl4pPr algn="ctr" rtl="0" eaLnBrk="0" fontAlgn="base" hangingPunct="0">
        <a:spcBef>
          <a:spcPct val="0"/>
        </a:spcBef>
        <a:spcAft>
          <a:spcPct val="0"/>
        </a:spcAft>
        <a:defRPr sz="4000" b="1">
          <a:solidFill>
            <a:schemeClr val="accent1"/>
          </a:solidFill>
          <a:latin typeface="Arial" charset="0"/>
        </a:defRPr>
      </a:lvl4pPr>
      <a:lvl5pPr algn="ctr" rtl="0" eaLnBrk="0" fontAlgn="base" hangingPunct="0">
        <a:spcBef>
          <a:spcPct val="0"/>
        </a:spcBef>
        <a:spcAft>
          <a:spcPct val="0"/>
        </a:spcAft>
        <a:defRPr sz="4000" b="1">
          <a:solidFill>
            <a:schemeClr val="accent1"/>
          </a:solidFill>
          <a:latin typeface="Arial"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rtl="0" eaLnBrk="0" fontAlgn="base" hangingPunct="0">
        <a:spcBef>
          <a:spcPct val="20000"/>
        </a:spcBef>
        <a:spcAft>
          <a:spcPct val="0"/>
        </a:spcAft>
        <a:buFont typeface="Arial" charset="0"/>
        <a:buChar char="•"/>
        <a:defRPr sz="2800" kern="1200">
          <a:solidFill>
            <a:schemeClr val="accent1"/>
          </a:solidFill>
          <a:latin typeface="+mn-lt"/>
          <a:ea typeface="+mn-ea"/>
          <a:cs typeface="+mn-cs"/>
        </a:defRPr>
      </a:lvl1pPr>
      <a:lvl2pPr marL="742950" indent="-285750" algn="l" rtl="0" eaLnBrk="0" fontAlgn="base" hangingPunct="0">
        <a:spcBef>
          <a:spcPct val="20000"/>
        </a:spcBef>
        <a:spcAft>
          <a:spcPct val="0"/>
        </a:spcAft>
        <a:buFont typeface="Wingdings" pitchFamily="2" charset="2"/>
        <a:buChar char="§"/>
        <a:defRPr sz="2400" kern="1200">
          <a:solidFill>
            <a:schemeClr val="accent1"/>
          </a:solidFill>
          <a:latin typeface="+mn-lt"/>
          <a:ea typeface="+mn-ea"/>
          <a:cs typeface="+mn-cs"/>
        </a:defRPr>
      </a:lvl2pPr>
      <a:lvl3pPr marL="1143000" indent="-228600" algn="l" rtl="0" eaLnBrk="0" fontAlgn="base" hangingPunct="0">
        <a:spcBef>
          <a:spcPct val="20000"/>
        </a:spcBef>
        <a:spcAft>
          <a:spcPct val="0"/>
        </a:spcAft>
        <a:buFont typeface="Courier New" pitchFamily="49" charset="0"/>
        <a:buChar char="o"/>
        <a:defRPr sz="2000" kern="1200">
          <a:solidFill>
            <a:schemeClr val="accent1"/>
          </a:solidFill>
          <a:latin typeface="+mn-lt"/>
          <a:ea typeface="+mn-ea"/>
          <a:cs typeface="+mn-cs"/>
        </a:defRPr>
      </a:lvl3pPr>
      <a:lvl4pPr marL="1600200" indent="-228600" algn="l" rtl="0" eaLnBrk="0" fontAlgn="base" hangingPunct="0">
        <a:spcBef>
          <a:spcPct val="20000"/>
        </a:spcBef>
        <a:spcAft>
          <a:spcPct val="0"/>
        </a:spcAft>
        <a:buFont typeface="Wingdings" pitchFamily="2" charset="2"/>
        <a:buChar char="§"/>
        <a:defRPr kern="1200">
          <a:solidFill>
            <a:schemeClr val="accent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600" kern="1200">
          <a:solidFill>
            <a:schemeClr val="accen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nccp.org/tools/demographics/"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www.frac.org/html/federal_food_programs/federal_index.html" TargetMode="External"/><Relationship Id="rId5" Type="http://schemas.openxmlformats.org/officeDocument/2006/relationships/hyperlink" Target="http://mumford.albany.edu/children/data_list_open.htm" TargetMode="External"/><Relationship Id="rId4" Type="http://schemas.openxmlformats.org/officeDocument/2006/relationships/hyperlink" Target="http://www.nccp.org/profiles/early_childhood.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09600"/>
            <a:ext cx="8839200" cy="1190625"/>
          </a:xfrm>
          <a:prstGeom prst="rect">
            <a:avLst/>
          </a:prstGeom>
          <a:noFill/>
        </p:spPr>
        <p:txBody>
          <a:bodyPr>
            <a:spAutoFit/>
          </a:bodyPr>
          <a:lstStyle/>
          <a:p>
            <a:pPr algn="ctr">
              <a:defRPr/>
            </a:pPr>
            <a:r>
              <a:rPr lang="en-US" sz="3600" b="1">
                <a:effectLst>
                  <a:outerShdw blurRad="38100" dist="38100" dir="2700000" algn="tl">
                    <a:srgbClr val="C0C0C0"/>
                  </a:outerShdw>
                </a:effectLst>
                <a:cs typeface="Arial" charset="0"/>
              </a:rPr>
              <a:t>The Early Learning Challenge Fund:</a:t>
            </a:r>
          </a:p>
          <a:p>
            <a:pPr algn="ctr">
              <a:defRPr/>
            </a:pPr>
            <a:r>
              <a:rPr lang="en-US" sz="3600" b="1">
                <a:effectLst>
                  <a:outerShdw blurRad="38100" dist="38100" dir="2700000" algn="tl">
                    <a:srgbClr val="C0C0C0"/>
                  </a:outerShdw>
                </a:effectLst>
                <a:cs typeface="Arial" charset="0"/>
              </a:rPr>
              <a:t>Metrics and Data</a:t>
            </a:r>
            <a:endParaRPr lang="en-US" sz="3200">
              <a:cs typeface="Arial" charset="0"/>
            </a:endParaRPr>
          </a:p>
        </p:txBody>
      </p:sp>
      <p:sp>
        <p:nvSpPr>
          <p:cNvPr id="5" name="TextBox 4"/>
          <p:cNvSpPr txBox="1"/>
          <p:nvPr/>
        </p:nvSpPr>
        <p:spPr>
          <a:xfrm>
            <a:off x="228600" y="3810000"/>
            <a:ext cx="8915400" cy="1465263"/>
          </a:xfrm>
          <a:prstGeom prst="rect">
            <a:avLst/>
          </a:prstGeom>
          <a:noFill/>
        </p:spPr>
        <p:txBody>
          <a:bodyPr>
            <a:spAutoFit/>
          </a:bodyPr>
          <a:lstStyle/>
          <a:p>
            <a:pPr>
              <a:defRPr/>
            </a:pPr>
            <a:r>
              <a:rPr lang="en-US" b="1">
                <a:solidFill>
                  <a:schemeClr val="accent1"/>
                </a:solidFill>
                <a:effectLst>
                  <a:outerShdw blurRad="38100" dist="38100" dir="2700000" algn="tl">
                    <a:srgbClr val="C0C0C0"/>
                  </a:outerShdw>
                </a:effectLst>
                <a:cs typeface="Arial" charset="0"/>
              </a:rPr>
              <a:t>Danielle Ewen</a:t>
            </a:r>
          </a:p>
          <a:p>
            <a:pPr>
              <a:defRPr/>
            </a:pPr>
            <a:r>
              <a:rPr lang="en-US" b="1">
                <a:solidFill>
                  <a:schemeClr val="accent1"/>
                </a:solidFill>
                <a:effectLst>
                  <a:outerShdw blurRad="38100" dist="38100" dir="2700000" algn="tl">
                    <a:srgbClr val="C0C0C0"/>
                  </a:outerShdw>
                </a:effectLst>
                <a:cs typeface="Arial" charset="0"/>
              </a:rPr>
              <a:t>dewen@clasp.org</a:t>
            </a:r>
          </a:p>
          <a:p>
            <a:pPr>
              <a:defRPr/>
            </a:pPr>
            <a:endParaRPr lang="en-US" b="1">
              <a:solidFill>
                <a:schemeClr val="accent1"/>
              </a:solidFill>
              <a:effectLst>
                <a:outerShdw blurRad="38100" dist="38100" dir="2700000" algn="tl">
                  <a:srgbClr val="C0C0C0"/>
                </a:outerShdw>
              </a:effectLst>
              <a:cs typeface="Arial" charset="0"/>
            </a:endParaRPr>
          </a:p>
          <a:p>
            <a:pPr>
              <a:defRPr/>
            </a:pPr>
            <a:endParaRPr lang="en-US" b="1">
              <a:solidFill>
                <a:schemeClr val="accent1"/>
              </a:solidFill>
              <a:effectLst>
                <a:outerShdw blurRad="38100" dist="38100" dir="2700000" algn="tl">
                  <a:srgbClr val="C0C0C0"/>
                </a:outerShdw>
              </a:effectLst>
              <a:cs typeface="Arial" charset="0"/>
            </a:endParaRPr>
          </a:p>
          <a:p>
            <a:pPr>
              <a:defRPr/>
            </a:pPr>
            <a:endParaRPr lang="en-US" b="1">
              <a:solidFill>
                <a:schemeClr val="accent1"/>
              </a:solidFill>
              <a:effectLst>
                <a:outerShdw blurRad="38100" dist="38100" dir="2700000" algn="tl">
                  <a:srgbClr val="C0C0C0"/>
                </a:outerShdw>
              </a:effectLst>
              <a:cs typeface="Arial" charset="0"/>
            </a:endParaRPr>
          </a:p>
        </p:txBody>
      </p:sp>
      <p:sp>
        <p:nvSpPr>
          <p:cNvPr id="8196" name="TextBox 5"/>
          <p:cNvSpPr txBox="1">
            <a:spLocks noChangeArrowheads="1"/>
          </p:cNvSpPr>
          <p:nvPr/>
        </p:nvSpPr>
        <p:spPr bwMode="auto">
          <a:xfrm>
            <a:off x="152400" y="6172200"/>
            <a:ext cx="8839200" cy="366713"/>
          </a:xfrm>
          <a:prstGeom prst="rect">
            <a:avLst/>
          </a:prstGeom>
          <a:noFill/>
          <a:ln w="9525">
            <a:noFill/>
            <a:miter lim="800000"/>
            <a:headEnd/>
            <a:tailEnd/>
          </a:ln>
        </p:spPr>
        <p:txBody>
          <a:bodyPr>
            <a:spAutoFit/>
          </a:bodyPr>
          <a:lstStyle/>
          <a:p>
            <a:r>
              <a:rPr lang="en-US" b="1" dirty="0" smtClean="0">
                <a:solidFill>
                  <a:srgbClr val="660000"/>
                </a:solidFill>
                <a:cs typeface="Arial" charset="0"/>
              </a:rPr>
              <a:t>February 22, </a:t>
            </a:r>
            <a:r>
              <a:rPr lang="en-US" b="1" dirty="0">
                <a:solidFill>
                  <a:srgbClr val="660000"/>
                </a:solidFill>
                <a:cs typeface="Arial" charset="0"/>
              </a:rPr>
              <a:t>2010</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p:cNvSpPr>
          <p:nvPr>
            <p:ph type="title" idx="4294967295"/>
          </p:nvPr>
        </p:nvSpPr>
        <p:spPr bwMode="auto">
          <a:noFill/>
        </p:spPr>
        <p:txBody>
          <a:bodyPr wrap="square" numCol="1" anchorCtr="0" compatLnSpc="1">
            <a:prstTxWarp prst="textNoShape">
              <a:avLst/>
            </a:prstTxWarp>
            <a:normAutofit fontScale="90000"/>
          </a:bodyPr>
          <a:lstStyle/>
          <a:p>
            <a:pPr eaLnBrk="1" hangingPunct="1"/>
            <a:r>
              <a:rPr lang="en-US" sz="3600" smtClean="0">
                <a:effectLst/>
              </a:rPr>
              <a:t>Reporting Requirements</a:t>
            </a:r>
            <a:br>
              <a:rPr lang="en-US" sz="3600" smtClean="0">
                <a:effectLst/>
              </a:rPr>
            </a:br>
            <a:r>
              <a:rPr lang="en-US" sz="3600" smtClean="0">
                <a:effectLst/>
              </a:rPr>
              <a:t>(States)</a:t>
            </a:r>
          </a:p>
        </p:txBody>
      </p:sp>
      <p:sp>
        <p:nvSpPr>
          <p:cNvPr id="24578" name="Rectangle 3"/>
          <p:cNvSpPr>
            <a:spLocks noGrp="1"/>
          </p:cNvSpPr>
          <p:nvPr>
            <p:ph type="body" idx="4294967295"/>
          </p:nvPr>
        </p:nvSpPr>
        <p:spPr>
          <a:xfrm>
            <a:off x="0" y="1600200"/>
            <a:ext cx="9144000" cy="4724400"/>
          </a:xfrm>
        </p:spPr>
        <p:txBody>
          <a:bodyPr/>
          <a:lstStyle/>
          <a:p>
            <a:pPr eaLnBrk="1" hangingPunct="1">
              <a:lnSpc>
                <a:spcPct val="90000"/>
              </a:lnSpc>
            </a:pPr>
            <a:r>
              <a:rPr lang="en-US" sz="2400" smtClean="0"/>
              <a:t>The State’s progress in:</a:t>
            </a:r>
          </a:p>
          <a:p>
            <a:pPr lvl="1" eaLnBrk="1" hangingPunct="1">
              <a:lnSpc>
                <a:spcPct val="90000"/>
              </a:lnSpc>
            </a:pPr>
            <a:r>
              <a:rPr lang="en-US" sz="2100" smtClean="0"/>
              <a:t>meeting its goals for increasing the number of disadvantaged children participating in high-quality early learning programs, disaggregated by child age.</a:t>
            </a:r>
          </a:p>
          <a:p>
            <a:pPr lvl="1" eaLnBrk="1" hangingPunct="1">
              <a:lnSpc>
                <a:spcPct val="90000"/>
              </a:lnSpc>
            </a:pPr>
            <a:r>
              <a:rPr lang="en-US" sz="2100" smtClean="0"/>
              <a:t>the number and percentage of disadvantaged children participating in early learning programs at each level of quality, disaggregated by race, family income, child age, disability, and limited English proficiency status.</a:t>
            </a:r>
          </a:p>
          <a:p>
            <a:pPr lvl="1" eaLnBrk="1" hangingPunct="1">
              <a:lnSpc>
                <a:spcPct val="90000"/>
              </a:lnSpc>
            </a:pPr>
            <a:r>
              <a:rPr lang="en-US" sz="2100" smtClean="0"/>
              <a:t>the number of early learning programs participating in the State quality rating system, disaggregated by setting, rating, </a:t>
            </a:r>
            <a:r>
              <a:rPr lang="en-US" sz="2100" b="1" i="1" smtClean="0"/>
              <a:t>and</a:t>
            </a:r>
            <a:r>
              <a:rPr lang="en-US" sz="2100" smtClean="0"/>
              <a:t> the number of high-quality early learning programs available in low-income communities.</a:t>
            </a:r>
          </a:p>
          <a:p>
            <a:pPr lvl="1" eaLnBrk="1" hangingPunct="1">
              <a:lnSpc>
                <a:spcPct val="90000"/>
              </a:lnSpc>
            </a:pPr>
            <a:r>
              <a:rPr lang="en-US" sz="2100" smtClean="0"/>
              <a:t>Information on how the funds provided under this title were used to increase the availability of high-quality early learning programs for each age group, disaggregated by race and limited English proficiency status, to the maximum extent practicable.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p:cNvSpPr>
          <p:nvPr>
            <p:ph type="title" idx="4294967295"/>
          </p:nvPr>
        </p:nvSpPr>
        <p:spPr bwMode="auto">
          <a:noFill/>
        </p:spPr>
        <p:txBody>
          <a:bodyPr wrap="square" numCol="1" anchorCtr="0" compatLnSpc="1">
            <a:prstTxWarp prst="textNoShape">
              <a:avLst/>
            </a:prstTxWarp>
            <a:normAutofit fontScale="90000"/>
          </a:bodyPr>
          <a:lstStyle/>
          <a:p>
            <a:r>
              <a:rPr lang="en-US" sz="3600" smtClean="0">
                <a:effectLst/>
              </a:rPr>
              <a:t>Reporting Requirements</a:t>
            </a:r>
            <a:br>
              <a:rPr lang="en-US" sz="3600" smtClean="0">
                <a:effectLst/>
              </a:rPr>
            </a:br>
            <a:r>
              <a:rPr lang="en-US" sz="3600" smtClean="0">
                <a:effectLst/>
              </a:rPr>
              <a:t>(States), cont’d</a:t>
            </a:r>
          </a:p>
        </p:txBody>
      </p:sp>
      <p:sp>
        <p:nvSpPr>
          <p:cNvPr id="26626" name="Rectangle 3"/>
          <p:cNvSpPr>
            <a:spLocks noGrp="1"/>
          </p:cNvSpPr>
          <p:nvPr>
            <p:ph type="body" idx="4294967295"/>
          </p:nvPr>
        </p:nvSpPr>
        <p:spPr>
          <a:xfrm>
            <a:off x="0" y="1600200"/>
            <a:ext cx="9144000" cy="4525963"/>
          </a:xfrm>
        </p:spPr>
        <p:txBody>
          <a:bodyPr/>
          <a:lstStyle/>
          <a:p>
            <a:pPr lvl="1" eaLnBrk="1" hangingPunct="1">
              <a:lnSpc>
                <a:spcPct val="80000"/>
              </a:lnSpc>
            </a:pPr>
            <a:r>
              <a:rPr lang="en-US" sz="2000" smtClean="0"/>
              <a:t>Information on professional development and training expenditures, including—</a:t>
            </a:r>
          </a:p>
          <a:p>
            <a:pPr lvl="2" eaLnBrk="1" hangingPunct="1">
              <a:lnSpc>
                <a:spcPct val="80000"/>
              </a:lnSpc>
            </a:pPr>
            <a:r>
              <a:rPr lang="en-US" sz="1800" smtClean="0"/>
              <a:t>the number of early learning providers and early learning programs engaged in such activities; and</a:t>
            </a:r>
          </a:p>
          <a:p>
            <a:pPr lvl="2" eaLnBrk="1" hangingPunct="1">
              <a:lnSpc>
                <a:spcPct val="80000"/>
              </a:lnSpc>
            </a:pPr>
            <a:r>
              <a:rPr lang="en-US" sz="1800" smtClean="0"/>
              <a:t>the number of early learning providers enrolled in programs to obtain a credential or degree in early childhood education, disaggregated by the type of credential and degree.</a:t>
            </a:r>
          </a:p>
          <a:p>
            <a:pPr lvl="1" eaLnBrk="1" hangingPunct="1">
              <a:lnSpc>
                <a:spcPct val="80000"/>
              </a:lnSpc>
            </a:pPr>
            <a:r>
              <a:rPr lang="en-US" sz="2000" smtClean="0"/>
              <a:t>The change in the number and percentage of early learning providers with credentials or degrees in early childhood education, including the change in compensation given to such providers, in comparison to the prior fiscal year, disaggregated by early learning setting and the type of credential or degree.</a:t>
            </a:r>
          </a:p>
          <a:p>
            <a:pPr lvl="1" eaLnBrk="1" hangingPunct="1">
              <a:lnSpc>
                <a:spcPct val="80000"/>
              </a:lnSpc>
            </a:pPr>
            <a:r>
              <a:rPr lang="en-US" sz="2000" smtClean="0"/>
              <a:t>In the case of a State receiving a grant under section 402(a), the percentage of children receiving assistance under the Child Care and Development Block Grant Act of 1990 who participate in the highest quality early learning programs, disaggregated by program setting and child age.</a:t>
            </a:r>
          </a:p>
          <a:p>
            <a:pPr lvl="1" eaLnBrk="1" hangingPunct="1">
              <a:lnSpc>
                <a:spcPct val="80000"/>
              </a:lnSpc>
            </a:pPr>
            <a:r>
              <a:rPr lang="en-US" sz="2000" smtClean="0"/>
              <a:t>Barriers to expanding access to high-quality early learning programs for disadvantaged children.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idx="4294967295"/>
          </p:nvPr>
        </p:nvSpPr>
        <p:spPr bwMode="auto">
          <a:noFill/>
        </p:spPr>
        <p:txBody>
          <a:bodyPr wrap="square" numCol="1" anchorCtr="0" compatLnSpc="1">
            <a:prstTxWarp prst="textNoShape">
              <a:avLst/>
            </a:prstTxWarp>
            <a:normAutofit fontScale="90000"/>
          </a:bodyPr>
          <a:lstStyle/>
          <a:p>
            <a:pPr eaLnBrk="1" hangingPunct="1"/>
            <a:r>
              <a:rPr lang="en-US" sz="3600" smtClean="0">
                <a:effectLst/>
              </a:rPr>
              <a:t>Reporting Requirements</a:t>
            </a:r>
            <a:br>
              <a:rPr lang="en-US" sz="3600" smtClean="0">
                <a:effectLst/>
              </a:rPr>
            </a:br>
            <a:r>
              <a:rPr lang="en-US" sz="3600" smtClean="0">
                <a:effectLst/>
              </a:rPr>
              <a:t>(Secretary)</a:t>
            </a:r>
          </a:p>
        </p:txBody>
      </p:sp>
      <p:sp>
        <p:nvSpPr>
          <p:cNvPr id="28674" name="Rectangle 3"/>
          <p:cNvSpPr>
            <a:spLocks noGrp="1"/>
          </p:cNvSpPr>
          <p:nvPr>
            <p:ph type="body" idx="4294967295"/>
          </p:nvPr>
        </p:nvSpPr>
        <p:spPr/>
        <p:txBody>
          <a:bodyPr/>
          <a:lstStyle/>
          <a:p>
            <a:pPr eaLnBrk="1" hangingPunct="1"/>
            <a:r>
              <a:rPr lang="en-US" sz="2400" smtClean="0"/>
              <a:t>The Secretary of Education must report to Congress on:</a:t>
            </a:r>
          </a:p>
          <a:p>
            <a:pPr lvl="1" eaLnBrk="1" hangingPunct="1"/>
            <a:r>
              <a:rPr lang="en-US" sz="2000" smtClean="0"/>
              <a:t>The activities undertaken by States to increase the availability of high-quality early learning programs.</a:t>
            </a:r>
          </a:p>
          <a:p>
            <a:pPr lvl="1" eaLnBrk="1" hangingPunct="1"/>
            <a:r>
              <a:rPr lang="en-US" sz="2000" smtClean="0"/>
              <a:t>The number of children in high-quality early learning programs, and the change from the prior year, disaggregated by State, age, and race. </a:t>
            </a:r>
          </a:p>
          <a:p>
            <a:pPr lvl="1" eaLnBrk="1" hangingPunct="1"/>
            <a:r>
              <a:rPr lang="en-US" sz="2000" smtClean="0"/>
              <a:t>the number of early learning providers enrolled, with assistance from funds under this title, in a program to obtain a credential or degree in early childhood education and the settings in which such providers work. </a:t>
            </a:r>
          </a:p>
          <a:p>
            <a:pPr lvl="1" eaLnBrk="1" hangingPunct="1"/>
            <a:r>
              <a:rPr lang="en-US" sz="2000" smtClean="0"/>
              <a:t>A summary of State progress in implementing a system of early learning with the components described in section 403(c)(3).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Federal Context (now)</a:t>
            </a:r>
            <a:endParaRPr lang="en-US" dirty="0"/>
          </a:p>
        </p:txBody>
      </p:sp>
      <p:sp>
        <p:nvSpPr>
          <p:cNvPr id="3" name="Content Placeholder 2"/>
          <p:cNvSpPr>
            <a:spLocks noGrp="1"/>
          </p:cNvSpPr>
          <p:nvPr>
            <p:ph idx="1"/>
          </p:nvPr>
        </p:nvSpPr>
        <p:spPr>
          <a:xfrm>
            <a:off x="0" y="1524000"/>
            <a:ext cx="5181600" cy="4525963"/>
          </a:xfrm>
        </p:spPr>
        <p:txBody>
          <a:bodyPr/>
          <a:lstStyle/>
          <a:p>
            <a:r>
              <a:rPr lang="en-US" dirty="0" smtClean="0"/>
              <a:t>President’s Budget       Request</a:t>
            </a:r>
          </a:p>
          <a:p>
            <a:r>
              <a:rPr lang="en-US" dirty="0" smtClean="0"/>
              <a:t>Appropriations/ARRA Expiration</a:t>
            </a:r>
          </a:p>
          <a:p>
            <a:r>
              <a:rPr lang="en-US" dirty="0" smtClean="0"/>
              <a:t>Health Care Reform and Home Visiting Initiative</a:t>
            </a:r>
          </a:p>
          <a:p>
            <a:endParaRPr lang="en-US" dirty="0"/>
          </a:p>
        </p:txBody>
      </p:sp>
      <p:sp>
        <p:nvSpPr>
          <p:cNvPr id="4" name="Slide Number Placeholder 3"/>
          <p:cNvSpPr>
            <a:spLocks noGrp="1"/>
          </p:cNvSpPr>
          <p:nvPr>
            <p:ph type="sldNum" sz="quarter" idx="10"/>
          </p:nvPr>
        </p:nvSpPr>
        <p:spPr/>
        <p:txBody>
          <a:bodyPr/>
          <a:lstStyle/>
          <a:p>
            <a:pPr>
              <a:defRPr/>
            </a:pPr>
            <a:fld id="{60E670A3-D3B8-4804-A8CD-7451AAAC08A5}" type="slidenum">
              <a:rPr lang="en-US" smtClean="0"/>
              <a:pPr>
                <a:defRPr/>
              </a:pPr>
              <a:t>13</a:t>
            </a:fld>
            <a:endParaRPr lang="en-US" dirty="0"/>
          </a:p>
        </p:txBody>
      </p:sp>
      <p:pic>
        <p:nvPicPr>
          <p:cNvPr id="5" name="Picture 5" descr="250px-Capitol_Building_Full_View"/>
          <p:cNvPicPr>
            <a:picLocks noChangeAspect="1" noChangeArrowheads="1"/>
          </p:cNvPicPr>
          <p:nvPr/>
        </p:nvPicPr>
        <p:blipFill>
          <a:blip r:embed="rId2" cstate="print"/>
          <a:srcRect/>
          <a:stretch>
            <a:fillRect/>
          </a:stretch>
        </p:blipFill>
        <p:spPr bwMode="auto">
          <a:xfrm>
            <a:off x="2362200" y="4299822"/>
            <a:ext cx="4978017" cy="2131141"/>
          </a:xfrm>
          <a:prstGeom prst="rect">
            <a:avLst/>
          </a:prstGeom>
          <a:noFill/>
          <a:ln w="9525">
            <a:noFill/>
            <a:miter lim="800000"/>
            <a:headEnd/>
            <a:tailEnd/>
          </a:ln>
        </p:spPr>
      </p:pic>
      <p:sp>
        <p:nvSpPr>
          <p:cNvPr id="6" name="Content Placeholder 2"/>
          <p:cNvSpPr txBox="1">
            <a:spLocks/>
          </p:cNvSpPr>
          <p:nvPr/>
        </p:nvSpPr>
        <p:spPr bwMode="auto">
          <a:xfrm>
            <a:off x="4191000" y="1600200"/>
            <a:ext cx="5181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Tx/>
              <a:buSzTx/>
              <a:buFont typeface="Arial" charset="0"/>
              <a:buChar char="•"/>
              <a:tabLst/>
              <a:defRPr/>
            </a:pPr>
            <a:r>
              <a:rPr kumimoji="0" lang="en-US" sz="2800" b="0" i="0" u="none" strike="noStrike" kern="1200" cap="none" spc="0" normalizeH="0" baseline="0" noProof="0" dirty="0" smtClean="0">
                <a:ln>
                  <a:noFill/>
                </a:ln>
                <a:solidFill>
                  <a:schemeClr val="accent1"/>
                </a:solidFill>
                <a:effectLst/>
                <a:uLnTx/>
                <a:uFillTx/>
                <a:latin typeface="Arial" pitchFamily="34" charset="0"/>
                <a:ea typeface="+mn-ea"/>
                <a:cs typeface="Arial" pitchFamily="34" charset="0"/>
              </a:rPr>
              <a:t>ESEA Reauthorization</a:t>
            </a:r>
          </a:p>
          <a:p>
            <a:pPr marL="342900" marR="0" lvl="0" indent="-342900" algn="l" defTabSz="914400" rtl="0" eaLnBrk="0" fontAlgn="base" latinLnBrk="0" hangingPunct="0">
              <a:lnSpc>
                <a:spcPct val="100000"/>
              </a:lnSpc>
              <a:spcBef>
                <a:spcPct val="20000"/>
              </a:spcBef>
              <a:spcAft>
                <a:spcPct val="0"/>
              </a:spcAft>
              <a:buClrTx/>
              <a:buSzTx/>
              <a:buFont typeface="Arial" charset="0"/>
              <a:buChar char="•"/>
              <a:tabLst/>
              <a:defRPr/>
            </a:pPr>
            <a:r>
              <a:rPr kumimoji="0" lang="en-US" sz="2800" b="0" i="0" u="none" strike="noStrike" kern="1200" cap="none" spc="0" normalizeH="0" baseline="0" noProof="0" dirty="0" smtClean="0">
                <a:ln>
                  <a:noFill/>
                </a:ln>
                <a:solidFill>
                  <a:schemeClr val="accent1"/>
                </a:solidFill>
                <a:effectLst/>
                <a:uLnTx/>
                <a:uFillTx/>
                <a:latin typeface="Arial" pitchFamily="34" charset="0"/>
                <a:ea typeface="+mn-ea"/>
                <a:cs typeface="Arial" pitchFamily="34" charset="0"/>
              </a:rPr>
              <a:t>Federal Interagency Work</a:t>
            </a:r>
          </a:p>
          <a:p>
            <a:pPr marL="342900" marR="0" lvl="0" indent="-342900" algn="l" defTabSz="914400" rtl="0" eaLnBrk="0" fontAlgn="base" latinLnBrk="0" hangingPunct="0">
              <a:lnSpc>
                <a:spcPct val="100000"/>
              </a:lnSpc>
              <a:spcBef>
                <a:spcPct val="20000"/>
              </a:spcBef>
              <a:spcAft>
                <a:spcPct val="0"/>
              </a:spcAft>
              <a:buClrTx/>
              <a:buSzTx/>
              <a:buFont typeface="Arial" charset="0"/>
              <a:buChar char="•"/>
              <a:tabLst/>
              <a:defRPr/>
            </a:pPr>
            <a:r>
              <a:rPr kumimoji="0" lang="en-US" sz="2800" b="0" i="0" u="none" strike="noStrike" kern="1200" cap="none" spc="0" normalizeH="0" baseline="0" noProof="0" dirty="0" smtClean="0">
                <a:ln>
                  <a:noFill/>
                </a:ln>
                <a:solidFill>
                  <a:schemeClr val="accent1"/>
                </a:solidFill>
                <a:effectLst/>
                <a:uLnTx/>
                <a:uFillTx/>
                <a:latin typeface="Arial" pitchFamily="34" charset="0"/>
                <a:ea typeface="+mn-ea"/>
                <a:cs typeface="Arial" pitchFamily="34" charset="0"/>
              </a:rPr>
              <a:t>Early Learning        Challenge Fund</a:t>
            </a:r>
          </a:p>
          <a:p>
            <a:pPr marL="342900" marR="0" lvl="0" indent="-342900" algn="l" defTabSz="914400" rtl="0" eaLnBrk="0" fontAlgn="base" latinLnBrk="0" hangingPunct="0">
              <a:lnSpc>
                <a:spcPct val="100000"/>
              </a:lnSpc>
              <a:spcBef>
                <a:spcPct val="20000"/>
              </a:spcBef>
              <a:spcAft>
                <a:spcPct val="0"/>
              </a:spcAft>
              <a:buClrTx/>
              <a:buSzTx/>
              <a:buFont typeface="Arial" charset="0"/>
              <a:buChar char="•"/>
              <a:tabLst/>
              <a:defRPr/>
            </a:pPr>
            <a:endParaRPr kumimoji="0" lang="en-US" sz="2800" b="0" i="0" u="none" strike="noStrike" kern="1200" cap="none" spc="0" normalizeH="0" baseline="0" noProof="0" dirty="0">
              <a:ln>
                <a:noFill/>
              </a:ln>
              <a:solidFill>
                <a:schemeClr val="accent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Can A State Do Now?</a:t>
            </a:r>
            <a:endParaRPr lang="en-US" dirty="0"/>
          </a:p>
        </p:txBody>
      </p:sp>
      <p:sp>
        <p:nvSpPr>
          <p:cNvPr id="3" name="Content Placeholder 2"/>
          <p:cNvSpPr>
            <a:spLocks noGrp="1"/>
          </p:cNvSpPr>
          <p:nvPr>
            <p:ph idx="1"/>
          </p:nvPr>
        </p:nvSpPr>
        <p:spPr>
          <a:xfrm>
            <a:off x="0" y="1600200"/>
            <a:ext cx="9144000" cy="4525963"/>
          </a:xfrm>
        </p:spPr>
        <p:txBody>
          <a:bodyPr/>
          <a:lstStyle/>
          <a:p>
            <a:r>
              <a:rPr lang="en-US" dirty="0" smtClean="0"/>
              <a:t>Spend ARRA Funds</a:t>
            </a:r>
          </a:p>
          <a:p>
            <a:r>
              <a:rPr lang="en-US" dirty="0" smtClean="0"/>
              <a:t>Develop Data Infrastructures and Address Interoperability</a:t>
            </a:r>
          </a:p>
          <a:p>
            <a:r>
              <a:rPr lang="en-US" dirty="0" smtClean="0"/>
              <a:t>Early Childhood Advisory Council</a:t>
            </a:r>
          </a:p>
          <a:p>
            <a:pPr lvl="1"/>
            <a:r>
              <a:rPr lang="en-US" dirty="0" smtClean="0"/>
              <a:t>Planning and assessment of strengths, </a:t>
            </a:r>
            <a:r>
              <a:rPr lang="en-US" dirty="0" smtClean="0"/>
              <a:t>w</a:t>
            </a:r>
            <a:r>
              <a:rPr lang="en-US" dirty="0" smtClean="0"/>
              <a:t>eaknesses in the Early Childhood System</a:t>
            </a:r>
          </a:p>
          <a:p>
            <a:pPr lvl="1"/>
            <a:r>
              <a:rPr lang="en-US" dirty="0" smtClean="0"/>
              <a:t>Data: </a:t>
            </a:r>
          </a:p>
          <a:p>
            <a:pPr lvl="2"/>
            <a:r>
              <a:rPr lang="en-US" dirty="0" smtClean="0"/>
              <a:t>where are the children</a:t>
            </a:r>
          </a:p>
          <a:p>
            <a:pPr lvl="2"/>
            <a:r>
              <a:rPr lang="en-US" dirty="0" smtClean="0"/>
              <a:t>what is the quality of the programs they are in</a:t>
            </a:r>
          </a:p>
          <a:p>
            <a:pPr lvl="2"/>
            <a:r>
              <a:rPr lang="en-US" dirty="0" smtClean="0"/>
              <a:t>What are disparities by age, income, other risk factors</a:t>
            </a:r>
          </a:p>
          <a:p>
            <a:r>
              <a:rPr lang="en-US" dirty="0" smtClean="0"/>
              <a:t>Components of Quality Rating System</a:t>
            </a:r>
          </a:p>
          <a:p>
            <a:endParaRPr lang="en-US" dirty="0" smtClean="0"/>
          </a:p>
          <a:p>
            <a:pPr lvl="1">
              <a:buNone/>
            </a:pPr>
            <a:endParaRPr lang="en-US" dirty="0"/>
          </a:p>
        </p:txBody>
      </p:sp>
      <p:sp>
        <p:nvSpPr>
          <p:cNvPr id="4" name="Slide Number Placeholder 3"/>
          <p:cNvSpPr>
            <a:spLocks noGrp="1"/>
          </p:cNvSpPr>
          <p:nvPr>
            <p:ph type="sldNum" sz="quarter" idx="10"/>
          </p:nvPr>
        </p:nvSpPr>
        <p:spPr/>
        <p:txBody>
          <a:bodyPr/>
          <a:lstStyle/>
          <a:p>
            <a:pPr>
              <a:defRPr/>
            </a:pPr>
            <a:fld id="{60E670A3-D3B8-4804-A8CD-7451AAAC08A5}" type="slidenum">
              <a:rPr lang="en-US" smtClean="0"/>
              <a:pPr>
                <a:defRPr/>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Content Placeholder 2"/>
          <p:cNvSpPr>
            <a:spLocks noGrp="1"/>
          </p:cNvSpPr>
          <p:nvPr>
            <p:ph idx="1"/>
          </p:nvPr>
        </p:nvSpPr>
        <p:spPr>
          <a:xfrm>
            <a:off x="0" y="1600200"/>
            <a:ext cx="9144000" cy="4525963"/>
          </a:xfrm>
        </p:spPr>
        <p:txBody>
          <a:bodyPr/>
          <a:lstStyle/>
          <a:p>
            <a:pPr eaLnBrk="1" hangingPunct="1"/>
            <a:r>
              <a:rPr lang="en-US" sz="1700" b="1" smtClean="0">
                <a:latin typeface="Arial" charset="0"/>
                <a:cs typeface="Arial" charset="0"/>
              </a:rPr>
              <a:t>NCCP: Demographics Wizard, </a:t>
            </a:r>
            <a:r>
              <a:rPr lang="en-US" sz="1700" smtClean="0">
                <a:latin typeface="Arial" charset="0"/>
                <a:cs typeface="Arial" charset="0"/>
              </a:rPr>
              <a:t>create custom tables of national- and state-level statistics about low-income or poor children under the age of six. </a:t>
            </a:r>
            <a:r>
              <a:rPr lang="en-US" sz="1700" u="sng" smtClean="0">
                <a:latin typeface="Arial" charset="0"/>
                <a:cs typeface="Arial" charset="0"/>
                <a:hlinkClick r:id="rId3"/>
              </a:rPr>
              <a:t>www.nccp.org/tools/demographics/</a:t>
            </a:r>
            <a:endParaRPr lang="en-US" sz="1700" smtClean="0">
              <a:latin typeface="Arial" charset="0"/>
              <a:cs typeface="Arial" charset="0"/>
            </a:endParaRPr>
          </a:p>
          <a:p>
            <a:pPr eaLnBrk="1" hangingPunct="1"/>
            <a:r>
              <a:rPr lang="en-US" sz="1700" b="1" smtClean="0">
                <a:latin typeface="Arial" charset="0"/>
                <a:cs typeface="Arial" charset="0"/>
              </a:rPr>
              <a:t>NCCP: Improving the Odds for Young Children</a:t>
            </a:r>
            <a:r>
              <a:rPr lang="en-US" sz="1700" i="1" smtClean="0">
                <a:latin typeface="Arial" charset="0"/>
                <a:cs typeface="Arial" charset="0"/>
              </a:rPr>
              <a:t> </a:t>
            </a:r>
            <a:r>
              <a:rPr lang="en-US" sz="1700" smtClean="0">
                <a:latin typeface="Arial" charset="0"/>
                <a:cs typeface="Arial" charset="0"/>
              </a:rPr>
              <a:t>provides state-specific, regional, and National profiles that integrate data about an array of policies that affect early childhood development. </a:t>
            </a:r>
            <a:r>
              <a:rPr lang="en-US" sz="1700" u="sng" smtClean="0">
                <a:latin typeface="Arial" charset="0"/>
                <a:cs typeface="Arial" charset="0"/>
                <a:hlinkClick r:id="rId4"/>
              </a:rPr>
              <a:t>www.nccp.org/profiles/early_childhood.html</a:t>
            </a:r>
            <a:r>
              <a:rPr lang="en-US" sz="1700" smtClean="0">
                <a:latin typeface="Arial" charset="0"/>
                <a:cs typeface="Arial" charset="0"/>
              </a:rPr>
              <a:t> </a:t>
            </a:r>
          </a:p>
          <a:p>
            <a:pPr eaLnBrk="1" hangingPunct="1"/>
            <a:r>
              <a:rPr lang="en-US" sz="1700" b="1" smtClean="0">
                <a:latin typeface="Arial" charset="0"/>
                <a:cs typeface="Arial" charset="0"/>
              </a:rPr>
              <a:t>Children in Newcomer and Native Families </a:t>
            </a:r>
            <a:r>
              <a:rPr lang="en-US" sz="1700" smtClean="0">
                <a:latin typeface="Arial" charset="0"/>
                <a:cs typeface="Arial" charset="0"/>
              </a:rPr>
              <a:t>presents a large number of indicators reflecting the characteristics of children from birth through age 17 in immigrant families by country or region of origin and in native-born families by race-ethnicity. </a:t>
            </a:r>
            <a:r>
              <a:rPr lang="en-US" sz="1700" u="sng" smtClean="0">
                <a:latin typeface="Arial" charset="0"/>
                <a:cs typeface="Arial" charset="0"/>
                <a:hlinkClick r:id="rId5"/>
              </a:rPr>
              <a:t>http://mumford.albany.edu/children/data_list_open.htm</a:t>
            </a:r>
            <a:r>
              <a:rPr lang="en-US" sz="1700" smtClean="0">
                <a:latin typeface="Arial" charset="0"/>
                <a:cs typeface="Arial" charset="0"/>
              </a:rPr>
              <a:t>  </a:t>
            </a:r>
          </a:p>
          <a:p>
            <a:pPr eaLnBrk="1" hangingPunct="1"/>
            <a:r>
              <a:rPr lang="en-US" sz="1700" b="1" smtClean="0">
                <a:latin typeface="Arial" charset="0"/>
                <a:cs typeface="Arial" charset="0"/>
              </a:rPr>
              <a:t>FRAC’s Federal Food Programs State Profiles </a:t>
            </a:r>
            <a:r>
              <a:rPr lang="en-US" sz="1700" smtClean="0">
                <a:latin typeface="Arial" charset="0"/>
                <a:cs typeface="Arial" charset="0"/>
              </a:rPr>
              <a:t>include information on state demographics, poverty, food insecurity, participation in federal nutrition programs, and state economic security policies. </a:t>
            </a:r>
            <a:r>
              <a:rPr lang="en-US" sz="1700" u="sng" smtClean="0">
                <a:latin typeface="Arial" charset="0"/>
                <a:cs typeface="Arial" charset="0"/>
                <a:hlinkClick r:id="rId6"/>
              </a:rPr>
              <a:t>www.frac.org/html/federal_food_programs/federal_index.html</a:t>
            </a:r>
            <a:r>
              <a:rPr lang="en-US" sz="1700" smtClean="0">
                <a:latin typeface="Arial" charset="0"/>
                <a:cs typeface="Arial" charset="0"/>
              </a:rPr>
              <a:t>. </a:t>
            </a:r>
          </a:p>
          <a:p>
            <a:pPr eaLnBrk="1" hangingPunct="1"/>
            <a:r>
              <a:rPr lang="en-US" sz="1700" b="1" smtClean="0">
                <a:latin typeface="Arial" charset="0"/>
                <a:cs typeface="Arial" charset="0"/>
              </a:rPr>
              <a:t>CLASP DataFinder </a:t>
            </a:r>
            <a:r>
              <a:rPr lang="en-US" sz="1700" smtClean="0">
                <a:latin typeface="Arial" charset="0"/>
                <a:cs typeface="Arial" charset="0"/>
              </a:rPr>
              <a:t>helps advocates, policymakers and others download and synthesize data about various programs that impact low-income people and families. </a:t>
            </a:r>
            <a:r>
              <a:rPr lang="en-US" sz="1700" u="sng" smtClean="0">
                <a:latin typeface="Arial" charset="0"/>
                <a:cs typeface="Arial" charset="0"/>
              </a:rPr>
              <a:t>http://www.clasp.org/data</a:t>
            </a:r>
            <a:endParaRPr lang="en-US" sz="1700" b="1" u="sng" smtClean="0">
              <a:latin typeface="Arial" charset="0"/>
              <a:cs typeface="Arial" charset="0"/>
            </a:endParaRPr>
          </a:p>
        </p:txBody>
      </p:sp>
      <p:sp>
        <p:nvSpPr>
          <p:cNvPr id="87042" name="Slide Number Placeholder 3"/>
          <p:cNvSpPr>
            <a:spLocks noGrp="1"/>
          </p:cNvSpPr>
          <p:nvPr>
            <p:ph type="sldNum"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E9CBE9E-4376-4767-8EC1-06A455A1696D}" type="slidenum">
              <a:rPr lang="en-US"/>
              <a:pPr fontAlgn="base">
                <a:spcBef>
                  <a:spcPct val="0"/>
                </a:spcBef>
                <a:spcAft>
                  <a:spcPct val="0"/>
                </a:spcAft>
                <a:defRPr/>
              </a:pPr>
              <a:t>15</a:t>
            </a:fld>
            <a:endParaRPr lang="en-US"/>
          </a:p>
        </p:txBody>
      </p:sp>
      <p:sp>
        <p:nvSpPr>
          <p:cNvPr id="30723" name="Rectangle 2"/>
          <p:cNvSpPr>
            <a:spLocks/>
          </p:cNvSpPr>
          <p:nvPr/>
        </p:nvSpPr>
        <p:spPr bwMode="auto">
          <a:xfrm>
            <a:off x="457200" y="274638"/>
            <a:ext cx="8229600" cy="1143000"/>
          </a:xfrm>
          <a:prstGeom prst="rect">
            <a:avLst/>
          </a:prstGeom>
          <a:noFill/>
          <a:ln w="9525">
            <a:noFill/>
            <a:miter lim="800000"/>
            <a:headEnd/>
            <a:tailEnd/>
          </a:ln>
        </p:spPr>
        <p:txBody>
          <a:bodyPr anchor="ctr"/>
          <a:lstStyle/>
          <a:p>
            <a:pPr algn="ctr"/>
            <a:r>
              <a:rPr lang="en-US" sz="3600" b="1">
                <a:solidFill>
                  <a:schemeClr val="accent1"/>
                </a:solidFill>
              </a:rPr>
              <a:t>Where to Start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2"/>
          <p:cNvSpPr>
            <a:spLocks noGrp="1"/>
          </p:cNvSpPr>
          <p:nvPr>
            <p:ph type="title" idx="4294967295"/>
          </p:nvPr>
        </p:nvSpPr>
        <p:spPr bwMode="auto">
          <a:noFill/>
        </p:spPr>
        <p:txBody>
          <a:bodyPr wrap="square" numCol="1" anchorCtr="0" compatLnSpc="1">
            <a:prstTxWarp prst="textNoShape">
              <a:avLst/>
            </a:prstTxWarp>
            <a:normAutofit fontScale="90000"/>
          </a:bodyPr>
          <a:lstStyle/>
          <a:p>
            <a:pPr eaLnBrk="1" hangingPunct="1"/>
            <a:r>
              <a:rPr lang="en-US" sz="3600" smtClean="0">
                <a:effectLst/>
              </a:rPr>
              <a:t>HR 3221 Title IV – </a:t>
            </a:r>
            <a:br>
              <a:rPr lang="en-US" sz="3600" smtClean="0">
                <a:effectLst/>
              </a:rPr>
            </a:br>
            <a:r>
              <a:rPr lang="en-US" sz="3600" smtClean="0">
                <a:effectLst/>
              </a:rPr>
              <a:t>The Early Learning Challenge Fund</a:t>
            </a:r>
          </a:p>
        </p:txBody>
      </p:sp>
      <p:sp>
        <p:nvSpPr>
          <p:cNvPr id="10242" name="Rectangle 3"/>
          <p:cNvSpPr>
            <a:spLocks noGrp="1"/>
          </p:cNvSpPr>
          <p:nvPr>
            <p:ph type="body" idx="4294967295"/>
          </p:nvPr>
        </p:nvSpPr>
        <p:spPr/>
        <p:txBody>
          <a:bodyPr/>
          <a:lstStyle/>
          <a:p>
            <a:pPr eaLnBrk="1" hangingPunct="1"/>
            <a:r>
              <a:rPr lang="en-US" dirty="0" smtClean="0"/>
              <a:t>Context for Presentation: </a:t>
            </a:r>
          </a:p>
          <a:p>
            <a:pPr lvl="1" eaLnBrk="1" hangingPunct="1"/>
            <a:r>
              <a:rPr lang="en-US" dirty="0" smtClean="0"/>
              <a:t>House-passed language only</a:t>
            </a:r>
          </a:p>
          <a:p>
            <a:pPr lvl="1" eaLnBrk="1" hangingPunct="1"/>
            <a:r>
              <a:rPr lang="en-US" dirty="0" smtClean="0"/>
              <a:t>Includes information on data based metrics only</a:t>
            </a:r>
          </a:p>
          <a:p>
            <a:pPr lvl="1" eaLnBrk="1" hangingPunct="1"/>
            <a:r>
              <a:rPr lang="en-US" dirty="0" smtClean="0"/>
              <a:t>Much opportunity for regulation and </a:t>
            </a:r>
            <a:r>
              <a:rPr lang="en-US" dirty="0" smtClean="0"/>
              <a:t>guidance</a:t>
            </a:r>
          </a:p>
          <a:p>
            <a:pPr lvl="1" eaLnBrk="1" hangingPunct="1"/>
            <a:r>
              <a:rPr lang="en-US" dirty="0" smtClean="0"/>
              <a:t>CLASP analysis is based on our interpretation of the current legislation</a:t>
            </a:r>
            <a:endParaRPr lang="en-US" dirty="0" smtClean="0"/>
          </a:p>
          <a:p>
            <a:pPr lvl="1" eaLnBrk="1" hangingPunct="1">
              <a:buFont typeface="Wingdings" pitchFamily="2" charset="2"/>
              <a:buNone/>
            </a:pP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Requirements</a:t>
            </a:r>
            <a:endParaRPr lang="en-US" dirty="0"/>
          </a:p>
        </p:txBody>
      </p:sp>
      <p:sp>
        <p:nvSpPr>
          <p:cNvPr id="3" name="Content Placeholder 2"/>
          <p:cNvSpPr>
            <a:spLocks noGrp="1"/>
          </p:cNvSpPr>
          <p:nvPr>
            <p:ph idx="1"/>
          </p:nvPr>
        </p:nvSpPr>
        <p:spPr>
          <a:xfrm>
            <a:off x="0" y="1600200"/>
            <a:ext cx="9448800" cy="4525963"/>
          </a:xfrm>
        </p:spPr>
        <p:txBody>
          <a:bodyPr/>
          <a:lstStyle/>
          <a:p>
            <a:r>
              <a:rPr lang="en-US" sz="2400" dirty="0" smtClean="0"/>
              <a:t>A description of how the State will use the grant to </a:t>
            </a:r>
            <a:r>
              <a:rPr lang="en-US" sz="2400" b="1" dirty="0" smtClean="0"/>
              <a:t>implement quality initiatives </a:t>
            </a:r>
            <a:r>
              <a:rPr lang="en-US" sz="2400" dirty="0" smtClean="0"/>
              <a:t>to improve early learning programs serving disadvantaged children from </a:t>
            </a:r>
            <a:r>
              <a:rPr lang="en-US" sz="2400" b="1" dirty="0" smtClean="0"/>
              <a:t>birth to age 5 </a:t>
            </a:r>
            <a:r>
              <a:rPr lang="en-US" sz="2400" dirty="0" smtClean="0"/>
              <a:t>to </a:t>
            </a:r>
            <a:r>
              <a:rPr lang="en-US" sz="2400" dirty="0" smtClean="0"/>
              <a:t>meet the metric</a:t>
            </a:r>
          </a:p>
          <a:p>
            <a:r>
              <a:rPr lang="en-US" sz="2400" dirty="0" smtClean="0"/>
              <a:t>16 components (not all required), including a </a:t>
            </a:r>
            <a:r>
              <a:rPr lang="en-US" sz="2400" dirty="0" smtClean="0"/>
              <a:t>program rating system </a:t>
            </a:r>
            <a:r>
              <a:rPr lang="en-US" sz="2400" dirty="0" smtClean="0"/>
              <a:t>that addresses:</a:t>
            </a:r>
          </a:p>
          <a:p>
            <a:pPr lvl="1"/>
            <a:r>
              <a:rPr lang="en-US" sz="1800" dirty="0" smtClean="0"/>
              <a:t>Program effectiveness</a:t>
            </a:r>
          </a:p>
          <a:p>
            <a:pPr lvl="1"/>
            <a:r>
              <a:rPr lang="en-US" sz="1800" dirty="0" smtClean="0"/>
              <a:t>Research based approaches to quality improvement</a:t>
            </a:r>
          </a:p>
          <a:p>
            <a:pPr lvl="1"/>
            <a:r>
              <a:rPr lang="en-US" sz="1800" dirty="0" smtClean="0"/>
              <a:t>Integration of early learning standards</a:t>
            </a:r>
          </a:p>
          <a:p>
            <a:pPr lvl="1"/>
            <a:r>
              <a:rPr lang="en-US" sz="1800" dirty="0" smtClean="0"/>
              <a:t>Includes children with disabilities and developmental delays</a:t>
            </a:r>
          </a:p>
          <a:p>
            <a:pPr lvl="1"/>
            <a:r>
              <a:rPr lang="en-US" sz="1800" dirty="0" smtClean="0"/>
              <a:t>Addresses staff qualifications and professional development</a:t>
            </a:r>
          </a:p>
          <a:p>
            <a:pPr lvl="1"/>
            <a:r>
              <a:rPr lang="en-US" sz="1800" dirty="0" smtClean="0"/>
              <a:t>Provides financial incentives and supports to programs to meet and sustain higher quality</a:t>
            </a:r>
          </a:p>
          <a:p>
            <a:pPr lvl="1"/>
            <a:r>
              <a:rPr lang="en-US" sz="1800" dirty="0" smtClean="0"/>
              <a:t>Includes evaluation mechanisms</a:t>
            </a:r>
          </a:p>
          <a:p>
            <a:pPr lvl="1"/>
            <a:r>
              <a:rPr lang="en-US" sz="1800" dirty="0" smtClean="0"/>
              <a:t>Information for parents</a:t>
            </a:r>
            <a:endParaRPr lang="en-US" sz="2000" dirty="0"/>
          </a:p>
        </p:txBody>
      </p:sp>
      <p:sp>
        <p:nvSpPr>
          <p:cNvPr id="4" name="Slide Number Placeholder 3"/>
          <p:cNvSpPr>
            <a:spLocks noGrp="1"/>
          </p:cNvSpPr>
          <p:nvPr>
            <p:ph type="sldNum" sz="quarter" idx="10"/>
          </p:nvPr>
        </p:nvSpPr>
        <p:spPr/>
        <p:txBody>
          <a:bodyPr/>
          <a:lstStyle/>
          <a:p>
            <a:pPr>
              <a:defRPr/>
            </a:pPr>
            <a:fld id="{60E670A3-D3B8-4804-A8CD-7451AAAC08A5}" type="slidenum">
              <a:rPr lang="en-US" smtClean="0"/>
              <a:pPr>
                <a:defRPr/>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2"/>
          <p:cNvSpPr>
            <a:spLocks noGrp="1"/>
          </p:cNvSpPr>
          <p:nvPr>
            <p:ph type="title" idx="4294967295"/>
          </p:nvPr>
        </p:nvSpPr>
        <p:spPr bwMode="auto">
          <a:noFill/>
        </p:spPr>
        <p:txBody>
          <a:bodyPr wrap="square" numCol="1" anchorCtr="0" compatLnSpc="1">
            <a:prstTxWarp prst="textNoShape">
              <a:avLst/>
            </a:prstTxWarp>
          </a:bodyPr>
          <a:lstStyle/>
          <a:p>
            <a:pPr eaLnBrk="1" hangingPunct="1"/>
            <a:r>
              <a:rPr lang="en-US" smtClean="0">
                <a:effectLst/>
              </a:rPr>
              <a:t>What is the Metric?</a:t>
            </a:r>
          </a:p>
        </p:txBody>
      </p:sp>
      <p:sp>
        <p:nvSpPr>
          <p:cNvPr id="12290" name="Rectangle 3"/>
          <p:cNvSpPr>
            <a:spLocks noGrp="1"/>
          </p:cNvSpPr>
          <p:nvPr>
            <p:ph type="body" idx="4294967295"/>
          </p:nvPr>
        </p:nvSpPr>
        <p:spPr/>
        <p:txBody>
          <a:bodyPr/>
          <a:lstStyle/>
          <a:p>
            <a:pPr eaLnBrk="1" hangingPunct="1">
              <a:lnSpc>
                <a:spcPct val="90000"/>
              </a:lnSpc>
            </a:pPr>
            <a:r>
              <a:rPr lang="en-US" sz="2000" smtClean="0"/>
              <a:t>House bill states that the applications will include:</a:t>
            </a:r>
          </a:p>
          <a:p>
            <a:pPr lvl="1" eaLnBrk="1" hangingPunct="1">
              <a:lnSpc>
                <a:spcPct val="90000"/>
              </a:lnSpc>
            </a:pPr>
            <a:r>
              <a:rPr lang="en-US" sz="3200" b="1" i="1" smtClean="0"/>
              <a:t>“goals and benchmarks the State will establish to lead to a greater percentage of disadvantaged children participating in higher quality early learning programs to improve school readiness outcomes, including an established baseline of the number of disadvantaged children in high quality early learning programs.”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p:cNvSpPr>
          <p:nvPr>
            <p:ph type="title" idx="4294967295"/>
          </p:nvPr>
        </p:nvSpPr>
        <p:spPr bwMode="auto">
          <a:noFill/>
        </p:spPr>
        <p:txBody>
          <a:bodyPr wrap="square" numCol="1" anchorCtr="0" compatLnSpc="1">
            <a:prstTxWarp prst="textNoShape">
              <a:avLst/>
            </a:prstTxWarp>
          </a:bodyPr>
          <a:lstStyle/>
          <a:p>
            <a:pPr eaLnBrk="1" hangingPunct="1"/>
            <a:r>
              <a:rPr lang="en-US" smtClean="0">
                <a:effectLst/>
              </a:rPr>
              <a:t>Which Means?</a:t>
            </a:r>
          </a:p>
        </p:txBody>
      </p:sp>
      <p:sp>
        <p:nvSpPr>
          <p:cNvPr id="14338" name="Rectangle 3"/>
          <p:cNvSpPr>
            <a:spLocks noGrp="1"/>
          </p:cNvSpPr>
          <p:nvPr>
            <p:ph type="body" idx="4294967295"/>
          </p:nvPr>
        </p:nvSpPr>
        <p:spPr/>
        <p:txBody>
          <a:bodyPr/>
          <a:lstStyle/>
          <a:p>
            <a:pPr eaLnBrk="1" hangingPunct="1"/>
            <a:r>
              <a:rPr lang="en-US" sz="2400" smtClean="0"/>
              <a:t>A State receiving a grant…shall use the grant so as to </a:t>
            </a:r>
            <a:r>
              <a:rPr lang="en-US" sz="2400" b="1" i="1" smtClean="0"/>
              <a:t>prioritize</a:t>
            </a:r>
            <a:r>
              <a:rPr lang="en-US" sz="2400" smtClean="0"/>
              <a:t> improving the quality of early learning programs serving children from low-income families.</a:t>
            </a:r>
          </a:p>
          <a:p>
            <a:pPr eaLnBrk="1" hangingPunct="1"/>
            <a:r>
              <a:rPr lang="en-US" sz="2400" smtClean="0"/>
              <a:t>A description of how the funds provided under the grant will be targeted to prioritize increasing the </a:t>
            </a:r>
            <a:r>
              <a:rPr lang="en-US" sz="2400" b="1" i="1" smtClean="0"/>
              <a:t>number and percentage</a:t>
            </a:r>
            <a:r>
              <a:rPr lang="en-US" sz="2400" smtClean="0"/>
              <a:t> of low-income children in high-quality early learning programs, including children—</a:t>
            </a:r>
          </a:p>
          <a:p>
            <a:pPr lvl="1" eaLnBrk="1" hangingPunct="1"/>
            <a:r>
              <a:rPr lang="en-US" sz="2000" smtClean="0"/>
              <a:t>in each age group (infants, toddlers, and preschoolers);</a:t>
            </a:r>
          </a:p>
          <a:p>
            <a:pPr lvl="1" eaLnBrk="1" hangingPunct="1"/>
            <a:r>
              <a:rPr lang="en-US" sz="2000" smtClean="0"/>
              <a:t>with developmental delays and disabilities;</a:t>
            </a:r>
          </a:p>
          <a:p>
            <a:pPr lvl="1" eaLnBrk="1" hangingPunct="1"/>
            <a:r>
              <a:rPr lang="en-US" sz="2000" smtClean="0"/>
              <a:t>with limited English proficiency; and</a:t>
            </a:r>
          </a:p>
          <a:p>
            <a:pPr lvl="1" eaLnBrk="1" hangingPunct="1"/>
            <a:r>
              <a:rPr lang="en-US" sz="2000" smtClean="0"/>
              <a:t>living in rural areas.</a:t>
            </a:r>
          </a:p>
          <a:p>
            <a:pPr eaLnBrk="1" hangingPunct="1"/>
            <a:endParaRPr lang="en-US" sz="2400" smtClean="0"/>
          </a:p>
          <a:p>
            <a:pPr eaLnBrk="1" hangingPunct="1"/>
            <a:endParaRPr lang="en-US" sz="24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p:cNvSpPr>
          <p:nvPr>
            <p:ph type="title" idx="4294967295"/>
          </p:nvPr>
        </p:nvSpPr>
        <p:spPr bwMode="auto">
          <a:noFill/>
        </p:spPr>
        <p:txBody>
          <a:bodyPr wrap="square" numCol="1" anchorCtr="0" compatLnSpc="1">
            <a:prstTxWarp prst="textNoShape">
              <a:avLst/>
            </a:prstTxWarp>
          </a:bodyPr>
          <a:lstStyle/>
          <a:p>
            <a:pPr eaLnBrk="1" hangingPunct="1"/>
            <a:r>
              <a:rPr lang="en-US" smtClean="0">
                <a:effectLst/>
              </a:rPr>
              <a:t>More Definitions</a:t>
            </a:r>
          </a:p>
        </p:txBody>
      </p:sp>
      <p:sp>
        <p:nvSpPr>
          <p:cNvPr id="16386" name="Rectangle 3"/>
          <p:cNvSpPr>
            <a:spLocks noGrp="1"/>
          </p:cNvSpPr>
          <p:nvPr>
            <p:ph type="body" idx="4294967295"/>
          </p:nvPr>
        </p:nvSpPr>
        <p:spPr>
          <a:xfrm>
            <a:off x="0" y="1600200"/>
            <a:ext cx="9144000" cy="4953000"/>
          </a:xfrm>
        </p:spPr>
        <p:txBody>
          <a:bodyPr/>
          <a:lstStyle/>
          <a:p>
            <a:pPr eaLnBrk="1" hangingPunct="1">
              <a:lnSpc>
                <a:spcPct val="90000"/>
              </a:lnSpc>
            </a:pPr>
            <a:r>
              <a:rPr lang="en-US" sz="2000" b="1" dirty="0" smtClean="0"/>
              <a:t>Greater percentage of disadvantaged children participating in higher quality early learning programs:</a:t>
            </a:r>
          </a:p>
          <a:p>
            <a:pPr lvl="1" eaLnBrk="1" hangingPunct="1">
              <a:lnSpc>
                <a:spcPct val="90000"/>
              </a:lnSpc>
            </a:pPr>
            <a:r>
              <a:rPr lang="en-US" sz="1800" dirty="0" smtClean="0"/>
              <a:t>Disadvantaged: child whose family income is described in section 658P(4)(B) of the Child Care and Development Block Grant Act of 1990</a:t>
            </a:r>
          </a:p>
          <a:p>
            <a:pPr lvl="2" eaLnBrk="1" hangingPunct="1">
              <a:lnSpc>
                <a:spcPct val="90000"/>
              </a:lnSpc>
            </a:pPr>
            <a:r>
              <a:rPr lang="en-US" sz="1600" i="1" dirty="0" smtClean="0"/>
              <a:t>federal eligibility at 85 percent of SMI applies, not state definition</a:t>
            </a:r>
            <a:endParaRPr lang="en-US" sz="1600" dirty="0" smtClean="0"/>
          </a:p>
          <a:p>
            <a:pPr lvl="1" eaLnBrk="1" hangingPunct="1">
              <a:lnSpc>
                <a:spcPct val="90000"/>
              </a:lnSpc>
            </a:pPr>
            <a:r>
              <a:rPr lang="en-US" sz="1800" dirty="0" smtClean="0"/>
              <a:t>Child: birth through the day the individual enters kindergarten although bill language also includes “birth to five</a:t>
            </a:r>
            <a:r>
              <a:rPr lang="en-US" sz="1800" dirty="0" smtClean="0"/>
              <a:t>”</a:t>
            </a:r>
          </a:p>
          <a:p>
            <a:pPr lvl="1" eaLnBrk="1" hangingPunct="1">
              <a:lnSpc>
                <a:spcPct val="90000"/>
              </a:lnSpc>
            </a:pPr>
            <a:r>
              <a:rPr lang="en-US" sz="1800" dirty="0" smtClean="0"/>
              <a:t>Limited English Proficient: same meaning as described in section 637 of the Head Start Act. </a:t>
            </a:r>
            <a:endParaRPr lang="en-US" sz="1800" dirty="0" smtClean="0"/>
          </a:p>
          <a:p>
            <a:pPr lvl="1" eaLnBrk="1" hangingPunct="1">
              <a:lnSpc>
                <a:spcPct val="90000"/>
              </a:lnSpc>
            </a:pPr>
            <a:r>
              <a:rPr lang="en-US" sz="1800" dirty="0" smtClean="0"/>
              <a:t>Higher quality not defined</a:t>
            </a:r>
          </a:p>
          <a:p>
            <a:pPr lvl="1" eaLnBrk="1" hangingPunct="1">
              <a:lnSpc>
                <a:spcPct val="90000"/>
              </a:lnSpc>
            </a:pPr>
            <a:r>
              <a:rPr lang="en-US" sz="1800" dirty="0" smtClean="0"/>
              <a:t>Early Learning programs: </a:t>
            </a:r>
          </a:p>
          <a:p>
            <a:pPr lvl="2" eaLnBrk="1" hangingPunct="1">
              <a:lnSpc>
                <a:spcPct val="85000"/>
              </a:lnSpc>
              <a:spcBef>
                <a:spcPct val="15000"/>
              </a:spcBef>
            </a:pPr>
            <a:r>
              <a:rPr lang="en-US" sz="1600" dirty="0" smtClean="0"/>
              <a:t>all center based child care programs, </a:t>
            </a:r>
          </a:p>
          <a:p>
            <a:pPr lvl="2" eaLnBrk="1" hangingPunct="1">
              <a:lnSpc>
                <a:spcPct val="85000"/>
              </a:lnSpc>
              <a:spcBef>
                <a:spcPct val="15000"/>
              </a:spcBef>
            </a:pPr>
            <a:r>
              <a:rPr lang="en-US" sz="1600" dirty="0" smtClean="0"/>
              <a:t>family child care programs, </a:t>
            </a:r>
          </a:p>
          <a:p>
            <a:pPr lvl="2" eaLnBrk="1" hangingPunct="1">
              <a:lnSpc>
                <a:spcPct val="85000"/>
              </a:lnSpc>
              <a:spcBef>
                <a:spcPct val="15000"/>
              </a:spcBef>
            </a:pPr>
            <a:r>
              <a:rPr lang="en-US" sz="1600" dirty="0" smtClean="0"/>
              <a:t>State-funded prekindergarten, </a:t>
            </a:r>
          </a:p>
          <a:p>
            <a:pPr lvl="2" eaLnBrk="1" hangingPunct="1">
              <a:lnSpc>
                <a:spcPct val="85000"/>
              </a:lnSpc>
              <a:spcBef>
                <a:spcPct val="15000"/>
              </a:spcBef>
            </a:pPr>
            <a:r>
              <a:rPr lang="en-US" sz="1600" dirty="0" smtClean="0"/>
              <a:t>Head Start programs, and </a:t>
            </a:r>
          </a:p>
          <a:p>
            <a:pPr lvl="2" eaLnBrk="1" hangingPunct="1">
              <a:lnSpc>
                <a:spcPct val="85000"/>
              </a:lnSpc>
              <a:spcBef>
                <a:spcPct val="15000"/>
              </a:spcBef>
            </a:pPr>
            <a:r>
              <a:rPr lang="en-US" sz="1600" dirty="0" smtClean="0"/>
              <a:t>other early learning programs, such as those funded under title I of the Elementary and Secondary Education Act of 1965 or receiving funds under section 619 or part C of the Individuals with Disabilities Education Act and in the State program rating system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idx="4294967295"/>
          </p:nvPr>
        </p:nvSpPr>
        <p:spPr bwMode="auto">
          <a:noFill/>
        </p:spPr>
        <p:txBody>
          <a:bodyPr wrap="square" numCol="1" anchorCtr="0" compatLnSpc="1">
            <a:prstTxWarp prst="textNoShape">
              <a:avLst/>
            </a:prstTxWarp>
          </a:bodyPr>
          <a:lstStyle/>
          <a:p>
            <a:pPr eaLnBrk="1" hangingPunct="1"/>
            <a:r>
              <a:rPr lang="en-US" smtClean="0">
                <a:effectLst/>
              </a:rPr>
              <a:t>Other Measures</a:t>
            </a:r>
          </a:p>
        </p:txBody>
      </p:sp>
      <p:sp>
        <p:nvSpPr>
          <p:cNvPr id="18434" name="Rectangle 3"/>
          <p:cNvSpPr>
            <a:spLocks noGrp="1"/>
          </p:cNvSpPr>
          <p:nvPr>
            <p:ph type="body" idx="4294967295"/>
          </p:nvPr>
        </p:nvSpPr>
        <p:spPr/>
        <p:txBody>
          <a:bodyPr/>
          <a:lstStyle/>
          <a:p>
            <a:pPr eaLnBrk="1" hangingPunct="1"/>
            <a:r>
              <a:rPr lang="en-US" smtClean="0"/>
              <a:t>Grants can be renewed, based on the State’s progress in:</a:t>
            </a:r>
          </a:p>
          <a:p>
            <a:pPr lvl="1" eaLnBrk="1" hangingPunct="1"/>
            <a:r>
              <a:rPr lang="en-US" smtClean="0"/>
              <a:t>increasing the percentage of disadvantaged children in each age group (infants, toddlers, and preschoolers) who participate in high quality early learning programs;</a:t>
            </a:r>
          </a:p>
          <a:p>
            <a:pPr lvl="1" eaLnBrk="1" hangingPunct="1"/>
            <a:r>
              <a:rPr lang="en-US" smtClean="0"/>
              <a:t>increasing the number of high-quality early learning programs in </a:t>
            </a:r>
            <a:r>
              <a:rPr lang="en-US" b="1" i="1" smtClean="0"/>
              <a:t>low-income communities</a:t>
            </a:r>
            <a:r>
              <a:rPr lang="en-US" smtClean="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bwMode="auto">
          <a:noFill/>
        </p:spPr>
        <p:txBody>
          <a:bodyPr wrap="square" numCol="1" anchorCtr="0" compatLnSpc="1">
            <a:prstTxWarp prst="textNoShape">
              <a:avLst/>
            </a:prstTxWarp>
          </a:bodyPr>
          <a:lstStyle/>
          <a:p>
            <a:pPr eaLnBrk="1" hangingPunct="1"/>
            <a:r>
              <a:rPr lang="en-US" smtClean="0">
                <a:effectLst/>
              </a:rPr>
              <a:t>Financial Measures</a:t>
            </a:r>
          </a:p>
        </p:txBody>
      </p:sp>
      <p:sp>
        <p:nvSpPr>
          <p:cNvPr id="20482" name="Rectangle 3"/>
          <p:cNvSpPr>
            <a:spLocks noGrp="1"/>
          </p:cNvSpPr>
          <p:nvPr>
            <p:ph type="body" idx="4294967295"/>
          </p:nvPr>
        </p:nvSpPr>
        <p:spPr>
          <a:xfrm>
            <a:off x="0" y="1600200"/>
            <a:ext cx="9144000" cy="5105400"/>
          </a:xfrm>
        </p:spPr>
        <p:txBody>
          <a:bodyPr/>
          <a:lstStyle/>
          <a:p>
            <a:pPr eaLnBrk="1" hangingPunct="1">
              <a:lnSpc>
                <a:spcPct val="90000"/>
              </a:lnSpc>
            </a:pPr>
            <a:r>
              <a:rPr lang="en-US" sz="2400" smtClean="0"/>
              <a:t>Maintenance of Effort: the aggregate expenditures by the State and its political subdivisions on early learning programs and services shall be not less than the level of the expenditures for such programs and services by the State and its political subdivisions for fiscal year 2006.</a:t>
            </a:r>
          </a:p>
          <a:p>
            <a:pPr lvl="1" eaLnBrk="1" hangingPunct="1">
              <a:lnSpc>
                <a:spcPct val="90000"/>
              </a:lnSpc>
            </a:pPr>
            <a:r>
              <a:rPr lang="en-US" sz="2000" smtClean="0"/>
              <a:t>State matching and maintenance of effort funds for the CCDBG</a:t>
            </a:r>
          </a:p>
          <a:p>
            <a:pPr lvl="1" eaLnBrk="1" hangingPunct="1">
              <a:lnSpc>
                <a:spcPct val="90000"/>
              </a:lnSpc>
            </a:pPr>
            <a:r>
              <a:rPr lang="en-US" sz="2000" smtClean="0"/>
              <a:t>State matching funds for the State Advisory Council on Early Childhood Education and Care</a:t>
            </a:r>
          </a:p>
          <a:p>
            <a:pPr lvl="1" eaLnBrk="1" hangingPunct="1">
              <a:lnSpc>
                <a:spcPct val="90000"/>
              </a:lnSpc>
            </a:pPr>
            <a:r>
              <a:rPr lang="en-US" sz="2000" smtClean="0"/>
              <a:t>State expenditures on public pre-kindergarten, Head Start and Early Head Start, and other State early learning programs and services dedicated to children (including State expenditures under part C of the Individuals with Disabilities Education) </a:t>
            </a:r>
          </a:p>
          <a:p>
            <a:pPr eaLnBrk="1" hangingPunct="1">
              <a:lnSpc>
                <a:spcPct val="90000"/>
              </a:lnSpc>
            </a:pPr>
            <a:r>
              <a:rPr lang="en-US" sz="2400" smtClean="0"/>
              <a:t>For grant renewal, states will be evaluated on commitment of State resources to support early learning programs and services.</a:t>
            </a:r>
          </a:p>
          <a:p>
            <a:pPr eaLnBrk="1" hangingPunct="1">
              <a:lnSpc>
                <a:spcPct val="90000"/>
              </a:lnSpc>
            </a:pPr>
            <a:endParaRPr lang="en-US" sz="24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idx="4294967295"/>
          </p:nvPr>
        </p:nvSpPr>
        <p:spPr bwMode="auto">
          <a:noFill/>
        </p:spPr>
        <p:txBody>
          <a:bodyPr wrap="square" numCol="1" anchorCtr="0" compatLnSpc="1">
            <a:prstTxWarp prst="textNoShape">
              <a:avLst/>
            </a:prstTxWarp>
          </a:bodyPr>
          <a:lstStyle/>
          <a:p>
            <a:pPr eaLnBrk="1" hangingPunct="1"/>
            <a:r>
              <a:rPr lang="en-US" smtClean="0">
                <a:effectLst/>
              </a:rPr>
              <a:t>Data Requirements</a:t>
            </a:r>
          </a:p>
        </p:txBody>
      </p:sp>
      <p:sp>
        <p:nvSpPr>
          <p:cNvPr id="22530" name="Rectangle 3"/>
          <p:cNvSpPr>
            <a:spLocks noGrp="1"/>
          </p:cNvSpPr>
          <p:nvPr>
            <p:ph type="body" idx="4294967295"/>
          </p:nvPr>
        </p:nvSpPr>
        <p:spPr>
          <a:xfrm>
            <a:off x="0" y="1600200"/>
            <a:ext cx="8991600" cy="4800600"/>
          </a:xfrm>
        </p:spPr>
        <p:txBody>
          <a:bodyPr/>
          <a:lstStyle/>
          <a:p>
            <a:pPr eaLnBrk="1" hangingPunct="1">
              <a:lnSpc>
                <a:spcPct val="80000"/>
              </a:lnSpc>
            </a:pPr>
            <a:r>
              <a:rPr lang="en-US" sz="2400" smtClean="0"/>
              <a:t>Application for grants includes a description of a coordinated data infrastructure that facilitates </a:t>
            </a:r>
            <a:r>
              <a:rPr lang="en-US" sz="2400" b="1" i="1" smtClean="0"/>
              <a:t>uniform data collection</a:t>
            </a:r>
            <a:r>
              <a:rPr lang="en-US" sz="2400" smtClean="0"/>
              <a:t> about:</a:t>
            </a:r>
          </a:p>
          <a:p>
            <a:pPr lvl="1" eaLnBrk="1" hangingPunct="1">
              <a:lnSpc>
                <a:spcPct val="80000"/>
              </a:lnSpc>
            </a:pPr>
            <a:r>
              <a:rPr lang="en-US" sz="2200" smtClean="0"/>
              <a:t>the quality of early learning programs, </a:t>
            </a:r>
          </a:p>
          <a:p>
            <a:pPr lvl="1" eaLnBrk="1" hangingPunct="1">
              <a:lnSpc>
                <a:spcPct val="80000"/>
              </a:lnSpc>
            </a:pPr>
            <a:r>
              <a:rPr lang="en-US" sz="2200" smtClean="0"/>
              <a:t>essential information about the children and families that participate in such programs, and </a:t>
            </a:r>
          </a:p>
          <a:p>
            <a:pPr lvl="1" eaLnBrk="1" hangingPunct="1">
              <a:lnSpc>
                <a:spcPct val="80000"/>
              </a:lnSpc>
            </a:pPr>
            <a:r>
              <a:rPr lang="en-US" sz="2200" smtClean="0"/>
              <a:t>the qualifications and compensation of the early learning workforce in such programs</a:t>
            </a:r>
          </a:p>
          <a:p>
            <a:pPr lvl="1" eaLnBrk="1" hangingPunct="1">
              <a:lnSpc>
                <a:spcPct val="80000"/>
              </a:lnSpc>
            </a:pPr>
            <a:r>
              <a:rPr lang="en-US" sz="2200" smtClean="0"/>
              <a:t>description of any disparity by age group (infants, toddlers, and preschoolers) of available high-quality early learning programs in low-income communities and the steps the State will take to decrease such disparity, if applicable</a:t>
            </a:r>
          </a:p>
          <a:p>
            <a:pPr lvl="1" eaLnBrk="1" hangingPunct="1">
              <a:lnSpc>
                <a:spcPct val="80000"/>
              </a:lnSpc>
            </a:pPr>
            <a:r>
              <a:rPr lang="en-US" sz="2200" smtClean="0"/>
              <a:t>description of any disparity by geographic area (urban and rural) of available high quality early learning programs for low-income children and the steps the State will take to decrease such disparity, if applicable.</a:t>
            </a:r>
          </a:p>
        </p:txBody>
      </p:sp>
    </p:spTree>
  </p:cSld>
  <p:clrMapOvr>
    <a:masterClrMapping/>
  </p:clrMapOvr>
</p:sld>
</file>

<file path=ppt/theme/theme1.xml><?xml version="1.0" encoding="utf-8"?>
<a:theme xmlns:a="http://schemas.openxmlformats.org/drawingml/2006/main" name="CLASPStyleSet">
  <a:themeElements>
    <a:clrScheme name="powerpoint">
      <a:dk1>
        <a:srgbClr val="FFFFFF"/>
      </a:dk1>
      <a:lt1>
        <a:srgbClr val="560000"/>
      </a:lt1>
      <a:dk2>
        <a:srgbClr val="E6E3D9"/>
      </a:dk2>
      <a:lt2>
        <a:srgbClr val="701400"/>
      </a:lt2>
      <a:accent1>
        <a:srgbClr val="701400"/>
      </a:accent1>
      <a:accent2>
        <a:srgbClr val="9B5338"/>
      </a:accent2>
      <a:accent3>
        <a:srgbClr val="CB9C87"/>
      </a:accent3>
      <a:accent4>
        <a:srgbClr val="D0CAB7"/>
      </a:accent4>
      <a:accent5>
        <a:srgbClr val="E6E3D9"/>
      </a:accent5>
      <a:accent6>
        <a:srgbClr val="FFFFFF"/>
      </a:accent6>
      <a:hlink>
        <a:srgbClr val="701400"/>
      </a:hlink>
      <a:folHlink>
        <a:srgbClr val="5600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CLASPStyleSet</Template>
  <TotalTime>1137</TotalTime>
  <Words>1582</Words>
  <Application>Microsoft Office PowerPoint</Application>
  <PresentationFormat>On-screen Show (4:3)</PresentationFormat>
  <Paragraphs>127</Paragraphs>
  <Slides>15</Slides>
  <Notes>14</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CLASPStyleSet</vt:lpstr>
      <vt:lpstr>Slide 1</vt:lpstr>
      <vt:lpstr>HR 3221 Title IV –  The Early Learning Challenge Fund</vt:lpstr>
      <vt:lpstr>Application Requirements</vt:lpstr>
      <vt:lpstr>What is the Metric?</vt:lpstr>
      <vt:lpstr>Which Means?</vt:lpstr>
      <vt:lpstr>More Definitions</vt:lpstr>
      <vt:lpstr>Other Measures</vt:lpstr>
      <vt:lpstr>Financial Measures</vt:lpstr>
      <vt:lpstr>Data Requirements</vt:lpstr>
      <vt:lpstr>Reporting Requirements (States)</vt:lpstr>
      <vt:lpstr>Reporting Requirements (States), cont’d</vt:lpstr>
      <vt:lpstr>Reporting Requirements (Secretary)</vt:lpstr>
      <vt:lpstr>The Federal Context (now)</vt:lpstr>
      <vt:lpstr>What Can A State Do Now?</vt:lpstr>
      <vt:lpstr>Slide 15</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jrobinson</dc:creator>
  <cp:lastModifiedBy>dewen</cp:lastModifiedBy>
  <cp:revision>119</cp:revision>
  <dcterms:created xsi:type="dcterms:W3CDTF">2009-09-01T20:03:38Z</dcterms:created>
  <dcterms:modified xsi:type="dcterms:W3CDTF">2010-02-22T17:01:13Z</dcterms:modified>
</cp:coreProperties>
</file>