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1" r:id="rId3"/>
    <p:sldId id="258" r:id="rId4"/>
    <p:sldId id="264" r:id="rId5"/>
    <p:sldId id="265" r:id="rId6"/>
    <p:sldId id="262" r:id="rId7"/>
    <p:sldId id="266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_" initials="CW " lastIdx="1" clrIdx="0">
    <p:extLst>
      <p:ext uri="{19B8F6BF-5375-455C-9EA6-DF929625EA0E}">
        <p15:presenceInfo xmlns:p15="http://schemas.microsoft.com/office/powerpoint/2012/main" userId="_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1E60"/>
    <a:srgbClr val="A31522"/>
    <a:srgbClr val="971522"/>
    <a:srgbClr val="89141E"/>
    <a:srgbClr val="011F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55" autoAdjust="0"/>
    <p:restoredTop sz="94660"/>
  </p:normalViewPr>
  <p:slideViewPr>
    <p:cSldViewPr snapToGrid="0" snapToObjects="1">
      <p:cViewPr varScale="1">
        <p:scale>
          <a:sx n="103" d="100"/>
          <a:sy n="103" d="100"/>
        </p:scale>
        <p:origin x="1908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MTA slide background1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" y="0"/>
            <a:ext cx="9143086" cy="685800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rgbClr val="FFFFFF"/>
                </a:solidFill>
                <a:latin typeface="Helvetica Neue"/>
                <a:cs typeface="Helvetica Neue"/>
              </a:defRPr>
            </a:lvl1pPr>
          </a:lstStyle>
          <a:p>
            <a:fld id="{178761E7-9A9F-B240-B0B7-3E48CFABA63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335281" y="2682432"/>
            <a:ext cx="55778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4000" dirty="0">
                <a:solidFill>
                  <a:srgbClr val="A31522"/>
                </a:solidFill>
                <a:latin typeface="Helvetica Neue Thin"/>
                <a:cs typeface="Helvetica Neue Thin"/>
              </a:rPr>
              <a:t>Minnesota’s </a:t>
            </a:r>
          </a:p>
          <a:p>
            <a:pPr algn="l"/>
            <a:r>
              <a:rPr lang="en-US" sz="4000" dirty="0">
                <a:solidFill>
                  <a:srgbClr val="A31522"/>
                </a:solidFill>
                <a:latin typeface="Helvetica Neue Thin"/>
                <a:cs typeface="Helvetica Neue Thin"/>
              </a:rPr>
              <a:t>Broadband</a:t>
            </a:r>
            <a:r>
              <a:rPr lang="en-US" sz="4000" baseline="0" dirty="0">
                <a:solidFill>
                  <a:srgbClr val="A31522"/>
                </a:solidFill>
                <a:latin typeface="Helvetica Neue Thin"/>
                <a:cs typeface="Helvetica Neue Thin"/>
              </a:rPr>
              <a:t> Voice</a:t>
            </a:r>
            <a:endParaRPr lang="en-US" sz="4000" dirty="0">
              <a:solidFill>
                <a:srgbClr val="A31522"/>
              </a:solidFill>
              <a:latin typeface="Helvetica Neue Thin"/>
              <a:cs typeface="Helvetica Neue Thin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796335" y="4376626"/>
            <a:ext cx="4947643" cy="1470025"/>
          </a:xfrm>
          <a:prstGeom prst="rect">
            <a:avLst/>
          </a:prstGeom>
        </p:spPr>
        <p:txBody>
          <a:bodyPr/>
          <a:lstStyle>
            <a:lvl1pPr>
              <a:defRPr b="0" i="0">
                <a:solidFill>
                  <a:schemeClr val="bg1"/>
                </a:solidFill>
                <a:latin typeface="Helvetica Neue Light"/>
                <a:cs typeface="Helvetica Neue Light"/>
              </a:defRPr>
            </a:lvl1pPr>
          </a:lstStyle>
          <a:p>
            <a:r>
              <a:rPr lang="en-US" dirty="0"/>
              <a:t>Title</a:t>
            </a:r>
          </a:p>
        </p:txBody>
      </p:sp>
      <p:pic>
        <p:nvPicPr>
          <p:cNvPr id="18" name="Picture 17" descr="MTA-Logo-1805C-288C-Black-H-01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13" y="592485"/>
            <a:ext cx="5560664" cy="2085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2598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FE8E3F9-CC4F-614D-B290-7A304BB66F0D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78761E7-9A9F-B240-B0B7-3E48CFABA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343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FE8E3F9-CC4F-614D-B290-7A304BB66F0D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78761E7-9A9F-B240-B0B7-3E48CFABA6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419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Helvetica Neue Thin"/>
                <a:cs typeface="Helvetica Neue Thin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Helvetica Neue"/>
                <a:cs typeface="Helvetica Neue"/>
              </a:defRPr>
            </a:lvl1pPr>
            <a:lvl2pPr>
              <a:defRPr b="0" i="0">
                <a:latin typeface="Helvetica Neue"/>
                <a:cs typeface="Helvetica Neue"/>
              </a:defRPr>
            </a:lvl2pPr>
            <a:lvl3pPr>
              <a:defRPr b="0" i="0">
                <a:latin typeface="Helvetica Neue"/>
                <a:cs typeface="Helvetica Neue"/>
              </a:defRPr>
            </a:lvl3pPr>
            <a:lvl4pPr>
              <a:defRPr b="0" i="0">
                <a:latin typeface="Helvetica Neue"/>
                <a:cs typeface="Helvetica Neue"/>
              </a:defRPr>
            </a:lvl4pPr>
            <a:lvl5pPr>
              <a:defRPr b="0" i="0">
                <a:latin typeface="Helvetica Neue"/>
                <a:cs typeface="Helvetica Neue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Helvetica Neue"/>
                <a:cs typeface="Helvetica Neue"/>
              </a:defRPr>
            </a:lvl1pPr>
          </a:lstStyle>
          <a:p>
            <a:fld id="{7FE8E3F9-CC4F-614D-B290-7A304BB66F0D}" type="datetimeFigureOut">
              <a:rPr lang="en-US" smtClean="0"/>
              <a:pPr/>
              <a:t>1/19/2021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Helvetica Neue"/>
                <a:cs typeface="Helvetica Neue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Helvetica Neue"/>
                <a:cs typeface="Helvetica Neue"/>
              </a:defRPr>
            </a:lvl1pPr>
          </a:lstStyle>
          <a:p>
            <a:fld id="{178761E7-9A9F-B240-B0B7-3E48CFABA63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0" name="Group 19"/>
          <p:cNvGrpSpPr/>
          <p:nvPr userDrawn="1"/>
        </p:nvGrpSpPr>
        <p:grpSpPr>
          <a:xfrm>
            <a:off x="0" y="6204378"/>
            <a:ext cx="9195182" cy="473072"/>
            <a:chOff x="0" y="5842447"/>
            <a:chExt cx="9195182" cy="473072"/>
          </a:xfrm>
        </p:grpSpPr>
        <p:grpSp>
          <p:nvGrpSpPr>
            <p:cNvPr id="21" name="Group 20"/>
            <p:cNvGrpSpPr/>
            <p:nvPr userDrawn="1"/>
          </p:nvGrpSpPr>
          <p:grpSpPr>
            <a:xfrm>
              <a:off x="0" y="5842447"/>
              <a:ext cx="9195182" cy="473072"/>
              <a:chOff x="0" y="5224752"/>
              <a:chExt cx="9144000" cy="282296"/>
            </a:xfrm>
          </p:grpSpPr>
          <p:sp>
            <p:nvSpPr>
              <p:cNvPr id="23" name="Rectangle 22"/>
              <p:cNvSpPr/>
              <p:nvPr/>
            </p:nvSpPr>
            <p:spPr>
              <a:xfrm>
                <a:off x="0" y="5224752"/>
                <a:ext cx="9144000" cy="241539"/>
              </a:xfrm>
              <a:prstGeom prst="rect">
                <a:avLst/>
              </a:prstGeom>
              <a:solidFill>
                <a:srgbClr val="011E60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Rectangle 23"/>
              <p:cNvSpPr/>
              <p:nvPr/>
            </p:nvSpPr>
            <p:spPr>
              <a:xfrm>
                <a:off x="0" y="5455709"/>
                <a:ext cx="9144000" cy="51339"/>
              </a:xfrm>
              <a:prstGeom prst="rect">
                <a:avLst/>
              </a:prstGeom>
              <a:solidFill>
                <a:srgbClr val="A31522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2" name="TextBox 21"/>
            <p:cNvSpPr txBox="1"/>
            <p:nvPr userDrawn="1"/>
          </p:nvSpPr>
          <p:spPr>
            <a:xfrm>
              <a:off x="2630169" y="5859701"/>
              <a:ext cx="640539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dirty="0" err="1">
                  <a:solidFill>
                    <a:schemeClr val="bg1"/>
                  </a:solidFill>
                  <a:latin typeface="Helvetica Neue Thin"/>
                  <a:cs typeface="Helvetica Neue Thin"/>
                </a:rPr>
                <a:t>www.mnta.org</a:t>
              </a:r>
              <a:endParaRPr lang="en-US" dirty="0">
                <a:solidFill>
                  <a:schemeClr val="bg1"/>
                </a:solidFill>
                <a:latin typeface="Helvetica Neue Thin"/>
                <a:cs typeface="Helvetica Neue Thin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30620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508830"/>
            <a:ext cx="6886754" cy="1260145"/>
          </a:xfrm>
          <a:prstGeom prst="rect">
            <a:avLst/>
          </a:prstGeom>
        </p:spPr>
        <p:txBody>
          <a:bodyPr anchor="t"/>
          <a:lstStyle>
            <a:lvl1pPr algn="l">
              <a:defRPr sz="4000" b="0" i="0" cap="all">
                <a:latin typeface="Helvetica Neue Thin"/>
                <a:cs typeface="Helvetica Neue Thin"/>
              </a:defRPr>
            </a:lvl1pPr>
          </a:lstStyle>
          <a:p>
            <a:r>
              <a:rPr lang="en-US" dirty="0"/>
              <a:t>Click to edit Master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6886754" cy="160211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0" i="0">
                <a:solidFill>
                  <a:schemeClr val="tx1">
                    <a:tint val="75000"/>
                  </a:schemeClr>
                </a:solidFill>
                <a:latin typeface="Helvetica Neue"/>
                <a:cs typeface="Helvetica Neue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Helvetica Neue"/>
                <a:cs typeface="Helvetica Neue"/>
              </a:defRPr>
            </a:lvl1pPr>
          </a:lstStyle>
          <a:p>
            <a:fld id="{7FE8E3F9-CC4F-614D-B290-7A304BB66F0D}" type="datetimeFigureOut">
              <a:rPr lang="en-US" smtClean="0"/>
              <a:pPr/>
              <a:t>1/19/2021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Helvetica Neue"/>
                <a:cs typeface="Helvetica Neue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Helvetica Neue"/>
                <a:cs typeface="Helvetica Neue"/>
              </a:defRPr>
            </a:lvl1pPr>
          </a:lstStyle>
          <a:p>
            <a:fld id="{178761E7-9A9F-B240-B0B7-3E48CFABA63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TextBox 13"/>
          <p:cNvSpPr txBox="1"/>
          <p:nvPr userDrawn="1"/>
        </p:nvSpPr>
        <p:spPr>
          <a:xfrm>
            <a:off x="2630169" y="6221632"/>
            <a:ext cx="64053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err="1">
                <a:solidFill>
                  <a:schemeClr val="bg1"/>
                </a:solidFill>
                <a:latin typeface="Helvetica Neue Thin"/>
                <a:cs typeface="Helvetica Neue Thin"/>
              </a:rPr>
              <a:t>www.mnta.org</a:t>
            </a:r>
            <a:endParaRPr lang="en-US" dirty="0">
              <a:solidFill>
                <a:schemeClr val="bg1"/>
              </a:solidFill>
              <a:latin typeface="Helvetica Neue Thin"/>
              <a:cs typeface="Helvetica Neue Thin"/>
            </a:endParaRPr>
          </a:p>
        </p:txBody>
      </p:sp>
      <p:grpSp>
        <p:nvGrpSpPr>
          <p:cNvPr id="19" name="Group 18"/>
          <p:cNvGrpSpPr/>
          <p:nvPr userDrawn="1"/>
        </p:nvGrpSpPr>
        <p:grpSpPr>
          <a:xfrm>
            <a:off x="0" y="6204378"/>
            <a:ext cx="9195182" cy="473072"/>
            <a:chOff x="0" y="5842447"/>
            <a:chExt cx="9195182" cy="473072"/>
          </a:xfrm>
        </p:grpSpPr>
        <p:grpSp>
          <p:nvGrpSpPr>
            <p:cNvPr id="20" name="Group 19"/>
            <p:cNvGrpSpPr/>
            <p:nvPr userDrawn="1"/>
          </p:nvGrpSpPr>
          <p:grpSpPr>
            <a:xfrm>
              <a:off x="0" y="5842447"/>
              <a:ext cx="9195182" cy="473072"/>
              <a:chOff x="0" y="5224752"/>
              <a:chExt cx="9144000" cy="282296"/>
            </a:xfrm>
          </p:grpSpPr>
          <p:sp>
            <p:nvSpPr>
              <p:cNvPr id="23" name="Rectangle 22"/>
              <p:cNvSpPr/>
              <p:nvPr/>
            </p:nvSpPr>
            <p:spPr>
              <a:xfrm>
                <a:off x="0" y="5224752"/>
                <a:ext cx="9144000" cy="241539"/>
              </a:xfrm>
              <a:prstGeom prst="rect">
                <a:avLst/>
              </a:prstGeom>
              <a:solidFill>
                <a:srgbClr val="011E60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4" name="Rectangle 23"/>
              <p:cNvSpPr/>
              <p:nvPr/>
            </p:nvSpPr>
            <p:spPr>
              <a:xfrm>
                <a:off x="0" y="5455709"/>
                <a:ext cx="9144000" cy="51339"/>
              </a:xfrm>
              <a:prstGeom prst="rect">
                <a:avLst/>
              </a:prstGeom>
              <a:solidFill>
                <a:srgbClr val="A31522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2" name="TextBox 21"/>
            <p:cNvSpPr txBox="1"/>
            <p:nvPr userDrawn="1"/>
          </p:nvSpPr>
          <p:spPr>
            <a:xfrm>
              <a:off x="2630169" y="5859701"/>
              <a:ext cx="640539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dirty="0" err="1">
                  <a:solidFill>
                    <a:schemeClr val="bg1"/>
                  </a:solidFill>
                  <a:latin typeface="Helvetica Neue Thin"/>
                  <a:cs typeface="Helvetica Neue Thin"/>
                </a:rPr>
                <a:t>www.mnta.org</a:t>
              </a:r>
              <a:endParaRPr lang="en-US" dirty="0">
                <a:solidFill>
                  <a:schemeClr val="bg1"/>
                </a:solidFill>
                <a:latin typeface="Helvetica Neue Thin"/>
                <a:cs typeface="Helvetica Neue Thin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37755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Helvetica Neue Thin"/>
                <a:cs typeface="Helvetica Neue Thin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 b="0" i="0">
                <a:latin typeface="Helvetica Neue"/>
                <a:cs typeface="Helvetica Neue"/>
              </a:defRPr>
            </a:lvl1pPr>
            <a:lvl2pPr>
              <a:defRPr sz="2400" b="0" i="0">
                <a:latin typeface="Helvetica Neue"/>
                <a:cs typeface="Helvetica Neue"/>
              </a:defRPr>
            </a:lvl2pPr>
            <a:lvl3pPr>
              <a:defRPr sz="2000" b="0" i="0">
                <a:latin typeface="Helvetica Neue"/>
                <a:cs typeface="Helvetica Neue"/>
              </a:defRPr>
            </a:lvl3pPr>
            <a:lvl4pPr>
              <a:defRPr sz="1800" b="0" i="0">
                <a:latin typeface="Helvetica Neue"/>
                <a:cs typeface="Helvetica Neue"/>
              </a:defRPr>
            </a:lvl4pPr>
            <a:lvl5pPr>
              <a:defRPr sz="1800" b="0" i="0">
                <a:latin typeface="Helvetica Neue"/>
                <a:cs typeface="Helvetica Neue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 b="0" i="0">
                <a:latin typeface="Helvetica Neue"/>
                <a:cs typeface="Helvetica Neue"/>
              </a:defRPr>
            </a:lvl1pPr>
            <a:lvl2pPr>
              <a:defRPr sz="2400" b="0" i="0">
                <a:latin typeface="Helvetica Neue"/>
                <a:cs typeface="Helvetica Neue"/>
              </a:defRPr>
            </a:lvl2pPr>
            <a:lvl3pPr>
              <a:defRPr sz="2000" b="0" i="0">
                <a:latin typeface="Helvetica Neue"/>
                <a:cs typeface="Helvetica Neue"/>
              </a:defRPr>
            </a:lvl3pPr>
            <a:lvl4pPr>
              <a:defRPr sz="1800" b="0" i="0">
                <a:latin typeface="Helvetica Neue"/>
                <a:cs typeface="Helvetica Neue"/>
              </a:defRPr>
            </a:lvl4pPr>
            <a:lvl5pPr>
              <a:defRPr sz="1800" b="0" i="0">
                <a:latin typeface="Helvetica Neue"/>
                <a:cs typeface="Helvetica Neue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FE8E3F9-CC4F-614D-B290-7A304BB66F0D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78761E7-9A9F-B240-B0B7-3E48CFABA638}" type="slidenum">
              <a:rPr lang="en-US" smtClean="0"/>
              <a:t>‹#›</a:t>
            </a:fld>
            <a:endParaRPr lang="en-US"/>
          </a:p>
        </p:txBody>
      </p:sp>
      <p:sp>
        <p:nvSpPr>
          <p:cNvPr id="18" name="TextBox 17"/>
          <p:cNvSpPr txBox="1"/>
          <p:nvPr userDrawn="1"/>
        </p:nvSpPr>
        <p:spPr>
          <a:xfrm>
            <a:off x="2630169" y="6221632"/>
            <a:ext cx="64053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err="1">
                <a:solidFill>
                  <a:schemeClr val="bg1"/>
                </a:solidFill>
                <a:latin typeface="Helvetica Neue Thin"/>
                <a:cs typeface="Helvetica Neue Thin"/>
              </a:rPr>
              <a:t>www.mnta.org</a:t>
            </a:r>
            <a:endParaRPr lang="en-US" dirty="0">
              <a:solidFill>
                <a:schemeClr val="bg1"/>
              </a:solidFill>
              <a:latin typeface="Helvetica Neue Thin"/>
              <a:cs typeface="Helvetica Neue Thin"/>
            </a:endParaRPr>
          </a:p>
        </p:txBody>
      </p:sp>
      <p:grpSp>
        <p:nvGrpSpPr>
          <p:cNvPr id="19" name="Group 18"/>
          <p:cNvGrpSpPr/>
          <p:nvPr userDrawn="1"/>
        </p:nvGrpSpPr>
        <p:grpSpPr>
          <a:xfrm>
            <a:off x="0" y="6204378"/>
            <a:ext cx="9195182" cy="473072"/>
            <a:chOff x="0" y="5842447"/>
            <a:chExt cx="9195182" cy="473072"/>
          </a:xfrm>
        </p:grpSpPr>
        <p:grpSp>
          <p:nvGrpSpPr>
            <p:cNvPr id="20" name="Group 19"/>
            <p:cNvGrpSpPr/>
            <p:nvPr userDrawn="1"/>
          </p:nvGrpSpPr>
          <p:grpSpPr>
            <a:xfrm>
              <a:off x="0" y="5842447"/>
              <a:ext cx="9195182" cy="473072"/>
              <a:chOff x="0" y="5224752"/>
              <a:chExt cx="9144000" cy="282296"/>
            </a:xfrm>
          </p:grpSpPr>
          <p:sp>
            <p:nvSpPr>
              <p:cNvPr id="22" name="Rectangle 21"/>
              <p:cNvSpPr/>
              <p:nvPr/>
            </p:nvSpPr>
            <p:spPr>
              <a:xfrm>
                <a:off x="0" y="5224752"/>
                <a:ext cx="9144000" cy="241539"/>
              </a:xfrm>
              <a:prstGeom prst="rect">
                <a:avLst/>
              </a:prstGeom>
              <a:solidFill>
                <a:srgbClr val="011E60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0" y="5455709"/>
                <a:ext cx="9144000" cy="51339"/>
              </a:xfrm>
              <a:prstGeom prst="rect">
                <a:avLst/>
              </a:prstGeom>
              <a:solidFill>
                <a:srgbClr val="A31522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1" name="TextBox 20"/>
            <p:cNvSpPr txBox="1"/>
            <p:nvPr userDrawn="1"/>
          </p:nvSpPr>
          <p:spPr>
            <a:xfrm>
              <a:off x="2630169" y="5859701"/>
              <a:ext cx="640539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dirty="0" err="1">
                  <a:solidFill>
                    <a:schemeClr val="bg1"/>
                  </a:solidFill>
                  <a:latin typeface="Helvetica Neue Thin"/>
                  <a:cs typeface="Helvetica Neue Thin"/>
                </a:rPr>
                <a:t>www.mnta.org</a:t>
              </a:r>
              <a:endParaRPr lang="en-US" dirty="0">
                <a:solidFill>
                  <a:schemeClr val="bg1"/>
                </a:solidFill>
                <a:latin typeface="Helvetica Neue Thin"/>
                <a:cs typeface="Helvetica Neue Thin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827154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Helvetica Neue Thin"/>
                <a:cs typeface="Helvetica Neue Thin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1" i="0">
                <a:latin typeface="Helvetica Neue"/>
                <a:cs typeface="Helvetica Neue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 b="0" i="0">
                <a:latin typeface="Helvetica Neue"/>
                <a:cs typeface="Helvetica Neue"/>
              </a:defRPr>
            </a:lvl1pPr>
            <a:lvl2pPr>
              <a:defRPr sz="2000" b="0" i="0">
                <a:latin typeface="Helvetica Neue"/>
                <a:cs typeface="Helvetica Neue"/>
              </a:defRPr>
            </a:lvl2pPr>
            <a:lvl3pPr>
              <a:defRPr sz="1800" b="0" i="0">
                <a:latin typeface="Helvetica Neue"/>
                <a:cs typeface="Helvetica Neue"/>
              </a:defRPr>
            </a:lvl3pPr>
            <a:lvl4pPr>
              <a:defRPr sz="1600" b="0" i="0">
                <a:latin typeface="Helvetica Neue"/>
                <a:cs typeface="Helvetica Neue"/>
              </a:defRPr>
            </a:lvl4pPr>
            <a:lvl5pPr>
              <a:defRPr sz="1600" b="0" i="0">
                <a:latin typeface="Helvetica Neue"/>
                <a:cs typeface="Helvetica Neue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 b="1" i="0">
                <a:latin typeface="Helvetica Neue"/>
                <a:cs typeface="Helvetica Neue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 b="0" i="0">
                <a:latin typeface="Helvetica Neue"/>
                <a:cs typeface="Helvetica Neue"/>
              </a:defRPr>
            </a:lvl1pPr>
            <a:lvl2pPr>
              <a:defRPr sz="2000" b="0" i="0">
                <a:latin typeface="Helvetica Neue"/>
                <a:cs typeface="Helvetica Neue"/>
              </a:defRPr>
            </a:lvl2pPr>
            <a:lvl3pPr>
              <a:defRPr sz="1800" b="0" i="0">
                <a:latin typeface="Helvetica Neue"/>
                <a:cs typeface="Helvetica Neue"/>
              </a:defRPr>
            </a:lvl3pPr>
            <a:lvl4pPr>
              <a:defRPr sz="1600" b="0" i="0">
                <a:latin typeface="Helvetica Neue"/>
                <a:cs typeface="Helvetica Neue"/>
              </a:defRPr>
            </a:lvl4pPr>
            <a:lvl5pPr>
              <a:defRPr sz="1600" b="0" i="0">
                <a:latin typeface="Helvetica Neue"/>
                <a:cs typeface="Helvetica Neue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FE8E3F9-CC4F-614D-B290-7A304BB66F0D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78761E7-9A9F-B240-B0B7-3E48CFABA638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TextBox 19"/>
          <p:cNvSpPr txBox="1"/>
          <p:nvPr userDrawn="1"/>
        </p:nvSpPr>
        <p:spPr>
          <a:xfrm>
            <a:off x="2630169" y="6221632"/>
            <a:ext cx="64053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err="1">
                <a:solidFill>
                  <a:schemeClr val="bg1"/>
                </a:solidFill>
                <a:latin typeface="Helvetica Neue Thin"/>
                <a:cs typeface="Helvetica Neue Thin"/>
              </a:rPr>
              <a:t>www.mnta.org</a:t>
            </a:r>
            <a:endParaRPr lang="en-US" dirty="0">
              <a:solidFill>
                <a:schemeClr val="bg1"/>
              </a:solidFill>
              <a:latin typeface="Helvetica Neue Thin"/>
              <a:cs typeface="Helvetica Neue Thin"/>
            </a:endParaRPr>
          </a:p>
        </p:txBody>
      </p:sp>
      <p:grpSp>
        <p:nvGrpSpPr>
          <p:cNvPr id="21" name="Group 20"/>
          <p:cNvGrpSpPr/>
          <p:nvPr userDrawn="1"/>
        </p:nvGrpSpPr>
        <p:grpSpPr>
          <a:xfrm>
            <a:off x="0" y="6204378"/>
            <a:ext cx="9195182" cy="473072"/>
            <a:chOff x="0" y="5842447"/>
            <a:chExt cx="9195182" cy="473072"/>
          </a:xfrm>
        </p:grpSpPr>
        <p:grpSp>
          <p:nvGrpSpPr>
            <p:cNvPr id="22" name="Group 21"/>
            <p:cNvGrpSpPr/>
            <p:nvPr userDrawn="1"/>
          </p:nvGrpSpPr>
          <p:grpSpPr>
            <a:xfrm>
              <a:off x="0" y="5842447"/>
              <a:ext cx="9195182" cy="473072"/>
              <a:chOff x="0" y="5224752"/>
              <a:chExt cx="9144000" cy="282296"/>
            </a:xfrm>
          </p:grpSpPr>
          <p:sp>
            <p:nvSpPr>
              <p:cNvPr id="24" name="Rectangle 23"/>
              <p:cNvSpPr/>
              <p:nvPr/>
            </p:nvSpPr>
            <p:spPr>
              <a:xfrm>
                <a:off x="0" y="5224752"/>
                <a:ext cx="9144000" cy="241539"/>
              </a:xfrm>
              <a:prstGeom prst="rect">
                <a:avLst/>
              </a:prstGeom>
              <a:solidFill>
                <a:srgbClr val="011E60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5" name="Rectangle 24"/>
              <p:cNvSpPr/>
              <p:nvPr/>
            </p:nvSpPr>
            <p:spPr>
              <a:xfrm>
                <a:off x="0" y="5455709"/>
                <a:ext cx="9144000" cy="51339"/>
              </a:xfrm>
              <a:prstGeom prst="rect">
                <a:avLst/>
              </a:prstGeom>
              <a:solidFill>
                <a:srgbClr val="A31522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23" name="TextBox 22"/>
            <p:cNvSpPr txBox="1"/>
            <p:nvPr userDrawn="1"/>
          </p:nvSpPr>
          <p:spPr>
            <a:xfrm>
              <a:off x="2630169" y="5859701"/>
              <a:ext cx="640539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dirty="0" err="1">
                  <a:solidFill>
                    <a:schemeClr val="bg1"/>
                  </a:solidFill>
                  <a:latin typeface="Helvetica Neue Thin"/>
                  <a:cs typeface="Helvetica Neue Thin"/>
                </a:rPr>
                <a:t>www.mnta.org</a:t>
              </a:r>
              <a:endParaRPr lang="en-US" dirty="0">
                <a:solidFill>
                  <a:schemeClr val="bg1"/>
                </a:solidFill>
                <a:latin typeface="Helvetica Neue Thin"/>
                <a:cs typeface="Helvetica Neue Thin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493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Helvetica Neue Thin"/>
                <a:cs typeface="Helvetica Neue Thin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FE8E3F9-CC4F-614D-B290-7A304BB66F0D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78761E7-9A9F-B240-B0B7-3E48CFABA638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TextBox 15"/>
          <p:cNvSpPr txBox="1"/>
          <p:nvPr userDrawn="1"/>
        </p:nvSpPr>
        <p:spPr>
          <a:xfrm>
            <a:off x="2630169" y="6221632"/>
            <a:ext cx="64053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err="1">
                <a:solidFill>
                  <a:schemeClr val="bg1"/>
                </a:solidFill>
                <a:latin typeface="Helvetica Neue Thin"/>
                <a:cs typeface="Helvetica Neue Thin"/>
              </a:rPr>
              <a:t>www.mnta.org</a:t>
            </a:r>
            <a:endParaRPr lang="en-US" dirty="0">
              <a:solidFill>
                <a:schemeClr val="bg1"/>
              </a:solidFill>
              <a:latin typeface="Helvetica Neue Thin"/>
              <a:cs typeface="Helvetica Neue Thin"/>
            </a:endParaRPr>
          </a:p>
        </p:txBody>
      </p:sp>
      <p:grpSp>
        <p:nvGrpSpPr>
          <p:cNvPr id="17" name="Group 16"/>
          <p:cNvGrpSpPr/>
          <p:nvPr userDrawn="1"/>
        </p:nvGrpSpPr>
        <p:grpSpPr>
          <a:xfrm>
            <a:off x="0" y="6204378"/>
            <a:ext cx="9195182" cy="473072"/>
            <a:chOff x="0" y="5842447"/>
            <a:chExt cx="9195182" cy="473072"/>
          </a:xfrm>
        </p:grpSpPr>
        <p:grpSp>
          <p:nvGrpSpPr>
            <p:cNvPr id="18" name="Group 17"/>
            <p:cNvGrpSpPr/>
            <p:nvPr userDrawn="1"/>
          </p:nvGrpSpPr>
          <p:grpSpPr>
            <a:xfrm>
              <a:off x="0" y="5842447"/>
              <a:ext cx="9195182" cy="473072"/>
              <a:chOff x="0" y="5224752"/>
              <a:chExt cx="9144000" cy="282296"/>
            </a:xfrm>
          </p:grpSpPr>
          <p:sp>
            <p:nvSpPr>
              <p:cNvPr id="20" name="Rectangle 19"/>
              <p:cNvSpPr/>
              <p:nvPr/>
            </p:nvSpPr>
            <p:spPr>
              <a:xfrm>
                <a:off x="0" y="5224752"/>
                <a:ext cx="9144000" cy="241539"/>
              </a:xfrm>
              <a:prstGeom prst="rect">
                <a:avLst/>
              </a:prstGeom>
              <a:solidFill>
                <a:srgbClr val="011E60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1" name="Rectangle 20"/>
              <p:cNvSpPr/>
              <p:nvPr/>
            </p:nvSpPr>
            <p:spPr>
              <a:xfrm>
                <a:off x="0" y="5455709"/>
                <a:ext cx="9144000" cy="51339"/>
              </a:xfrm>
              <a:prstGeom prst="rect">
                <a:avLst/>
              </a:prstGeom>
              <a:solidFill>
                <a:srgbClr val="A31522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9" name="TextBox 18"/>
            <p:cNvSpPr txBox="1"/>
            <p:nvPr userDrawn="1"/>
          </p:nvSpPr>
          <p:spPr>
            <a:xfrm>
              <a:off x="2630169" y="5859701"/>
              <a:ext cx="640539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dirty="0" err="1">
                  <a:solidFill>
                    <a:schemeClr val="bg1"/>
                  </a:solidFill>
                  <a:latin typeface="Helvetica Neue Thin"/>
                  <a:cs typeface="Helvetica Neue Thin"/>
                </a:rPr>
                <a:t>www.mnta.org</a:t>
              </a:r>
              <a:endParaRPr lang="en-US" dirty="0">
                <a:solidFill>
                  <a:schemeClr val="bg1"/>
                </a:solidFill>
                <a:latin typeface="Helvetica Neue Thin"/>
                <a:cs typeface="Helvetica Neue Thin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90716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FE8E3F9-CC4F-614D-B290-7A304BB66F0D}" type="datetimeFigureOut">
              <a:rPr lang="en-US" smtClean="0"/>
              <a:t>1/19/2021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78761E7-9A9F-B240-B0B7-3E48CFABA638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Rectangle 13"/>
          <p:cNvSpPr/>
          <p:nvPr userDrawn="1"/>
        </p:nvSpPr>
        <p:spPr>
          <a:xfrm>
            <a:off x="0" y="6204378"/>
            <a:ext cx="9195182" cy="404771"/>
          </a:xfrm>
          <a:prstGeom prst="rect">
            <a:avLst/>
          </a:prstGeom>
          <a:solidFill>
            <a:srgbClr val="011E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 userDrawn="1"/>
        </p:nvSpPr>
        <p:spPr>
          <a:xfrm>
            <a:off x="0" y="6591416"/>
            <a:ext cx="9195182" cy="86034"/>
          </a:xfrm>
          <a:prstGeom prst="rect">
            <a:avLst/>
          </a:prstGeom>
          <a:solidFill>
            <a:srgbClr val="A315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 userDrawn="1"/>
        </p:nvSpPr>
        <p:spPr>
          <a:xfrm>
            <a:off x="2630169" y="6221632"/>
            <a:ext cx="64053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err="1">
                <a:solidFill>
                  <a:schemeClr val="bg1"/>
                </a:solidFill>
                <a:latin typeface="Helvetica Neue Thin"/>
                <a:cs typeface="Helvetica Neue Thin"/>
              </a:rPr>
              <a:t>www.mnta.org</a:t>
            </a:r>
            <a:endParaRPr lang="en-US" dirty="0">
              <a:solidFill>
                <a:schemeClr val="bg1"/>
              </a:solidFill>
              <a:latin typeface="Helvetica Neue Thin"/>
              <a:cs typeface="Helvetica Neue Thin"/>
            </a:endParaRPr>
          </a:p>
        </p:txBody>
      </p:sp>
    </p:spTree>
    <p:extLst>
      <p:ext uri="{BB962C8B-B14F-4D97-AF65-F5344CB8AC3E}">
        <p14:creationId xmlns:p14="http://schemas.microsoft.com/office/powerpoint/2010/main" val="836415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FE8E3F9-CC4F-614D-B290-7A304BB66F0D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78761E7-9A9F-B240-B0B7-3E48CFABA638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Rectangle 16"/>
          <p:cNvSpPr/>
          <p:nvPr userDrawn="1"/>
        </p:nvSpPr>
        <p:spPr>
          <a:xfrm>
            <a:off x="0" y="6204378"/>
            <a:ext cx="9195182" cy="404771"/>
          </a:xfrm>
          <a:prstGeom prst="rect">
            <a:avLst/>
          </a:prstGeom>
          <a:solidFill>
            <a:srgbClr val="011E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 userDrawn="1"/>
        </p:nvSpPr>
        <p:spPr>
          <a:xfrm>
            <a:off x="0" y="6591416"/>
            <a:ext cx="9195182" cy="86034"/>
          </a:xfrm>
          <a:prstGeom prst="rect">
            <a:avLst/>
          </a:prstGeom>
          <a:solidFill>
            <a:srgbClr val="A3152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 userDrawn="1"/>
        </p:nvSpPr>
        <p:spPr>
          <a:xfrm>
            <a:off x="2630169" y="6221632"/>
            <a:ext cx="64053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err="1">
                <a:solidFill>
                  <a:schemeClr val="bg1"/>
                </a:solidFill>
                <a:latin typeface="Helvetica Neue Thin"/>
                <a:cs typeface="Helvetica Neue Thin"/>
              </a:rPr>
              <a:t>www.mnta.org</a:t>
            </a:r>
            <a:endParaRPr lang="en-US" dirty="0">
              <a:solidFill>
                <a:schemeClr val="bg1"/>
              </a:solidFill>
              <a:latin typeface="Helvetica Neue Thin"/>
              <a:cs typeface="Helvetica Neue Thin"/>
            </a:endParaRPr>
          </a:p>
        </p:txBody>
      </p:sp>
    </p:spTree>
    <p:extLst>
      <p:ext uri="{BB962C8B-B14F-4D97-AF65-F5344CB8AC3E}">
        <p14:creationId xmlns:p14="http://schemas.microsoft.com/office/powerpoint/2010/main" val="4278075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FE8E3F9-CC4F-614D-B290-7A304BB66F0D}" type="datetimeFigureOut">
              <a:rPr lang="en-US" smtClean="0"/>
              <a:t>1/19/2021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78761E7-9A9F-B240-B0B7-3E48CFABA638}" type="slidenum">
              <a:rPr lang="en-US" smtClean="0"/>
              <a:t>‹#›</a:t>
            </a:fld>
            <a:endParaRPr lang="en-US"/>
          </a:p>
        </p:txBody>
      </p:sp>
      <p:grpSp>
        <p:nvGrpSpPr>
          <p:cNvPr id="12" name="Group 11"/>
          <p:cNvGrpSpPr/>
          <p:nvPr userDrawn="1"/>
        </p:nvGrpSpPr>
        <p:grpSpPr>
          <a:xfrm>
            <a:off x="0" y="5842447"/>
            <a:ext cx="9195182" cy="473072"/>
            <a:chOff x="0" y="5842447"/>
            <a:chExt cx="9195182" cy="473072"/>
          </a:xfrm>
        </p:grpSpPr>
        <p:grpSp>
          <p:nvGrpSpPr>
            <p:cNvPr id="13" name="Group 12"/>
            <p:cNvGrpSpPr/>
            <p:nvPr userDrawn="1"/>
          </p:nvGrpSpPr>
          <p:grpSpPr>
            <a:xfrm>
              <a:off x="0" y="5842447"/>
              <a:ext cx="9195182" cy="473072"/>
              <a:chOff x="0" y="5224752"/>
              <a:chExt cx="9144000" cy="282296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0" y="5224752"/>
                <a:ext cx="9144000" cy="241539"/>
              </a:xfrm>
              <a:prstGeom prst="rect">
                <a:avLst/>
              </a:prstGeom>
              <a:solidFill>
                <a:srgbClr val="011E60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0" y="5455709"/>
                <a:ext cx="9144000" cy="51339"/>
              </a:xfrm>
              <a:prstGeom prst="rect">
                <a:avLst/>
              </a:prstGeom>
              <a:solidFill>
                <a:srgbClr val="A31522"/>
              </a:solidFill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4" name="TextBox 13"/>
            <p:cNvSpPr txBox="1"/>
            <p:nvPr userDrawn="1"/>
          </p:nvSpPr>
          <p:spPr>
            <a:xfrm>
              <a:off x="2630169" y="5859701"/>
              <a:ext cx="640539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dirty="0">
                  <a:solidFill>
                    <a:schemeClr val="bg1"/>
                  </a:solidFill>
                  <a:latin typeface="Helvetica Neue Thin"/>
                  <a:cs typeface="Helvetica Neue Thin"/>
                </a:rPr>
                <a:t>MTA Safety Program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02004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25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2">
            <a:extLst>
              <a:ext uri="{FF2B5EF4-FFF2-40B4-BE49-F238E27FC236}">
                <a16:creationId xmlns:a16="http://schemas.microsoft.com/office/drawing/2014/main" id="{FADCC715-95F5-430F-8980-DE5861DE9927}"/>
              </a:ext>
            </a:extLst>
          </p:cNvPr>
          <p:cNvSpPr txBox="1">
            <a:spLocks/>
          </p:cNvSpPr>
          <p:nvPr/>
        </p:nvSpPr>
        <p:spPr bwMode="auto">
          <a:xfrm>
            <a:off x="4655976" y="4833258"/>
            <a:ext cx="4394718" cy="175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2860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7432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2004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657600" indent="0" algn="ctr" rtl="0" fontAlgn="base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algn="l" defTabSz="914400"/>
            <a:r>
              <a:rPr lang="en-US" sz="2400" kern="0" dirty="0">
                <a:solidFill>
                  <a:srgbClr val="FFFFFF"/>
                </a:solidFill>
                <a:ea typeface="ＭＳ Ｐゴシック"/>
              </a:rPr>
              <a:t>Presented by Brent Christensen</a:t>
            </a:r>
          </a:p>
          <a:p>
            <a:pPr algn="l" defTabSz="914400"/>
            <a:r>
              <a:rPr lang="en-US" sz="2400" kern="0" dirty="0">
                <a:solidFill>
                  <a:srgbClr val="FFFFFF"/>
                </a:solidFill>
                <a:ea typeface="ＭＳ Ｐゴシック"/>
              </a:rPr>
              <a:t>President/CEO</a:t>
            </a:r>
          </a:p>
          <a:p>
            <a:pPr algn="l" defTabSz="914400"/>
            <a:r>
              <a:rPr lang="en-US" sz="2400" kern="0" dirty="0">
                <a:solidFill>
                  <a:srgbClr val="FFFFFF"/>
                </a:solidFill>
                <a:ea typeface="ＭＳ Ｐゴシック"/>
              </a:rPr>
              <a:t>House Commerce Committee</a:t>
            </a:r>
          </a:p>
          <a:p>
            <a:pPr algn="l" defTabSz="914400"/>
            <a:r>
              <a:rPr lang="en-US" sz="2400" kern="0" dirty="0">
                <a:solidFill>
                  <a:srgbClr val="FFFFFF"/>
                </a:solidFill>
                <a:ea typeface="ＭＳ Ｐゴシック"/>
              </a:rPr>
              <a:t>20 January 2021</a:t>
            </a:r>
          </a:p>
        </p:txBody>
      </p:sp>
    </p:spTree>
    <p:extLst>
      <p:ext uri="{BB962C8B-B14F-4D97-AF65-F5344CB8AC3E}">
        <p14:creationId xmlns:p14="http://schemas.microsoft.com/office/powerpoint/2010/main" val="4887524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04800"/>
            <a:ext cx="7620000" cy="1143000"/>
          </a:xfrm>
        </p:spPr>
        <p:txBody>
          <a:bodyPr/>
          <a:lstStyle/>
          <a:p>
            <a:r>
              <a:rPr lang="en-US" dirty="0"/>
              <a:t>Minnesota Telecom Alliance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063690"/>
            <a:ext cx="7391400" cy="4876800"/>
          </a:xfrm>
        </p:spPr>
        <p:txBody>
          <a:bodyPr/>
          <a:lstStyle/>
          <a:p>
            <a:r>
              <a:rPr lang="en-US" sz="2400" dirty="0"/>
              <a:t>We are 42 broadband providers who serve rural Minnesota.</a:t>
            </a:r>
            <a:endParaRPr lang="en-US" sz="1200" dirty="0"/>
          </a:p>
          <a:p>
            <a:r>
              <a:rPr lang="en-US" sz="2400" dirty="0"/>
              <a:t>Members range from CenturyLink to one member with 233 telecom customers. </a:t>
            </a:r>
          </a:p>
          <a:p>
            <a:r>
              <a:rPr lang="en-US" sz="2400" dirty="0"/>
              <a:t>Almost every telecom company, except Frontier and Windstream.</a:t>
            </a:r>
          </a:p>
          <a:p>
            <a:r>
              <a:rPr lang="en-US" sz="2400" dirty="0"/>
              <a:t>Who we are not:</a:t>
            </a:r>
          </a:p>
          <a:p>
            <a:pPr lvl="1"/>
            <a:r>
              <a:rPr lang="en-US" sz="2000" dirty="0"/>
              <a:t>Cellular companies</a:t>
            </a:r>
          </a:p>
          <a:p>
            <a:pPr lvl="1"/>
            <a:r>
              <a:rPr lang="en-US" sz="2000" dirty="0"/>
              <a:t>Vonage &amp; Magic Jack</a:t>
            </a:r>
          </a:p>
          <a:p>
            <a:endParaRPr lang="en-US" sz="2400" dirty="0"/>
          </a:p>
          <a:p>
            <a:r>
              <a:rPr lang="en-US" sz="2400" dirty="0"/>
              <a:t>MTA Members have transitioned from landline telephone companies to broadband providers.</a:t>
            </a:r>
          </a:p>
          <a:p>
            <a:pPr marL="0" indent="0">
              <a:buNone/>
            </a:pP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41288516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609600"/>
            <a:ext cx="7848600" cy="1143000"/>
          </a:xfrm>
        </p:spPr>
        <p:txBody>
          <a:bodyPr/>
          <a:lstStyle/>
          <a:p>
            <a:r>
              <a:rPr lang="en-US" sz="3600" dirty="0"/>
              <a:t>How MTA Members</a:t>
            </a:r>
            <a:br>
              <a:rPr lang="en-US" sz="3600" dirty="0"/>
            </a:br>
            <a:r>
              <a:rPr lang="en-US" sz="3600" dirty="0"/>
              <a:t>Deploy Telecom Services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2180254"/>
            <a:ext cx="8229600" cy="2925147"/>
          </a:xfrm>
        </p:spPr>
        <p:txBody>
          <a:bodyPr/>
          <a:lstStyle/>
          <a:p>
            <a:r>
              <a:rPr lang="en-US" dirty="0"/>
              <a:t>Fiber to the Premise (FTTP)</a:t>
            </a:r>
          </a:p>
          <a:p>
            <a:pPr marL="0" indent="0">
              <a:buNone/>
            </a:pPr>
            <a:endParaRPr lang="en-US" sz="1200" dirty="0"/>
          </a:p>
          <a:p>
            <a:r>
              <a:rPr lang="en-US" dirty="0"/>
              <a:t>Fiber to the Node (FTTN)</a:t>
            </a:r>
          </a:p>
          <a:p>
            <a:pPr marL="0" indent="0">
              <a:buNone/>
            </a:pPr>
            <a:endParaRPr lang="en-US" sz="1200" dirty="0"/>
          </a:p>
          <a:p>
            <a:r>
              <a:rPr lang="en-US" dirty="0"/>
              <a:t>Fixed Wireless </a:t>
            </a:r>
            <a:br>
              <a:rPr lang="en-US" dirty="0"/>
            </a:br>
            <a:r>
              <a:rPr lang="en-US" dirty="0"/>
              <a:t>       (both licensed &amp; unlicensed)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1519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We Are Regulated Compared to Our Competition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6300" y="1805473"/>
            <a:ext cx="7391400" cy="4343400"/>
          </a:xfrm>
        </p:spPr>
        <p:txBody>
          <a:bodyPr/>
          <a:lstStyle/>
          <a:p>
            <a:r>
              <a:rPr lang="en-US" sz="2400" dirty="0"/>
              <a:t>Local Exchange Carrier (ILEC &amp; CLEC)</a:t>
            </a:r>
          </a:p>
          <a:p>
            <a:pPr lvl="1"/>
            <a:r>
              <a:rPr lang="en-US" sz="2000" dirty="0"/>
              <a:t>Public Utilities Commission</a:t>
            </a:r>
          </a:p>
          <a:p>
            <a:pPr lvl="1"/>
            <a:r>
              <a:rPr lang="en-US" sz="2000" dirty="0"/>
              <a:t>MN Department of Commerce</a:t>
            </a:r>
          </a:p>
          <a:p>
            <a:pPr lvl="1"/>
            <a:r>
              <a:rPr lang="en-US" sz="2000" dirty="0"/>
              <a:t>MN Office of Attorney General</a:t>
            </a:r>
          </a:p>
          <a:p>
            <a:pPr lvl="1"/>
            <a:r>
              <a:rPr lang="en-US" sz="2000" dirty="0"/>
              <a:t>FCC</a:t>
            </a:r>
          </a:p>
          <a:p>
            <a:pPr marL="457200" lvl="1" indent="0">
              <a:buNone/>
            </a:pPr>
            <a:endParaRPr lang="en-US" sz="2000" dirty="0"/>
          </a:p>
          <a:p>
            <a:r>
              <a:rPr lang="en-US" sz="2400" dirty="0"/>
              <a:t>Wireless Carriers</a:t>
            </a:r>
          </a:p>
          <a:p>
            <a:pPr lvl="1"/>
            <a:r>
              <a:rPr lang="en-US" sz="2000" dirty="0"/>
              <a:t>FCC</a:t>
            </a:r>
          </a:p>
          <a:p>
            <a:pPr marL="457200" lvl="1" indent="0">
              <a:buNone/>
            </a:pPr>
            <a:endParaRPr lang="en-US" sz="2000" dirty="0"/>
          </a:p>
          <a:p>
            <a:r>
              <a:rPr lang="en-US" sz="2400" dirty="0"/>
              <a:t>Voice over Internet Protocol (VoIP)</a:t>
            </a:r>
          </a:p>
          <a:p>
            <a:pPr lvl="1"/>
            <a:r>
              <a:rPr lang="en-US" sz="2000" dirty="0"/>
              <a:t>Information Service, lightly regulated by FCC</a:t>
            </a:r>
          </a:p>
        </p:txBody>
      </p:sp>
    </p:spTree>
    <p:extLst>
      <p:ext uri="{BB962C8B-B14F-4D97-AF65-F5344CB8AC3E}">
        <p14:creationId xmlns:p14="http://schemas.microsoft.com/office/powerpoint/2010/main" val="18034343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We Are Regulated By Service Offerings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643742"/>
            <a:ext cx="7391400" cy="4477139"/>
          </a:xfrm>
        </p:spPr>
        <p:txBody>
          <a:bodyPr/>
          <a:lstStyle/>
          <a:p>
            <a:r>
              <a:rPr lang="en-US" sz="2000" dirty="0"/>
              <a:t>Plain Old Telephone Service (POTS)</a:t>
            </a:r>
          </a:p>
          <a:p>
            <a:pPr lvl="1"/>
            <a:r>
              <a:rPr lang="en-US" sz="2000" dirty="0"/>
              <a:t>Public Utilities Commission</a:t>
            </a:r>
          </a:p>
          <a:p>
            <a:pPr lvl="1"/>
            <a:r>
              <a:rPr lang="en-US" sz="2000" dirty="0"/>
              <a:t>MN Department of Commerce</a:t>
            </a:r>
          </a:p>
          <a:p>
            <a:pPr lvl="1"/>
            <a:r>
              <a:rPr lang="en-US" sz="2000" dirty="0"/>
              <a:t>MN Office of Attorney General</a:t>
            </a:r>
          </a:p>
          <a:p>
            <a:pPr lvl="1"/>
            <a:r>
              <a:rPr lang="en-US" sz="2000" dirty="0"/>
              <a:t>FCC</a:t>
            </a:r>
          </a:p>
          <a:p>
            <a:pPr marL="457200" lvl="1" indent="0">
              <a:buNone/>
            </a:pPr>
            <a:endParaRPr lang="en-US" sz="2000" dirty="0"/>
          </a:p>
          <a:p>
            <a:r>
              <a:rPr lang="en-US" sz="2000" dirty="0"/>
              <a:t>Broadcast Television</a:t>
            </a:r>
          </a:p>
          <a:p>
            <a:pPr lvl="1"/>
            <a:r>
              <a:rPr lang="en-US" sz="2000" dirty="0"/>
              <a:t>Local Franchise Agreements</a:t>
            </a:r>
          </a:p>
          <a:p>
            <a:pPr lvl="1"/>
            <a:r>
              <a:rPr lang="en-US" sz="2000" dirty="0"/>
              <a:t>FCC</a:t>
            </a:r>
          </a:p>
          <a:p>
            <a:pPr marL="457200" lvl="1" indent="0">
              <a:buNone/>
            </a:pPr>
            <a:endParaRPr lang="en-US" sz="2000" dirty="0"/>
          </a:p>
          <a:p>
            <a:r>
              <a:rPr lang="en-US" sz="2000" dirty="0"/>
              <a:t>Internet</a:t>
            </a:r>
          </a:p>
          <a:p>
            <a:pPr lvl="1"/>
            <a:r>
              <a:rPr lang="en-US" sz="2000" dirty="0"/>
              <a:t>FCC</a:t>
            </a:r>
          </a:p>
        </p:txBody>
      </p:sp>
    </p:spTree>
    <p:extLst>
      <p:ext uri="{BB962C8B-B14F-4D97-AF65-F5344CB8AC3E}">
        <p14:creationId xmlns:p14="http://schemas.microsoft.com/office/powerpoint/2010/main" val="5515321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7251" y="381000"/>
            <a:ext cx="7620000" cy="1143000"/>
          </a:xfrm>
        </p:spPr>
        <p:txBody>
          <a:bodyPr/>
          <a:lstStyle/>
          <a:p>
            <a:r>
              <a:rPr lang="en-US" sz="4000" dirty="0"/>
              <a:t>So, where does that leave us?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170992"/>
            <a:ext cx="7391400" cy="4953000"/>
          </a:xfrm>
        </p:spPr>
        <p:txBody>
          <a:bodyPr/>
          <a:lstStyle/>
          <a:p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Consumers care more about things the state does not regulate (broadband, wireless) than the ones they do (wireline telephone service). </a:t>
            </a:r>
          </a:p>
          <a:p>
            <a:endParaRPr lang="en-US" sz="2400" dirty="0"/>
          </a:p>
          <a:p>
            <a:r>
              <a:rPr lang="en-US" sz="2400" dirty="0"/>
              <a:t>The Internet used to go over telephone lines, today voice service goes over the Internet.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378741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209800"/>
            <a:ext cx="7620000" cy="1143000"/>
          </a:xfrm>
        </p:spPr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54667" y="5334000"/>
            <a:ext cx="2895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0000FF"/>
                </a:solidFill>
              </a:rPr>
              <a:t>Brent Christensen</a:t>
            </a:r>
          </a:p>
          <a:p>
            <a:pPr algn="ctr"/>
            <a:r>
              <a:rPr lang="en-US" sz="2000" dirty="0">
                <a:solidFill>
                  <a:srgbClr val="0000FF"/>
                </a:solidFill>
              </a:rPr>
              <a:t>brentc@mnta.org</a:t>
            </a:r>
          </a:p>
          <a:p>
            <a:pPr algn="ctr"/>
            <a:r>
              <a:rPr lang="en-US" sz="2000" dirty="0">
                <a:solidFill>
                  <a:srgbClr val="0000FF"/>
                </a:solidFill>
              </a:rPr>
              <a:t>651-288-3723</a:t>
            </a:r>
          </a:p>
        </p:txBody>
      </p:sp>
    </p:spTree>
    <p:extLst>
      <p:ext uri="{BB962C8B-B14F-4D97-AF65-F5344CB8AC3E}">
        <p14:creationId xmlns:p14="http://schemas.microsoft.com/office/powerpoint/2010/main" val="32176978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rgbClr val="000000"/>
      </a:dk1>
      <a:lt1>
        <a:srgbClr val="FFFFFF"/>
      </a:lt1>
      <a:dk2>
        <a:srgbClr val="011E60"/>
      </a:dk2>
      <a:lt2>
        <a:srgbClr val="BDC4D9"/>
      </a:lt2>
      <a:accent1>
        <a:srgbClr val="011E60"/>
      </a:accent1>
      <a:accent2>
        <a:srgbClr val="A31522"/>
      </a:accent2>
      <a:accent3>
        <a:srgbClr val="97A6CB"/>
      </a:accent3>
      <a:accent4>
        <a:srgbClr val="FCFFFF"/>
      </a:accent4>
      <a:accent5>
        <a:srgbClr val="000000"/>
      </a:accent5>
      <a:accent6>
        <a:srgbClr val="F9D349"/>
      </a:accent6>
      <a:hlink>
        <a:srgbClr val="A31522"/>
      </a:hlink>
      <a:folHlink>
        <a:srgbClr val="5A9CB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1211</TotalTime>
  <Words>243</Words>
  <Application>Microsoft Office PowerPoint</Application>
  <PresentationFormat>On-screen Show (4:3)</PresentationFormat>
  <Paragraphs>54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Helvetica Neue</vt:lpstr>
      <vt:lpstr>Helvetica Neue Light</vt:lpstr>
      <vt:lpstr>Helvetica Neue Thin</vt:lpstr>
      <vt:lpstr>Office Theme</vt:lpstr>
      <vt:lpstr>PowerPoint Presentation</vt:lpstr>
      <vt:lpstr>Minnesota Telecom Alliance</vt:lpstr>
      <vt:lpstr>How MTA Members Deploy Telecom Services</vt:lpstr>
      <vt:lpstr>How We Are Regulated Compared to Our Competition</vt:lpstr>
      <vt:lpstr>How We Are Regulated By Service Offerings</vt:lpstr>
      <vt:lpstr>So, where does that leave us?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PT Staff</dc:creator>
  <cp:lastModifiedBy>Brent Christensen</cp:lastModifiedBy>
  <cp:revision>24</cp:revision>
  <dcterms:created xsi:type="dcterms:W3CDTF">2017-08-16T20:56:20Z</dcterms:created>
  <dcterms:modified xsi:type="dcterms:W3CDTF">2021-01-19T19:29:31Z</dcterms:modified>
</cp:coreProperties>
</file>