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1"/>
  </p:notes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1" r:id="rId9"/>
    <p:sldId id="265" r:id="rId10"/>
    <p:sldId id="262" r:id="rId11"/>
    <p:sldId id="266" r:id="rId12"/>
    <p:sldId id="274" r:id="rId13"/>
    <p:sldId id="277" r:id="rId14"/>
    <p:sldId id="304" r:id="rId15"/>
    <p:sldId id="275" r:id="rId16"/>
    <p:sldId id="276" r:id="rId17"/>
    <p:sldId id="297" r:id="rId18"/>
    <p:sldId id="298" r:id="rId19"/>
    <p:sldId id="267" r:id="rId20"/>
    <p:sldId id="278" r:id="rId21"/>
    <p:sldId id="279" r:id="rId22"/>
    <p:sldId id="283" r:id="rId23"/>
    <p:sldId id="282" r:id="rId24"/>
    <p:sldId id="284" r:id="rId25"/>
    <p:sldId id="285" r:id="rId26"/>
    <p:sldId id="286" r:id="rId27"/>
    <p:sldId id="287" r:id="rId28"/>
    <p:sldId id="280" r:id="rId29"/>
    <p:sldId id="281" r:id="rId30"/>
    <p:sldId id="288" r:id="rId31"/>
    <p:sldId id="289" r:id="rId32"/>
    <p:sldId id="299" r:id="rId33"/>
    <p:sldId id="301" r:id="rId34"/>
    <p:sldId id="300" r:id="rId35"/>
    <p:sldId id="268" r:id="rId36"/>
    <p:sldId id="290" r:id="rId37"/>
    <p:sldId id="291" r:id="rId38"/>
    <p:sldId id="292" r:id="rId39"/>
    <p:sldId id="269" r:id="rId40"/>
    <p:sldId id="293" r:id="rId41"/>
    <p:sldId id="294" r:id="rId42"/>
    <p:sldId id="295" r:id="rId43"/>
    <p:sldId id="296" r:id="rId44"/>
    <p:sldId id="270" r:id="rId45"/>
    <p:sldId id="271" r:id="rId46"/>
    <p:sldId id="272" r:id="rId47"/>
    <p:sldId id="273" r:id="rId48"/>
    <p:sldId id="303" r:id="rId49"/>
    <p:sldId id="302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A17E"/>
    <a:srgbClr val="789C9B"/>
    <a:srgbClr val="7A9A7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innesota\M_Drive\Parent%20Aware\Year%202%20Evaluation%20Report\Parent%20Aware%20enrollment%20-%20Year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innesota\M_Drive\Parent%20Aware\Year%202%20Evaluation%20Report\Parent%20Aware%20enrollment%20-%20Year2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ktout\Local%20Settings\Temporary%20Internet%20Files\Content.Outlook\HJ74OUZM\Parent%20Aware%20enrollment%20-%20Year2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Sheet1!$B$46</c:f>
              <c:strCache>
                <c:ptCount val="1"/>
                <c:pt idx="0">
                  <c:v>Total Enrollment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Sheet1!$A$47:$A$55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Sheet1!$B$47:$B$55</c:f>
              <c:numCache>
                <c:formatCode>General</c:formatCode>
                <c:ptCount val="9"/>
                <c:pt idx="0">
                  <c:v>97</c:v>
                </c:pt>
                <c:pt idx="1">
                  <c:v>105</c:v>
                </c:pt>
                <c:pt idx="2">
                  <c:v>201</c:v>
                </c:pt>
                <c:pt idx="3">
                  <c:v>233</c:v>
                </c:pt>
                <c:pt idx="4">
                  <c:v>255</c:v>
                </c:pt>
                <c:pt idx="5">
                  <c:v>268</c:v>
                </c:pt>
                <c:pt idx="6">
                  <c:v>292</c:v>
                </c:pt>
                <c:pt idx="7">
                  <c:v>321</c:v>
                </c:pt>
                <c:pt idx="8">
                  <c:v>342</c:v>
                </c:pt>
              </c:numCache>
            </c:numRef>
          </c:val>
        </c:ser>
        <c:marker val="1"/>
        <c:axId val="44896640"/>
        <c:axId val="44898176"/>
      </c:lineChart>
      <c:catAx>
        <c:axId val="448966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44898176"/>
        <c:crosses val="autoZero"/>
        <c:auto val="1"/>
        <c:lblAlgn val="ctr"/>
        <c:lblOffset val="100"/>
      </c:catAx>
      <c:valAx>
        <c:axId val="4489817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</a:t>
                </a:r>
                <a:r>
                  <a:rPr lang="en-US"/>
                  <a:t>Number</a:t>
                </a:r>
                <a:r>
                  <a:rPr lang="en-US" baseline="0"/>
                  <a:t> of Programs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2222222222222282E-2"/>
              <c:y val="0.26455234762321378"/>
            </c:manualLayout>
          </c:layout>
        </c:title>
        <c:numFmt formatCode="General" sourceLinked="1"/>
        <c:majorTickMark val="none"/>
        <c:tickLblPos val="nextTo"/>
        <c:crossAx val="4489664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Sheet1!$B$17</c:f>
              <c:strCache>
                <c:ptCount val="1"/>
                <c:pt idx="0">
                  <c:v>Accredited</c:v>
                </c:pt>
              </c:strCache>
            </c:strRef>
          </c:tx>
          <c:spPr>
            <a:ln w="50800">
              <a:solidFill>
                <a:schemeClr val="tx2"/>
              </a:solidFill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showVal val="1"/>
          </c:dLbls>
          <c:cat>
            <c:strRef>
              <c:f>Sheet1!$A$18:$A$26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Sheet1!$B$18:$B$26</c:f>
              <c:numCache>
                <c:formatCode>General</c:formatCode>
                <c:ptCount val="9"/>
                <c:pt idx="0">
                  <c:v>91</c:v>
                </c:pt>
                <c:pt idx="1">
                  <c:v>91</c:v>
                </c:pt>
                <c:pt idx="2">
                  <c:v>115</c:v>
                </c:pt>
                <c:pt idx="3">
                  <c:v>134</c:v>
                </c:pt>
                <c:pt idx="4">
                  <c:v>138</c:v>
                </c:pt>
                <c:pt idx="5">
                  <c:v>139</c:v>
                </c:pt>
                <c:pt idx="6">
                  <c:v>145</c:v>
                </c:pt>
                <c:pt idx="7">
                  <c:v>152</c:v>
                </c:pt>
                <c:pt idx="8">
                  <c:v>152</c:v>
                </c:pt>
              </c:numCache>
            </c:numRef>
          </c:val>
        </c:ser>
        <c:ser>
          <c:idx val="1"/>
          <c:order val="1"/>
          <c:tx>
            <c:strRef>
              <c:f>Sheet1!$C$17</c:f>
              <c:strCache>
                <c:ptCount val="1"/>
                <c:pt idx="0">
                  <c:v>Head Start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showVal val="1"/>
          </c:dLbls>
          <c:cat>
            <c:strRef>
              <c:f>Sheet1!$A$18:$A$26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Sheet1!$C$18:$C$26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23</c:v>
                </c:pt>
                <c:pt idx="3">
                  <c:v>23</c:v>
                </c:pt>
                <c:pt idx="4">
                  <c:v>23</c:v>
                </c:pt>
                <c:pt idx="5">
                  <c:v>23</c:v>
                </c:pt>
                <c:pt idx="6">
                  <c:v>23</c:v>
                </c:pt>
                <c:pt idx="7">
                  <c:v>23</c:v>
                </c:pt>
                <c:pt idx="8">
                  <c:v>23</c:v>
                </c:pt>
              </c:numCache>
            </c:numRef>
          </c:val>
        </c:ser>
        <c:ser>
          <c:idx val="2"/>
          <c:order val="2"/>
          <c:tx>
            <c:strRef>
              <c:f>Sheet1!$D$17</c:f>
              <c:strCache>
                <c:ptCount val="1"/>
                <c:pt idx="0">
                  <c:v>Center/Preschool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showVal val="1"/>
          </c:dLbls>
          <c:cat>
            <c:strRef>
              <c:f>Sheet1!$A$18:$A$26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Sheet1!$D$18:$D$26</c:f>
              <c:numCache>
                <c:formatCode>General</c:formatCode>
                <c:ptCount val="9"/>
                <c:pt idx="0">
                  <c:v>3</c:v>
                </c:pt>
                <c:pt idx="1">
                  <c:v>8</c:v>
                </c:pt>
                <c:pt idx="2">
                  <c:v>12</c:v>
                </c:pt>
                <c:pt idx="3">
                  <c:v>15</c:v>
                </c:pt>
                <c:pt idx="4">
                  <c:v>21</c:v>
                </c:pt>
                <c:pt idx="5">
                  <c:v>26</c:v>
                </c:pt>
                <c:pt idx="6">
                  <c:v>30</c:v>
                </c:pt>
                <c:pt idx="7">
                  <c:v>36</c:v>
                </c:pt>
                <c:pt idx="8">
                  <c:v>43</c:v>
                </c:pt>
              </c:numCache>
            </c:numRef>
          </c:val>
        </c:ser>
        <c:ser>
          <c:idx val="3"/>
          <c:order val="3"/>
          <c:tx>
            <c:strRef>
              <c:f>Sheet1!$E$17</c:f>
              <c:strCache>
                <c:ptCount val="1"/>
                <c:pt idx="0">
                  <c:v>Family Child Care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showVal val="1"/>
          </c:dLbls>
          <c:cat>
            <c:strRef>
              <c:f>Sheet1!$A$18:$A$26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Sheet1!$E$18:$E$26</c:f>
              <c:numCache>
                <c:formatCode>General</c:formatCode>
                <c:ptCount val="9"/>
                <c:pt idx="0">
                  <c:v>3</c:v>
                </c:pt>
                <c:pt idx="1">
                  <c:v>5</c:v>
                </c:pt>
                <c:pt idx="2">
                  <c:v>10</c:v>
                </c:pt>
                <c:pt idx="3">
                  <c:v>17</c:v>
                </c:pt>
                <c:pt idx="4">
                  <c:v>27</c:v>
                </c:pt>
                <c:pt idx="5">
                  <c:v>34</c:v>
                </c:pt>
                <c:pt idx="6">
                  <c:v>45</c:v>
                </c:pt>
                <c:pt idx="7">
                  <c:v>60</c:v>
                </c:pt>
                <c:pt idx="8">
                  <c:v>66</c:v>
                </c:pt>
              </c:numCache>
            </c:numRef>
          </c:val>
        </c:ser>
        <c:ser>
          <c:idx val="4"/>
          <c:order val="4"/>
          <c:tx>
            <c:strRef>
              <c:f>Sheet1!$F$17</c:f>
              <c:strCache>
                <c:ptCount val="1"/>
                <c:pt idx="0">
                  <c:v>Provisional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showVal val="1"/>
          </c:dLbls>
          <c:cat>
            <c:strRef>
              <c:f>Sheet1!$A$18:$A$26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Sheet1!$F$18:$F$26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8</c:v>
                </c:pt>
                <c:pt idx="7">
                  <c:v>9</c:v>
                </c:pt>
                <c:pt idx="8">
                  <c:v>9</c:v>
                </c:pt>
              </c:numCache>
            </c:numRef>
          </c:val>
        </c:ser>
        <c:ser>
          <c:idx val="5"/>
          <c:order val="5"/>
          <c:tx>
            <c:strRef>
              <c:f>Sheet1!$G$17</c:f>
              <c:strCache>
                <c:ptCount val="1"/>
                <c:pt idx="0">
                  <c:v>School Readiness</c:v>
                </c:pt>
              </c:strCache>
            </c:strRef>
          </c:tx>
          <c:spPr>
            <a:ln w="50800"/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showVal val="1"/>
          </c:dLbls>
          <c:cat>
            <c:strRef>
              <c:f>Sheet1!$A$18:$A$26</c:f>
              <c:strCache>
                <c:ptCount val="9"/>
                <c:pt idx="0">
                  <c:v>Cohort 1 (Aug 2007)</c:v>
                </c:pt>
                <c:pt idx="1">
                  <c:v>Cohort 2 (Nov 2007)</c:v>
                </c:pt>
                <c:pt idx="2">
                  <c:v>Cohort 3 (Feb 2008)</c:v>
                </c:pt>
                <c:pt idx="3">
                  <c:v>Cohort 4 (May 2008)</c:v>
                </c:pt>
                <c:pt idx="4">
                  <c:v>Cohort 5 (Aug 2008)</c:v>
                </c:pt>
                <c:pt idx="5">
                  <c:v>Cohort 6 (Nov 2008)</c:v>
                </c:pt>
                <c:pt idx="6">
                  <c:v>Cohort 7 (Feb 2009)</c:v>
                </c:pt>
                <c:pt idx="7">
                  <c:v>Cohort 8 (May 2009)</c:v>
                </c:pt>
                <c:pt idx="8">
                  <c:v>Cohort 9 (Aug 2009)</c:v>
                </c:pt>
              </c:strCache>
            </c:strRef>
          </c:cat>
          <c:val>
            <c:numRef>
              <c:f>Sheet1!$G$18:$G$26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40</c:v>
                </c:pt>
                <c:pt idx="4">
                  <c:v>41</c:v>
                </c:pt>
                <c:pt idx="5">
                  <c:v>41</c:v>
                </c:pt>
                <c:pt idx="6">
                  <c:v>41</c:v>
                </c:pt>
                <c:pt idx="7">
                  <c:v>41</c:v>
                </c:pt>
                <c:pt idx="8">
                  <c:v>49</c:v>
                </c:pt>
              </c:numCache>
            </c:numRef>
          </c:val>
        </c:ser>
        <c:marker val="1"/>
        <c:axId val="67940352"/>
        <c:axId val="67941888"/>
      </c:lineChart>
      <c:catAx>
        <c:axId val="67940352"/>
        <c:scaling>
          <c:orientation val="minMax"/>
        </c:scaling>
        <c:axPos val="b"/>
        <c:majorTickMark val="none"/>
        <c:tickLblPos val="nextTo"/>
        <c:crossAx val="67941888"/>
        <c:crosses val="autoZero"/>
        <c:auto val="1"/>
        <c:lblAlgn val="ctr"/>
        <c:lblOffset val="100"/>
      </c:catAx>
      <c:valAx>
        <c:axId val="6794188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of Programs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679403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aseline="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Sheet1!$G$29</c:f>
              <c:strCache>
                <c:ptCount val="1"/>
                <c:pt idx="0">
                  <c:v>Child Care Centers (not accredited)</c:v>
                </c:pt>
              </c:strCache>
            </c:strRef>
          </c:tx>
          <c:spPr>
            <a:ln w="50800">
              <a:solidFill>
                <a:srgbClr val="E66C7D"/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Sheet1!$F$30:$F$33</c:f>
              <c:strCache>
                <c:ptCount val="4"/>
                <c:pt idx="0">
                  <c:v>Cohort 6 (Nov 2008)</c:v>
                </c:pt>
                <c:pt idx="1">
                  <c:v>Cohort 7 (Feb 2009)</c:v>
                </c:pt>
                <c:pt idx="2">
                  <c:v>Cohort 8 (May 2009)</c:v>
                </c:pt>
                <c:pt idx="3">
                  <c:v>Cohort 9 (Aug 2009)</c:v>
                </c:pt>
              </c:strCache>
            </c:strRef>
          </c:cat>
          <c:val>
            <c:numRef>
              <c:f>Sheet1!$G$30:$G$33</c:f>
              <c:numCache>
                <c:formatCode>General</c:formatCode>
                <c:ptCount val="4"/>
                <c:pt idx="0">
                  <c:v>26</c:v>
                </c:pt>
                <c:pt idx="1">
                  <c:v>30</c:v>
                </c:pt>
                <c:pt idx="2">
                  <c:v>36</c:v>
                </c:pt>
                <c:pt idx="3">
                  <c:v>43</c:v>
                </c:pt>
              </c:numCache>
            </c:numRef>
          </c:val>
        </c:ser>
        <c:ser>
          <c:idx val="1"/>
          <c:order val="1"/>
          <c:tx>
            <c:strRef>
              <c:f>Sheet1!$H$29</c:f>
              <c:strCache>
                <c:ptCount val="1"/>
                <c:pt idx="0">
                  <c:v>Family Child Care Programs (not accredited)</c:v>
                </c:pt>
              </c:strCache>
            </c:strRef>
          </c:tx>
          <c:spPr>
            <a:ln w="50800">
              <a:solidFill>
                <a:srgbClr val="6BB76D">
                  <a:lumMod val="75000"/>
                </a:srgbClr>
              </a:solidFill>
            </a:ln>
          </c:spPr>
          <c:marker>
            <c:symbol val="none"/>
          </c:marker>
          <c:dLbls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Val val="1"/>
          </c:dLbls>
          <c:cat>
            <c:strRef>
              <c:f>Sheet1!$F$30:$F$33</c:f>
              <c:strCache>
                <c:ptCount val="4"/>
                <c:pt idx="0">
                  <c:v>Cohort 6 (Nov 2008)</c:v>
                </c:pt>
                <c:pt idx="1">
                  <c:v>Cohort 7 (Feb 2009)</c:v>
                </c:pt>
                <c:pt idx="2">
                  <c:v>Cohort 8 (May 2009)</c:v>
                </c:pt>
                <c:pt idx="3">
                  <c:v>Cohort 9 (Aug 2009)</c:v>
                </c:pt>
              </c:strCache>
            </c:strRef>
          </c:cat>
          <c:val>
            <c:numRef>
              <c:f>Sheet1!$H$30:$H$33</c:f>
              <c:numCache>
                <c:formatCode>General</c:formatCode>
                <c:ptCount val="4"/>
                <c:pt idx="0">
                  <c:v>34</c:v>
                </c:pt>
                <c:pt idx="1">
                  <c:v>45</c:v>
                </c:pt>
                <c:pt idx="2">
                  <c:v>60</c:v>
                </c:pt>
                <c:pt idx="3">
                  <c:v>66</c:v>
                </c:pt>
              </c:numCache>
            </c:numRef>
          </c:val>
        </c:ser>
        <c:marker val="1"/>
        <c:axId val="67984768"/>
        <c:axId val="68170880"/>
      </c:lineChart>
      <c:catAx>
        <c:axId val="67984768"/>
        <c:scaling>
          <c:orientation val="minMax"/>
        </c:scaling>
        <c:axPos val="b"/>
        <c:majorTickMark val="none"/>
        <c:tickLblPos val="nextTo"/>
        <c:crossAx val="68170880"/>
        <c:crosses val="autoZero"/>
        <c:auto val="1"/>
        <c:lblAlgn val="ctr"/>
        <c:lblOffset val="100"/>
      </c:catAx>
      <c:valAx>
        <c:axId val="6817088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</a:t>
                </a:r>
                <a:r>
                  <a:rPr lang="en-US" baseline="0"/>
                  <a:t> of Programs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679847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aseline="0"/>
          </a:pPr>
          <a:endParaRPr lang="en-US"/>
        </a:p>
      </c:txPr>
    </c:legend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St. Paul</c:v>
                </c:pt>
                <c:pt idx="1">
                  <c:v>Minneapolis</c:v>
                </c:pt>
                <c:pt idx="2">
                  <c:v>Wayzata</c:v>
                </c:pt>
                <c:pt idx="3">
                  <c:v>Blue Earth/Nicollet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0.16</c:v>
                </c:pt>
                <c:pt idx="1">
                  <c:v>0.11</c:v>
                </c:pt>
                <c:pt idx="2">
                  <c:v>0.15000000000000008</c:v>
                </c:pt>
                <c:pt idx="3">
                  <c:v>4.0000000000000022E-2</c:v>
                </c:pt>
              </c:numCache>
            </c:numRef>
          </c:val>
        </c:ser>
        <c:axId val="41914752"/>
        <c:axId val="41916288"/>
      </c:barChart>
      <c:catAx>
        <c:axId val="41914752"/>
        <c:scaling>
          <c:orientation val="minMax"/>
        </c:scaling>
        <c:axPos val="b"/>
        <c:tickLblPos val="nextTo"/>
        <c:crossAx val="41916288"/>
        <c:crosses val="autoZero"/>
        <c:auto val="1"/>
        <c:lblAlgn val="ctr"/>
        <c:lblOffset val="100"/>
      </c:catAx>
      <c:valAx>
        <c:axId val="41916288"/>
        <c:scaling>
          <c:orientation val="minMax"/>
          <c:max val="1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419147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6.9463643433459704E-2"/>
          <c:y val="4.2381551997146695E-2"/>
          <c:w val="0.66132728200641677"/>
          <c:h val="0.8398765665616437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Child Care Centers</c:v>
                </c:pt>
              </c:strCache>
            </c:strRef>
          </c:tx>
          <c:dLbls>
            <c:showVal val="1"/>
          </c:dLbls>
          <c:cat>
            <c:strRef>
              <c:f>Sheet1!$A$2:$A$5</c:f>
              <c:strCache>
                <c:ptCount val="4"/>
                <c:pt idx="0">
                  <c:v>4-star</c:v>
                </c:pt>
                <c:pt idx="1">
                  <c:v>3-star</c:v>
                </c:pt>
                <c:pt idx="2">
                  <c:v>2-star</c:v>
                </c:pt>
                <c:pt idx="3">
                  <c:v>1-star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9</c:v>
                </c:pt>
                <c:pt idx="2">
                  <c:v>21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Family Child Care</c:v>
                </c:pt>
              </c:strCache>
            </c:strRef>
          </c:tx>
          <c:dLbls>
            <c:showVal val="1"/>
          </c:dLbls>
          <c:cat>
            <c:strRef>
              <c:f>Sheet1!$A$2:$A$5</c:f>
              <c:strCache>
                <c:ptCount val="4"/>
                <c:pt idx="0">
                  <c:v>4-star</c:v>
                </c:pt>
                <c:pt idx="1">
                  <c:v>3-star</c:v>
                </c:pt>
                <c:pt idx="2">
                  <c:v>2-star</c:v>
                </c:pt>
                <c:pt idx="3">
                  <c:v>1-star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18</c:v>
                </c:pt>
                <c:pt idx="2">
                  <c:v>28</c:v>
                </c:pt>
                <c:pt idx="3">
                  <c:v>8</c:v>
                </c:pt>
              </c:numCache>
            </c:numRef>
          </c:val>
        </c:ser>
        <c:axId val="42070400"/>
        <c:axId val="42071936"/>
      </c:barChart>
      <c:catAx>
        <c:axId val="42070400"/>
        <c:scaling>
          <c:orientation val="minMax"/>
        </c:scaling>
        <c:axPos val="b"/>
        <c:tickLblPos val="nextTo"/>
        <c:crossAx val="42071936"/>
        <c:crosses val="autoZero"/>
        <c:auto val="1"/>
        <c:lblAlgn val="ctr"/>
        <c:lblOffset val="100"/>
      </c:catAx>
      <c:valAx>
        <c:axId val="42071936"/>
        <c:scaling>
          <c:orientation val="minMax"/>
        </c:scaling>
        <c:axPos val="l"/>
        <c:majorGridlines/>
        <c:numFmt formatCode="General" sourceLinked="1"/>
        <c:tickLblPos val="nextTo"/>
        <c:crossAx val="42070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Family Partnerships</c:v>
                </c:pt>
              </c:strCache>
            </c:strRef>
          </c:tx>
          <c:dLbls>
            <c:dLbl>
              <c:idx val="0"/>
              <c:layout>
                <c:manualLayout>
                  <c:x val="-8.8950374258773335E-2"/>
                  <c:y val="7.1839080459770179E-4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1.537061339554778E-2"/>
                  <c:y val="2.1551724137931012E-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CatName val="1"/>
            <c:showPercent val="1"/>
          </c:dLbls>
          <c:cat>
            <c:strRef>
              <c:f>Sheet1!$A$2:$A$5</c:f>
              <c:strCache>
                <c:ptCount val="4"/>
                <c:pt idx="0">
                  <c:v>1 star</c:v>
                </c:pt>
                <c:pt idx="1">
                  <c:v>2 stars</c:v>
                </c:pt>
                <c:pt idx="2">
                  <c:v>3 stars</c:v>
                </c:pt>
                <c:pt idx="3">
                  <c:v>4 stars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29</c:v>
                </c:pt>
                <c:pt idx="3">
                  <c:v>58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Sheet1!$B$9</c:f>
              <c:strCache>
                <c:ptCount val="1"/>
                <c:pt idx="0">
                  <c:v>Teaching Materials and Strategies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CatName val="1"/>
            <c:showPercent val="1"/>
          </c:dLbls>
          <c:cat>
            <c:strRef>
              <c:f>Sheet1!$A$10:$A$13</c:f>
              <c:strCache>
                <c:ptCount val="4"/>
                <c:pt idx="0">
                  <c:v>1 star</c:v>
                </c:pt>
                <c:pt idx="1">
                  <c:v>2 stars</c:v>
                </c:pt>
                <c:pt idx="2">
                  <c:v>3 stars</c:v>
                </c:pt>
                <c:pt idx="3">
                  <c:v>4 stars</c:v>
                </c:pt>
              </c:strCache>
            </c:strRef>
          </c:cat>
          <c:val>
            <c:numRef>
              <c:f>Sheet1!$B$10:$B$13</c:f>
              <c:numCache>
                <c:formatCode>General</c:formatCode>
                <c:ptCount val="4"/>
                <c:pt idx="0">
                  <c:v>25</c:v>
                </c:pt>
                <c:pt idx="1">
                  <c:v>17</c:v>
                </c:pt>
                <c:pt idx="2">
                  <c:v>41</c:v>
                </c:pt>
                <c:pt idx="3">
                  <c:v>7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Sheet1!$B$29</c:f>
              <c:strCache>
                <c:ptCount val="1"/>
                <c:pt idx="0">
                  <c:v>Tracking Learning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CatName val="1"/>
            <c:showPercent val="1"/>
          </c:dLbls>
          <c:cat>
            <c:strRef>
              <c:f>Sheet1!$A$30:$A$33</c:f>
              <c:strCache>
                <c:ptCount val="4"/>
                <c:pt idx="0">
                  <c:v>1 star</c:v>
                </c:pt>
                <c:pt idx="1">
                  <c:v>2 stars</c:v>
                </c:pt>
                <c:pt idx="2">
                  <c:v>3 stars</c:v>
                </c:pt>
                <c:pt idx="3">
                  <c:v>4 stars</c:v>
                </c:pt>
              </c:strCache>
            </c:strRef>
          </c:cat>
          <c:val>
            <c:numRef>
              <c:f>Sheet1!$B$30:$B$33</c:f>
              <c:numCache>
                <c:formatCode>General</c:formatCode>
                <c:ptCount val="4"/>
                <c:pt idx="0">
                  <c:v>26</c:v>
                </c:pt>
                <c:pt idx="1">
                  <c:v>40</c:v>
                </c:pt>
                <c:pt idx="2">
                  <c:v>6</c:v>
                </c:pt>
                <c:pt idx="3">
                  <c:v>18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Sheet1!$B$38</c:f>
              <c:strCache>
                <c:ptCount val="1"/>
                <c:pt idx="0">
                  <c:v>Teacher Training and Education</c:v>
                </c:pt>
              </c:strCache>
            </c:strRef>
          </c:tx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CatName val="1"/>
            <c:showPercent val="1"/>
          </c:dLbls>
          <c:cat>
            <c:strRef>
              <c:f>Sheet1!$A$39:$A$42</c:f>
              <c:strCache>
                <c:ptCount val="4"/>
                <c:pt idx="0">
                  <c:v>1 star</c:v>
                </c:pt>
                <c:pt idx="1">
                  <c:v>2 stars</c:v>
                </c:pt>
                <c:pt idx="2">
                  <c:v>3 stars</c:v>
                </c:pt>
                <c:pt idx="3">
                  <c:v>4 stars</c:v>
                </c:pt>
              </c:strCache>
            </c:strRef>
          </c:cat>
          <c:val>
            <c:numRef>
              <c:f>Sheet1!$B$39:$B$42</c:f>
              <c:numCache>
                <c:formatCode>General</c:formatCode>
                <c:ptCount val="4"/>
                <c:pt idx="0">
                  <c:v>24</c:v>
                </c:pt>
                <c:pt idx="1">
                  <c:v>25</c:v>
                </c:pt>
                <c:pt idx="2">
                  <c:v>17</c:v>
                </c:pt>
                <c:pt idx="3">
                  <c:v>24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E2C1D-AD9B-4194-89EA-0165F6E677FE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AB4B6-A915-41FB-87A2-6E6FA6622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AB4B6-A915-41FB-87A2-6E6FA66225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AB4B6-A915-41FB-87A2-6E6FA662258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AB4B6-A915-41FB-87A2-6E6FA662258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AB4B6-A915-41FB-87A2-6E6FA6622584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EB72887-2C78-4D32-BB91-87166BDFE28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33C043F-D1AE-4F5D-9532-99B1AC1DE7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0"/>
            <a:ext cx="7772400" cy="2667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of Parent Aware: </a:t>
            </a:r>
            <a:b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Minnesota’s Pilot Quality Rating System</a:t>
            </a:r>
            <a:r>
              <a:rPr lang="en-US" sz="36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Findings from the Year 2 Evaluation Report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5410200"/>
            <a:ext cx="5486400" cy="1219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Kathryn Tout, Project Director</a:t>
            </a:r>
          </a:p>
          <a:p>
            <a:r>
              <a:rPr lang="en-US" sz="1900" dirty="0" smtClean="0">
                <a:solidFill>
                  <a:schemeClr val="tx1"/>
                </a:solidFill>
              </a:rPr>
              <a:t>Early Childhood Finance and Policy Division Briefing</a:t>
            </a:r>
          </a:p>
          <a:p>
            <a:r>
              <a:rPr lang="en-US" sz="1900" dirty="0" smtClean="0">
                <a:solidFill>
                  <a:schemeClr val="tx1"/>
                </a:solidFill>
              </a:rPr>
              <a:t>February 11, 2010</a:t>
            </a:r>
            <a:endParaRPr lang="en-US" sz="19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04800"/>
            <a:ext cx="2819400" cy="184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T logo lar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5638800"/>
            <a:ext cx="2590800" cy="873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Findings from the Year 2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US" dirty="0" smtClean="0"/>
              <a:t>Recruitment and enrollment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Characteristics of Parent Aware-rated programs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Parents in Parent Aware-rated programs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Impact of Parent Aware on the early childhood system and the quality of programs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Challenges and looking toward statewide implementation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Recruitment and enrollment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number and pattern of enrolled programs?</a:t>
            </a:r>
          </a:p>
          <a:p>
            <a:r>
              <a:rPr lang="en-US" dirty="0" smtClean="0"/>
              <a:t>What proportion of eligible programs have a current Parent Aware rating?</a:t>
            </a:r>
          </a:p>
          <a:p>
            <a:r>
              <a:rPr lang="en-US" dirty="0" smtClean="0"/>
              <a:t>Overall, how is recruitment going?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and pattern of enrolled programs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is steady enrollment in Parent Aware</a:t>
            </a:r>
          </a:p>
          <a:p>
            <a:r>
              <a:rPr lang="en-US" dirty="0" smtClean="0"/>
              <a:t>As of August 2009:</a:t>
            </a:r>
          </a:p>
          <a:p>
            <a:pPr lvl="1"/>
            <a:r>
              <a:rPr lang="en-US" dirty="0" smtClean="0"/>
              <a:t>342 total programs enrolled*</a:t>
            </a:r>
          </a:p>
          <a:p>
            <a:pPr lvl="2"/>
            <a:r>
              <a:rPr lang="en-US" dirty="0" smtClean="0"/>
              <a:t>152 accredited programs</a:t>
            </a:r>
          </a:p>
          <a:p>
            <a:pPr lvl="2"/>
            <a:r>
              <a:rPr lang="en-US" dirty="0" smtClean="0"/>
              <a:t>43 child care centers</a:t>
            </a:r>
          </a:p>
          <a:p>
            <a:pPr lvl="2"/>
            <a:r>
              <a:rPr lang="en-US" dirty="0" smtClean="0"/>
              <a:t>66 family child care programs</a:t>
            </a:r>
          </a:p>
          <a:p>
            <a:pPr lvl="2"/>
            <a:r>
              <a:rPr lang="en-US" dirty="0" smtClean="0"/>
              <a:t>23 Head Start</a:t>
            </a:r>
          </a:p>
          <a:p>
            <a:pPr lvl="2"/>
            <a:r>
              <a:rPr lang="en-US" dirty="0" smtClean="0"/>
              <a:t>49 School Readiness programs</a:t>
            </a:r>
          </a:p>
          <a:p>
            <a:pPr lvl="2"/>
            <a:r>
              <a:rPr lang="en-US" dirty="0" smtClean="0"/>
              <a:t>9 provisional ratings</a:t>
            </a:r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*Not all programs have received ratings 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Enrollment in Parent Aware </a:t>
            </a:r>
            <a:r>
              <a:rPr lang="en-US" sz="1400" dirty="0" smtClean="0"/>
              <a:t>as of Aug. 2009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Enrollment in Parent Aware by Program Type </a:t>
            </a:r>
            <a:r>
              <a:rPr lang="en-US" sz="1400" dirty="0" smtClean="0"/>
              <a:t>as of Aug. 2009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Pattern of Enrollment </a:t>
            </a:r>
            <a:r>
              <a:rPr lang="en-US" sz="1400" dirty="0" smtClean="0"/>
              <a:t>as of Aug. 2009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Enrollment of family child care programs is increasing at a higher rate than other types of programs</a:t>
            </a:r>
            <a:endParaRPr lang="en-US" dirty="0"/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sz="half" idx="2"/>
          </p:nvPr>
        </p:nvGraphicFramePr>
        <p:xfrm>
          <a:off x="4038600" y="1773238"/>
          <a:ext cx="4953000" cy="4932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Proportion of Eligible Programs with a Parent Aware Rating </a:t>
            </a:r>
            <a:r>
              <a:rPr lang="en-US" sz="1400" dirty="0" smtClean="0"/>
              <a:t>as of Dec. 2009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Across the four pilot areas, approximately 11% of eligible programs have a Parent Aware rating.</a:t>
            </a:r>
          </a:p>
          <a:p>
            <a:r>
              <a:rPr lang="en-US" dirty="0" smtClean="0"/>
              <a:t>82% of accredited programs in the 7-county metropolitan area and Blue Earth/Nicollet have a Parent Aware rating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6248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Note:  All School Readiness programs in the pilot areas have Parent Aware ratings.</a:t>
            </a:r>
            <a:endParaRPr lang="en-US" sz="1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4648200" y="1773238"/>
          <a:ext cx="4038600" cy="4624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recruitment going?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Stakeholders perceive that the programs that could be easily recruited have now enrolled in Parent Aware.</a:t>
            </a:r>
          </a:p>
          <a:p>
            <a:pPr lvl="1"/>
            <a:r>
              <a:rPr lang="en-US" dirty="0" smtClean="0"/>
              <a:t>Automatic rating processes were successful tools to build a base of programs in Parent Aware</a:t>
            </a:r>
          </a:p>
          <a:p>
            <a:r>
              <a:rPr lang="en-US" dirty="0" smtClean="0"/>
              <a:t>Parent-driven financial incentives for choosing a Parent Aware program have ended (the Allowances) or will end next year (Scholarships)</a:t>
            </a:r>
          </a:p>
          <a:p>
            <a:pPr lvl="1"/>
            <a:r>
              <a:rPr lang="en-US" dirty="0" smtClean="0"/>
              <a:t>Will pose challenges to recruitment</a:t>
            </a:r>
          </a:p>
          <a:p>
            <a:r>
              <a:rPr lang="en-US" dirty="0" smtClean="0"/>
              <a:t>A workgroup is addressing recruitment issues related to culturally specific providers/programs</a:t>
            </a:r>
          </a:p>
          <a:p>
            <a:r>
              <a:rPr lang="en-US" dirty="0" smtClean="0"/>
              <a:t>Programs may need specific help to address Parent Aware indicators.  Offering this help may improve recruitment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Parent Aware Recruitment Video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Parent Aware-Rated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are the star ratings of programs in Parent Aware?</a:t>
            </a:r>
          </a:p>
          <a:p>
            <a:r>
              <a:rPr lang="en-US" dirty="0" smtClean="0"/>
              <a:t>How are programs scoring on the quality categories in Parent Aware?</a:t>
            </a:r>
          </a:p>
          <a:p>
            <a:r>
              <a:rPr lang="en-US" dirty="0" smtClean="0"/>
              <a:t>Are programs that have been “re-rated” showing improved quality?</a:t>
            </a:r>
          </a:p>
          <a:p>
            <a:r>
              <a:rPr lang="en-US" dirty="0" smtClean="0"/>
              <a:t>How many children are served by Parent Aware-rated programs?</a:t>
            </a:r>
          </a:p>
          <a:p>
            <a:r>
              <a:rPr lang="en-US" dirty="0" smtClean="0"/>
              <a:t>What proportion of Parent Aware-rated programs care for children receiving CCAP?</a:t>
            </a:r>
          </a:p>
          <a:p>
            <a:r>
              <a:rPr lang="en-US" dirty="0" smtClean="0"/>
              <a:t>How do providers in Parent Aware-rated programs feel about Parent Aware?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Parent Aware</a:t>
            </a:r>
          </a:p>
          <a:p>
            <a:r>
              <a:rPr lang="en-US" dirty="0" smtClean="0"/>
              <a:t>Overview of evaluation questions</a:t>
            </a:r>
          </a:p>
          <a:p>
            <a:r>
              <a:rPr lang="en-US" dirty="0" smtClean="0"/>
              <a:t>Presentation of findings in five key areas</a:t>
            </a:r>
          </a:p>
          <a:p>
            <a:r>
              <a:rPr lang="en-US" dirty="0" smtClean="0"/>
              <a:t>Discussion of next steps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 Ratings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number of currently rated programs  </a:t>
            </a:r>
          </a:p>
          <a:p>
            <a:pPr lvl="1"/>
            <a:r>
              <a:rPr lang="en-US" dirty="0" smtClean="0"/>
              <a:t> 316</a:t>
            </a:r>
          </a:p>
          <a:p>
            <a:r>
              <a:rPr lang="en-US" dirty="0" smtClean="0"/>
              <a:t>234 have automatic 4-star ratings </a:t>
            </a:r>
          </a:p>
          <a:p>
            <a:pPr lvl="1"/>
            <a:r>
              <a:rPr lang="en-US" dirty="0" smtClean="0"/>
              <a:t>162 accredited</a:t>
            </a:r>
          </a:p>
          <a:p>
            <a:pPr lvl="1"/>
            <a:r>
              <a:rPr lang="en-US" dirty="0" smtClean="0"/>
              <a:t>23 Head Start </a:t>
            </a:r>
          </a:p>
          <a:p>
            <a:pPr lvl="1"/>
            <a:r>
              <a:rPr lang="en-US" dirty="0" smtClean="0"/>
              <a:t>49 School Readiness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629400" y="6400800"/>
            <a:ext cx="24728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Last updated February10, 2010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Initial Ratings for 90 Programs that Went Through the Full Rating Process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77000" y="64008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Last updated February 10, 2010</a:t>
            </a:r>
            <a:endParaRPr 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 Scores on the Parent Aware Quality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category is worth 10 points</a:t>
            </a:r>
          </a:p>
          <a:p>
            <a:r>
              <a:rPr lang="en-US" dirty="0" smtClean="0"/>
              <a:t>Categories are:</a:t>
            </a:r>
          </a:p>
          <a:p>
            <a:pPr lvl="1"/>
            <a:r>
              <a:rPr lang="en-US" dirty="0" smtClean="0"/>
              <a:t>Family Partnerships</a:t>
            </a:r>
          </a:p>
          <a:p>
            <a:pPr lvl="1"/>
            <a:r>
              <a:rPr lang="en-US" dirty="0" smtClean="0"/>
              <a:t>Teaching Materials and Strategies</a:t>
            </a:r>
          </a:p>
          <a:p>
            <a:pPr lvl="1"/>
            <a:r>
              <a:rPr lang="en-US" dirty="0" smtClean="0"/>
              <a:t>Tracking Learning</a:t>
            </a:r>
          </a:p>
          <a:p>
            <a:pPr lvl="1"/>
            <a:r>
              <a:rPr lang="en-US" dirty="0" smtClean="0"/>
              <a:t>Teacher Training and Education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Scoring on Family Partnerships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Programs score very well on this category (8.1 out of 10 on average) in initial ratings.</a:t>
            </a:r>
          </a:p>
          <a:p>
            <a:r>
              <a:rPr lang="en-US" dirty="0" smtClean="0"/>
              <a:t>Over a third of the programs (38%) scored 10 points in this category in their initial rating.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4572000" y="1905000"/>
          <a:ext cx="411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Scoring on Teaching Materials and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Initial rating scores were lower on average in this category (4.2 out of 10 points)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4267200" y="1752600"/>
          <a:ext cx="441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 on Tracking Learning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Initial rating scores were lower on average in this category as well.</a:t>
            </a:r>
          </a:p>
          <a:p>
            <a:r>
              <a:rPr lang="en-US" dirty="0" smtClean="0"/>
              <a:t>On average, programs scored 4.2 out of 10 points.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267200" y="1752600"/>
          <a:ext cx="4572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Scoring on Teacher Training and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Scoring on this category was nearly equally distributed across the </a:t>
            </a:r>
            <a:r>
              <a:rPr lang="en-US" dirty="0" smtClean="0"/>
              <a:t>star levels</a:t>
            </a:r>
            <a:endParaRPr lang="en-US" dirty="0" smtClean="0"/>
          </a:p>
          <a:p>
            <a:r>
              <a:rPr lang="en-US" dirty="0" smtClean="0"/>
              <a:t>Programs scored 5.0 out of 10 points on average.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4267200" y="1752600"/>
          <a:ext cx="4724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 of Scoring Information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Programs score higher, on average, in the Family Partnerships category</a:t>
            </a:r>
          </a:p>
          <a:p>
            <a:r>
              <a:rPr lang="en-US" dirty="0" smtClean="0"/>
              <a:t>Programs score lower, on average, in the Tracking Learning Category</a:t>
            </a:r>
          </a:p>
          <a:p>
            <a:r>
              <a:rPr lang="en-US" dirty="0" smtClean="0"/>
              <a:t>About a third of programs (31%) have at least one category with a 4-star rating and one category with a 1-star rating</a:t>
            </a:r>
          </a:p>
          <a:p>
            <a:r>
              <a:rPr lang="en-US" dirty="0" smtClean="0"/>
              <a:t>Comparison between survey data and ratings indicate that programs report some practices that they do not receive credit for in Parent Aware.  </a:t>
            </a:r>
            <a:r>
              <a:rPr lang="en-US" b="1" dirty="0" smtClean="0"/>
              <a:t>This indicates that Parent Aware is using rigorous methods to assess quality. </a:t>
            </a:r>
            <a:endParaRPr lang="en-US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32 programs have been re-rated</a:t>
            </a:r>
          </a:p>
          <a:p>
            <a:r>
              <a:rPr lang="en-US" dirty="0" smtClean="0"/>
              <a:t>For the 12 re-rated centers:</a:t>
            </a:r>
          </a:p>
          <a:p>
            <a:pPr lvl="1"/>
            <a:r>
              <a:rPr lang="en-US" dirty="0" smtClean="0"/>
              <a:t>2 programs maintained their star rating</a:t>
            </a:r>
          </a:p>
          <a:p>
            <a:pPr lvl="1"/>
            <a:r>
              <a:rPr lang="en-US" dirty="0" smtClean="0"/>
              <a:t>5 programs went up one star (4 from 2- to 3-stars, 1 from 	3-to 4-stars)</a:t>
            </a:r>
          </a:p>
          <a:p>
            <a:pPr lvl="1"/>
            <a:r>
              <a:rPr lang="en-US" dirty="0" smtClean="0"/>
              <a:t>5 programs went up two stars (all from 2- to 4-stars)</a:t>
            </a:r>
          </a:p>
          <a:p>
            <a:r>
              <a:rPr lang="en-US" dirty="0" smtClean="0"/>
              <a:t>For the 20 re-rated family child care programs</a:t>
            </a:r>
          </a:p>
          <a:p>
            <a:pPr lvl="1"/>
            <a:r>
              <a:rPr lang="en-US" dirty="0" smtClean="0"/>
              <a:t>1 program went down one star (from 3- to 2-stars)</a:t>
            </a:r>
          </a:p>
          <a:p>
            <a:pPr lvl="1"/>
            <a:r>
              <a:rPr lang="en-US" dirty="0" smtClean="0"/>
              <a:t>1 maintained their 2-star rating</a:t>
            </a:r>
          </a:p>
          <a:p>
            <a:pPr lvl="1"/>
            <a:r>
              <a:rPr lang="en-US" dirty="0" smtClean="0"/>
              <a:t>4 programs went up one star (2 from 2- to 3-stars and 2 	from 3- to 4-stars</a:t>
            </a:r>
          </a:p>
          <a:p>
            <a:pPr lvl="1"/>
            <a:r>
              <a:rPr lang="en-US" dirty="0" smtClean="0"/>
              <a:t>14 programs went up two stars (5 from 1- to 3-stars and 9 	from 2- to 4-stars)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Overall, 83% of child care centers and 90% of family child care programs </a:t>
            </a:r>
            <a:r>
              <a:rPr lang="en-US" i="1" dirty="0" smtClean="0"/>
              <a:t>increased</a:t>
            </a:r>
            <a:r>
              <a:rPr lang="en-US" dirty="0" smtClean="0"/>
              <a:t> their star rating</a:t>
            </a:r>
          </a:p>
          <a:p>
            <a:r>
              <a:rPr lang="en-US" dirty="0" smtClean="0"/>
              <a:t>53% of all re-rated programs moved up to a 4-star rating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Aware Pilot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year pilot program operating from July, 2007 through June 2011</a:t>
            </a:r>
          </a:p>
          <a:p>
            <a:r>
              <a:rPr lang="en-US" dirty="0" smtClean="0"/>
              <a:t>Pilot areas include:</a:t>
            </a:r>
          </a:p>
          <a:p>
            <a:pPr lvl="1"/>
            <a:r>
              <a:rPr lang="en-US" dirty="0" smtClean="0"/>
              <a:t>City of Saint Paul</a:t>
            </a:r>
          </a:p>
          <a:p>
            <a:pPr lvl="1"/>
            <a:r>
              <a:rPr lang="en-US" dirty="0" smtClean="0"/>
              <a:t>City of Minneapolis</a:t>
            </a:r>
          </a:p>
          <a:p>
            <a:pPr lvl="1"/>
            <a:r>
              <a:rPr lang="en-US" dirty="0" smtClean="0"/>
              <a:t>Wayzata School District</a:t>
            </a:r>
          </a:p>
          <a:p>
            <a:pPr lvl="1"/>
            <a:r>
              <a:rPr lang="en-US" dirty="0" smtClean="0"/>
              <a:t>Blue Earth and Nicollet Counties</a:t>
            </a:r>
          </a:p>
          <a:p>
            <a:pPr lvl="1"/>
            <a:r>
              <a:rPr lang="en-US" dirty="0" smtClean="0"/>
              <a:t>7 county metropolitan area (for accredited programs only)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children are in Parent Aware-rated programs?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Enrollment data indicate that Parent Aware rated programs serve over 19,590 children</a:t>
            </a:r>
          </a:p>
          <a:p>
            <a:pPr lvl="1"/>
            <a:r>
              <a:rPr lang="en-US" dirty="0" smtClean="0"/>
              <a:t>16% school-age</a:t>
            </a:r>
          </a:p>
          <a:p>
            <a:pPr lvl="1"/>
            <a:r>
              <a:rPr lang="en-US" dirty="0" smtClean="0"/>
              <a:t>55% preschool age</a:t>
            </a:r>
          </a:p>
          <a:p>
            <a:pPr lvl="1"/>
            <a:r>
              <a:rPr lang="en-US" dirty="0" smtClean="0"/>
              <a:t>18% toddlers</a:t>
            </a:r>
          </a:p>
          <a:p>
            <a:pPr lvl="1"/>
            <a:r>
              <a:rPr lang="en-US" dirty="0" smtClean="0"/>
              <a:t>11% infants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Do Parent Aware-rated programs serve children receiving CCAP?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Yes, the majority of rated programs (over 85%) are currently caring for children who receive CCAP.  </a:t>
            </a:r>
          </a:p>
          <a:p>
            <a:r>
              <a:rPr lang="en-US" dirty="0" smtClean="0"/>
              <a:t>Another 12% are willing to care for children who receive CCAP.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Perceptions of Providers in Parent Aware-Rated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Overall impression of Parent Aware</a:t>
            </a:r>
          </a:p>
          <a:p>
            <a:pPr lvl="1"/>
            <a:r>
              <a:rPr lang="en-US" dirty="0" smtClean="0"/>
              <a:t>Directors in center-based – over 90% of survey respondents have a positive impression</a:t>
            </a:r>
          </a:p>
          <a:p>
            <a:pPr lvl="1"/>
            <a:r>
              <a:rPr lang="en-US" dirty="0" smtClean="0"/>
              <a:t>Family child care providers – about 50% report positive impressions</a:t>
            </a:r>
          </a:p>
          <a:p>
            <a:r>
              <a:rPr lang="en-US" dirty="0" smtClean="0"/>
              <a:t>The majority of respondents say that Parent Aware has been beneficial for their program</a:t>
            </a:r>
          </a:p>
          <a:p>
            <a:pPr lvl="1"/>
            <a:r>
              <a:rPr lang="en-US" dirty="0" smtClean="0"/>
              <a:t>Programs appreciate the feedback, assistance and resources</a:t>
            </a:r>
          </a:p>
          <a:p>
            <a:pPr lvl="1"/>
            <a:r>
              <a:rPr lang="en-US" i="1" dirty="0" smtClean="0"/>
              <a:t>“It has put my childcare on a totally different level.  The way I feel about my program, the way the children are learning… it helped me figure out where I needed to improve.  Even the way I set my room up was based on what I learned.  Using Creative Curriculum has really been great- and the kids in my program have really benefitted from that.  I would never been able to afford that or afford the training &amp; Parent Aware made that possible.” </a:t>
            </a:r>
            <a:r>
              <a:rPr lang="en-US" dirty="0" smtClean="0"/>
              <a:t>Family child care provider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Perceptions of Providers in Parent Aware-Rated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08280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Respondents had positive impressions of the Resource Specialists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She was always open to questions and got right back to me with answers.  She was very knowledgeable and helpful.  I felt she went above and beyond to help my specific situation.” </a:t>
            </a:r>
            <a:r>
              <a:rPr lang="en-US" dirty="0" smtClean="0"/>
              <a:t>Center director</a:t>
            </a:r>
          </a:p>
          <a:p>
            <a:r>
              <a:rPr lang="en-US" dirty="0" smtClean="0"/>
              <a:t>Respondents had mixed impressions about the observation conducted in their program</a:t>
            </a:r>
          </a:p>
          <a:p>
            <a:pPr lvl="1"/>
            <a:r>
              <a:rPr lang="en-US" i="1" dirty="0" smtClean="0"/>
              <a:t>“Absolutely loved them.  OK – I didn’t actually love having them here and maybe I was a little nervous.  But, I loved the feedback and seeing where I was doing what needs to be done.  I want to be a fabulous provider and so to read something that I thought I was really good at …but it needed improvement … that made me want to do even better.  I had no problem at all being critiqued.” </a:t>
            </a:r>
            <a:r>
              <a:rPr lang="en-US" dirty="0" smtClean="0"/>
              <a:t>Family child care provider</a:t>
            </a:r>
          </a:p>
          <a:p>
            <a:r>
              <a:rPr lang="en-US" dirty="0" smtClean="0"/>
              <a:t>Some concerns about the fairness of the rating process</a:t>
            </a:r>
          </a:p>
          <a:p>
            <a:pPr lvl="1"/>
            <a:r>
              <a:rPr lang="en-US" i="1" dirty="0" smtClean="0"/>
              <a:t>I do not believe the rating is reflective of the quality program that I offer for families and children.”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Perceptions of Providers in Parent Aware-Rated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survey respondents had suggestions for improving Parent Aware</a:t>
            </a:r>
          </a:p>
          <a:p>
            <a:pPr lvl="1"/>
            <a:r>
              <a:rPr lang="en-US" dirty="0" smtClean="0"/>
              <a:t>Increase flexibility of Parent Aware to accommodate different program philosophies, cultures, and family child care</a:t>
            </a:r>
          </a:p>
          <a:p>
            <a:pPr lvl="2"/>
            <a:r>
              <a:rPr lang="en-US" i="1" dirty="0" smtClean="0"/>
              <a:t>Would like “more tolerance in the rating system… [the standards] are too black and white and in child care, there are many grey areas”  </a:t>
            </a:r>
            <a:r>
              <a:rPr lang="en-US" dirty="0" smtClean="0"/>
              <a:t>Center director</a:t>
            </a:r>
          </a:p>
          <a:p>
            <a:pPr lvl="1"/>
            <a:r>
              <a:rPr lang="en-US" dirty="0" smtClean="0"/>
              <a:t>Provide more time to complete the requirements</a:t>
            </a:r>
          </a:p>
          <a:p>
            <a:pPr lvl="1"/>
            <a:r>
              <a:rPr lang="en-US" dirty="0" smtClean="0"/>
              <a:t>Provide more supports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Parents in Parent Aware-rated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parents heard about Parent Aware?</a:t>
            </a:r>
          </a:p>
          <a:p>
            <a:r>
              <a:rPr lang="en-US" dirty="0" smtClean="0"/>
              <a:t>How do parents hear about the program they are using?</a:t>
            </a:r>
          </a:p>
          <a:p>
            <a:r>
              <a:rPr lang="en-US" dirty="0" smtClean="0"/>
              <a:t>What do parents want from their early care and education program?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Have Parents Heard About Parent Aware?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Among a sample of 153 parents in Parent Aware-rated programs, 20% had heard of Parent Aware</a:t>
            </a:r>
          </a:p>
          <a:p>
            <a:r>
              <a:rPr lang="en-US" dirty="0" smtClean="0"/>
              <a:t>Survey was conducted in the Fall of 2008.  New parent survey data from the Fall of 2009 will demonstrate if awareness has increased.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Parents and Their Early Care and Education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Parents hear about their current program primarily through word-of-mouth.</a:t>
            </a:r>
          </a:p>
          <a:p>
            <a:r>
              <a:rPr lang="en-US" dirty="0" smtClean="0"/>
              <a:t>The main reason parents report for choosing their program is nearly equally split between perceptions of high quality OR convenience/affordability.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 Care About…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Parents rate social interaction as slightly more important than academic aspects of their program, although both are perceived as important.</a:t>
            </a:r>
          </a:p>
          <a:p>
            <a:r>
              <a:rPr lang="en-US" dirty="0" smtClean="0"/>
              <a:t>Parents want their program to promote positive child outcomes including social development/interactions with others, literacy outcomes, readiness for school, math skills and independence.</a:t>
            </a:r>
          </a:p>
          <a:p>
            <a:r>
              <a:rPr lang="en-US" dirty="0" smtClean="0"/>
              <a:t>Parents also value safety, structure and provisions for learning experiences.  They want teachers/caregivers to provide individual attention and warmth/nurturance.  They want teachers to address differences and disabilities.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of Parent Aware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stakeholders say is the most important impact of Parent Aware to date?</a:t>
            </a:r>
          </a:p>
          <a:p>
            <a:r>
              <a:rPr lang="en-US" dirty="0" smtClean="0"/>
              <a:t>How is Parent Aware changing discussions about early care and education?</a:t>
            </a:r>
          </a:p>
          <a:p>
            <a:r>
              <a:rPr lang="en-US" dirty="0" smtClean="0"/>
              <a:t>What legislation and legislative activities related to Parent Aware have happened in the last 18 months?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Parent Aware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1773936"/>
            <a:ext cx="4343400" cy="4855464"/>
          </a:xfrm>
        </p:spPr>
        <p:txBody>
          <a:bodyPr>
            <a:normAutofit/>
          </a:bodyPr>
          <a:lstStyle/>
          <a:p>
            <a:r>
              <a:rPr lang="en-US" dirty="0" smtClean="0"/>
              <a:t>Open to licensed child care centers, licensed family child care, Head Start and School Readiness programs</a:t>
            </a:r>
          </a:p>
          <a:p>
            <a:r>
              <a:rPr lang="en-US" dirty="0" smtClean="0"/>
              <a:t>Two rating options</a:t>
            </a:r>
          </a:p>
          <a:p>
            <a:pPr lvl="1"/>
            <a:r>
              <a:rPr lang="en-US" dirty="0" smtClean="0"/>
              <a:t>Full rating 1to 4 star rating</a:t>
            </a:r>
          </a:p>
          <a:p>
            <a:pPr lvl="1"/>
            <a:r>
              <a:rPr lang="en-US" dirty="0" smtClean="0"/>
              <a:t>Automatic 4-star rating for accredited programs, Head Start and School Readiness programs</a:t>
            </a:r>
            <a:endParaRPr lang="en-US" dirty="0"/>
          </a:p>
        </p:txBody>
      </p:sp>
      <p:pic>
        <p:nvPicPr>
          <p:cNvPr id="8" name="Picture 5" descr="logo_h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057400"/>
            <a:ext cx="3733800" cy="362444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do stakeholders say is the most important impact of Parent Aware?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 Aware has brought the issue of quality to the forefront for programs, parents, and for the early childhood community more broadly.</a:t>
            </a:r>
          </a:p>
          <a:p>
            <a:endParaRPr lang="en-US" dirty="0" smtClean="0"/>
          </a:p>
          <a:p>
            <a:r>
              <a:rPr lang="en-US" dirty="0" smtClean="0"/>
              <a:t>Parent Aware has “sparked conversation” and “gotten people talking about quality” and “what the next stage is for early education”.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Parent Aware is changing the focal point of discussions about early care and education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Parent Aware provides common standards and a shared language for quality</a:t>
            </a:r>
          </a:p>
          <a:p>
            <a:pPr lvl="1"/>
            <a:r>
              <a:rPr lang="en-US" dirty="0" smtClean="0"/>
              <a:t>Provides an infrastructure for quality</a:t>
            </a:r>
          </a:p>
          <a:p>
            <a:r>
              <a:rPr lang="en-US" dirty="0" smtClean="0"/>
              <a:t>Parent Aware has raised awareness of quality among programs and the community</a:t>
            </a:r>
          </a:p>
          <a:p>
            <a:pPr lvl="1"/>
            <a:r>
              <a:rPr lang="en-US" i="1" dirty="0" smtClean="0"/>
              <a:t>“It’s huge to get people to recognize what the core components are of quality and why they need these to provide excellent care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Parent Aware has the attention of legislators</a:t>
            </a:r>
          </a:p>
          <a:p>
            <a:pPr lvl="1"/>
            <a:r>
              <a:rPr lang="en-US" i="1" dirty="0" smtClean="0"/>
              <a:t>“[Legislative support] sends a message to providers that this is important, this is the direction we are moving”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Legislation and legislative activities related to Parent Aware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Extension of the Parent Aware pilot</a:t>
            </a:r>
          </a:p>
          <a:p>
            <a:r>
              <a:rPr lang="en-US" dirty="0" smtClean="0"/>
              <a:t>Supports to prepare for a voluntary, statewide Quality Rating and Improvement System</a:t>
            </a:r>
          </a:p>
          <a:p>
            <a:r>
              <a:rPr lang="en-US" dirty="0" smtClean="0"/>
              <a:t>Continuation of the School Readiness Connections (SRC) pilot and requirement for SRC providers to enroll in Parent Aware</a:t>
            </a:r>
          </a:p>
          <a:p>
            <a:r>
              <a:rPr lang="en-US" dirty="0" smtClean="0"/>
              <a:t>Direction for DHS and MDE to create a framework for a quality rating and improvement system.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Legislation and legislative activities related to Parent Aware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625609"/>
          </a:xfrm>
        </p:spPr>
        <p:txBody>
          <a:bodyPr/>
          <a:lstStyle/>
          <a:p>
            <a:r>
              <a:rPr lang="en-US" dirty="0" smtClean="0"/>
              <a:t>Examination and analysis of a quality rating and improvement system model by the Early Childhood Advisory Council (ECAC) and subcommittees</a:t>
            </a:r>
          </a:p>
          <a:p>
            <a:r>
              <a:rPr lang="en-US" dirty="0" smtClean="0"/>
              <a:t>Commissioning of report on scaling options presented by Anne Mitchell and Louise </a:t>
            </a:r>
            <a:r>
              <a:rPr lang="en-US" dirty="0" err="1" smtClean="0"/>
              <a:t>Stoney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and Looking Toward Statewide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key challenges for Parent Aware in the final 18 months of the pilot?</a:t>
            </a:r>
          </a:p>
          <a:p>
            <a:r>
              <a:rPr lang="en-US" dirty="0" smtClean="0"/>
              <a:t>What do stakeholders emphasize when looking ahead to possible statewide implementation?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Managing changes in procedures and protocols</a:t>
            </a:r>
          </a:p>
          <a:p>
            <a:pPr lvl="1"/>
            <a:r>
              <a:rPr lang="en-US" i="1" dirty="0" smtClean="0"/>
              <a:t> “It seems like the ground is always shifting”</a:t>
            </a:r>
          </a:p>
          <a:p>
            <a:pPr lvl="1"/>
            <a:r>
              <a:rPr lang="en-US" i="1" dirty="0" smtClean="0"/>
              <a:t>“inconsistent messages amongst the different players”</a:t>
            </a:r>
          </a:p>
          <a:p>
            <a:r>
              <a:rPr lang="en-US" dirty="0" smtClean="0"/>
              <a:t>Making Parent Aware more responsive to cultural communities</a:t>
            </a:r>
          </a:p>
          <a:p>
            <a:r>
              <a:rPr lang="en-US" dirty="0" smtClean="0"/>
              <a:t>Getting “buy in” from all programs</a:t>
            </a:r>
          </a:p>
          <a:p>
            <a:r>
              <a:rPr lang="en-US" dirty="0" smtClean="0"/>
              <a:t>Having consistent and adequate resources to support quality improvement</a:t>
            </a:r>
          </a:p>
          <a:p>
            <a:endParaRPr lang="en-US" i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Statewide Implementation: Recommendations from Stakeholders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 and improve the rating process based on evaluation findings</a:t>
            </a:r>
          </a:p>
          <a:p>
            <a:pPr lvl="1"/>
            <a:r>
              <a:rPr lang="en-US" dirty="0" smtClean="0"/>
              <a:t>Focus in particular on the validity of the automatic rating process</a:t>
            </a:r>
          </a:p>
          <a:p>
            <a:r>
              <a:rPr lang="en-US" dirty="0" smtClean="0"/>
              <a:t>Improve capacity to provide quality improvement resources such as curriculum training and consultation</a:t>
            </a:r>
          </a:p>
          <a:p>
            <a:r>
              <a:rPr lang="en-US" dirty="0" smtClean="0"/>
              <a:t>Continue to maintain a strong focus on parents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Statewide Implementation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Increase the incentives for programs to participate</a:t>
            </a:r>
          </a:p>
          <a:p>
            <a:r>
              <a:rPr lang="en-US" dirty="0" smtClean="0"/>
              <a:t>Assess the feasibility of continuing program observations and curriculum/assessment reviews </a:t>
            </a:r>
          </a:p>
          <a:p>
            <a:r>
              <a:rPr lang="en-US" dirty="0" smtClean="0"/>
              <a:t>Consider strategies for tailoring Parent Aware to different geographic areas and different types of programs</a:t>
            </a:r>
          </a:p>
          <a:p>
            <a:r>
              <a:rPr lang="en-US" dirty="0" smtClean="0"/>
              <a:t>Achieve consistency and stability in the program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for the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 will be released by the Minnesota Early Learning Foundation in February</a:t>
            </a:r>
          </a:p>
          <a:p>
            <a:r>
              <a:rPr lang="en-US" dirty="0" smtClean="0"/>
              <a:t>Research team will collect data from children this spring</a:t>
            </a:r>
          </a:p>
          <a:p>
            <a:r>
              <a:rPr lang="en-US" dirty="0" smtClean="0"/>
              <a:t>Analyses will be conducted this summer:</a:t>
            </a:r>
          </a:p>
          <a:p>
            <a:pPr lvl="1"/>
            <a:r>
              <a:rPr lang="en-US" dirty="0" smtClean="0"/>
              <a:t>In-depth examination of the quality indicators</a:t>
            </a:r>
          </a:p>
          <a:p>
            <a:pPr lvl="1"/>
            <a:r>
              <a:rPr lang="en-US" dirty="0" smtClean="0"/>
              <a:t>Analysis of the data collected from children, families and programs</a:t>
            </a:r>
          </a:p>
          <a:p>
            <a:r>
              <a:rPr lang="en-US" dirty="0" smtClean="0"/>
              <a:t>Final report expected in late Fall 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Please feel free to email Kathryn Tout</a:t>
            </a:r>
          </a:p>
          <a:p>
            <a:pPr algn="ctr">
              <a:buNone/>
            </a:pPr>
            <a:r>
              <a:rPr lang="en-US" dirty="0" smtClean="0"/>
              <a:t>ktout@childtrends.org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 Aware Full Ratings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Points are earned in four quality categories</a:t>
            </a:r>
          </a:p>
          <a:p>
            <a:pPr lvl="1"/>
            <a:r>
              <a:rPr lang="en-US" dirty="0" smtClean="0"/>
              <a:t>Family Partnerships</a:t>
            </a:r>
          </a:p>
          <a:p>
            <a:pPr lvl="1"/>
            <a:r>
              <a:rPr lang="en-US" dirty="0" smtClean="0"/>
              <a:t>Teaching Materials and Strategies</a:t>
            </a:r>
          </a:p>
          <a:p>
            <a:pPr lvl="1"/>
            <a:r>
              <a:rPr lang="en-US" dirty="0" smtClean="0"/>
              <a:t>Tracking Learning</a:t>
            </a:r>
          </a:p>
          <a:p>
            <a:pPr lvl="1"/>
            <a:r>
              <a:rPr lang="en-US" dirty="0" smtClean="0"/>
              <a:t>Teacher Training and Education</a:t>
            </a:r>
          </a:p>
          <a:p>
            <a:r>
              <a:rPr lang="en-US" dirty="0" smtClean="0"/>
              <a:t>Stars are awarded based on the number of points earned in each area</a:t>
            </a:r>
          </a:p>
          <a:p>
            <a:r>
              <a:rPr lang="en-US" dirty="0" smtClean="0"/>
              <a:t>Programs must also submit a health and safety checklist, and to receive more than 1 star, be in compliance with licensing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Parent Aware screen shot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 l="18000" r="29333"/>
          <a:stretch>
            <a:fillRect/>
          </a:stretch>
        </p:blipFill>
        <p:spPr>
          <a:xfrm>
            <a:off x="3124200" y="-15937"/>
            <a:ext cx="5791200" cy="6873937"/>
          </a:xfrm>
        </p:spPr>
      </p:pic>
      <p:sp>
        <p:nvSpPr>
          <p:cNvPr id="9" name="TextBox 8"/>
          <p:cNvSpPr txBox="1"/>
          <p:nvPr/>
        </p:nvSpPr>
        <p:spPr>
          <a:xfrm>
            <a:off x="228600" y="457200"/>
            <a:ext cx="2971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Program Information from the Parent Aware website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2590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Name and Map</a:t>
            </a:r>
            <a:endParaRPr lang="en-US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3505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Program Philosophy</a:t>
            </a:r>
            <a:endParaRPr lang="en-US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41910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Overall Rating</a:t>
            </a:r>
            <a:endParaRPr lang="en-US" u="sng" dirty="0"/>
          </a:p>
        </p:txBody>
      </p:sp>
      <p:sp>
        <p:nvSpPr>
          <p:cNvPr id="13" name="Right Arrow 12"/>
          <p:cNvSpPr/>
          <p:nvPr/>
        </p:nvSpPr>
        <p:spPr>
          <a:xfrm>
            <a:off x="2514600" y="2667000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514600" y="3581400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2514600" y="4267200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8600" y="4953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Details by Rating Category</a:t>
            </a:r>
            <a:endParaRPr lang="en-US" u="sng" dirty="0"/>
          </a:p>
        </p:txBody>
      </p:sp>
      <p:sp>
        <p:nvSpPr>
          <p:cNvPr id="20" name="Right Arrow 19"/>
          <p:cNvSpPr/>
          <p:nvPr/>
        </p:nvSpPr>
        <p:spPr>
          <a:xfrm>
            <a:off x="2514600" y="5410200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unique about Parent Aware compared to other QRIS?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school readiness</a:t>
            </a:r>
          </a:p>
          <a:p>
            <a:r>
              <a:rPr lang="en-US" dirty="0" smtClean="0"/>
              <a:t>Focus on parents</a:t>
            </a:r>
          </a:p>
          <a:p>
            <a:r>
              <a:rPr lang="en-US" dirty="0" smtClean="0"/>
              <a:t>Uses expert panel review of curriculum and assessment tools</a:t>
            </a:r>
          </a:p>
          <a:p>
            <a:r>
              <a:rPr lang="en-US" dirty="0" smtClean="0"/>
              <a:t>Focus on cultural sensitivity and diversity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Parent Aware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evaluation focuses on:</a:t>
            </a:r>
          </a:p>
          <a:p>
            <a:pPr lvl="1"/>
            <a:r>
              <a:rPr lang="en-US" dirty="0" smtClean="0"/>
              <a:t>Recruitment and enrollment</a:t>
            </a:r>
          </a:p>
          <a:p>
            <a:pPr lvl="1"/>
            <a:r>
              <a:rPr lang="en-US" dirty="0" smtClean="0"/>
              <a:t>General and specific implementation issues</a:t>
            </a:r>
          </a:p>
          <a:p>
            <a:pPr lvl="1"/>
            <a:r>
              <a:rPr lang="en-US" dirty="0" smtClean="0"/>
              <a:t>Validation of the rating tool</a:t>
            </a:r>
          </a:p>
          <a:p>
            <a:r>
              <a:rPr lang="en-US" dirty="0" smtClean="0"/>
              <a:t>Outcomes evaluation focuses on:</a:t>
            </a:r>
          </a:p>
          <a:p>
            <a:pPr lvl="1"/>
            <a:r>
              <a:rPr lang="en-US" dirty="0" smtClean="0"/>
              <a:t>Quality improvement</a:t>
            </a:r>
          </a:p>
          <a:p>
            <a:pPr lvl="1"/>
            <a:r>
              <a:rPr lang="en-US" dirty="0" smtClean="0"/>
              <a:t>Parents’ perceptions</a:t>
            </a:r>
          </a:p>
          <a:p>
            <a:pPr lvl="1"/>
            <a:r>
              <a:rPr lang="en-US" dirty="0" smtClean="0"/>
              <a:t>Linkage of ratings and children’s school readiness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of Parent Aware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Evaluation uses different types of data from multiple sources.</a:t>
            </a:r>
          </a:p>
          <a:p>
            <a:r>
              <a:rPr lang="en-US" dirty="0" smtClean="0"/>
              <a:t>Three reports:</a:t>
            </a:r>
          </a:p>
          <a:p>
            <a:pPr lvl="1"/>
            <a:r>
              <a:rPr lang="en-US" dirty="0" smtClean="0"/>
              <a:t>Year One Evaluation Report (January, 2009)</a:t>
            </a:r>
          </a:p>
          <a:p>
            <a:pPr lvl="1"/>
            <a:r>
              <a:rPr lang="en-US" dirty="0" smtClean="0"/>
              <a:t>Year Two Evaluation Report </a:t>
            </a:r>
            <a:r>
              <a:rPr lang="en-US" dirty="0" smtClean="0"/>
              <a:t>(February, </a:t>
            </a:r>
            <a:r>
              <a:rPr lang="en-US" dirty="0" smtClean="0"/>
              <a:t>2010)</a:t>
            </a:r>
          </a:p>
          <a:p>
            <a:pPr lvl="1"/>
            <a:r>
              <a:rPr lang="en-US" dirty="0" smtClean="0"/>
              <a:t>Final Report (anticipated Late Fall, 2010)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1239</TotalTime>
  <Words>2336</Words>
  <Application>Microsoft Office PowerPoint</Application>
  <PresentationFormat>On-screen Show (4:3)</PresentationFormat>
  <Paragraphs>256</Paragraphs>
  <Slides>49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Module</vt:lpstr>
      <vt:lpstr>Evaluation of Parent Aware:  Minnesota’s Pilot Quality Rating System  Key Findings from the Year 2 Evaluation Report </vt:lpstr>
      <vt:lpstr>Agenda</vt:lpstr>
      <vt:lpstr>Parent Aware Pilot </vt:lpstr>
      <vt:lpstr>Overview of Parent Aware</vt:lpstr>
      <vt:lpstr>Parent Aware Full Ratings</vt:lpstr>
      <vt:lpstr>Slide 6</vt:lpstr>
      <vt:lpstr>What is unique about Parent Aware compared to other QRIS?</vt:lpstr>
      <vt:lpstr>Evaluation of Parent Aware</vt:lpstr>
      <vt:lpstr>Evaluation of Parent Aware</vt:lpstr>
      <vt:lpstr>Findings from the Year 2 Report</vt:lpstr>
      <vt:lpstr>Recruitment and enrollment</vt:lpstr>
      <vt:lpstr>Number and pattern of enrolled programs</vt:lpstr>
      <vt:lpstr>Total Enrollment in Parent Aware as of Aug. 2009</vt:lpstr>
      <vt:lpstr>Enrollment in Parent Aware by Program Type as of Aug. 2009</vt:lpstr>
      <vt:lpstr>Pattern of Enrollment as of Aug. 2009</vt:lpstr>
      <vt:lpstr>Proportion of Eligible Programs with a Parent Aware Rating as of Dec. 2009</vt:lpstr>
      <vt:lpstr>How is recruitment going?</vt:lpstr>
      <vt:lpstr>Parent Aware Recruitment Video</vt:lpstr>
      <vt:lpstr>Characteristics of Parent Aware-Rated Programs</vt:lpstr>
      <vt:lpstr>Star Ratings</vt:lpstr>
      <vt:lpstr>Initial Ratings for 90 Programs that Went Through the Full Rating Process</vt:lpstr>
      <vt:lpstr>Program Scores on the Parent Aware Quality Categories</vt:lpstr>
      <vt:lpstr>Scoring on Family Partnerships </vt:lpstr>
      <vt:lpstr>Scoring on Teaching Materials and Strategies</vt:lpstr>
      <vt:lpstr>Scoring on Tracking Learning</vt:lpstr>
      <vt:lpstr>Scoring on Teacher Training and Education</vt:lpstr>
      <vt:lpstr>Summary of Scoring Information</vt:lpstr>
      <vt:lpstr>Re-rated Programs</vt:lpstr>
      <vt:lpstr>Re-rated programs</vt:lpstr>
      <vt:lpstr>How many children are in Parent Aware-rated programs?</vt:lpstr>
      <vt:lpstr>Do Parent Aware-rated programs serve children receiving CCAP?</vt:lpstr>
      <vt:lpstr>Perceptions of Providers in Parent Aware-Rated Programs</vt:lpstr>
      <vt:lpstr>Perceptions of Providers in Parent Aware-Rated Programs</vt:lpstr>
      <vt:lpstr>Perceptions of Providers in Parent Aware-Rated Programs</vt:lpstr>
      <vt:lpstr>Parents in Parent Aware-rated Programs</vt:lpstr>
      <vt:lpstr>Have Parents Heard About Parent Aware? </vt:lpstr>
      <vt:lpstr>Parents and Their Early Care and Education Program</vt:lpstr>
      <vt:lpstr>Parents Care About…</vt:lpstr>
      <vt:lpstr>Impact of Parent Aware</vt:lpstr>
      <vt:lpstr>What do stakeholders say is the most important impact of Parent Aware? </vt:lpstr>
      <vt:lpstr> Parent Aware is changing the focal point of discussions about early care and education </vt:lpstr>
      <vt:lpstr>Legislation and legislative activities related to Parent Aware</vt:lpstr>
      <vt:lpstr>Legislation and legislative activities related to Parent Aware cont.</vt:lpstr>
      <vt:lpstr>Challenges and Looking Toward Statewide Implementation</vt:lpstr>
      <vt:lpstr>Key Challenges</vt:lpstr>
      <vt:lpstr> Statewide Implementation: Recommendations from Stakeholders </vt:lpstr>
      <vt:lpstr>Statewide Implementation cont.</vt:lpstr>
      <vt:lpstr>Next Steps for the Evaluation</vt:lpstr>
      <vt:lpstr>Questions? </vt:lpstr>
    </vt:vector>
  </TitlesOfParts>
  <Company>Child Trends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Parent Aware:  Minnesota’s Pilot Quality Rating System Year 2 Evaluation Report </dc:title>
  <dc:creator>ktout</dc:creator>
  <cp:lastModifiedBy>ktout</cp:lastModifiedBy>
  <cp:revision>133</cp:revision>
  <dcterms:created xsi:type="dcterms:W3CDTF">2010-01-15T16:54:14Z</dcterms:created>
  <dcterms:modified xsi:type="dcterms:W3CDTF">2010-02-10T20:58:42Z</dcterms:modified>
</cp:coreProperties>
</file>