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Default Extension="png" ContentType="image/png"/>
  <Default Extension="bin" ContentType="application/vnd.openxmlformats-officedocument.oleObject"/>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2" r:id="rId4"/>
    <p:sldMasterId id="2147483754" r:id="rId5"/>
  </p:sldMasterIdLst>
  <p:notesMasterIdLst>
    <p:notesMasterId r:id="rId20"/>
  </p:notesMasterIdLst>
  <p:handoutMasterIdLst>
    <p:handoutMasterId r:id="rId21"/>
  </p:handoutMasterIdLst>
  <p:sldIdLst>
    <p:sldId id="256" r:id="rId6"/>
    <p:sldId id="285" r:id="rId7"/>
    <p:sldId id="262" r:id="rId8"/>
    <p:sldId id="280" r:id="rId9"/>
    <p:sldId id="271" r:id="rId10"/>
    <p:sldId id="288" r:id="rId11"/>
    <p:sldId id="263" r:id="rId12"/>
    <p:sldId id="277" r:id="rId13"/>
    <p:sldId id="265" r:id="rId14"/>
    <p:sldId id="279" r:id="rId15"/>
    <p:sldId id="278" r:id="rId16"/>
    <p:sldId id="290" r:id="rId17"/>
    <p:sldId id="266" r:id="rId18"/>
    <p:sldId id="257" r:id="rId1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2747"/>
    <a:srgbClr val="0000FF"/>
    <a:srgbClr val="CCEC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0" d="100"/>
          <a:sy n="70" d="100"/>
        </p:scale>
        <p:origin x="-514" y="-27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42" name="Rectangle 2"/>
          <p:cNvSpPr>
            <a:spLocks noGrp="1" noChangeArrowheads="1"/>
          </p:cNvSpPr>
          <p:nvPr>
            <p:ph type="hdr" sz="quarter"/>
          </p:nvPr>
        </p:nvSpPr>
        <p:spPr bwMode="auto">
          <a:xfrm>
            <a:off x="0" y="0"/>
            <a:ext cx="3038649"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63843" name="Rectangle 3"/>
          <p:cNvSpPr>
            <a:spLocks noGrp="1" noChangeArrowheads="1"/>
          </p:cNvSpPr>
          <p:nvPr>
            <p:ph type="dt" sz="quarter" idx="1"/>
          </p:nvPr>
        </p:nvSpPr>
        <p:spPr bwMode="auto">
          <a:xfrm>
            <a:off x="3970134" y="0"/>
            <a:ext cx="3038648"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63844" name="Rectangle 4"/>
          <p:cNvSpPr>
            <a:spLocks noGrp="1" noChangeArrowheads="1"/>
          </p:cNvSpPr>
          <p:nvPr>
            <p:ph type="ftr" sz="quarter" idx="2"/>
          </p:nvPr>
        </p:nvSpPr>
        <p:spPr bwMode="auto">
          <a:xfrm>
            <a:off x="0" y="8829675"/>
            <a:ext cx="3038649"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63845" name="Rectangle 5"/>
          <p:cNvSpPr>
            <a:spLocks noGrp="1" noChangeArrowheads="1"/>
          </p:cNvSpPr>
          <p:nvPr>
            <p:ph type="sldNum" sz="quarter" idx="3"/>
          </p:nvPr>
        </p:nvSpPr>
        <p:spPr bwMode="auto">
          <a:xfrm>
            <a:off x="3970134" y="8829675"/>
            <a:ext cx="3038648"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F2C29D7-3EEA-44A8-AA23-EE416C2E4C0A}"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9746" name="Rectangle 2"/>
          <p:cNvSpPr>
            <a:spLocks noGrp="1" noChangeArrowheads="1"/>
          </p:cNvSpPr>
          <p:nvPr>
            <p:ph type="hdr" sz="quarter"/>
          </p:nvPr>
        </p:nvSpPr>
        <p:spPr bwMode="auto">
          <a:xfrm>
            <a:off x="0" y="0"/>
            <a:ext cx="3038649"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59747" name="Rectangle 3"/>
          <p:cNvSpPr>
            <a:spLocks noGrp="1" noChangeArrowheads="1"/>
          </p:cNvSpPr>
          <p:nvPr>
            <p:ph type="dt" idx="1"/>
          </p:nvPr>
        </p:nvSpPr>
        <p:spPr bwMode="auto">
          <a:xfrm>
            <a:off x="3970134" y="0"/>
            <a:ext cx="3038648"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229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59749" name="Rectangle 5"/>
          <p:cNvSpPr>
            <a:spLocks noGrp="1" noChangeArrowheads="1"/>
          </p:cNvSpPr>
          <p:nvPr>
            <p:ph type="body" sz="quarter" idx="3"/>
          </p:nvPr>
        </p:nvSpPr>
        <p:spPr bwMode="auto">
          <a:xfrm>
            <a:off x="701848" y="4416426"/>
            <a:ext cx="560832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9750" name="Rectangle 6"/>
          <p:cNvSpPr>
            <a:spLocks noGrp="1" noChangeArrowheads="1"/>
          </p:cNvSpPr>
          <p:nvPr>
            <p:ph type="ftr" sz="quarter" idx="4"/>
          </p:nvPr>
        </p:nvSpPr>
        <p:spPr bwMode="auto">
          <a:xfrm>
            <a:off x="0" y="8829675"/>
            <a:ext cx="3038649"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59751" name="Rectangle 7"/>
          <p:cNvSpPr>
            <a:spLocks noGrp="1" noChangeArrowheads="1"/>
          </p:cNvSpPr>
          <p:nvPr>
            <p:ph type="sldNum" sz="quarter" idx="5"/>
          </p:nvPr>
        </p:nvSpPr>
        <p:spPr bwMode="auto">
          <a:xfrm>
            <a:off x="3970134" y="8829675"/>
            <a:ext cx="3038648"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B8FEC55-9A55-4146-B912-3ECEC2812EC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B8FEC55-9A55-4146-B912-3ECEC2812EC3}"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B8FEC55-9A55-4146-B912-3ECEC2812EC3}" type="slidenum">
              <a:rPr lang="en-US" smtClean="0"/>
              <a:pPr>
                <a:defRPr/>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ext Placeholder 4"/>
          <p:cNvSpPr>
            <a:spLocks noGrp="1"/>
          </p:cNvSpPr>
          <p:nvPr>
            <p:ph type="body" sz="quarter" idx="11" hasCustomPrompt="1"/>
          </p:nvPr>
        </p:nvSpPr>
        <p:spPr>
          <a:xfrm>
            <a:off x="0" y="1692275"/>
            <a:ext cx="9144000" cy="2065338"/>
          </a:xfrm>
          <a:prstGeom prst="rect">
            <a:avLst/>
          </a:prstGeom>
        </p:spPr>
        <p:txBody>
          <a:bodyPr/>
          <a:lstStyle>
            <a:lvl1pPr algn="ctr">
              <a:buNone/>
              <a:defRPr sz="4400">
                <a:solidFill>
                  <a:schemeClr val="bg2">
                    <a:lumMod val="50000"/>
                  </a:schemeClr>
                </a:solidFill>
              </a:defRPr>
            </a:lvl1pPr>
          </a:lstStyle>
          <a:p>
            <a:pPr lvl="0"/>
            <a:r>
              <a:rPr lang="en-US" dirty="0" smtClean="0"/>
              <a:t>Click to enter your title </a:t>
            </a:r>
            <a:endParaRPr lang="en-US" dirty="0"/>
          </a:p>
        </p:txBody>
      </p:sp>
      <p:sp>
        <p:nvSpPr>
          <p:cNvPr id="7" name="Text Placeholder 6"/>
          <p:cNvSpPr>
            <a:spLocks noGrp="1"/>
          </p:cNvSpPr>
          <p:nvPr>
            <p:ph type="body" sz="quarter" idx="12" hasCustomPrompt="1"/>
          </p:nvPr>
        </p:nvSpPr>
        <p:spPr>
          <a:xfrm>
            <a:off x="1801368" y="3867150"/>
            <a:ext cx="5504688" cy="2397125"/>
          </a:xfrm>
          <a:prstGeom prst="rect">
            <a:avLst/>
          </a:prstGeom>
        </p:spPr>
        <p:txBody>
          <a:bodyPr/>
          <a:lstStyle>
            <a:lvl1pPr algn="ctr">
              <a:buFontTx/>
              <a:buNone/>
              <a:defRPr baseline="0"/>
            </a:lvl1pPr>
          </a:lstStyle>
          <a:p>
            <a:pPr lvl="0"/>
            <a:r>
              <a:rPr lang="en-US" dirty="0" smtClean="0"/>
              <a:t>Click to enter subtitle and date, presenter's name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he En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2633790"/>
            <a:ext cx="9144000" cy="1143000"/>
          </a:xfrm>
          <a:prstGeom prst="rect">
            <a:avLst/>
          </a:prstGeom>
        </p:spPr>
        <p:txBody>
          <a:bodyPr/>
          <a:lstStyle>
            <a:lvl1pPr algn="ctr">
              <a:defRPr sz="4400" b="0" baseline="0">
                <a:solidFill>
                  <a:schemeClr val="accent2"/>
                </a:solidFill>
              </a:defRPr>
            </a:lvl1pPr>
          </a:lstStyle>
          <a:p>
            <a:r>
              <a:rPr lang="en-US" dirty="0" smtClean="0"/>
              <a:t>Thank you!</a:t>
            </a:r>
            <a:endParaRPr lang="en-US" dirty="0"/>
          </a:p>
        </p:txBody>
      </p:sp>
      <p:sp>
        <p:nvSpPr>
          <p:cNvPr id="4" name="Text Placeholder 3"/>
          <p:cNvSpPr>
            <a:spLocks noGrp="1"/>
          </p:cNvSpPr>
          <p:nvPr>
            <p:ph type="body" sz="quarter" idx="10" hasCustomPrompt="1"/>
          </p:nvPr>
        </p:nvSpPr>
        <p:spPr>
          <a:xfrm>
            <a:off x="2378075" y="3813175"/>
            <a:ext cx="4552950" cy="2624138"/>
          </a:xfrm>
          <a:prstGeom prst="rect">
            <a:avLst/>
          </a:prstGeom>
        </p:spPr>
        <p:txBody>
          <a:bodyPr/>
          <a:lstStyle>
            <a:lvl1pPr algn="ctr">
              <a:buFontTx/>
              <a:buNone/>
              <a:defRPr baseline="0"/>
            </a:lvl1pPr>
          </a:lstStyle>
          <a:p>
            <a:pPr lvl="0"/>
            <a:r>
              <a:rPr lang="en-US" dirty="0" smtClean="0"/>
              <a:t>Click to enter presenter's name and contact information</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rvices Bulleted lis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81912"/>
            <a:ext cx="8229600" cy="4525963"/>
          </a:xfrm>
          <a:prstGeom prst="rect">
            <a:avLst/>
          </a:prstGeom>
        </p:spPr>
        <p:txBody>
          <a:bodyPr/>
          <a:lstStyle>
            <a:lvl1pPr>
              <a:buFont typeface="Wingdings" pitchFamily="2" charset="2"/>
              <a:buChar char="§"/>
              <a:defRPr sz="2400">
                <a:latin typeface="Arial" pitchFamily="34" charset="0"/>
                <a:cs typeface="Arial" pitchFamily="34" charset="0"/>
              </a:defRPr>
            </a:lvl1pPr>
            <a:lvl2pPr>
              <a:buFont typeface="Arial" pitchFamily="34" charset="0"/>
              <a:buChar char="–"/>
              <a:defRPr sz="2400">
                <a:latin typeface="Arial" pitchFamily="34" charset="0"/>
                <a:cs typeface="Arial" pitchFamily="34" charset="0"/>
              </a:defRPr>
            </a:lvl2pPr>
            <a:lvl3pPr>
              <a:buFont typeface="Arial" pitchFamily="34" charset="0"/>
              <a:buChar char="-"/>
              <a:defRPr sz="2000">
                <a:latin typeface="Arial" pitchFamily="34" charset="0"/>
                <a:cs typeface="Arial" pitchFamily="34" charset="0"/>
              </a:defRPr>
            </a:lvl3pPr>
            <a:lvl4pPr>
              <a:buFont typeface="Wingdings" pitchFamily="2" charset="2"/>
              <a:buChar char="§"/>
              <a:defRPr sz="1800">
                <a:latin typeface="Arial" pitchFamily="34" charset="0"/>
                <a:cs typeface="Arial" pitchFamily="34" charset="0"/>
              </a:defRPr>
            </a:lvl4pPr>
            <a:lvl5pPr>
              <a:buFont typeface="Wingdings" pitchFamily="2" charset="2"/>
              <a:buChar char="§"/>
              <a:defRPr sz="180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8" name="Text Placeholder 7"/>
          <p:cNvSpPr>
            <a:spLocks noGrp="1"/>
          </p:cNvSpPr>
          <p:nvPr>
            <p:ph type="body" sz="quarter" idx="10"/>
          </p:nvPr>
        </p:nvSpPr>
        <p:spPr>
          <a:xfrm>
            <a:off x="438150" y="904875"/>
            <a:ext cx="8258175" cy="603250"/>
          </a:xfrm>
          <a:prstGeom prst="rect">
            <a:avLst/>
          </a:prstGeom>
        </p:spPr>
        <p:txBody>
          <a:bodyPr/>
          <a:lstStyle>
            <a:lvl1pPr>
              <a:buFontTx/>
              <a:buNone/>
              <a:defRPr sz="3600">
                <a:solidFill>
                  <a:schemeClr val="bg2">
                    <a:lumMod val="50000"/>
                  </a:schemeClr>
                </a:solidFill>
              </a:defRPr>
            </a:lvl1pPr>
          </a:lstStyle>
          <a:p>
            <a:pPr lvl="0"/>
            <a:r>
              <a:rPr lang="en-US" dirty="0"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rvices_Picture slide">
    <p:spTree>
      <p:nvGrpSpPr>
        <p:cNvPr id="1" name=""/>
        <p:cNvGrpSpPr/>
        <p:nvPr/>
      </p:nvGrpSpPr>
      <p:grpSpPr>
        <a:xfrm>
          <a:off x="0" y="0"/>
          <a:ext cx="0" cy="0"/>
          <a:chOff x="0" y="0"/>
          <a:chExt cx="0" cy="0"/>
        </a:xfrm>
      </p:grpSpPr>
      <p:sp>
        <p:nvSpPr>
          <p:cNvPr id="4" name="Text Placeholder 7"/>
          <p:cNvSpPr>
            <a:spLocks noGrp="1"/>
          </p:cNvSpPr>
          <p:nvPr>
            <p:ph type="body" sz="quarter" idx="10" hasCustomPrompt="1"/>
          </p:nvPr>
        </p:nvSpPr>
        <p:spPr>
          <a:xfrm>
            <a:off x="438150" y="904875"/>
            <a:ext cx="8258175" cy="603250"/>
          </a:xfrm>
          <a:prstGeom prst="rect">
            <a:avLst/>
          </a:prstGeom>
        </p:spPr>
        <p:txBody>
          <a:bodyPr/>
          <a:lstStyle>
            <a:lvl1pPr algn="ctr">
              <a:buFontTx/>
              <a:buNone/>
              <a:defRPr sz="3600" baseline="0">
                <a:solidFill>
                  <a:schemeClr val="bg2">
                    <a:lumMod val="50000"/>
                  </a:schemeClr>
                </a:solidFill>
              </a:defRPr>
            </a:lvl1pPr>
          </a:lstStyle>
          <a:p>
            <a:pPr lvl="0"/>
            <a:r>
              <a:rPr lang="en-US" dirty="0" smtClean="0"/>
              <a:t>Click to edit heading-center over picture</a:t>
            </a:r>
          </a:p>
        </p:txBody>
      </p:sp>
      <p:sp>
        <p:nvSpPr>
          <p:cNvPr id="6" name="Picture Placeholder 5"/>
          <p:cNvSpPr>
            <a:spLocks noGrp="1"/>
          </p:cNvSpPr>
          <p:nvPr>
            <p:ph type="pic" sz="quarter" idx="11"/>
          </p:nvPr>
        </p:nvSpPr>
        <p:spPr>
          <a:xfrm>
            <a:off x="457200" y="1655763"/>
            <a:ext cx="8256588" cy="4223829"/>
          </a:xfrm>
          <a:prstGeom prst="rect">
            <a:avLst/>
          </a:prstGeom>
        </p:spPr>
        <p:txBody>
          <a:bodyPr/>
          <a:lstStyle>
            <a:lvl1pPr algn="ctr">
              <a:buFontTx/>
              <a:buNone/>
              <a:defRPr baseline="0"/>
            </a:lvl1p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rvices_Table slide">
    <p:spTree>
      <p:nvGrpSpPr>
        <p:cNvPr id="1" name=""/>
        <p:cNvGrpSpPr/>
        <p:nvPr/>
      </p:nvGrpSpPr>
      <p:grpSpPr>
        <a:xfrm>
          <a:off x="0" y="0"/>
          <a:ext cx="0" cy="0"/>
          <a:chOff x="0" y="0"/>
          <a:chExt cx="0" cy="0"/>
        </a:xfrm>
      </p:grpSpPr>
      <p:sp>
        <p:nvSpPr>
          <p:cNvPr id="4" name="Text Placeholder 7"/>
          <p:cNvSpPr>
            <a:spLocks noGrp="1"/>
          </p:cNvSpPr>
          <p:nvPr>
            <p:ph type="body" sz="quarter" idx="10" hasCustomPrompt="1"/>
          </p:nvPr>
        </p:nvSpPr>
        <p:spPr>
          <a:xfrm>
            <a:off x="438150" y="904875"/>
            <a:ext cx="8258175" cy="603250"/>
          </a:xfrm>
          <a:prstGeom prst="rect">
            <a:avLst/>
          </a:prstGeom>
        </p:spPr>
        <p:txBody>
          <a:bodyPr/>
          <a:lstStyle>
            <a:lvl1pPr algn="ctr">
              <a:buFontTx/>
              <a:buNone/>
              <a:defRPr sz="3600" baseline="0">
                <a:solidFill>
                  <a:schemeClr val="bg2">
                    <a:lumMod val="50000"/>
                  </a:schemeClr>
                </a:solidFill>
              </a:defRPr>
            </a:lvl1pPr>
          </a:lstStyle>
          <a:p>
            <a:pPr lvl="0"/>
            <a:r>
              <a:rPr lang="en-US" dirty="0" smtClean="0"/>
              <a:t>Click to edit heading-center over table</a:t>
            </a:r>
          </a:p>
        </p:txBody>
      </p:sp>
      <p:sp>
        <p:nvSpPr>
          <p:cNvPr id="7" name="Table Placeholder 6"/>
          <p:cNvSpPr>
            <a:spLocks noGrp="1"/>
          </p:cNvSpPr>
          <p:nvPr>
            <p:ph type="tbl" sz="quarter" idx="11"/>
          </p:nvPr>
        </p:nvSpPr>
        <p:spPr>
          <a:xfrm>
            <a:off x="447675" y="1682750"/>
            <a:ext cx="8266113" cy="4197350"/>
          </a:xfrm>
          <a:prstGeom prst="rect">
            <a:avLst/>
          </a:prstGeom>
        </p:spPr>
        <p:txBody>
          <a:bodyPr/>
          <a:lstStyle>
            <a:lvl1pPr>
              <a:buNone/>
              <a:defRPr/>
            </a:lvl1p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rvices_SmartArt slide">
    <p:spTree>
      <p:nvGrpSpPr>
        <p:cNvPr id="1" name=""/>
        <p:cNvGrpSpPr/>
        <p:nvPr/>
      </p:nvGrpSpPr>
      <p:grpSpPr>
        <a:xfrm>
          <a:off x="0" y="0"/>
          <a:ext cx="0" cy="0"/>
          <a:chOff x="0" y="0"/>
          <a:chExt cx="0" cy="0"/>
        </a:xfrm>
      </p:grpSpPr>
      <p:sp>
        <p:nvSpPr>
          <p:cNvPr id="4" name="Text Placeholder 7"/>
          <p:cNvSpPr>
            <a:spLocks noGrp="1"/>
          </p:cNvSpPr>
          <p:nvPr>
            <p:ph type="body" sz="quarter" idx="10" hasCustomPrompt="1"/>
          </p:nvPr>
        </p:nvSpPr>
        <p:spPr>
          <a:xfrm>
            <a:off x="438150" y="904875"/>
            <a:ext cx="8258175" cy="603250"/>
          </a:xfrm>
          <a:prstGeom prst="rect">
            <a:avLst/>
          </a:prstGeom>
        </p:spPr>
        <p:txBody>
          <a:bodyPr/>
          <a:lstStyle>
            <a:lvl1pPr algn="ctr">
              <a:buFontTx/>
              <a:buNone/>
              <a:defRPr sz="3200" baseline="0">
                <a:solidFill>
                  <a:schemeClr val="bg2">
                    <a:lumMod val="50000"/>
                  </a:schemeClr>
                </a:solidFill>
              </a:defRPr>
            </a:lvl1pPr>
          </a:lstStyle>
          <a:p>
            <a:pPr lvl="0"/>
            <a:r>
              <a:rPr lang="en-US" dirty="0" smtClean="0"/>
              <a:t>Click to edit heading-center over smart art</a:t>
            </a:r>
          </a:p>
        </p:txBody>
      </p:sp>
      <p:sp>
        <p:nvSpPr>
          <p:cNvPr id="6" name="SmartArt Placeholder 5"/>
          <p:cNvSpPr>
            <a:spLocks noGrp="1"/>
          </p:cNvSpPr>
          <p:nvPr>
            <p:ph type="dgm" sz="quarter" idx="11"/>
          </p:nvPr>
        </p:nvSpPr>
        <p:spPr>
          <a:xfrm>
            <a:off x="447675" y="1655763"/>
            <a:ext cx="8258175" cy="4251325"/>
          </a:xfrm>
          <a:prstGeom prst="rect">
            <a:avLst/>
          </a:prstGeo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image" Target="../media/image2.jpeg"/><Relationship Id="rId4" Type="http://schemas.openxmlformats.org/officeDocument/2006/relationships/vmlDrawing" Target="../drawings/vmlDrawing1.vml"/></Relationships>
</file>

<file path=ppt/slideMasters/_rels/slideMaster2.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slideLayout" Target="../slideLayouts/slideLayout5.xml"/><Relationship Id="rId7" Type="http://schemas.openxmlformats.org/officeDocument/2006/relationships/image" Target="../media/image2.jpe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vmlDrawing" Target="../drawings/vmlDrawing2.vml"/><Relationship Id="rId5" Type="http://schemas.openxmlformats.org/officeDocument/2006/relationships/theme" Target="../theme/theme2.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Rectangle 7"/>
          <p:cNvSpPr txBox="1">
            <a:spLocks noChangeArrowheads="1"/>
          </p:cNvSpPr>
          <p:nvPr/>
        </p:nvSpPr>
        <p:spPr>
          <a:xfrm>
            <a:off x="28575" y="6572250"/>
            <a:ext cx="415925" cy="228600"/>
          </a:xfrm>
          <a:prstGeom prst="rect">
            <a:avLst/>
          </a:prstGeom>
        </p:spPr>
        <p:txBody>
          <a:bodyPr/>
          <a:lstStyle>
            <a:lvl1pPr>
              <a:defRPr/>
            </a:lvl1pPr>
          </a:lstStyle>
          <a:p>
            <a:pPr>
              <a:defRPr/>
            </a:pPr>
            <a:endParaRPr lang="en-US" dirty="0" smtClean="0"/>
          </a:p>
        </p:txBody>
      </p:sp>
      <p:sp>
        <p:nvSpPr>
          <p:cNvPr id="9" name="Rectangle 7"/>
          <p:cNvSpPr txBox="1">
            <a:spLocks noChangeArrowheads="1"/>
          </p:cNvSpPr>
          <p:nvPr/>
        </p:nvSpPr>
        <p:spPr>
          <a:xfrm>
            <a:off x="28575" y="6572250"/>
            <a:ext cx="415925" cy="228600"/>
          </a:xfrm>
          <a:prstGeom prst="rect">
            <a:avLst/>
          </a:prstGeom>
        </p:spPr>
        <p:txBody>
          <a:bodyPr/>
          <a:lstStyle>
            <a:lvl1pPr>
              <a:defRPr/>
            </a:lvl1pPr>
          </a:lstStyle>
          <a:p>
            <a:pPr>
              <a:defRPr/>
            </a:pPr>
            <a:endParaRPr lang="en-US" dirty="0" smtClean="0"/>
          </a:p>
        </p:txBody>
      </p:sp>
      <p:sp>
        <p:nvSpPr>
          <p:cNvPr id="5" name="TextBox 4"/>
          <p:cNvSpPr txBox="1"/>
          <p:nvPr userDrawn="1"/>
        </p:nvSpPr>
        <p:spPr>
          <a:xfrm>
            <a:off x="0" y="6488668"/>
            <a:ext cx="9144000" cy="369332"/>
          </a:xfrm>
          <a:prstGeom prst="rect">
            <a:avLst/>
          </a:prstGeom>
          <a:noFill/>
        </p:spPr>
        <p:txBody>
          <a:bodyPr wrap="square" rtlCol="0">
            <a:spAutoFit/>
          </a:bodyPr>
          <a:lstStyle/>
          <a:p>
            <a:pPr algn="ctr"/>
            <a:r>
              <a:rPr lang="en-US" b="1" i="1" dirty="0" smtClean="0">
                <a:solidFill>
                  <a:srgbClr val="FF0000"/>
                </a:solidFill>
              </a:rPr>
              <a:t>NOT FOR PUBLIC DISTRIBUTION</a:t>
            </a:r>
            <a:endParaRPr lang="en-US" b="1" i="1" dirty="0">
              <a:solidFill>
                <a:srgbClr val="FF0000"/>
              </a:solidFill>
            </a:endParaRPr>
          </a:p>
        </p:txBody>
      </p:sp>
      <p:pic>
        <p:nvPicPr>
          <p:cNvPr id="6" name="Picture 19"/>
          <p:cNvPicPr>
            <a:picLocks noChangeAspect="1" noChangeArrowheads="1"/>
          </p:cNvPicPr>
          <p:nvPr userDrawn="1"/>
        </p:nvPicPr>
        <p:blipFill>
          <a:blip r:embed="rId5" cstate="print"/>
          <a:srcRect/>
          <a:stretch>
            <a:fillRect/>
          </a:stretch>
        </p:blipFill>
        <p:spPr bwMode="auto">
          <a:xfrm>
            <a:off x="0" y="0"/>
            <a:ext cx="9144000" cy="6858000"/>
          </a:xfrm>
          <a:prstGeom prst="rect">
            <a:avLst/>
          </a:prstGeom>
          <a:noFill/>
          <a:ln w="9525">
            <a:noFill/>
            <a:miter lim="800000"/>
            <a:headEnd/>
            <a:tailEnd/>
          </a:ln>
        </p:spPr>
      </p:pic>
      <p:graphicFrame>
        <p:nvGraphicFramePr>
          <p:cNvPr id="1026" name="Object 21"/>
          <p:cNvGraphicFramePr>
            <a:graphicFrameLocks noChangeAspect="1"/>
          </p:cNvGraphicFramePr>
          <p:nvPr/>
        </p:nvGraphicFramePr>
        <p:xfrm>
          <a:off x="7635875" y="6230938"/>
          <a:ext cx="1292225" cy="460375"/>
        </p:xfrm>
        <a:graphic>
          <a:graphicData uri="http://schemas.openxmlformats.org/presentationml/2006/ole">
            <p:oleObj spid="_x0000_s1026" name="Photo Editor Photo" r:id="rId6" imgW="2781688" imgH="990738" progId="">
              <p:embed/>
            </p:oleObj>
          </a:graphicData>
        </a:graphic>
      </p:graphicFrame>
    </p:spTree>
  </p:cSld>
  <p:clrMap bg1="lt1" tx1="dk1" bg2="lt2" tx2="dk2" accent1="accent1" accent2="accent2" accent3="accent3" accent4="accent4" accent5="accent5" accent6="accent6" hlink="hlink" folHlink="folHlink"/>
  <p:sldLayoutIdLst>
    <p:sldLayoutId id="2147483742" r:id="rId1"/>
    <p:sldLayoutId id="2147483752" r:id="rId2"/>
  </p:sldLayoutIdLst>
  <p:timing>
    <p:tnLst>
      <p:par>
        <p:cTn id="1" dur="indefinite" restart="never" nodeType="tmRoot"/>
      </p:par>
    </p:tnLst>
  </p:timing>
  <p:hf hdr="0" ftr="0"/>
  <p:txStyles>
    <p:titleStyle>
      <a:lvl1pPr algn="l" rtl="0" eaLnBrk="1" fontAlgn="base" hangingPunct="1">
        <a:spcBef>
          <a:spcPct val="0"/>
        </a:spcBef>
        <a:spcAft>
          <a:spcPct val="0"/>
        </a:spcAft>
        <a:defRPr sz="2600" b="1">
          <a:solidFill>
            <a:schemeClr val="bg2"/>
          </a:solidFill>
          <a:latin typeface="+mj-lt"/>
          <a:ea typeface="+mj-ea"/>
          <a:cs typeface="+mj-cs"/>
        </a:defRPr>
      </a:lvl1pPr>
      <a:lvl2pPr algn="l" rtl="0" eaLnBrk="1" fontAlgn="base" hangingPunct="1">
        <a:spcBef>
          <a:spcPct val="0"/>
        </a:spcBef>
        <a:spcAft>
          <a:spcPct val="0"/>
        </a:spcAft>
        <a:defRPr sz="2600" b="1">
          <a:solidFill>
            <a:schemeClr val="bg2"/>
          </a:solidFill>
          <a:latin typeface="Calibri" pitchFamily="34" charset="0"/>
        </a:defRPr>
      </a:lvl2pPr>
      <a:lvl3pPr algn="l" rtl="0" eaLnBrk="1" fontAlgn="base" hangingPunct="1">
        <a:spcBef>
          <a:spcPct val="0"/>
        </a:spcBef>
        <a:spcAft>
          <a:spcPct val="0"/>
        </a:spcAft>
        <a:defRPr sz="2600" b="1">
          <a:solidFill>
            <a:schemeClr val="bg2"/>
          </a:solidFill>
          <a:latin typeface="Calibri" pitchFamily="34" charset="0"/>
        </a:defRPr>
      </a:lvl3pPr>
      <a:lvl4pPr algn="l" rtl="0" eaLnBrk="1" fontAlgn="base" hangingPunct="1">
        <a:spcBef>
          <a:spcPct val="0"/>
        </a:spcBef>
        <a:spcAft>
          <a:spcPct val="0"/>
        </a:spcAft>
        <a:defRPr sz="2600" b="1">
          <a:solidFill>
            <a:schemeClr val="bg2"/>
          </a:solidFill>
          <a:latin typeface="Calibri" pitchFamily="34" charset="0"/>
        </a:defRPr>
      </a:lvl4pPr>
      <a:lvl5pPr algn="l" rtl="0" eaLnBrk="1" fontAlgn="base" hangingPunct="1">
        <a:spcBef>
          <a:spcPct val="0"/>
        </a:spcBef>
        <a:spcAft>
          <a:spcPct val="0"/>
        </a:spcAft>
        <a:defRPr sz="2600" b="1">
          <a:solidFill>
            <a:schemeClr val="bg2"/>
          </a:solidFill>
          <a:latin typeface="Calibri" pitchFamily="34" charset="0"/>
        </a:defRPr>
      </a:lvl5pPr>
      <a:lvl6pPr marL="457200" algn="l" rtl="0" eaLnBrk="1" fontAlgn="base" hangingPunct="1">
        <a:spcBef>
          <a:spcPct val="0"/>
        </a:spcBef>
        <a:spcAft>
          <a:spcPct val="0"/>
        </a:spcAft>
        <a:defRPr sz="2600" b="1">
          <a:solidFill>
            <a:schemeClr val="bg2"/>
          </a:solidFill>
          <a:latin typeface="Arial" charset="0"/>
        </a:defRPr>
      </a:lvl6pPr>
      <a:lvl7pPr marL="914400" algn="l" rtl="0" eaLnBrk="1" fontAlgn="base" hangingPunct="1">
        <a:spcBef>
          <a:spcPct val="0"/>
        </a:spcBef>
        <a:spcAft>
          <a:spcPct val="0"/>
        </a:spcAft>
        <a:defRPr sz="2600" b="1">
          <a:solidFill>
            <a:schemeClr val="bg2"/>
          </a:solidFill>
          <a:latin typeface="Arial" charset="0"/>
        </a:defRPr>
      </a:lvl7pPr>
      <a:lvl8pPr marL="1371600" algn="l" rtl="0" eaLnBrk="1" fontAlgn="base" hangingPunct="1">
        <a:spcBef>
          <a:spcPct val="0"/>
        </a:spcBef>
        <a:spcAft>
          <a:spcPct val="0"/>
        </a:spcAft>
        <a:defRPr sz="2600" b="1">
          <a:solidFill>
            <a:schemeClr val="bg2"/>
          </a:solidFill>
          <a:latin typeface="Arial" charset="0"/>
        </a:defRPr>
      </a:lvl8pPr>
      <a:lvl9pPr marL="1828800" algn="l" rtl="0" eaLnBrk="1" fontAlgn="base" hangingPunct="1">
        <a:spcBef>
          <a:spcPct val="0"/>
        </a:spcBef>
        <a:spcAft>
          <a:spcPct val="0"/>
        </a:spcAft>
        <a:defRPr sz="2600" b="1">
          <a:solidFill>
            <a:schemeClr val="bg2"/>
          </a:solidFill>
          <a:latin typeface="Arial" charset="0"/>
        </a:defRPr>
      </a:lvl9pPr>
    </p:titleStyle>
    <p:bodyStyle>
      <a:lvl1pPr marL="342900" indent="-342900" algn="l" rtl="0" eaLnBrk="1" fontAlgn="base" hangingPunct="1">
        <a:spcBef>
          <a:spcPct val="20000"/>
        </a:spcBef>
        <a:spcAft>
          <a:spcPct val="0"/>
        </a:spcAft>
        <a:buClr>
          <a:schemeClr val="accent2"/>
        </a:buClr>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Char char="–"/>
        <a:defRPr sz="2600">
          <a:solidFill>
            <a:schemeClr val="tx1"/>
          </a:solidFill>
          <a:latin typeface="+mn-lt"/>
        </a:defRPr>
      </a:lvl2pPr>
      <a:lvl3pPr marL="1143000" indent="-228600" algn="l" rtl="0" eaLnBrk="1" fontAlgn="base" hangingPunct="1">
        <a:spcBef>
          <a:spcPct val="20000"/>
        </a:spcBef>
        <a:spcAft>
          <a:spcPct val="0"/>
        </a:spcAft>
        <a:buClr>
          <a:schemeClr val="accent2"/>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2"/>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2"/>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2"/>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2"/>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2"/>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Rectangle 7"/>
          <p:cNvSpPr txBox="1">
            <a:spLocks noChangeArrowheads="1"/>
          </p:cNvSpPr>
          <p:nvPr/>
        </p:nvSpPr>
        <p:spPr>
          <a:xfrm>
            <a:off x="28575" y="6572250"/>
            <a:ext cx="415925" cy="228600"/>
          </a:xfrm>
          <a:prstGeom prst="rect">
            <a:avLst/>
          </a:prstGeom>
        </p:spPr>
        <p:txBody>
          <a:bodyPr/>
          <a:lstStyle>
            <a:lvl1pPr>
              <a:defRPr/>
            </a:lvl1pPr>
          </a:lstStyle>
          <a:p>
            <a:pPr>
              <a:defRPr/>
            </a:pPr>
            <a:endParaRPr lang="en-US" dirty="0" smtClean="0"/>
          </a:p>
        </p:txBody>
      </p:sp>
      <p:sp>
        <p:nvSpPr>
          <p:cNvPr id="9" name="Rectangle 7"/>
          <p:cNvSpPr txBox="1">
            <a:spLocks noChangeArrowheads="1"/>
          </p:cNvSpPr>
          <p:nvPr/>
        </p:nvSpPr>
        <p:spPr>
          <a:xfrm>
            <a:off x="28575" y="6572250"/>
            <a:ext cx="415925" cy="228600"/>
          </a:xfrm>
          <a:prstGeom prst="rect">
            <a:avLst/>
          </a:prstGeom>
        </p:spPr>
        <p:txBody>
          <a:bodyPr/>
          <a:lstStyle>
            <a:lvl1pPr>
              <a:defRPr/>
            </a:lvl1pPr>
          </a:lstStyle>
          <a:p>
            <a:pPr>
              <a:defRPr/>
            </a:pPr>
            <a:endParaRPr lang="en-US" dirty="0" smtClean="0"/>
          </a:p>
        </p:txBody>
      </p:sp>
      <p:sp>
        <p:nvSpPr>
          <p:cNvPr id="14" name="Rectangle 7"/>
          <p:cNvSpPr txBox="1">
            <a:spLocks noChangeArrowheads="1"/>
          </p:cNvSpPr>
          <p:nvPr/>
        </p:nvSpPr>
        <p:spPr>
          <a:xfrm>
            <a:off x="365760" y="6658547"/>
            <a:ext cx="493713" cy="228600"/>
          </a:xfrm>
          <a:prstGeom prst="rect">
            <a:avLst/>
          </a:prstGeom>
        </p:spPr>
        <p:txBody>
          <a:bodyPr/>
          <a:lstStyle>
            <a:lvl1pPr>
              <a:defRPr/>
            </a:lvl1pPr>
          </a:lstStyle>
          <a:p>
            <a:pPr>
              <a:defRPr/>
            </a:pPr>
            <a:fld id="{8EE7A761-5C1D-46BB-B389-3E6F06F1A2EA}" type="slidenum">
              <a:rPr lang="en-US" sz="800" smtClean="0">
                <a:solidFill>
                  <a:schemeClr val="bg1"/>
                </a:solidFill>
              </a:rPr>
              <a:pPr>
                <a:defRPr/>
              </a:pPr>
              <a:t>‹#›</a:t>
            </a:fld>
            <a:endParaRPr lang="en-US" dirty="0" smtClean="0">
              <a:solidFill>
                <a:schemeClr val="bg1"/>
              </a:solidFill>
            </a:endParaRPr>
          </a:p>
        </p:txBody>
      </p:sp>
      <p:sp>
        <p:nvSpPr>
          <p:cNvPr id="7" name="TextBox 6"/>
          <p:cNvSpPr txBox="1"/>
          <p:nvPr userDrawn="1"/>
        </p:nvSpPr>
        <p:spPr>
          <a:xfrm>
            <a:off x="0" y="6488668"/>
            <a:ext cx="9144000" cy="369332"/>
          </a:xfrm>
          <a:prstGeom prst="rect">
            <a:avLst/>
          </a:prstGeom>
          <a:noFill/>
        </p:spPr>
        <p:txBody>
          <a:bodyPr wrap="square" rtlCol="0">
            <a:spAutoFit/>
          </a:bodyPr>
          <a:lstStyle/>
          <a:p>
            <a:pPr algn="ctr"/>
            <a:r>
              <a:rPr lang="en-US" b="1" i="1" dirty="0" smtClean="0">
                <a:solidFill>
                  <a:srgbClr val="FF0000"/>
                </a:solidFill>
              </a:rPr>
              <a:t>NOT FOR PUBLIC DISTRIBUTION</a:t>
            </a:r>
            <a:endParaRPr lang="en-US" b="1" i="1" dirty="0">
              <a:solidFill>
                <a:srgbClr val="FF0000"/>
              </a:solidFill>
            </a:endParaRPr>
          </a:p>
        </p:txBody>
      </p:sp>
      <p:pic>
        <p:nvPicPr>
          <p:cNvPr id="11" name="Picture 19"/>
          <p:cNvPicPr>
            <a:picLocks noChangeAspect="1" noChangeArrowheads="1"/>
          </p:cNvPicPr>
          <p:nvPr userDrawn="1"/>
        </p:nvPicPr>
        <p:blipFill>
          <a:blip r:embed="rId7" cstate="print"/>
          <a:srcRect/>
          <a:stretch>
            <a:fillRect/>
          </a:stretch>
        </p:blipFill>
        <p:spPr bwMode="auto">
          <a:xfrm>
            <a:off x="0" y="0"/>
            <a:ext cx="9144000" cy="6858000"/>
          </a:xfrm>
          <a:prstGeom prst="rect">
            <a:avLst/>
          </a:prstGeom>
          <a:noFill/>
          <a:ln w="9525">
            <a:noFill/>
            <a:miter lim="800000"/>
            <a:headEnd/>
            <a:tailEnd/>
          </a:ln>
        </p:spPr>
      </p:pic>
      <p:graphicFrame>
        <p:nvGraphicFramePr>
          <p:cNvPr id="2050" name="Object 21"/>
          <p:cNvGraphicFramePr>
            <a:graphicFrameLocks noChangeAspect="1"/>
          </p:cNvGraphicFramePr>
          <p:nvPr/>
        </p:nvGraphicFramePr>
        <p:xfrm>
          <a:off x="7635875" y="6230938"/>
          <a:ext cx="1292225" cy="460375"/>
        </p:xfrm>
        <a:graphic>
          <a:graphicData uri="http://schemas.openxmlformats.org/presentationml/2006/ole">
            <p:oleObj spid="_x0000_s2050" name="Photo Editor Photo" r:id="rId8" imgW="2781688" imgH="990738" progId="">
              <p:embed/>
            </p:oleObj>
          </a:graphicData>
        </a:graphic>
      </p:graphicFrame>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Lst>
  <p:timing>
    <p:tnLst>
      <p:par>
        <p:cTn id="1" dur="indefinite" restart="never" nodeType="tmRoot"/>
      </p:par>
    </p:tnLst>
  </p:timing>
  <p:hf hdr="0" ftr="0"/>
  <p:txStyles>
    <p:titleStyle>
      <a:lvl1pPr algn="l" rtl="0" eaLnBrk="0" fontAlgn="base" hangingPunct="0">
        <a:spcBef>
          <a:spcPct val="0"/>
        </a:spcBef>
        <a:spcAft>
          <a:spcPct val="0"/>
        </a:spcAft>
        <a:defRPr sz="2600" b="1">
          <a:solidFill>
            <a:schemeClr val="bg2"/>
          </a:solidFill>
          <a:latin typeface="+mj-lt"/>
          <a:ea typeface="+mj-ea"/>
          <a:cs typeface="+mj-cs"/>
        </a:defRPr>
      </a:lvl1pPr>
      <a:lvl2pPr algn="l" rtl="0" eaLnBrk="0" fontAlgn="base" hangingPunct="0">
        <a:spcBef>
          <a:spcPct val="0"/>
        </a:spcBef>
        <a:spcAft>
          <a:spcPct val="0"/>
        </a:spcAft>
        <a:defRPr sz="2600" b="1">
          <a:solidFill>
            <a:schemeClr val="bg2"/>
          </a:solidFill>
          <a:latin typeface="Calibri" pitchFamily="34" charset="0"/>
        </a:defRPr>
      </a:lvl2pPr>
      <a:lvl3pPr algn="l" rtl="0" eaLnBrk="0" fontAlgn="base" hangingPunct="0">
        <a:spcBef>
          <a:spcPct val="0"/>
        </a:spcBef>
        <a:spcAft>
          <a:spcPct val="0"/>
        </a:spcAft>
        <a:defRPr sz="2600" b="1">
          <a:solidFill>
            <a:schemeClr val="bg2"/>
          </a:solidFill>
          <a:latin typeface="Calibri" pitchFamily="34" charset="0"/>
        </a:defRPr>
      </a:lvl3pPr>
      <a:lvl4pPr algn="l" rtl="0" eaLnBrk="0" fontAlgn="base" hangingPunct="0">
        <a:spcBef>
          <a:spcPct val="0"/>
        </a:spcBef>
        <a:spcAft>
          <a:spcPct val="0"/>
        </a:spcAft>
        <a:defRPr sz="2600" b="1">
          <a:solidFill>
            <a:schemeClr val="bg2"/>
          </a:solidFill>
          <a:latin typeface="Calibri" pitchFamily="34" charset="0"/>
        </a:defRPr>
      </a:lvl4pPr>
      <a:lvl5pPr algn="l" rtl="0" eaLnBrk="0" fontAlgn="base" hangingPunct="0">
        <a:spcBef>
          <a:spcPct val="0"/>
        </a:spcBef>
        <a:spcAft>
          <a:spcPct val="0"/>
        </a:spcAft>
        <a:defRPr sz="2600" b="1">
          <a:solidFill>
            <a:schemeClr val="bg2"/>
          </a:solidFill>
          <a:latin typeface="Calibri" pitchFamily="34" charset="0"/>
        </a:defRPr>
      </a:lvl5pPr>
      <a:lvl6pPr marL="457200" algn="l" rtl="0" eaLnBrk="1" fontAlgn="base" hangingPunct="1">
        <a:spcBef>
          <a:spcPct val="0"/>
        </a:spcBef>
        <a:spcAft>
          <a:spcPct val="0"/>
        </a:spcAft>
        <a:defRPr sz="2600" b="1">
          <a:solidFill>
            <a:schemeClr val="bg2"/>
          </a:solidFill>
          <a:latin typeface="Arial" charset="0"/>
        </a:defRPr>
      </a:lvl6pPr>
      <a:lvl7pPr marL="914400" algn="l" rtl="0" eaLnBrk="1" fontAlgn="base" hangingPunct="1">
        <a:spcBef>
          <a:spcPct val="0"/>
        </a:spcBef>
        <a:spcAft>
          <a:spcPct val="0"/>
        </a:spcAft>
        <a:defRPr sz="2600" b="1">
          <a:solidFill>
            <a:schemeClr val="bg2"/>
          </a:solidFill>
          <a:latin typeface="Arial" charset="0"/>
        </a:defRPr>
      </a:lvl7pPr>
      <a:lvl8pPr marL="1371600" algn="l" rtl="0" eaLnBrk="1" fontAlgn="base" hangingPunct="1">
        <a:spcBef>
          <a:spcPct val="0"/>
        </a:spcBef>
        <a:spcAft>
          <a:spcPct val="0"/>
        </a:spcAft>
        <a:defRPr sz="2600" b="1">
          <a:solidFill>
            <a:schemeClr val="bg2"/>
          </a:solidFill>
          <a:latin typeface="Arial" charset="0"/>
        </a:defRPr>
      </a:lvl8pPr>
      <a:lvl9pPr marL="1828800" algn="l" rtl="0" eaLnBrk="1" fontAlgn="base" hangingPunct="1">
        <a:spcBef>
          <a:spcPct val="0"/>
        </a:spcBef>
        <a:spcAft>
          <a:spcPct val="0"/>
        </a:spcAft>
        <a:defRPr sz="2600" b="1">
          <a:solidFill>
            <a:schemeClr val="bg2"/>
          </a:solidFill>
          <a:latin typeface="Arial" charset="0"/>
        </a:defRPr>
      </a:lvl9pPr>
    </p:titleStyle>
    <p:bodyStyle>
      <a:lvl1pPr marL="342900" indent="-342900" algn="l" rtl="0" eaLnBrk="0" fontAlgn="base" hangingPunct="0">
        <a:spcBef>
          <a:spcPct val="20000"/>
        </a:spcBef>
        <a:spcAft>
          <a:spcPct val="0"/>
        </a:spcAft>
        <a:buClr>
          <a:schemeClr val="accent2"/>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Char char="–"/>
        <a:defRPr sz="2600">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latin typeface="+mn-lt"/>
        </a:defRPr>
      </a:lvl3pPr>
      <a:lvl4pPr marL="1600200" indent="-228600" algn="l" rtl="0" eaLnBrk="0" fontAlgn="base" hangingPunct="0">
        <a:spcBef>
          <a:spcPct val="20000"/>
        </a:spcBef>
        <a:spcAft>
          <a:spcPct val="0"/>
        </a:spcAft>
        <a:buClr>
          <a:schemeClr val="accent2"/>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2"/>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2"/>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2"/>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1"/>
          </p:nvPr>
        </p:nvSpPr>
        <p:spPr/>
        <p:txBody>
          <a:bodyPr/>
          <a:lstStyle/>
          <a:p>
            <a:r>
              <a:rPr lang="en-US" b="1" dirty="0" smtClean="0"/>
              <a:t>State of Minnesota</a:t>
            </a:r>
          </a:p>
          <a:p>
            <a:r>
              <a:rPr lang="en-US" b="1" dirty="0" smtClean="0"/>
              <a:t>Technology Summary</a:t>
            </a:r>
          </a:p>
          <a:p>
            <a:endParaRPr lang="en-US" dirty="0"/>
          </a:p>
        </p:txBody>
      </p:sp>
      <p:sp>
        <p:nvSpPr>
          <p:cNvPr id="7" name="Text Placeholder 6"/>
          <p:cNvSpPr>
            <a:spLocks noGrp="1"/>
          </p:cNvSpPr>
          <p:nvPr>
            <p:ph type="body" sz="quarter" idx="12"/>
          </p:nvPr>
        </p:nvSpPr>
        <p:spPr>
          <a:xfrm>
            <a:off x="0" y="5438775"/>
            <a:ext cx="9144000" cy="504825"/>
          </a:xfrm>
        </p:spPr>
        <p:txBody>
          <a:bodyPr/>
          <a:lstStyle/>
          <a:p>
            <a:r>
              <a:rPr lang="en-US" sz="2400" dirty="0" smtClean="0"/>
              <a:t>February 24, 2011</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bwMode="auto">
          <a:xfrm>
            <a:off x="0" y="0"/>
            <a:ext cx="9144000" cy="70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3200" b="1" kern="0" dirty="0" smtClean="0">
                <a:solidFill>
                  <a:srgbClr val="212747"/>
                </a:solidFill>
                <a:latin typeface="+mj-lt"/>
                <a:ea typeface="+mj-ea"/>
                <a:cs typeface="+mj-cs"/>
              </a:rPr>
              <a:t>Service Desk Opportunity</a:t>
            </a:r>
            <a:endParaRPr kumimoji="0" lang="en-US" sz="3200" b="1" i="0" u="none" strike="noStrike" kern="0" cap="none" spc="0" normalizeH="0" baseline="0" noProof="0" dirty="0">
              <a:ln>
                <a:noFill/>
              </a:ln>
              <a:solidFill>
                <a:srgbClr val="212747"/>
              </a:solidFill>
              <a:effectLst/>
              <a:uLnTx/>
              <a:uFillTx/>
              <a:latin typeface="+mj-lt"/>
              <a:ea typeface="+mj-ea"/>
              <a:cs typeface="+mj-cs"/>
            </a:endParaRPr>
          </a:p>
        </p:txBody>
      </p:sp>
      <p:sp>
        <p:nvSpPr>
          <p:cNvPr id="9" name="Title 1"/>
          <p:cNvSpPr txBox="1">
            <a:spLocks/>
          </p:cNvSpPr>
          <p:nvPr/>
        </p:nvSpPr>
        <p:spPr bwMode="auto">
          <a:xfrm>
            <a:off x="0" y="881063"/>
            <a:ext cx="9144000" cy="70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2400" b="1" kern="0" dirty="0" smtClean="0">
                <a:solidFill>
                  <a:srgbClr val="212747"/>
                </a:solidFill>
                <a:latin typeface="+mj-lt"/>
                <a:ea typeface="+mj-ea"/>
                <a:cs typeface="+mj-cs"/>
              </a:rPr>
              <a:t>Consolidation of multiple Service Desks allows for </a:t>
            </a:r>
          </a:p>
          <a:p>
            <a:pPr marL="0" marR="0" lvl="0" indent="0" algn="ctr" defTabSz="914400" rtl="0" eaLnBrk="1" fontAlgn="base" latinLnBrk="0" hangingPunct="1">
              <a:lnSpc>
                <a:spcPct val="100000"/>
              </a:lnSpc>
              <a:spcBef>
                <a:spcPct val="0"/>
              </a:spcBef>
              <a:spcAft>
                <a:spcPct val="0"/>
              </a:spcAft>
              <a:buClrTx/>
              <a:buSzTx/>
              <a:buFontTx/>
              <a:buNone/>
              <a:tabLst/>
              <a:defRPr/>
            </a:pPr>
            <a:r>
              <a:rPr lang="en-US" sz="2400" b="1" kern="0" dirty="0" smtClean="0">
                <a:solidFill>
                  <a:srgbClr val="212747"/>
                </a:solidFill>
                <a:latin typeface="+mj-lt"/>
                <a:ea typeface="+mj-ea"/>
                <a:cs typeface="+mj-cs"/>
              </a:rPr>
              <a:t>greater service levels with reduced costs.</a:t>
            </a:r>
            <a:endParaRPr kumimoji="0" lang="en-US" sz="2400" b="1" i="0" u="none" strike="noStrike" kern="0" cap="none" spc="0" normalizeH="0" baseline="0" noProof="0" dirty="0">
              <a:ln>
                <a:noFill/>
              </a:ln>
              <a:solidFill>
                <a:srgbClr val="212747"/>
              </a:solidFill>
              <a:effectLst/>
              <a:uLnTx/>
              <a:uFillTx/>
              <a:latin typeface="+mj-lt"/>
              <a:ea typeface="+mj-ea"/>
              <a:cs typeface="+mj-cs"/>
            </a:endParaRPr>
          </a:p>
        </p:txBody>
      </p:sp>
      <p:sp>
        <p:nvSpPr>
          <p:cNvPr id="10" name="TextBox 9"/>
          <p:cNvSpPr txBox="1"/>
          <p:nvPr/>
        </p:nvSpPr>
        <p:spPr>
          <a:xfrm>
            <a:off x="0" y="5915025"/>
            <a:ext cx="9144000" cy="369332"/>
          </a:xfrm>
          <a:prstGeom prst="rect">
            <a:avLst/>
          </a:prstGeom>
          <a:noFill/>
        </p:spPr>
        <p:txBody>
          <a:bodyPr wrap="square" rtlCol="0">
            <a:spAutoFit/>
          </a:bodyPr>
          <a:lstStyle/>
          <a:p>
            <a:pPr algn="ctr"/>
            <a:r>
              <a:rPr lang="en-US" b="1" i="1" dirty="0" smtClean="0">
                <a:solidFill>
                  <a:srgbClr val="0070C0"/>
                </a:solidFill>
              </a:rPr>
              <a:t>Current Decentralized Service Desks cost $6.5M annually</a:t>
            </a:r>
            <a:endParaRPr lang="en-US" b="1" i="1" dirty="0">
              <a:solidFill>
                <a:srgbClr val="0070C0"/>
              </a:solidFill>
            </a:endParaRPr>
          </a:p>
        </p:txBody>
      </p:sp>
      <p:pic>
        <p:nvPicPr>
          <p:cNvPr id="11" name="Picture 10"/>
          <p:cNvPicPr/>
          <p:nvPr/>
        </p:nvPicPr>
        <p:blipFill>
          <a:blip r:embed="rId2" cstate="print">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661916" y="1811341"/>
            <a:ext cx="8158163" cy="4060183"/>
          </a:xfrm>
          <a:prstGeom prst="rect">
            <a:avLst/>
          </a:prstGeom>
          <a:noFill/>
          <a:ln>
            <a:noFill/>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p:nvPr/>
        </p:nvPicPr>
        <p:blipFill>
          <a:blip r:embed="rId2" cstate="print">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965009" y="2392124"/>
            <a:ext cx="4238626" cy="2635796"/>
          </a:xfrm>
          <a:prstGeom prst="rect">
            <a:avLst/>
          </a:prstGeom>
          <a:noFill/>
          <a:ln>
            <a:noFill/>
          </a:ln>
          <a:extLst>
            <a:ext uri="{909E8E84-426E-40DD-AFC4-6F175D3DCCD1}">
              <a14:hiddenFill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a:solidFill>
                  <a:srgbClr val="FFFFFF"/>
                </a:solidFill>
              </a14:hiddenFill>
            </a:ext>
            <a:ext uri="{91240B29-F687-4F45-9708-019B960494DF}">
              <a14:hiddenLine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w="9525">
                <a:solidFill>
                  <a:srgbClr val="000000"/>
                </a:solidFill>
                <a:miter lim="800000"/>
                <a:headEnd/>
                <a:tailEnd/>
              </a14:hiddenLine>
            </a:ext>
          </a:extLst>
        </p:spPr>
      </p:pic>
      <p:sp>
        <p:nvSpPr>
          <p:cNvPr id="8" name="Title 1"/>
          <p:cNvSpPr txBox="1">
            <a:spLocks/>
          </p:cNvSpPr>
          <p:nvPr/>
        </p:nvSpPr>
        <p:spPr bwMode="auto">
          <a:xfrm>
            <a:off x="0" y="0"/>
            <a:ext cx="9144000" cy="70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3200" b="1" kern="0" dirty="0" smtClean="0">
                <a:solidFill>
                  <a:srgbClr val="212747"/>
                </a:solidFill>
                <a:latin typeface="+mj-lt"/>
                <a:ea typeface="+mj-ea"/>
                <a:cs typeface="+mj-cs"/>
              </a:rPr>
              <a:t>Desktop Management Opportunity</a:t>
            </a:r>
            <a:endParaRPr kumimoji="0" lang="en-US" sz="3200" b="1" i="0" u="none" strike="noStrike" kern="0" cap="none" spc="0" normalizeH="0" baseline="0" noProof="0" dirty="0">
              <a:ln>
                <a:noFill/>
              </a:ln>
              <a:solidFill>
                <a:srgbClr val="212747"/>
              </a:solidFill>
              <a:effectLst/>
              <a:uLnTx/>
              <a:uFillTx/>
              <a:latin typeface="+mj-lt"/>
              <a:ea typeface="+mj-ea"/>
              <a:cs typeface="+mj-cs"/>
            </a:endParaRPr>
          </a:p>
        </p:txBody>
      </p:sp>
      <p:sp>
        <p:nvSpPr>
          <p:cNvPr id="9" name="TextBox 8"/>
          <p:cNvSpPr txBox="1"/>
          <p:nvPr/>
        </p:nvSpPr>
        <p:spPr>
          <a:xfrm>
            <a:off x="5463901" y="2393510"/>
            <a:ext cx="3014662" cy="3139321"/>
          </a:xfrm>
          <a:prstGeom prst="rect">
            <a:avLst/>
          </a:prstGeom>
          <a:noFill/>
        </p:spPr>
        <p:txBody>
          <a:bodyPr wrap="square" rtlCol="0">
            <a:spAutoFit/>
          </a:bodyPr>
          <a:lstStyle/>
          <a:p>
            <a:r>
              <a:rPr lang="en-US" dirty="0" smtClean="0"/>
              <a:t>It should be noted there are just over 32,000 PC users, yet there are a total of 37,000+  Desktops and Laptops. This shows the State is over purchased by 5,000+ devices, and also likely includes excess software licensing, maintenance and other support costs. </a:t>
            </a:r>
            <a:endParaRPr lang="en-US" dirty="0"/>
          </a:p>
        </p:txBody>
      </p:sp>
      <p:sp>
        <p:nvSpPr>
          <p:cNvPr id="10" name="TextBox 9"/>
          <p:cNvSpPr txBox="1"/>
          <p:nvPr/>
        </p:nvSpPr>
        <p:spPr>
          <a:xfrm>
            <a:off x="837399" y="5173355"/>
            <a:ext cx="4630993" cy="369332"/>
          </a:xfrm>
          <a:prstGeom prst="rect">
            <a:avLst/>
          </a:prstGeom>
          <a:noFill/>
        </p:spPr>
        <p:txBody>
          <a:bodyPr wrap="square" rtlCol="0">
            <a:spAutoFit/>
          </a:bodyPr>
          <a:lstStyle/>
          <a:p>
            <a:pPr algn="ctr"/>
            <a:r>
              <a:rPr lang="en-US" b="1" i="1" dirty="0" smtClean="0">
                <a:solidFill>
                  <a:srgbClr val="0070C0"/>
                </a:solidFill>
              </a:rPr>
              <a:t>Currently PC’s costs $21M annually </a:t>
            </a:r>
            <a:endParaRPr lang="en-US" b="1" i="1" dirty="0">
              <a:solidFill>
                <a:srgbClr val="0070C0"/>
              </a:solidFill>
            </a:endParaRPr>
          </a:p>
        </p:txBody>
      </p:sp>
      <p:sp>
        <p:nvSpPr>
          <p:cNvPr id="11" name="TextBox 10"/>
          <p:cNvSpPr txBox="1"/>
          <p:nvPr/>
        </p:nvSpPr>
        <p:spPr>
          <a:xfrm>
            <a:off x="1191620" y="1089688"/>
            <a:ext cx="8301037" cy="923330"/>
          </a:xfrm>
          <a:prstGeom prst="rect">
            <a:avLst/>
          </a:prstGeom>
          <a:noFill/>
        </p:spPr>
        <p:txBody>
          <a:bodyPr wrap="square" rtlCol="0">
            <a:spAutoFit/>
          </a:bodyPr>
          <a:lstStyle/>
          <a:p>
            <a:r>
              <a:rPr lang="en-US" dirty="0" smtClean="0">
                <a:solidFill>
                  <a:srgbClr val="212747"/>
                </a:solidFill>
              </a:rPr>
              <a:t>There is a lack of centralized asset management through the decentralized environment, which has lead to multiple issues. Some of these include inaccurate monitor counts, and excess PC’s which should be retired.</a:t>
            </a:r>
            <a:endParaRPr lang="en-US" dirty="0">
              <a:solidFill>
                <a:srgbClr val="212747"/>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0" y="395785"/>
            <a:ext cx="9144000" cy="2065338"/>
          </a:xfrm>
        </p:spPr>
        <p:txBody>
          <a:bodyPr/>
          <a:lstStyle/>
          <a:p>
            <a:r>
              <a:rPr lang="en-US" dirty="0" smtClean="0"/>
              <a:t>Shared Service Catalog</a:t>
            </a:r>
            <a:endParaRPr lang="en-US" dirty="0"/>
          </a:p>
        </p:txBody>
      </p:sp>
      <p:sp>
        <p:nvSpPr>
          <p:cNvPr id="3" name="Text Placeholder 2"/>
          <p:cNvSpPr>
            <a:spLocks noGrp="1"/>
          </p:cNvSpPr>
          <p:nvPr>
            <p:ph type="body" sz="quarter" idx="12"/>
          </p:nvPr>
        </p:nvSpPr>
        <p:spPr>
          <a:xfrm>
            <a:off x="0" y="2707090"/>
            <a:ext cx="9144000" cy="2397125"/>
          </a:xfrm>
        </p:spPr>
        <p:txBody>
          <a:bodyPr/>
          <a:lstStyle/>
          <a:p>
            <a:r>
              <a:rPr lang="en-US" dirty="0" smtClean="0">
                <a:solidFill>
                  <a:srgbClr val="212747"/>
                </a:solidFill>
              </a:rPr>
              <a:t>The Shared Service Catalog allows for the </a:t>
            </a:r>
          </a:p>
          <a:p>
            <a:r>
              <a:rPr lang="en-US" dirty="0" smtClean="0">
                <a:solidFill>
                  <a:srgbClr val="212747"/>
                </a:solidFill>
              </a:rPr>
              <a:t>allocation and recovery of the appropriate </a:t>
            </a:r>
          </a:p>
          <a:p>
            <a:r>
              <a:rPr lang="en-US" dirty="0" smtClean="0">
                <a:solidFill>
                  <a:srgbClr val="212747"/>
                </a:solidFill>
              </a:rPr>
              <a:t>IT funds from a centralized organization</a:t>
            </a:r>
            <a:endParaRPr lang="en-US" dirty="0">
              <a:solidFill>
                <a:srgbClr val="212747"/>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01003" y="1119116"/>
            <a:ext cx="7942997" cy="4185761"/>
          </a:xfrm>
          <a:prstGeom prst="rect">
            <a:avLst/>
          </a:prstGeom>
          <a:noFill/>
        </p:spPr>
        <p:txBody>
          <a:bodyPr wrap="square" rtlCol="0">
            <a:spAutoFit/>
          </a:bodyPr>
          <a:lstStyle/>
          <a:p>
            <a:r>
              <a:rPr lang="en-US" dirty="0" smtClean="0">
                <a:solidFill>
                  <a:srgbClr val="212747"/>
                </a:solidFill>
              </a:rPr>
              <a:t>The Office of Enterprise Technology has been using an service catalog  methodology for several years. The current catalog has recently been updated and has the capabilities to address a shared services centralized environment.  </a:t>
            </a:r>
          </a:p>
          <a:p>
            <a:endParaRPr lang="en-US" dirty="0" smtClean="0">
              <a:solidFill>
                <a:srgbClr val="212747"/>
              </a:solidFill>
            </a:endParaRPr>
          </a:p>
          <a:p>
            <a:r>
              <a:rPr lang="en-US" sz="2000" dirty="0" smtClean="0"/>
              <a:t>The goals of the Shared Service Catalog are:</a:t>
            </a:r>
          </a:p>
          <a:p>
            <a:r>
              <a:rPr lang="en-US" sz="2000" dirty="0" smtClean="0"/>
              <a:t> </a:t>
            </a:r>
          </a:p>
          <a:p>
            <a:pPr lvl="1">
              <a:buFont typeface="Arial" pitchFamily="34" charset="0"/>
              <a:buChar char="•"/>
            </a:pPr>
            <a:r>
              <a:rPr lang="en-US" sz="2000" dirty="0" smtClean="0"/>
              <a:t> Centrally managed locally delivered technology services</a:t>
            </a:r>
          </a:p>
          <a:p>
            <a:pPr lvl="1">
              <a:buFont typeface="Arial" pitchFamily="34" charset="0"/>
              <a:buChar char="•"/>
            </a:pPr>
            <a:r>
              <a:rPr lang="en-US" sz="2000" dirty="0" smtClean="0"/>
              <a:t> Continue progress toward a central IT model</a:t>
            </a:r>
          </a:p>
          <a:p>
            <a:pPr lvl="1">
              <a:buFont typeface="Arial" pitchFamily="34" charset="0"/>
              <a:buChar char="•"/>
            </a:pPr>
            <a:r>
              <a:rPr lang="en-US" sz="2000" dirty="0" smtClean="0"/>
              <a:t> Recover service costs on a break-even basis</a:t>
            </a:r>
          </a:p>
          <a:p>
            <a:pPr lvl="1">
              <a:buFont typeface="Arial" pitchFamily="34" charset="0"/>
              <a:buChar char="•"/>
            </a:pPr>
            <a:r>
              <a:rPr lang="en-US" sz="2000" dirty="0" smtClean="0"/>
              <a:t> Provide quality service at competitive rates</a:t>
            </a:r>
          </a:p>
          <a:p>
            <a:pPr lvl="1">
              <a:buFont typeface="Arial" pitchFamily="34" charset="0"/>
              <a:buChar char="•"/>
            </a:pPr>
            <a:r>
              <a:rPr lang="en-US" sz="2000" dirty="0" smtClean="0"/>
              <a:t>  Conduct an open, transparent and inclusive process</a:t>
            </a:r>
          </a:p>
          <a:p>
            <a:pPr lvl="0"/>
            <a:endParaRPr lang="en-US" dirty="0" smtClean="0"/>
          </a:p>
          <a:p>
            <a:endParaRPr lang="en-US" dirty="0"/>
          </a:p>
        </p:txBody>
      </p:sp>
      <p:sp>
        <p:nvSpPr>
          <p:cNvPr id="3" name="Title 1"/>
          <p:cNvSpPr txBox="1">
            <a:spLocks/>
          </p:cNvSpPr>
          <p:nvPr/>
        </p:nvSpPr>
        <p:spPr bwMode="auto">
          <a:xfrm>
            <a:off x="0" y="0"/>
            <a:ext cx="9144000" cy="70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3200" b="1" kern="0" dirty="0" smtClean="0">
                <a:solidFill>
                  <a:srgbClr val="212747"/>
                </a:solidFill>
                <a:latin typeface="+mj-lt"/>
                <a:ea typeface="+mj-ea"/>
                <a:cs typeface="+mj-cs"/>
              </a:rPr>
              <a:t>Service Catalog Initiative</a:t>
            </a:r>
            <a:endParaRPr kumimoji="0" lang="en-US" sz="3200" b="1" i="0" u="none" strike="noStrike" kern="0" cap="none" spc="0" normalizeH="0" baseline="0" noProof="0" dirty="0">
              <a:ln>
                <a:noFill/>
              </a:ln>
              <a:solidFill>
                <a:srgbClr val="212747"/>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0" y="0"/>
            <a:ext cx="9144000" cy="70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3200" b="1" kern="0" dirty="0" smtClean="0">
                <a:solidFill>
                  <a:srgbClr val="212747"/>
                </a:solidFill>
                <a:latin typeface="+mj-lt"/>
                <a:ea typeface="+mj-ea"/>
                <a:cs typeface="+mj-cs"/>
              </a:rPr>
              <a:t>Financial Benefits of Centralization</a:t>
            </a:r>
            <a:endParaRPr kumimoji="0" lang="en-US" sz="3200" b="1" i="0" u="none" strike="noStrike" kern="0" cap="none" spc="0" normalizeH="0" baseline="0" noProof="0" dirty="0">
              <a:ln>
                <a:noFill/>
              </a:ln>
              <a:solidFill>
                <a:srgbClr val="212747"/>
              </a:solidFill>
              <a:effectLst/>
              <a:uLnTx/>
              <a:uFillTx/>
              <a:latin typeface="+mj-lt"/>
              <a:ea typeface="+mj-ea"/>
              <a:cs typeface="+mj-cs"/>
            </a:endParaRPr>
          </a:p>
        </p:txBody>
      </p:sp>
      <p:pic>
        <p:nvPicPr>
          <p:cNvPr id="2050" name="Picture 2"/>
          <p:cNvPicPr>
            <a:picLocks noChangeAspect="1" noChangeArrowheads="1"/>
          </p:cNvPicPr>
          <p:nvPr/>
        </p:nvPicPr>
        <p:blipFill>
          <a:blip r:embed="rId2" cstate="print"/>
          <a:srcRect/>
          <a:stretch>
            <a:fillRect/>
          </a:stretch>
        </p:blipFill>
        <p:spPr bwMode="auto">
          <a:xfrm>
            <a:off x="377628" y="1943100"/>
            <a:ext cx="8766371" cy="3684532"/>
          </a:xfrm>
          <a:prstGeom prst="rect">
            <a:avLst/>
          </a:prstGeom>
          <a:noFill/>
          <a:ln w="9525">
            <a:noFill/>
            <a:miter lim="800000"/>
            <a:headEnd/>
            <a:tailEnd/>
          </a:ln>
          <a:effectLst/>
        </p:spPr>
      </p:pic>
      <p:sp>
        <p:nvSpPr>
          <p:cNvPr id="7" name="Title 1"/>
          <p:cNvSpPr txBox="1">
            <a:spLocks/>
          </p:cNvSpPr>
          <p:nvPr/>
        </p:nvSpPr>
        <p:spPr bwMode="auto">
          <a:xfrm>
            <a:off x="354843" y="894710"/>
            <a:ext cx="9144000" cy="70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2400" b="1" kern="0" dirty="0" smtClean="0">
                <a:solidFill>
                  <a:srgbClr val="212747"/>
                </a:solidFill>
                <a:latin typeface="+mj-lt"/>
                <a:ea typeface="+mj-ea"/>
                <a:cs typeface="+mj-cs"/>
              </a:rPr>
              <a:t>Financial Benefit of Enterprise Consolidation</a:t>
            </a:r>
            <a:endParaRPr kumimoji="0" lang="en-US" sz="2400" b="1" i="0" u="none" strike="noStrike" kern="0" cap="none" spc="0" normalizeH="0" baseline="0" noProof="0" dirty="0">
              <a:ln>
                <a:noFill/>
              </a:ln>
              <a:solidFill>
                <a:srgbClr val="212747"/>
              </a:solidFill>
              <a:effectLst/>
              <a:uLnTx/>
              <a:uFillTx/>
              <a:latin typeface="+mj-lt"/>
              <a:ea typeface="+mj-ea"/>
              <a:cs typeface="+mj-cs"/>
            </a:endParaRPr>
          </a:p>
        </p:txBody>
      </p:sp>
      <p:sp>
        <p:nvSpPr>
          <p:cNvPr id="5" name="TextBox 4"/>
          <p:cNvSpPr txBox="1"/>
          <p:nvPr/>
        </p:nvSpPr>
        <p:spPr>
          <a:xfrm>
            <a:off x="1127356" y="5554638"/>
            <a:ext cx="7225055" cy="646331"/>
          </a:xfrm>
          <a:prstGeom prst="rect">
            <a:avLst/>
          </a:prstGeom>
          <a:noFill/>
        </p:spPr>
        <p:txBody>
          <a:bodyPr wrap="none" rtlCol="0">
            <a:spAutoFit/>
          </a:bodyPr>
          <a:lstStyle/>
          <a:p>
            <a:pPr algn="ctr"/>
            <a:r>
              <a:rPr lang="en-US" b="1" i="1" dirty="0" smtClean="0"/>
              <a:t>Centralized </a:t>
            </a:r>
            <a:r>
              <a:rPr lang="en-US" b="1" i="1" u="sng" dirty="0" smtClean="0"/>
              <a:t>Net cost savings </a:t>
            </a:r>
            <a:r>
              <a:rPr lang="en-US" b="1" i="1" dirty="0" smtClean="0"/>
              <a:t>range from $25M to $41M annually </a:t>
            </a:r>
          </a:p>
          <a:p>
            <a:pPr algn="ctr"/>
            <a:r>
              <a:rPr lang="en-US" b="1" i="1" dirty="0" smtClean="0"/>
              <a:t>in a functioning production mode</a:t>
            </a:r>
            <a:endParaRPr lang="en-US" b="1"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smtClean="0"/>
              <a:t>Enterprise Assessment</a:t>
            </a:r>
            <a:endParaRPr lang="en-US" dirty="0"/>
          </a:p>
        </p:txBody>
      </p:sp>
      <p:sp>
        <p:nvSpPr>
          <p:cNvPr id="3" name="Text Placeholder 2"/>
          <p:cNvSpPr>
            <a:spLocks noGrp="1"/>
          </p:cNvSpPr>
          <p:nvPr>
            <p:ph type="body" sz="quarter" idx="12"/>
          </p:nvPr>
        </p:nvSpPr>
        <p:spPr>
          <a:xfrm>
            <a:off x="668740" y="3184762"/>
            <a:ext cx="8134066" cy="2397125"/>
          </a:xfrm>
        </p:spPr>
        <p:txBody>
          <a:bodyPr/>
          <a:lstStyle/>
          <a:p>
            <a:r>
              <a:rPr lang="en-US" dirty="0" smtClean="0"/>
              <a:t>The evaluation of the opportunity to provide a centrally managed with locally delivered technology for the State of Minnesota</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0" y="0"/>
            <a:ext cx="9144000" cy="70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3200" b="1" kern="0" noProof="0" dirty="0" smtClean="0">
                <a:solidFill>
                  <a:srgbClr val="212747"/>
                </a:solidFill>
                <a:latin typeface="+mj-lt"/>
                <a:ea typeface="+mj-ea"/>
                <a:cs typeface="+mj-cs"/>
              </a:rPr>
              <a:t>Enterprise </a:t>
            </a:r>
            <a:r>
              <a:rPr lang="en-US" sz="3200" b="1" kern="0" dirty="0" smtClean="0">
                <a:solidFill>
                  <a:srgbClr val="212747"/>
                </a:solidFill>
                <a:latin typeface="+mj-lt"/>
                <a:ea typeface="+mj-ea"/>
                <a:cs typeface="+mj-cs"/>
              </a:rPr>
              <a:t>Assessment Definition</a:t>
            </a:r>
            <a:endParaRPr kumimoji="0" lang="en-US" sz="3200" b="1" i="0" u="none" strike="noStrike" kern="0" cap="none" spc="0" normalizeH="0" baseline="0" noProof="0" dirty="0">
              <a:ln>
                <a:noFill/>
              </a:ln>
              <a:solidFill>
                <a:srgbClr val="212747"/>
              </a:solidFill>
              <a:effectLst/>
              <a:uLnTx/>
              <a:uFillTx/>
              <a:latin typeface="+mj-lt"/>
              <a:ea typeface="+mj-ea"/>
              <a:cs typeface="+mj-cs"/>
            </a:endParaRPr>
          </a:p>
        </p:txBody>
      </p:sp>
      <p:sp>
        <p:nvSpPr>
          <p:cNvPr id="7" name="TextBox 6"/>
          <p:cNvSpPr txBox="1"/>
          <p:nvPr/>
        </p:nvSpPr>
        <p:spPr>
          <a:xfrm>
            <a:off x="1460595" y="961385"/>
            <a:ext cx="7010400" cy="1200329"/>
          </a:xfrm>
          <a:prstGeom prst="rect">
            <a:avLst/>
          </a:prstGeom>
          <a:noFill/>
        </p:spPr>
        <p:txBody>
          <a:bodyPr wrap="square" rtlCol="0">
            <a:spAutoFit/>
          </a:bodyPr>
          <a:lstStyle/>
          <a:p>
            <a:pPr algn="just"/>
            <a:r>
              <a:rPr lang="en-US" dirty="0" smtClean="0">
                <a:solidFill>
                  <a:srgbClr val="002060"/>
                </a:solidFill>
              </a:rPr>
              <a:t>Minnesota Law 2009, Chapter 101, Article 2, Section 105 directed the Office of Enterprise Technology to undertake an analysis aimed at managing executive branch information technology for greatest impact and efficiency.</a:t>
            </a:r>
            <a:endParaRPr lang="en-US" dirty="0">
              <a:solidFill>
                <a:srgbClr val="002060"/>
              </a:solidFill>
            </a:endParaRPr>
          </a:p>
        </p:txBody>
      </p:sp>
      <p:sp>
        <p:nvSpPr>
          <p:cNvPr id="8" name="Title 1"/>
          <p:cNvSpPr txBox="1">
            <a:spLocks/>
          </p:cNvSpPr>
          <p:nvPr/>
        </p:nvSpPr>
        <p:spPr>
          <a:xfrm>
            <a:off x="968990" y="2300288"/>
            <a:ext cx="7889259" cy="3886200"/>
          </a:xfrm>
          <a:prstGeom prst="rect">
            <a:avLst/>
          </a:prstGeom>
        </p:spPr>
        <p:txBody>
          <a:bodyPr anchor="t"/>
          <a:lstStyle/>
          <a:p>
            <a:pPr eaLnBrk="0" hangingPunct="0">
              <a:defRPr/>
            </a:pPr>
            <a:r>
              <a:rPr lang="en-US" sz="1600" i="1" dirty="0" smtClean="0"/>
              <a:t>“The chief information officer of the Office of Enterprise Technology, in consultation with heads of other executive agencies, must report…. on a plan to transfer from other state agencies to the Office of Enterprise Technology state employees whose work primarily relates to development, upgrading, replacement, help desk, problem resolution, or maintenance of state data centers, system software, data networks, servers, workstations and office systems.</a:t>
            </a:r>
          </a:p>
          <a:p>
            <a:pPr eaLnBrk="0" hangingPunct="0">
              <a:defRPr/>
            </a:pPr>
            <a:endParaRPr lang="en-US" sz="1600" i="1" dirty="0" smtClean="0"/>
          </a:p>
          <a:p>
            <a:r>
              <a:rPr lang="en-US" sz="1600" i="1" dirty="0" smtClean="0"/>
              <a:t>“The report must include an estimate of the number of employees who would be transferred, an estimate of enterprise costs savings, an analysis of potential improvements in operations and agency-required service levels, a cost comparison of alternatives to the transfer plan including in-sourcing, shared services, outsourcing, and co-sourcing, and a proposed transition plan and schedule.</a:t>
            </a:r>
            <a:endParaRPr lang="en-US" sz="1600" dirty="0" smtClean="0"/>
          </a:p>
          <a:p>
            <a:r>
              <a:rPr lang="en-US" sz="1600" i="1" dirty="0" smtClean="0"/>
              <a:t> </a:t>
            </a:r>
            <a:endParaRPr lang="en-US" sz="1600" dirty="0" smtClean="0"/>
          </a:p>
          <a:p>
            <a:r>
              <a:rPr lang="en-US" sz="1600" i="1" dirty="0" smtClean="0"/>
              <a:t>“State agencies must participate and provide information necessary for the Office of Enterprise Technology to comply with this section.”</a:t>
            </a:r>
            <a:endParaRPr lang="en-US" sz="1600" dirty="0" smtClean="0"/>
          </a:p>
          <a:p>
            <a:pPr eaLnBrk="0" hangingPunct="0">
              <a:defRPr/>
            </a:pPr>
            <a:endParaRPr lang="en-US" dirty="0" smtClean="0"/>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0" cap="none" spc="0" normalizeH="0" baseline="0" noProof="0" dirty="0">
              <a:ln>
                <a:noFill/>
              </a:ln>
              <a:solidFill>
                <a:srgbClr val="002060"/>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bwMode="auto">
          <a:xfrm>
            <a:off x="0" y="0"/>
            <a:ext cx="9144000" cy="70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3200" b="1" kern="0" noProof="0" dirty="0" smtClean="0">
                <a:solidFill>
                  <a:srgbClr val="212747"/>
                </a:solidFill>
                <a:latin typeface="+mj-lt"/>
                <a:ea typeface="+mj-ea"/>
                <a:cs typeface="+mj-cs"/>
              </a:rPr>
              <a:t>Enterprise Assessment Financials</a:t>
            </a:r>
            <a:endParaRPr kumimoji="0" lang="en-US" sz="3200" b="1" i="0" u="none" strike="noStrike" kern="0" cap="none" spc="0" normalizeH="0" baseline="0" noProof="0" dirty="0">
              <a:ln>
                <a:noFill/>
              </a:ln>
              <a:solidFill>
                <a:srgbClr val="212747"/>
              </a:solidFill>
              <a:effectLst/>
              <a:uLnTx/>
              <a:uFillTx/>
              <a:latin typeface="+mj-lt"/>
              <a:ea typeface="+mj-ea"/>
              <a:cs typeface="+mj-cs"/>
            </a:endParaRPr>
          </a:p>
        </p:txBody>
      </p:sp>
      <p:sp>
        <p:nvSpPr>
          <p:cNvPr id="4" name="Title 1"/>
          <p:cNvSpPr txBox="1">
            <a:spLocks/>
          </p:cNvSpPr>
          <p:nvPr/>
        </p:nvSpPr>
        <p:spPr bwMode="auto">
          <a:xfrm>
            <a:off x="0" y="881063"/>
            <a:ext cx="9144000" cy="70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2400" b="1" kern="0" dirty="0" smtClean="0">
                <a:solidFill>
                  <a:srgbClr val="212747"/>
                </a:solidFill>
                <a:latin typeface="+mj-lt"/>
                <a:ea typeface="+mj-ea"/>
                <a:cs typeface="+mj-cs"/>
              </a:rPr>
              <a:t>State of Minnesota Total Annual IT Spend - $361M</a:t>
            </a:r>
            <a:endParaRPr kumimoji="0" lang="en-US" sz="2400" b="1" i="0" u="none" strike="noStrike" kern="0" cap="none" spc="0" normalizeH="0" baseline="0" noProof="0" dirty="0">
              <a:ln>
                <a:noFill/>
              </a:ln>
              <a:solidFill>
                <a:srgbClr val="212747"/>
              </a:solidFill>
              <a:effectLst/>
              <a:uLnTx/>
              <a:uFillTx/>
              <a:latin typeface="+mj-lt"/>
              <a:ea typeface="+mj-ea"/>
              <a:cs typeface="+mj-cs"/>
            </a:endParaRPr>
          </a:p>
        </p:txBody>
      </p:sp>
      <p:pic>
        <p:nvPicPr>
          <p:cNvPr id="2" name="Picture 2"/>
          <p:cNvPicPr>
            <a:picLocks noChangeAspect="1" noChangeArrowheads="1"/>
          </p:cNvPicPr>
          <p:nvPr/>
        </p:nvPicPr>
        <p:blipFill>
          <a:blip r:embed="rId2" cstate="print"/>
          <a:srcRect/>
          <a:stretch>
            <a:fillRect/>
          </a:stretch>
        </p:blipFill>
        <p:spPr bwMode="auto">
          <a:xfrm>
            <a:off x="494661" y="1764684"/>
            <a:ext cx="8320087" cy="351648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bwMode="auto">
          <a:xfrm>
            <a:off x="0" y="218364"/>
            <a:ext cx="9144000" cy="70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3200" b="1" kern="0" dirty="0" smtClean="0">
                <a:solidFill>
                  <a:srgbClr val="212747"/>
                </a:solidFill>
                <a:latin typeface="+mj-lt"/>
                <a:ea typeface="+mj-ea"/>
                <a:cs typeface="+mj-cs"/>
              </a:rPr>
              <a:t>Centrally Managed </a:t>
            </a:r>
          </a:p>
          <a:p>
            <a:pPr marL="0" marR="0" lvl="0" indent="0" algn="ctr" defTabSz="914400" rtl="0" eaLnBrk="1" fontAlgn="base" latinLnBrk="0" hangingPunct="1">
              <a:lnSpc>
                <a:spcPct val="100000"/>
              </a:lnSpc>
              <a:spcBef>
                <a:spcPct val="0"/>
              </a:spcBef>
              <a:spcAft>
                <a:spcPct val="0"/>
              </a:spcAft>
              <a:buClrTx/>
              <a:buSzTx/>
              <a:buFontTx/>
              <a:buNone/>
              <a:tabLst/>
              <a:defRPr/>
            </a:pPr>
            <a:r>
              <a:rPr lang="en-US" sz="3200" b="1" kern="0" dirty="0" smtClean="0">
                <a:solidFill>
                  <a:srgbClr val="212747"/>
                </a:solidFill>
                <a:latin typeface="+mj-lt"/>
                <a:ea typeface="+mj-ea"/>
                <a:cs typeface="+mj-cs"/>
              </a:rPr>
              <a:t>Critical Success Factors</a:t>
            </a:r>
            <a:endParaRPr kumimoji="0" lang="en-US" sz="3200" b="1" i="0" u="none" strike="noStrike" kern="0" cap="none" spc="0" normalizeH="0" baseline="0" noProof="0" dirty="0">
              <a:ln>
                <a:noFill/>
              </a:ln>
              <a:solidFill>
                <a:srgbClr val="212747"/>
              </a:solidFill>
              <a:effectLst/>
              <a:uLnTx/>
              <a:uFillTx/>
              <a:latin typeface="+mj-lt"/>
              <a:ea typeface="+mj-ea"/>
              <a:cs typeface="+mj-cs"/>
            </a:endParaRPr>
          </a:p>
        </p:txBody>
      </p:sp>
      <p:pic>
        <p:nvPicPr>
          <p:cNvPr id="4099" name="Picture 3"/>
          <p:cNvPicPr>
            <a:picLocks noChangeAspect="1" noChangeArrowheads="1"/>
          </p:cNvPicPr>
          <p:nvPr/>
        </p:nvPicPr>
        <p:blipFill>
          <a:blip r:embed="rId2" cstate="print"/>
          <a:srcRect/>
          <a:stretch>
            <a:fillRect/>
          </a:stretch>
        </p:blipFill>
        <p:spPr bwMode="auto">
          <a:xfrm>
            <a:off x="1151979" y="1209532"/>
            <a:ext cx="7504114" cy="543988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0" y="0"/>
            <a:ext cx="9144000" cy="70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endParaRPr kumimoji="0" lang="en-US" sz="3200" b="1" i="0" u="none" strike="noStrike" kern="0" cap="none" spc="0" normalizeH="0" baseline="0" noProof="0" dirty="0">
              <a:ln>
                <a:noFill/>
              </a:ln>
              <a:solidFill>
                <a:srgbClr val="212747"/>
              </a:solidFill>
              <a:effectLst/>
              <a:uLnTx/>
              <a:uFillTx/>
              <a:latin typeface="+mj-lt"/>
              <a:ea typeface="+mj-ea"/>
              <a:cs typeface="+mj-cs"/>
            </a:endParaRPr>
          </a:p>
        </p:txBody>
      </p:sp>
      <p:sp>
        <p:nvSpPr>
          <p:cNvPr id="5" name="TextBox 4"/>
          <p:cNvSpPr txBox="1"/>
          <p:nvPr/>
        </p:nvSpPr>
        <p:spPr>
          <a:xfrm>
            <a:off x="1125996" y="1004708"/>
            <a:ext cx="7758696" cy="5447645"/>
          </a:xfrm>
          <a:prstGeom prst="rect">
            <a:avLst/>
          </a:prstGeom>
          <a:noFill/>
        </p:spPr>
        <p:txBody>
          <a:bodyPr wrap="square" rtlCol="0">
            <a:spAutoFit/>
          </a:bodyPr>
          <a:lstStyle/>
          <a:p>
            <a:r>
              <a:rPr lang="en-US" sz="2800" dirty="0" smtClean="0">
                <a:solidFill>
                  <a:srgbClr val="212747"/>
                </a:solidFill>
              </a:rPr>
              <a:t>The following are required for government to realize the benefits of the technology opportunities:</a:t>
            </a:r>
          </a:p>
          <a:p>
            <a:pPr marL="342900" indent="-342900"/>
            <a:endParaRPr lang="en-US" sz="2400" dirty="0" smtClean="0">
              <a:solidFill>
                <a:srgbClr val="212747"/>
              </a:solidFill>
            </a:endParaRPr>
          </a:p>
          <a:p>
            <a:pPr marL="457200" indent="-457200">
              <a:buFont typeface="Arial" pitchFamily="34" charset="0"/>
              <a:buChar char="•"/>
            </a:pPr>
            <a:r>
              <a:rPr lang="en-US" sz="2400" dirty="0" smtClean="0">
                <a:solidFill>
                  <a:srgbClr val="212747"/>
                </a:solidFill>
              </a:rPr>
              <a:t>Central Management and control of all Enterprise IT FTE’s, Budgets and Contracts</a:t>
            </a:r>
          </a:p>
          <a:p>
            <a:pPr marL="457200" indent="-457200"/>
            <a:endParaRPr lang="en-US" sz="2400" dirty="0" smtClean="0">
              <a:solidFill>
                <a:srgbClr val="212747"/>
              </a:solidFill>
            </a:endParaRPr>
          </a:p>
          <a:p>
            <a:pPr marL="457200" indent="-457200">
              <a:buFont typeface="Arial" pitchFamily="34" charset="0"/>
              <a:buChar char="•"/>
            </a:pPr>
            <a:r>
              <a:rPr lang="en-US" sz="2400" dirty="0" smtClean="0">
                <a:solidFill>
                  <a:srgbClr val="212747"/>
                </a:solidFill>
              </a:rPr>
              <a:t>A mandate for Centralized Management</a:t>
            </a:r>
          </a:p>
          <a:p>
            <a:pPr marL="457200" indent="-457200"/>
            <a:endParaRPr lang="en-US" sz="2400" dirty="0" smtClean="0">
              <a:solidFill>
                <a:srgbClr val="212747"/>
              </a:solidFill>
            </a:endParaRPr>
          </a:p>
          <a:p>
            <a:pPr marL="457200" indent="-457200">
              <a:buFont typeface="Arial" pitchFamily="34" charset="0"/>
              <a:buChar char="•"/>
            </a:pPr>
            <a:r>
              <a:rPr lang="en-US" sz="2400" dirty="0" smtClean="0">
                <a:solidFill>
                  <a:srgbClr val="212747"/>
                </a:solidFill>
              </a:rPr>
              <a:t>Legislative support for the Centralization</a:t>
            </a:r>
          </a:p>
          <a:p>
            <a:pPr marL="457200" indent="-457200"/>
            <a:endParaRPr lang="en-US" sz="2400" dirty="0" smtClean="0">
              <a:solidFill>
                <a:srgbClr val="212747"/>
              </a:solidFill>
            </a:endParaRPr>
          </a:p>
          <a:p>
            <a:pPr marL="457200" indent="-457200">
              <a:buFont typeface="Arial" pitchFamily="34" charset="0"/>
              <a:buChar char="•"/>
            </a:pPr>
            <a:r>
              <a:rPr lang="en-US" sz="2400" dirty="0" smtClean="0">
                <a:solidFill>
                  <a:srgbClr val="212747"/>
                </a:solidFill>
              </a:rPr>
              <a:t>The ability to capture some of the cost reductions (savings) for reinvestment into additional opportunities</a:t>
            </a:r>
            <a:endParaRPr lang="en-US" sz="2400" dirty="0">
              <a:solidFill>
                <a:srgbClr val="212747"/>
              </a:solidFill>
            </a:endParaRPr>
          </a:p>
        </p:txBody>
      </p:sp>
      <p:sp>
        <p:nvSpPr>
          <p:cNvPr id="6" name="Title 1"/>
          <p:cNvSpPr txBox="1">
            <a:spLocks/>
          </p:cNvSpPr>
          <p:nvPr/>
        </p:nvSpPr>
        <p:spPr bwMode="auto">
          <a:xfrm>
            <a:off x="0" y="0"/>
            <a:ext cx="9144000" cy="70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3200" b="1" kern="0" noProof="0" dirty="0" smtClean="0">
                <a:solidFill>
                  <a:srgbClr val="212747"/>
                </a:solidFill>
                <a:latin typeface="+mj-lt"/>
                <a:ea typeface="+mj-ea"/>
                <a:cs typeface="+mj-cs"/>
              </a:rPr>
              <a:t>Key Opportunity Requirements </a:t>
            </a:r>
            <a:endParaRPr kumimoji="0" lang="en-US" sz="3200" b="1" i="0" u="none" strike="noStrike" kern="0" cap="none" spc="0" normalizeH="0" baseline="0" noProof="0" dirty="0">
              <a:ln>
                <a:noFill/>
              </a:ln>
              <a:solidFill>
                <a:srgbClr val="212747"/>
              </a:solidFill>
              <a:effectLst/>
              <a:uLnTx/>
              <a:uFillTx/>
              <a:latin typeface="+mj-lt"/>
              <a:ea typeface="+mj-ea"/>
              <a:cs typeface="+mj-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bwMode="auto">
          <a:xfrm>
            <a:off x="-177421" y="5991366"/>
            <a:ext cx="9144000" cy="70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2400" b="1" kern="0" dirty="0" smtClean="0">
                <a:solidFill>
                  <a:srgbClr val="212747"/>
                </a:solidFill>
                <a:latin typeface="+mj-lt"/>
                <a:ea typeface="+mj-ea"/>
                <a:cs typeface="+mj-cs"/>
              </a:rPr>
              <a:t>226 Extra FTE’s in a Decentralized Structure</a:t>
            </a:r>
            <a:endParaRPr kumimoji="0" lang="en-US" sz="2400" b="1" i="0" u="none" strike="noStrike" kern="0" cap="none" spc="0" normalizeH="0" baseline="0" noProof="0" dirty="0">
              <a:ln>
                <a:noFill/>
              </a:ln>
              <a:solidFill>
                <a:srgbClr val="212747"/>
              </a:solidFill>
              <a:effectLst/>
              <a:uLnTx/>
              <a:uFillTx/>
              <a:latin typeface="+mj-lt"/>
              <a:ea typeface="+mj-ea"/>
              <a:cs typeface="+mj-cs"/>
            </a:endParaRPr>
          </a:p>
        </p:txBody>
      </p:sp>
      <p:pic>
        <p:nvPicPr>
          <p:cNvPr id="8" name="Picture 7"/>
          <p:cNvPicPr/>
          <p:nvPr/>
        </p:nvPicPr>
        <p:blipFill>
          <a:blip r:embed="rId3" cstate="print">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871112" y="758788"/>
            <a:ext cx="8001000" cy="5403974"/>
          </a:xfrm>
          <a:prstGeom prst="rect">
            <a:avLst/>
          </a:prstGeom>
          <a:noFill/>
          <a:ln>
            <a:noFill/>
          </a:ln>
        </p:spPr>
      </p:pic>
      <p:sp>
        <p:nvSpPr>
          <p:cNvPr id="4" name="Title 1"/>
          <p:cNvSpPr txBox="1">
            <a:spLocks/>
          </p:cNvSpPr>
          <p:nvPr/>
        </p:nvSpPr>
        <p:spPr bwMode="auto">
          <a:xfrm>
            <a:off x="0" y="0"/>
            <a:ext cx="9144000" cy="70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3200" b="1" kern="0" dirty="0" smtClean="0">
                <a:solidFill>
                  <a:srgbClr val="212747"/>
                </a:solidFill>
                <a:latin typeface="+mj-lt"/>
                <a:ea typeface="+mj-ea"/>
                <a:cs typeface="+mj-cs"/>
              </a:rPr>
              <a:t>IT Resources</a:t>
            </a:r>
            <a:endParaRPr kumimoji="0" lang="en-US" sz="3200" b="1" i="0" u="none" strike="noStrike" kern="0" cap="none" spc="0" normalizeH="0" baseline="0" noProof="0" dirty="0">
              <a:ln>
                <a:noFill/>
              </a:ln>
              <a:solidFill>
                <a:srgbClr val="212747"/>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bwMode="auto">
          <a:xfrm>
            <a:off x="0" y="0"/>
            <a:ext cx="9144000" cy="70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3200" b="1" kern="0" dirty="0" smtClean="0">
                <a:solidFill>
                  <a:srgbClr val="212747"/>
                </a:solidFill>
                <a:latin typeface="+mj-lt"/>
                <a:ea typeface="+mj-ea"/>
                <a:cs typeface="+mj-cs"/>
              </a:rPr>
              <a:t>Server Virtualization Opportunity</a:t>
            </a:r>
            <a:endParaRPr kumimoji="0" lang="en-US" sz="3200" b="1" i="0" u="none" strike="noStrike" kern="0" cap="none" spc="0" normalizeH="0" baseline="0" noProof="0" dirty="0">
              <a:ln>
                <a:noFill/>
              </a:ln>
              <a:solidFill>
                <a:srgbClr val="212747"/>
              </a:solidFill>
              <a:effectLst/>
              <a:uLnTx/>
              <a:uFillTx/>
              <a:latin typeface="+mj-lt"/>
              <a:ea typeface="+mj-ea"/>
              <a:cs typeface="+mj-cs"/>
            </a:endParaRPr>
          </a:p>
        </p:txBody>
      </p:sp>
      <p:pic>
        <p:nvPicPr>
          <p:cNvPr id="8" name="Picture 7"/>
          <p:cNvPicPr/>
          <p:nvPr/>
        </p:nvPicPr>
        <p:blipFill>
          <a:blip r:embed="rId2" cstate="print">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713663" y="2648352"/>
            <a:ext cx="5119689" cy="1809348"/>
          </a:xfrm>
          <a:prstGeom prst="rect">
            <a:avLst/>
          </a:prstGeom>
          <a:noFill/>
          <a:ln>
            <a:noFill/>
          </a:ln>
          <a:extLst>
            <a:ext uri="{909E8E84-426E-40DD-AFC4-6F175D3DCCD1}">
              <a14:hiddenFill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a:solidFill>
                  <a:srgbClr val="FFFFFF"/>
                </a:solidFill>
              </a14:hiddenFill>
            </a:ext>
            <a:ext uri="{91240B29-F687-4F45-9708-019B960494DF}">
              <a14:hiddenLine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w="9525">
                <a:solidFill>
                  <a:srgbClr val="000000"/>
                </a:solidFill>
                <a:miter lim="800000"/>
                <a:headEnd/>
                <a:tailEnd/>
              </a14:hiddenLine>
            </a:ext>
          </a:extLst>
        </p:spPr>
      </p:pic>
      <p:sp>
        <p:nvSpPr>
          <p:cNvPr id="9" name="TextBox 8"/>
          <p:cNvSpPr txBox="1"/>
          <p:nvPr/>
        </p:nvSpPr>
        <p:spPr>
          <a:xfrm>
            <a:off x="5940836" y="2614613"/>
            <a:ext cx="2688814" cy="3139321"/>
          </a:xfrm>
          <a:prstGeom prst="rect">
            <a:avLst/>
          </a:prstGeom>
          <a:noFill/>
        </p:spPr>
        <p:txBody>
          <a:bodyPr wrap="square" rtlCol="0">
            <a:spAutoFit/>
          </a:bodyPr>
          <a:lstStyle/>
          <a:p>
            <a:r>
              <a:rPr lang="en-US" dirty="0" smtClean="0"/>
              <a:t>Approximately 16% of the servers are virtualized (21% Wintel versus 7% UNIX).  Best practices suggest the target should be 40% - 60%, representing a significant opportunity to reduce hardware costs and data center requirements.</a:t>
            </a:r>
            <a:endParaRPr lang="en-US" dirty="0"/>
          </a:p>
        </p:txBody>
      </p:sp>
      <p:sp>
        <p:nvSpPr>
          <p:cNvPr id="10" name="TextBox 9"/>
          <p:cNvSpPr txBox="1"/>
          <p:nvPr/>
        </p:nvSpPr>
        <p:spPr>
          <a:xfrm>
            <a:off x="1317223" y="1073484"/>
            <a:ext cx="7594765" cy="923330"/>
          </a:xfrm>
          <a:prstGeom prst="rect">
            <a:avLst/>
          </a:prstGeom>
          <a:noFill/>
        </p:spPr>
        <p:txBody>
          <a:bodyPr wrap="square" rtlCol="0">
            <a:spAutoFit/>
          </a:bodyPr>
          <a:lstStyle/>
          <a:p>
            <a:r>
              <a:rPr lang="en-US" dirty="0" smtClean="0">
                <a:solidFill>
                  <a:srgbClr val="212747"/>
                </a:solidFill>
              </a:rPr>
              <a:t>There is a significant opportunity to increase server virtualization, other States have seen average costs reductions from 15 to 20% utilizing virtualization over physical server replacement.</a:t>
            </a:r>
            <a:endParaRPr lang="en-US" dirty="0">
              <a:solidFill>
                <a:srgbClr val="212747"/>
              </a:solidFill>
            </a:endParaRPr>
          </a:p>
        </p:txBody>
      </p:sp>
      <p:sp>
        <p:nvSpPr>
          <p:cNvPr id="11" name="TextBox 10"/>
          <p:cNvSpPr txBox="1"/>
          <p:nvPr/>
        </p:nvSpPr>
        <p:spPr>
          <a:xfrm>
            <a:off x="457201" y="4672012"/>
            <a:ext cx="5186362" cy="646331"/>
          </a:xfrm>
          <a:prstGeom prst="rect">
            <a:avLst/>
          </a:prstGeom>
          <a:noFill/>
        </p:spPr>
        <p:txBody>
          <a:bodyPr wrap="square" rtlCol="0">
            <a:spAutoFit/>
          </a:bodyPr>
          <a:lstStyle/>
          <a:p>
            <a:pPr algn="ctr"/>
            <a:r>
              <a:rPr lang="en-US" b="1" i="1" dirty="0" smtClean="0">
                <a:solidFill>
                  <a:srgbClr val="0070C0"/>
                </a:solidFill>
              </a:rPr>
              <a:t>Current annual spend is $9.6M for Windows</a:t>
            </a:r>
          </a:p>
          <a:p>
            <a:pPr algn="ctr"/>
            <a:r>
              <a:rPr lang="en-US" b="1" i="1" dirty="0" smtClean="0">
                <a:solidFill>
                  <a:srgbClr val="0070C0"/>
                </a:solidFill>
              </a:rPr>
              <a:t> and $4.1M for Unix servers</a:t>
            </a:r>
            <a:endParaRPr lang="en-US" b="1" i="1" dirty="0">
              <a:solidFill>
                <a:srgbClr val="0070C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0" y="0"/>
            <a:ext cx="9144000" cy="70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3200" b="1" kern="0" dirty="0" smtClean="0">
                <a:solidFill>
                  <a:srgbClr val="212747"/>
                </a:solidFill>
                <a:latin typeface="+mj-lt"/>
                <a:ea typeface="+mj-ea"/>
                <a:cs typeface="+mj-cs"/>
              </a:rPr>
              <a:t>Storage Management Opportunity</a:t>
            </a:r>
            <a:endParaRPr kumimoji="0" lang="en-US" sz="3200" b="1" i="0" u="none" strike="noStrike" kern="0" cap="none" spc="0" normalizeH="0" baseline="0" noProof="0" dirty="0">
              <a:ln>
                <a:noFill/>
              </a:ln>
              <a:solidFill>
                <a:srgbClr val="212747"/>
              </a:solidFill>
              <a:effectLst/>
              <a:uLnTx/>
              <a:uFillTx/>
              <a:latin typeface="+mj-lt"/>
              <a:ea typeface="+mj-ea"/>
              <a:cs typeface="+mj-cs"/>
            </a:endParaRPr>
          </a:p>
        </p:txBody>
      </p:sp>
      <p:pic>
        <p:nvPicPr>
          <p:cNvPr id="6" name="Picture 5"/>
          <p:cNvPicPr/>
          <p:nvPr/>
        </p:nvPicPr>
        <p:blipFill>
          <a:blip r:embed="rId2" cstate="print">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3944058" y="3302946"/>
            <a:ext cx="4657017" cy="1726254"/>
          </a:xfrm>
          <a:prstGeom prst="rect">
            <a:avLst/>
          </a:prstGeom>
          <a:noFill/>
          <a:ln>
            <a:noFill/>
          </a:ln>
          <a:extLst>
            <a:ext uri="{909E8E84-426E-40DD-AFC4-6F175D3DCCD1}">
              <a14:hiddenFill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a:solidFill>
                  <a:srgbClr val="FFFFFF"/>
                </a:solidFill>
              </a14:hiddenFill>
            </a:ext>
            <a:ext uri="{91240B29-F687-4F45-9708-019B960494DF}">
              <a14:hiddenLine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w="9525">
                <a:solidFill>
                  <a:srgbClr val="000000"/>
                </a:solidFill>
                <a:miter lim="800000"/>
                <a:headEnd/>
                <a:tailEnd/>
              </a14:hiddenLine>
            </a:ext>
          </a:extLst>
        </p:spPr>
      </p:pic>
      <p:sp>
        <p:nvSpPr>
          <p:cNvPr id="7" name="TextBox 6"/>
          <p:cNvSpPr txBox="1"/>
          <p:nvPr/>
        </p:nvSpPr>
        <p:spPr>
          <a:xfrm>
            <a:off x="1190342" y="1042988"/>
            <a:ext cx="7448692" cy="2031325"/>
          </a:xfrm>
          <a:prstGeom prst="rect">
            <a:avLst/>
          </a:prstGeom>
          <a:noFill/>
        </p:spPr>
        <p:txBody>
          <a:bodyPr wrap="square" rtlCol="0">
            <a:spAutoFit/>
          </a:bodyPr>
          <a:lstStyle/>
          <a:p>
            <a:r>
              <a:rPr lang="en-US" dirty="0" smtClean="0">
                <a:solidFill>
                  <a:srgbClr val="212747"/>
                </a:solidFill>
              </a:rPr>
              <a:t>Storage represents a significant consolidation opportunity that could be achieved through leveraging large centralized and shared SAN storage platforms.  </a:t>
            </a:r>
          </a:p>
          <a:p>
            <a:endParaRPr lang="en-US" dirty="0" smtClean="0">
              <a:solidFill>
                <a:srgbClr val="212747"/>
              </a:solidFill>
            </a:endParaRPr>
          </a:p>
          <a:p>
            <a:r>
              <a:rPr lang="en-US" dirty="0" smtClean="0">
                <a:solidFill>
                  <a:srgbClr val="212747"/>
                </a:solidFill>
              </a:rPr>
              <a:t>The current distributed storage would have to be migrated to the centralized storage over time as servers were consolidated to a central data center(s).</a:t>
            </a:r>
            <a:endParaRPr lang="en-US" dirty="0">
              <a:solidFill>
                <a:srgbClr val="212747"/>
              </a:solidFill>
            </a:endParaRPr>
          </a:p>
        </p:txBody>
      </p:sp>
      <p:sp>
        <p:nvSpPr>
          <p:cNvPr id="8" name="TextBox 7"/>
          <p:cNvSpPr txBox="1"/>
          <p:nvPr/>
        </p:nvSpPr>
        <p:spPr>
          <a:xfrm>
            <a:off x="1271203" y="3171756"/>
            <a:ext cx="2386397" cy="3416320"/>
          </a:xfrm>
          <a:prstGeom prst="rect">
            <a:avLst/>
          </a:prstGeom>
          <a:noFill/>
        </p:spPr>
        <p:txBody>
          <a:bodyPr wrap="square" rtlCol="0">
            <a:spAutoFit/>
          </a:bodyPr>
          <a:lstStyle/>
          <a:p>
            <a:r>
              <a:rPr lang="en-US" dirty="0" smtClean="0"/>
              <a:t>The decentralized environment has created  an excess amount of extra storage in the environment (45% or a little more than 1.2 </a:t>
            </a:r>
            <a:r>
              <a:rPr lang="en-US" dirty="0" err="1" smtClean="0"/>
              <a:t>petabytes</a:t>
            </a:r>
            <a:r>
              <a:rPr lang="en-US" dirty="0" smtClean="0"/>
              <a:t>), due to each agency maintaining separate storage and excess capacity.</a:t>
            </a:r>
            <a:endParaRPr lang="en-US" dirty="0"/>
          </a:p>
        </p:txBody>
      </p:sp>
      <p:sp>
        <p:nvSpPr>
          <p:cNvPr id="9" name="TextBox 8"/>
          <p:cNvSpPr txBox="1"/>
          <p:nvPr/>
        </p:nvSpPr>
        <p:spPr>
          <a:xfrm>
            <a:off x="3923072" y="5457825"/>
            <a:ext cx="4630993" cy="369332"/>
          </a:xfrm>
          <a:prstGeom prst="rect">
            <a:avLst/>
          </a:prstGeom>
          <a:noFill/>
        </p:spPr>
        <p:txBody>
          <a:bodyPr wrap="square" rtlCol="0">
            <a:spAutoFit/>
          </a:bodyPr>
          <a:lstStyle/>
          <a:p>
            <a:pPr algn="ctr"/>
            <a:r>
              <a:rPr lang="en-US" b="1" i="1" dirty="0" smtClean="0">
                <a:solidFill>
                  <a:srgbClr val="0070C0"/>
                </a:solidFill>
              </a:rPr>
              <a:t>Currently Storage costs $6.9M annually </a:t>
            </a:r>
            <a:endParaRPr lang="en-US" b="1" i="1" dirty="0">
              <a:solidFill>
                <a:srgbClr val="0070C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nterprise Assessment_Program Review Team_121409v2">
  <a:themeElements>
    <a:clrScheme name="OET Colors">
      <a:dk1>
        <a:srgbClr val="363738"/>
      </a:dk1>
      <a:lt1>
        <a:srgbClr val="FFFFFF"/>
      </a:lt1>
      <a:dk2>
        <a:srgbClr val="0064A6"/>
      </a:dk2>
      <a:lt2>
        <a:srgbClr val="C1C1C1"/>
      </a:lt2>
      <a:accent1>
        <a:srgbClr val="838E2D"/>
      </a:accent1>
      <a:accent2>
        <a:srgbClr val="004B8D"/>
      </a:accent2>
      <a:accent3>
        <a:srgbClr val="652D89"/>
      </a:accent3>
      <a:accent4>
        <a:srgbClr val="B15C11"/>
      </a:accent4>
      <a:accent5>
        <a:srgbClr val="FCB034"/>
      </a:accent5>
      <a:accent6>
        <a:srgbClr val="87746A"/>
      </a:accent6>
      <a:hlink>
        <a:srgbClr val="004B8D"/>
      </a:hlink>
      <a:folHlink>
        <a:srgbClr val="004B8D"/>
      </a:folHlink>
    </a:clrScheme>
    <a:fontScheme name="OET fonts">
      <a:majorFont>
        <a:latin typeface="Arial"/>
        <a:ea typeface=""/>
        <a:cs typeface=""/>
      </a:majorFont>
      <a:minorFont>
        <a:latin typeface="Arial"/>
        <a:ea typeface=""/>
        <a:cs typeface=""/>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lecom_ 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lecom_ mast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lecom_ mast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lecom_ mast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lecom_ mast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lecom_ mast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lecom_ mast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lecom_ mast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lecom_ mast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lecom_ mast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lecom_ mast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lecom_ mast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ervices_Content slide">
  <a:themeElements>
    <a:clrScheme name="OET Colors">
      <a:dk1>
        <a:srgbClr val="004B8D"/>
      </a:dk1>
      <a:lt1>
        <a:srgbClr val="FFFFFF"/>
      </a:lt1>
      <a:dk2>
        <a:srgbClr val="004B8D"/>
      </a:dk2>
      <a:lt2>
        <a:srgbClr val="C1C1C1"/>
      </a:lt2>
      <a:accent1>
        <a:srgbClr val="838E2D"/>
      </a:accent1>
      <a:accent2>
        <a:srgbClr val="004B8D"/>
      </a:accent2>
      <a:accent3>
        <a:srgbClr val="652D89"/>
      </a:accent3>
      <a:accent4>
        <a:srgbClr val="B15C11"/>
      </a:accent4>
      <a:accent5>
        <a:srgbClr val="FCB034"/>
      </a:accent5>
      <a:accent6>
        <a:srgbClr val="87746A"/>
      </a:accent6>
      <a:hlink>
        <a:srgbClr val="004B8D"/>
      </a:hlink>
      <a:folHlink>
        <a:srgbClr val="004B8D"/>
      </a:folHlink>
    </a:clrScheme>
    <a:fontScheme name="OET fonts">
      <a:majorFont>
        <a:latin typeface="Arial"/>
        <a:ea typeface=""/>
        <a:cs typeface=""/>
      </a:majorFont>
      <a:minorFont>
        <a:latin typeface="Arial"/>
        <a:ea typeface=""/>
        <a:cs typeface=""/>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lecom_ 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lecom_ mast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lecom_ mast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lecom_ mast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lecom_ mast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lecom_ mast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lecom_ mast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lecom_ mast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lecom_ mast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lecom_ mast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lecom_ mast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lecom_ mast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6FCB27BE119D846ACE102267E6C81E1" ma:contentTypeVersion="0" ma:contentTypeDescription="Create a new document." ma:contentTypeScope="" ma:versionID="64031e6635beafaaffa0e0ff4caabb8a">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DBB4A4B6-006E-4B7E-AF46-A957C8E7F19A}">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customXml/itemProps2.xml><?xml version="1.0" encoding="utf-8"?>
<ds:datastoreItem xmlns:ds="http://schemas.openxmlformats.org/officeDocument/2006/customXml" ds:itemID="{04F37DAE-0111-4AFF-9802-90D25910B76D}">
  <ds:schemaRefs>
    <ds:schemaRef ds:uri="http://schemas.microsoft.com/sharepoint/v3/contenttype/forms"/>
  </ds:schemaRefs>
</ds:datastoreItem>
</file>

<file path=customXml/itemProps3.xml><?xml version="1.0" encoding="utf-8"?>
<ds:datastoreItem xmlns:ds="http://schemas.openxmlformats.org/officeDocument/2006/customXml" ds:itemID="{5A0710E4-C81B-427D-8ABA-7FC5E30531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Enterprise Assessment_Program Review Team_121409v2</Template>
  <TotalTime>836</TotalTime>
  <Words>713</Words>
  <Application>Microsoft Office PowerPoint</Application>
  <PresentationFormat>On-screen Show (4:3)</PresentationFormat>
  <Paragraphs>67</Paragraphs>
  <Slides>14</Slides>
  <Notes>2</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14</vt:i4>
      </vt:variant>
    </vt:vector>
  </HeadingPairs>
  <TitlesOfParts>
    <vt:vector size="17" baseType="lpstr">
      <vt:lpstr>Enterprise Assessment_Program Review Team_121409v2</vt:lpstr>
      <vt:lpstr>Services_Content slide</vt:lpstr>
      <vt:lpstr>Photo Editor Photo</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OET, State of MN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cdemoll</dc:creator>
  <cp:lastModifiedBy>Software Administration</cp:lastModifiedBy>
  <cp:revision>143</cp:revision>
  <dcterms:created xsi:type="dcterms:W3CDTF">2009-12-15T16:02:27Z</dcterms:created>
  <dcterms:modified xsi:type="dcterms:W3CDTF">2011-03-07T18:19:42Z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0x010100C6FCB27BE119D846ACE102267E6C81E1</vt:lpwstr>
  </property>
</Properties>
</file>