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63" r:id="rId2"/>
    <p:sldId id="256" r:id="rId3"/>
    <p:sldId id="264" r:id="rId4"/>
    <p:sldId id="272" r:id="rId5"/>
    <p:sldId id="466" r:id="rId6"/>
    <p:sldId id="465" r:id="rId7"/>
    <p:sldId id="289" r:id="rId8"/>
    <p:sldId id="297" r:id="rId9"/>
    <p:sldId id="305" r:id="rId10"/>
    <p:sldId id="482" r:id="rId11"/>
    <p:sldId id="483" r:id="rId12"/>
    <p:sldId id="481" r:id="rId13"/>
    <p:sldId id="471" r:id="rId14"/>
    <p:sldId id="313" r:id="rId15"/>
    <p:sldId id="328" r:id="rId16"/>
    <p:sldId id="464" r:id="rId17"/>
    <p:sldId id="339" r:id="rId18"/>
    <p:sldId id="347" r:id="rId19"/>
    <p:sldId id="472" r:id="rId20"/>
    <p:sldId id="473" r:id="rId21"/>
    <p:sldId id="480" r:id="rId22"/>
    <p:sldId id="475" r:id="rId23"/>
    <p:sldId id="355" r:id="rId24"/>
    <p:sldId id="476" r:id="rId25"/>
    <p:sldId id="485" r:id="rId26"/>
    <p:sldId id="477" r:id="rId27"/>
    <p:sldId id="478" r:id="rId28"/>
    <p:sldId id="487" r:id="rId29"/>
    <p:sldId id="489" r:id="rId30"/>
    <p:sldId id="379" r:id="rId31"/>
    <p:sldId id="387" r:id="rId32"/>
    <p:sldId id="395" r:id="rId33"/>
    <p:sldId id="407" r:id="rId34"/>
    <p:sldId id="416" r:id="rId35"/>
    <p:sldId id="430" r:id="rId36"/>
    <p:sldId id="498" r:id="rId37"/>
    <p:sldId id="500" r:id="rId38"/>
    <p:sldId id="502" r:id="rId39"/>
    <p:sldId id="504" r:id="rId40"/>
    <p:sldId id="4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86" autoAdjust="0"/>
  </p:normalViewPr>
  <p:slideViewPr>
    <p:cSldViewPr snapToGrid="0" snapToObjects="1" showGuides="1">
      <p:cViewPr>
        <p:scale>
          <a:sx n="97" d="100"/>
          <a:sy n="97" d="100"/>
        </p:scale>
        <p:origin x="-58" y="14"/>
      </p:cViewPr>
      <p:guideLst>
        <p:guide orient="horz" pos="2160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8373F-9052-4DB2-B384-2A0BF901409B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4EFCF-A569-4018-B5FC-A2CC71BA2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0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9C6E0-68D8-904F-A162-E23A568B79D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C680-F178-C34C-995D-CE92E9AF39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11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C680-F178-C34C-995D-CE92E9AF39B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C680-F178-C34C-995D-CE92E9AF39B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C680-F178-C34C-995D-CE92E9AF39B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C680-F178-C34C-995D-CE92E9AF39B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C680-F178-C34C-995D-CE92E9AF39B0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C680-F178-C34C-995D-CE92E9AF39B0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737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60" y="1600200"/>
            <a:ext cx="3943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0715704-96D4-DA48-8959-0CE2B3865E74}" type="datetimeFigureOut">
              <a:rPr lang="en-US" smtClean="0"/>
              <a:pPr/>
              <a:t>2/28/2011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7D894168-1EB8-D347-A90B-1EFC204533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flatcolor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87157" y="6126163"/>
            <a:ext cx="1181609" cy="4234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d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143" y="1347065"/>
            <a:ext cx="7581714" cy="2253386"/>
          </a:xfrm>
        </p:spPr>
        <p:txBody>
          <a:bodyPr>
            <a:normAutofit/>
          </a:bodyPr>
          <a:lstStyle/>
          <a:p>
            <a:pPr algn="ctr"/>
            <a:r>
              <a:rPr lang="en-US" sz="4444" b="1" dirty="0"/>
              <a:t>Explore Minnesota </a:t>
            </a:r>
            <a:r>
              <a:rPr lang="en-US" sz="4444" b="1" dirty="0" smtClean="0"/>
              <a:t>Tourism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52" y="3098248"/>
            <a:ext cx="7753097" cy="156836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House State Government Finance Committee</a:t>
            </a:r>
          </a:p>
          <a:p>
            <a:r>
              <a:rPr lang="en-US" sz="2200" dirty="0" smtClean="0"/>
              <a:t>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> </a:t>
            </a:r>
            <a:r>
              <a:rPr lang="en-US" sz="1800" dirty="0" smtClean="0"/>
              <a:t>February 28,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oals_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301" y="1273112"/>
            <a:ext cx="6441897" cy="40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oals_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74" y="1119883"/>
            <a:ext cx="7558159" cy="417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oals_2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371" y="1140431"/>
            <a:ext cx="7691102" cy="42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Council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 person industry council</a:t>
            </a:r>
          </a:p>
          <a:p>
            <a:r>
              <a:rPr lang="en-US" dirty="0" smtClean="0"/>
              <a:t>Tourism businesses and organizations</a:t>
            </a:r>
          </a:p>
          <a:p>
            <a:r>
              <a:rPr lang="en-US" dirty="0" smtClean="0"/>
              <a:t>Four legislators</a:t>
            </a:r>
          </a:p>
          <a:p>
            <a:r>
              <a:rPr lang="en-US" dirty="0" smtClean="0"/>
              <a:t>Statewide representation</a:t>
            </a:r>
          </a:p>
          <a:p>
            <a:r>
              <a:rPr lang="en-US" dirty="0" smtClean="0"/>
              <a:t>Advisory role</a:t>
            </a:r>
          </a:p>
        </p:txBody>
      </p:sp>
      <p:pic>
        <p:nvPicPr>
          <p:cNvPr id="4" name="Picture 3" descr="woodenfrog_0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755492" cy="4525963"/>
          </a:xfrm>
        </p:spPr>
        <p:txBody>
          <a:bodyPr/>
          <a:lstStyle/>
          <a:p>
            <a:pPr marR="0" lvl="0" rtl="0"/>
            <a:r>
              <a:rPr lang="en-US" baseline="0" dirty="0" smtClean="0"/>
              <a:t>Approximately </a:t>
            </a:r>
            <a:r>
              <a:rPr lang="en-US" dirty="0" smtClean="0"/>
              <a:t>60</a:t>
            </a:r>
            <a:r>
              <a:rPr lang="en-US" baseline="0" dirty="0" smtClean="0"/>
              <a:t> full and part-time staff</a:t>
            </a:r>
          </a:p>
          <a:p>
            <a:pPr marR="0" lvl="0" rtl="0"/>
            <a:r>
              <a:rPr lang="en-US" dirty="0" smtClean="0"/>
              <a:t>48</a:t>
            </a:r>
            <a:r>
              <a:rPr lang="en-US" baseline="0" dirty="0" smtClean="0"/>
              <a:t> full-time equivalents</a:t>
            </a:r>
          </a:p>
          <a:p>
            <a:pPr marR="0" lvl="0" rtl="0"/>
            <a:r>
              <a:rPr lang="en-US" baseline="0" dirty="0" smtClean="0"/>
              <a:t>Offices in Brainerd, Duluth, Thief River Falls, Mankato and Saint Paul</a:t>
            </a:r>
          </a:p>
          <a:p>
            <a:pPr marR="0" lvl="0" rtl="0"/>
            <a:r>
              <a:rPr lang="en-US" baseline="0" dirty="0" smtClean="0"/>
              <a:t>Six staffed travel information centers</a:t>
            </a:r>
            <a:endParaRPr lang="en-US" dirty="0"/>
          </a:p>
        </p:txBody>
      </p:sp>
      <p:pic>
        <p:nvPicPr>
          <p:cNvPr id="4" name="Picture 3" descr="dresbach3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marR="0" rtl="0"/>
            <a:r>
              <a:rPr lang="en-US" baseline="0" dirty="0" smtClean="0"/>
              <a:t>Core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endParaRPr lang="en-US" baseline="0" dirty="0" smtClean="0"/>
          </a:p>
        </p:txBody>
      </p:sp>
      <p:pic>
        <p:nvPicPr>
          <p:cNvPr id="6" name="Picture 5" descr="lost40_040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rtl="0"/>
            <a:r>
              <a:rPr lang="en-US" baseline="0" dirty="0" smtClean="0"/>
              <a:t>Marketing, Public Relations and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aseline="0" dirty="0" smtClean="0"/>
              <a:t>Advertising  and promotions</a:t>
            </a:r>
          </a:p>
          <a:p>
            <a:pPr marR="0" lvl="0" rtl="0"/>
            <a:r>
              <a:rPr lang="en-US" baseline="0" dirty="0" smtClean="0"/>
              <a:t>U.S. North Central Region – International</a:t>
            </a:r>
          </a:p>
          <a:p>
            <a:pPr marR="0" lvl="0" rtl="0"/>
            <a:r>
              <a:rPr lang="en-US" baseline="0" dirty="0" smtClean="0"/>
              <a:t>Group tour</a:t>
            </a:r>
          </a:p>
          <a:p>
            <a:pPr marR="0" lvl="0" rtl="0"/>
            <a:r>
              <a:rPr lang="en-US" baseline="0" dirty="0" smtClean="0"/>
              <a:t>Research</a:t>
            </a:r>
          </a:p>
          <a:p>
            <a:pPr marR="0" lvl="0" rtl="0"/>
            <a:r>
              <a:rPr lang="en-US" dirty="0" smtClean="0"/>
              <a:t>Partnerships</a:t>
            </a:r>
            <a:endParaRPr lang="en-US" baseline="0" dirty="0" smtClean="0"/>
          </a:p>
          <a:p>
            <a:pPr marR="0" lvl="0" rtl="0"/>
            <a:r>
              <a:rPr lang="en-US" baseline="0" dirty="0" smtClean="0"/>
              <a:t>Media relations and publications</a:t>
            </a:r>
            <a:endParaRPr lang="en-US" dirty="0"/>
          </a:p>
        </p:txBody>
      </p:sp>
      <p:pic>
        <p:nvPicPr>
          <p:cNvPr id="4" name="Picture 3" descr="hjemkomst_sta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10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Operations and 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51918" cy="4525963"/>
          </a:xfrm>
        </p:spPr>
        <p:txBody>
          <a:bodyPr/>
          <a:lstStyle/>
          <a:p>
            <a:pPr marR="0" lvl="0" rtl="0"/>
            <a:r>
              <a:rPr lang="en-US" baseline="0" dirty="0" smtClean="0"/>
              <a:t>Administration, financial, and personnel</a:t>
            </a:r>
          </a:p>
          <a:p>
            <a:pPr marR="0" lvl="0" rtl="0"/>
            <a:r>
              <a:rPr lang="en-US" baseline="0" dirty="0" smtClean="0"/>
              <a:t>EMT extranet – database</a:t>
            </a:r>
          </a:p>
          <a:p>
            <a:pPr marR="0" lvl="0" rtl="0"/>
            <a:r>
              <a:rPr lang="en-US" baseline="0" dirty="0" smtClean="0"/>
              <a:t>Explore Minnesota web site</a:t>
            </a:r>
          </a:p>
          <a:p>
            <a:pPr marR="0" lvl="0" rtl="0"/>
            <a:r>
              <a:rPr lang="en-US" baseline="0" dirty="0" smtClean="0"/>
              <a:t>Distribution and contact center</a:t>
            </a:r>
          </a:p>
          <a:p>
            <a:pPr marR="0" lvl="0" rtl="0"/>
            <a:r>
              <a:rPr lang="en-US" dirty="0" smtClean="0"/>
              <a:t>Mobile website</a:t>
            </a:r>
            <a:endParaRPr lang="en-US" dirty="0"/>
          </a:p>
        </p:txBody>
      </p:sp>
      <p:pic>
        <p:nvPicPr>
          <p:cNvPr id="4" name="Picture 3" descr="HomepageDesign_Version3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12640" y="1240107"/>
            <a:ext cx="3374160" cy="4993921"/>
          </a:xfrm>
          <a:prstGeom prst="rect">
            <a:avLst/>
          </a:prstGeom>
          <a:effectLst>
            <a:outerShdw blurRad="50800" dist="38100" algn="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Industry Relations and 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aseline="0" dirty="0" smtClean="0"/>
              <a:t>Regional offices and outreach</a:t>
            </a:r>
          </a:p>
          <a:p>
            <a:pPr marR="0" lvl="0" rtl="0"/>
            <a:r>
              <a:rPr lang="en-US" baseline="0" dirty="0" smtClean="0"/>
              <a:t>Grant programs to extend marketing</a:t>
            </a:r>
          </a:p>
          <a:p>
            <a:pPr marR="0" lvl="0" rtl="0"/>
            <a:r>
              <a:rPr lang="en-US" baseline="0" dirty="0" smtClean="0"/>
              <a:t>State staffed information centers</a:t>
            </a:r>
          </a:p>
          <a:p>
            <a:pPr marR="0" lvl="0" rtl="0"/>
            <a:r>
              <a:rPr lang="en-US" baseline="0" dirty="0" smtClean="0"/>
              <a:t>Partnership centers and affiliates</a:t>
            </a:r>
            <a:endParaRPr lang="en-US" dirty="0"/>
          </a:p>
        </p:txBody>
      </p:sp>
      <p:pic>
        <p:nvPicPr>
          <p:cNvPr id="5" name="Picture 4" descr="thompson_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FY11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aseline="0" dirty="0" smtClean="0"/>
              <a:t>$8.353 million operating budget</a:t>
            </a:r>
          </a:p>
          <a:p>
            <a:pPr marR="0" lvl="0" rtl="0"/>
            <a:r>
              <a:rPr lang="en-US" baseline="0" dirty="0" smtClean="0"/>
              <a:t>$500,000 public private incentive funding</a:t>
            </a:r>
          </a:p>
          <a:p>
            <a:pPr marR="0" lvl="0" rtl="0"/>
            <a:r>
              <a:rPr lang="en-US" baseline="0" dirty="0" smtClean="0"/>
              <a:t>$325,000 MN Film and TV</a:t>
            </a:r>
          </a:p>
          <a:p>
            <a:pPr marR="0" lvl="0" rtl="0"/>
            <a:r>
              <a:rPr lang="en-US" baseline="0" dirty="0" smtClean="0"/>
              <a:t>Total $9.19 million*</a:t>
            </a:r>
          </a:p>
          <a:p>
            <a:pPr marL="0" marR="0" lvl="0" indent="0" rtl="0">
              <a:buNone/>
            </a:pPr>
            <a:r>
              <a:rPr lang="en-US" dirty="0"/>
              <a:t>	</a:t>
            </a:r>
            <a:r>
              <a:rPr lang="en-US" dirty="0" smtClean="0"/>
              <a:t>*</a:t>
            </a:r>
            <a:r>
              <a:rPr lang="en-US" sz="1600" dirty="0" smtClean="0"/>
              <a:t>Note:  $1.2 million </a:t>
            </a:r>
            <a:r>
              <a:rPr lang="en-US" sz="1600" dirty="0" err="1" smtClean="0"/>
              <a:t>Snowbate</a:t>
            </a:r>
            <a:r>
              <a:rPr lang="en-US" sz="1600" dirty="0" smtClean="0"/>
              <a:t> 	appropriation in FY10</a:t>
            </a:r>
            <a:endParaRPr lang="en-US" baseline="0" dirty="0" smtClean="0"/>
          </a:p>
          <a:p>
            <a:pPr marL="0" marR="0" lvl="0" indent="0" rtl="0">
              <a:buNone/>
            </a:pPr>
            <a:endParaRPr lang="en-US" sz="1800" dirty="0"/>
          </a:p>
        </p:txBody>
      </p:sp>
      <p:pic>
        <p:nvPicPr>
          <p:cNvPr id="4" name="Picture 3" descr="waseca_parade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Industry overview</a:t>
            </a:r>
          </a:p>
          <a:p>
            <a:pPr marR="0" lvl="0" rtl="0"/>
            <a:r>
              <a:rPr lang="en-US" baseline="0" dirty="0" smtClean="0"/>
              <a:t>Agency profile</a:t>
            </a:r>
          </a:p>
          <a:p>
            <a:pPr marR="0" lvl="0" rtl="0"/>
            <a:r>
              <a:rPr lang="en-US" baseline="0" dirty="0" smtClean="0"/>
              <a:t>Goals and measurements</a:t>
            </a:r>
          </a:p>
          <a:p>
            <a:pPr marR="0" lvl="0" rtl="0"/>
            <a:r>
              <a:rPr lang="en-US" dirty="0" smtClean="0"/>
              <a:t>Current budget</a:t>
            </a:r>
          </a:p>
          <a:p>
            <a:pPr marR="0" lvl="0" rtl="0"/>
            <a:r>
              <a:rPr lang="en-US" baseline="0" dirty="0" smtClean="0"/>
              <a:t>Governor’s proposed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udget</a:t>
            </a:r>
            <a:endParaRPr lang="en-US" baseline="0" dirty="0" smtClean="0"/>
          </a:p>
          <a:p>
            <a:pPr marR="0" lvl="0" rtl="0"/>
            <a:r>
              <a:rPr lang="en-US" baseline="0" dirty="0" smtClean="0"/>
              <a:t>Marketing programs</a:t>
            </a:r>
          </a:p>
          <a:p>
            <a:pPr marR="0" lvl="0" rtl="0"/>
            <a:r>
              <a:rPr lang="en-US" dirty="0" smtClean="0"/>
              <a:t>What can </a:t>
            </a:r>
            <a:r>
              <a:rPr lang="en-US" dirty="0"/>
              <a:t>c</a:t>
            </a:r>
            <a:r>
              <a:rPr lang="en-US" dirty="0" smtClean="0"/>
              <a:t>hange</a:t>
            </a:r>
          </a:p>
          <a:p>
            <a:r>
              <a:rPr lang="en-US" dirty="0" smtClean="0"/>
              <a:t>2020 tourism </a:t>
            </a:r>
            <a:r>
              <a:rPr lang="en-US" dirty="0"/>
              <a:t>v</a:t>
            </a:r>
            <a:r>
              <a:rPr lang="en-US" dirty="0" smtClean="0"/>
              <a:t>ision</a:t>
            </a:r>
          </a:p>
        </p:txBody>
      </p:sp>
      <p:pic>
        <p:nvPicPr>
          <p:cNvPr id="4" name="Picture 3" descr="crow_wing_27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36" y="274638"/>
            <a:ext cx="861970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Public/Private Partnerships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73" y="1434554"/>
            <a:ext cx="3882087" cy="29337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FY 2010 Generated</a:t>
            </a:r>
          </a:p>
          <a:p>
            <a:r>
              <a:rPr lang="en-US" dirty="0" smtClean="0"/>
              <a:t>$2.18 million cash match</a:t>
            </a:r>
          </a:p>
          <a:p>
            <a:r>
              <a:rPr lang="en-US" dirty="0" smtClean="0"/>
              <a:t>$4.50 million in-kind</a:t>
            </a:r>
          </a:p>
          <a:p>
            <a:r>
              <a:rPr lang="en-US" dirty="0" smtClean="0"/>
              <a:t>Total $6.68 million in tourism marketing partnerships</a:t>
            </a:r>
            <a:endParaRPr lang="en-US" dirty="0"/>
          </a:p>
        </p:txBody>
      </p:sp>
      <p:pic>
        <p:nvPicPr>
          <p:cNvPr id="5" name="Picture 4" descr="ns_terrain-ski00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7" y="1269833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5" name="Object 3"/>
          <p:cNvGraphicFramePr>
            <a:graphicFrameLocks/>
          </p:cNvGraphicFramePr>
          <p:nvPr/>
        </p:nvGraphicFramePr>
        <p:xfrm>
          <a:off x="760287" y="390418"/>
          <a:ext cx="7623425" cy="5568593"/>
        </p:xfrm>
        <a:graphic>
          <a:graphicData uri="http://schemas.openxmlformats.org/presentationml/2006/ole">
            <p:oleObj spid="_x0000_s54288" name="Chart" r:id="rId3" imgW="3362241" imgH="25813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37" y="274638"/>
            <a:ext cx="8229600" cy="729934"/>
          </a:xfrm>
        </p:spPr>
        <p:txBody>
          <a:bodyPr>
            <a:normAutofit/>
          </a:bodyPr>
          <a:lstStyle/>
          <a:p>
            <a:pPr marR="0" rtl="0"/>
            <a:r>
              <a:rPr lang="en-US" sz="3200" baseline="0" dirty="0" smtClean="0"/>
              <a:t>MN Film and TV Board FY 2010-2011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aseline="0" dirty="0" smtClean="0"/>
              <a:t>$325,000 operating budget per year</a:t>
            </a:r>
          </a:p>
          <a:p>
            <a:pPr marR="0" lvl="0" rtl="0"/>
            <a:r>
              <a:rPr lang="en-US" baseline="0" dirty="0" smtClean="0"/>
              <a:t>$1 private to $3 state match</a:t>
            </a:r>
          </a:p>
          <a:p>
            <a:pPr marR="0" lvl="0" rtl="0"/>
            <a:r>
              <a:rPr lang="en-US" baseline="0" dirty="0" smtClean="0"/>
              <a:t>$1.225</a:t>
            </a:r>
            <a:r>
              <a:rPr lang="en-US" dirty="0" smtClean="0"/>
              <a:t> Million</a:t>
            </a:r>
            <a:r>
              <a:rPr lang="en-US" baseline="0" dirty="0" smtClean="0"/>
              <a:t> Snowbate (Biennial)</a:t>
            </a:r>
          </a:p>
          <a:p>
            <a:pPr marR="0" lvl="0" rtl="0"/>
            <a:r>
              <a:rPr lang="en-US" baseline="0" dirty="0" smtClean="0"/>
              <a:t>Up to 20% reimbursement</a:t>
            </a:r>
            <a:endParaRPr lang="en-US" dirty="0"/>
          </a:p>
        </p:txBody>
      </p:sp>
      <p:pic>
        <p:nvPicPr>
          <p:cNvPr id="4" name="Picture 3" descr="cozy_wad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dirty="0" smtClean="0"/>
              <a:t>Governor’s</a:t>
            </a:r>
            <a:r>
              <a:rPr lang="en-US" dirty="0" smtClean="0"/>
              <a:t> Recommendation FY 12/13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n-US" baseline="0" dirty="0" smtClean="0"/>
              <a:t>$8.091 million annual operating budget</a:t>
            </a:r>
          </a:p>
          <a:p>
            <a:pPr marR="0" lvl="0" rtl="0"/>
            <a:r>
              <a:rPr lang="en-US" baseline="0" dirty="0" smtClean="0"/>
              <a:t>$500,000 public private incentive funding</a:t>
            </a:r>
          </a:p>
          <a:p>
            <a:pPr marR="0" lvl="0" rtl="0"/>
            <a:r>
              <a:rPr lang="en-US" baseline="0" dirty="0" smtClean="0"/>
              <a:t>$325,000 annual MN Film and TV appropriation</a:t>
            </a:r>
          </a:p>
          <a:p>
            <a:pPr marR="0" lvl="0" rtl="0"/>
            <a:r>
              <a:rPr lang="en-US" dirty="0" smtClean="0"/>
              <a:t>$1,000,000 one-time appropriation to MN Film &amp; TV Board Jobs program</a:t>
            </a:r>
            <a:endParaRPr lang="en-US" baseline="0" dirty="0" smtClean="0"/>
          </a:p>
          <a:p>
            <a:pPr marR="0" lvl="0" rtl="0"/>
            <a:r>
              <a:rPr lang="en-US" baseline="0" dirty="0" smtClean="0"/>
              <a:t>Total $9.928 million (FY2012)</a:t>
            </a:r>
          </a:p>
        </p:txBody>
      </p:sp>
      <p:pic>
        <p:nvPicPr>
          <p:cNvPr id="22530" name="Picture 2" descr="(c)emt_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798" y="1600200"/>
            <a:ext cx="4925676" cy="3257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Proposed Operating Budget Reduction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$260,000</a:t>
            </a:r>
            <a:r>
              <a:rPr lang="en-US" dirty="0" smtClean="0"/>
              <a:t> reduction </a:t>
            </a:r>
          </a:p>
          <a:p>
            <a:pPr marL="0" marR="0" lvl="0" indent="0" rtl="0">
              <a:buNone/>
            </a:pPr>
            <a:r>
              <a:rPr lang="en-US" dirty="0" smtClean="0"/>
              <a:t>	each fiscal year</a:t>
            </a:r>
          </a:p>
          <a:p>
            <a:pPr marR="0" lvl="0" rtl="0"/>
            <a:r>
              <a:rPr lang="en-US" baseline="0" dirty="0" smtClean="0"/>
              <a:t>Focus</a:t>
            </a:r>
            <a:r>
              <a:rPr lang="en-US" dirty="0" smtClean="0"/>
              <a:t> on high priority programs</a:t>
            </a:r>
          </a:p>
          <a:p>
            <a:pPr marR="0" lvl="0" rtl="0"/>
            <a:r>
              <a:rPr lang="en-US" baseline="0" dirty="0" smtClean="0"/>
              <a:t>Salary</a:t>
            </a:r>
            <a:r>
              <a:rPr lang="en-US" dirty="0" smtClean="0"/>
              <a:t> and benefits savings through early retirement (2.4 FTE’s)</a:t>
            </a:r>
          </a:p>
          <a:p>
            <a:pPr marR="0" lvl="0" rtl="0"/>
            <a:r>
              <a:rPr lang="en-US" baseline="0" dirty="0" smtClean="0"/>
              <a:t>Other</a:t>
            </a:r>
            <a:r>
              <a:rPr lang="en-US" dirty="0" smtClean="0"/>
              <a:t> retirements and vacancies (2.0 FTE’s)</a:t>
            </a:r>
          </a:p>
          <a:p>
            <a:pPr marR="0" lvl="0" rtl="0"/>
            <a:r>
              <a:rPr lang="en-US" baseline="0" dirty="0" smtClean="0"/>
              <a:t>Additional</a:t>
            </a:r>
            <a:r>
              <a:rPr lang="en-US" dirty="0" smtClean="0"/>
              <a:t> professional and IT savings</a:t>
            </a:r>
            <a:endParaRPr lang="en-US" baseline="0" dirty="0" smtClean="0"/>
          </a:p>
        </p:txBody>
      </p:sp>
      <p:pic>
        <p:nvPicPr>
          <p:cNvPr id="5122" name="Picture 2" descr="(c)emt_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628" y="1774861"/>
            <a:ext cx="4872243" cy="333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Maintain High Priority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60" y="1600200"/>
            <a:ext cx="3332214" cy="4525963"/>
          </a:xfrm>
        </p:spPr>
        <p:txBody>
          <a:bodyPr>
            <a:normAutofit/>
          </a:bodyPr>
          <a:lstStyle/>
          <a:p>
            <a:pPr marR="0" lvl="0" rtl="0"/>
            <a:r>
              <a:rPr lang="en-US" dirty="0" smtClean="0"/>
              <a:t>Marketing and sales that provide the greatest return for the state</a:t>
            </a:r>
          </a:p>
          <a:p>
            <a:pPr marR="0" lvl="0" rtl="0"/>
            <a:r>
              <a:rPr lang="en-US" dirty="0" smtClean="0"/>
              <a:t>Programs that leverage public and private sector partnerships</a:t>
            </a:r>
          </a:p>
          <a:p>
            <a:pPr marR="0" lvl="0" rtl="0"/>
            <a:r>
              <a:rPr lang="en-US" dirty="0" smtClean="0"/>
              <a:t>Programs that bring revenue and jobs to Minnesota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04628" y="1821235"/>
            <a:ext cx="4872243" cy="325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28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aseline="0" dirty="0" smtClean="0"/>
              <a:t>MN Film and TV Board Recommendation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$325,000</a:t>
            </a:r>
            <a:r>
              <a:rPr lang="en-US" dirty="0" smtClean="0"/>
              <a:t> each fiscal year for operations</a:t>
            </a:r>
          </a:p>
          <a:p>
            <a:pPr marR="0" lvl="0" rtl="0"/>
            <a:r>
              <a:rPr lang="en-US" baseline="0" dirty="0" smtClean="0"/>
              <a:t>$1 million to fund Snowbate program </a:t>
            </a:r>
          </a:p>
          <a:p>
            <a:pPr marR="0" lvl="0" rtl="0">
              <a:buNone/>
            </a:pPr>
            <a:r>
              <a:rPr lang="en-US" baseline="0" dirty="0" smtClean="0"/>
              <a:t>	in FY 12</a:t>
            </a:r>
            <a:endParaRPr lang="en-US" dirty="0" smtClean="0"/>
          </a:p>
          <a:p>
            <a:pPr marR="0" lvl="0" rtl="0"/>
            <a:r>
              <a:rPr lang="en-US" baseline="0" dirty="0" smtClean="0"/>
              <a:t>Attract production through reimbursement</a:t>
            </a:r>
            <a:r>
              <a:rPr lang="en-US" dirty="0" smtClean="0"/>
              <a:t> of 15 – 20% of eligible expenditures</a:t>
            </a:r>
            <a:endParaRPr lang="en-US" baseline="0" dirty="0" smtClean="0"/>
          </a:p>
        </p:txBody>
      </p:sp>
      <p:pic>
        <p:nvPicPr>
          <p:cNvPr id="4098" name="Picture 2" descr="(c)emt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5860" y="1744039"/>
            <a:ext cx="4751012" cy="280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dirty="0" smtClean="0"/>
              <a:t>Car Rental Tax Proposal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n-US" baseline="0" dirty="0" smtClean="0"/>
              <a:t>1% increase in car rental taxes dedicated to tourism</a:t>
            </a:r>
            <a:endParaRPr lang="en-US" dirty="0" smtClean="0"/>
          </a:p>
          <a:p>
            <a:pPr marR="0" lvl="0" rtl="0"/>
            <a:r>
              <a:rPr lang="en-US" baseline="0" dirty="0" smtClean="0"/>
              <a:t>This would generate $2.6 million or more </a:t>
            </a:r>
          </a:p>
          <a:p>
            <a:pPr marR="0" lvl="0" rtl="0"/>
            <a:r>
              <a:rPr lang="en-US" dirty="0" smtClean="0"/>
              <a:t>Majority of revenues captured from MSP</a:t>
            </a:r>
          </a:p>
          <a:p>
            <a:pPr marR="0" lvl="0" rtl="0"/>
            <a:r>
              <a:rPr lang="en-US" dirty="0" smtClean="0"/>
              <a:t>Most additional collections are within the metro area</a:t>
            </a:r>
          </a:p>
          <a:p>
            <a:pPr marR="0" lvl="0" rtl="0"/>
            <a:r>
              <a:rPr lang="en-US" dirty="0" smtClean="0"/>
              <a:t>Most revenue would come from travelers and be used to promote tourism</a:t>
            </a:r>
          </a:p>
        </p:txBody>
      </p:sp>
      <p:pic>
        <p:nvPicPr>
          <p:cNvPr id="3074" name="Picture 2" descr="(c)emt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971" y="1600200"/>
            <a:ext cx="4794954" cy="320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dirty="0" smtClean="0"/>
              <a:t>Alternative</a:t>
            </a:r>
            <a:r>
              <a:rPr lang="en-US" dirty="0" smtClean="0"/>
              <a:t> Funding Sources Needed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Being </a:t>
            </a:r>
            <a:r>
              <a:rPr lang="en-US" dirty="0" smtClean="0"/>
              <a:t>outspent by regional competitors</a:t>
            </a:r>
          </a:p>
          <a:p>
            <a:pPr marR="0" lvl="0" rtl="0"/>
            <a:r>
              <a:rPr lang="en-US" dirty="0" smtClean="0"/>
              <a:t>Rank 28</a:t>
            </a:r>
            <a:r>
              <a:rPr lang="en-US" baseline="30000" dirty="0" smtClean="0"/>
              <a:t>th</a:t>
            </a:r>
            <a:r>
              <a:rPr lang="en-US" dirty="0" smtClean="0"/>
              <a:t> U.S. in total tourism spending</a:t>
            </a:r>
          </a:p>
          <a:p>
            <a:pPr marR="0" lvl="0" rtl="0"/>
            <a:r>
              <a:rPr lang="en-US" dirty="0" smtClean="0"/>
              <a:t>Need to diversify source of revenues to remain competitive</a:t>
            </a:r>
          </a:p>
          <a:p>
            <a:pPr marR="0" lvl="0" rtl="0"/>
            <a:r>
              <a:rPr lang="en-US" dirty="0" smtClean="0"/>
              <a:t>Car rental tax recommended by Tourism Council</a:t>
            </a:r>
          </a:p>
        </p:txBody>
      </p:sp>
      <p:pic>
        <p:nvPicPr>
          <p:cNvPr id="2050" name="Picture 2" descr="(c)emt_01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61" y="1600020"/>
            <a:ext cx="3608012" cy="426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1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dirty="0" smtClean="0"/>
              <a:t>Car Rental Cost</a:t>
            </a:r>
            <a:r>
              <a:rPr lang="en-US" dirty="0" smtClean="0"/>
              <a:t> Minimal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dirty="0" smtClean="0"/>
              <a:t>Cost would be minimal</a:t>
            </a:r>
          </a:p>
          <a:p>
            <a:pPr lvl="1"/>
            <a:r>
              <a:rPr lang="en-US" dirty="0" smtClean="0"/>
              <a:t>$1 for a $100 two-day	rental</a:t>
            </a:r>
          </a:p>
          <a:p>
            <a:pPr marR="0" lvl="0" rtl="0"/>
            <a:r>
              <a:rPr lang="en-US" dirty="0" smtClean="0"/>
              <a:t>Minneapolis ranks 24</a:t>
            </a:r>
            <a:r>
              <a:rPr lang="en-US" baseline="30000" dirty="0" smtClean="0"/>
              <a:t>th</a:t>
            </a:r>
            <a:r>
              <a:rPr lang="en-US" dirty="0" smtClean="0"/>
              <a:t> among airports</a:t>
            </a:r>
          </a:p>
          <a:p>
            <a:pPr marR="0" lvl="0" rtl="0"/>
            <a:r>
              <a:rPr lang="en-US" dirty="0" smtClean="0"/>
              <a:t>Even with tax, car rental tax would on par with other states</a:t>
            </a:r>
          </a:p>
          <a:p>
            <a:pPr marR="0" lvl="0" rtl="0"/>
            <a:r>
              <a:rPr lang="en-US" dirty="0" smtClean="0"/>
              <a:t>Allows MN to compete with other states</a:t>
            </a:r>
          </a:p>
        </p:txBody>
      </p:sp>
      <p:pic>
        <p:nvPicPr>
          <p:cNvPr id="5" name="Picture 4" descr="guthrie0595.jpg"/>
          <p:cNvPicPr>
            <a:picLocks noChangeAspect="1"/>
          </p:cNvPicPr>
          <p:nvPr/>
        </p:nvPicPr>
        <p:blipFill>
          <a:blip r:embed="rId3"/>
          <a:srcRect l="3907" t="9521" b="24143"/>
          <a:stretch>
            <a:fillRect/>
          </a:stretch>
        </p:blipFill>
        <p:spPr>
          <a:xfrm>
            <a:off x="4400210" y="1417638"/>
            <a:ext cx="4588642" cy="454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897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Tourism in Minnesota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617856" cy="4525963"/>
          </a:xfrm>
        </p:spPr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$11 billion in leisure and hospitality gross sales annually</a:t>
            </a:r>
          </a:p>
          <a:p>
            <a:pPr marR="0" lvl="0" rtl="0"/>
            <a:r>
              <a:rPr lang="en-US" baseline="0" dirty="0" smtClean="0"/>
              <a:t>$699 million in state sales tax revenue</a:t>
            </a:r>
          </a:p>
          <a:p>
            <a:pPr marR="0" lvl="0" rtl="0"/>
            <a:r>
              <a:rPr lang="en-US" baseline="0" dirty="0" smtClean="0"/>
              <a:t>Over 238,000 jobs</a:t>
            </a:r>
          </a:p>
          <a:p>
            <a:pPr marR="0" lvl="0" rtl="0"/>
            <a:r>
              <a:rPr lang="en-US" baseline="0" dirty="0" smtClean="0"/>
              <a:t>$3.9 billion wages</a:t>
            </a:r>
          </a:p>
        </p:txBody>
      </p:sp>
      <p:pic>
        <p:nvPicPr>
          <p:cNvPr id="4" name="Picture 3" descr="icefishU_8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88" y="1143000"/>
            <a:ext cx="49403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/>
              <a:t>Industry Trends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aseline="0" dirty="0" smtClean="0"/>
              <a:t>Coming off difficult year</a:t>
            </a:r>
          </a:p>
          <a:p>
            <a:pPr marR="0" lvl="0" rtl="0"/>
            <a:r>
              <a:rPr lang="en-US" baseline="0" dirty="0" smtClean="0"/>
              <a:t>Gradual improvement forecast</a:t>
            </a:r>
          </a:p>
          <a:p>
            <a:pPr marR="0" lvl="0" rtl="0"/>
            <a:r>
              <a:rPr lang="en-US" baseline="0" dirty="0" smtClean="0"/>
              <a:t>Close to home and last minute</a:t>
            </a:r>
          </a:p>
          <a:p>
            <a:pPr marR="0" lvl="0" rtl="0"/>
            <a:r>
              <a:rPr lang="en-US" baseline="0" dirty="0" smtClean="0"/>
              <a:t>Search for value</a:t>
            </a:r>
          </a:p>
          <a:p>
            <a:pPr marR="0" lvl="0" rtl="0"/>
            <a:r>
              <a:rPr lang="en-US" dirty="0" smtClean="0"/>
              <a:t>Concern about gas prices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210" y="1950074"/>
            <a:ext cx="4572000" cy="297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Marketing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975" y="1636018"/>
            <a:ext cx="3625533" cy="2812837"/>
          </a:xfrm>
        </p:spPr>
        <p:txBody>
          <a:bodyPr>
            <a:noAutofit/>
          </a:bodyPr>
          <a:lstStyle/>
          <a:p>
            <a:pPr marR="0" lvl="0" rtl="0"/>
            <a:r>
              <a:rPr lang="en-US" sz="2800" baseline="0" dirty="0" smtClean="0"/>
              <a:t>Encourage travel</a:t>
            </a:r>
          </a:p>
          <a:p>
            <a:pPr marR="0" lvl="0" rtl="0"/>
            <a:r>
              <a:rPr lang="en-US" sz="2800" baseline="0" dirty="0" smtClean="0"/>
              <a:t>Discover and explore</a:t>
            </a:r>
          </a:p>
          <a:p>
            <a:pPr marR="0" lvl="0" rtl="0"/>
            <a:r>
              <a:rPr lang="en-US" sz="2800" baseline="0" dirty="0" smtClean="0"/>
              <a:t>Marketing partnerships</a:t>
            </a:r>
          </a:p>
          <a:p>
            <a:pPr marR="0" lvl="0" rtl="0"/>
            <a:r>
              <a:rPr lang="en-US" sz="2800" baseline="0" dirty="0" smtClean="0"/>
              <a:t>Traditional and digital</a:t>
            </a:r>
            <a:endParaRPr lang="en-US" sz="2800" dirty="0"/>
          </a:p>
        </p:txBody>
      </p:sp>
      <p:pic>
        <p:nvPicPr>
          <p:cNvPr id="5" name="Picture 4" descr="lk_country02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70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77" y="274638"/>
            <a:ext cx="8229600" cy="1143000"/>
          </a:xfrm>
        </p:spPr>
        <p:txBody>
          <a:bodyPr/>
          <a:lstStyle/>
          <a:p>
            <a:pPr marR="0" rtl="0"/>
            <a:r>
              <a:rPr lang="en-US" baseline="0" dirty="0" smtClean="0"/>
              <a:t>New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692" y="1600200"/>
            <a:ext cx="3943010" cy="4525963"/>
          </a:xfrm>
        </p:spPr>
        <p:txBody>
          <a:bodyPr/>
          <a:lstStyle/>
          <a:p>
            <a:pPr marR="0" lvl="0" rtl="0"/>
            <a:r>
              <a:rPr lang="en-US" baseline="0" dirty="0" smtClean="0"/>
              <a:t>Rebuilt database</a:t>
            </a:r>
          </a:p>
          <a:p>
            <a:pPr marR="0" lvl="0" rtl="0"/>
            <a:r>
              <a:rPr lang="en-US" baseline="0" dirty="0" smtClean="0"/>
              <a:t>New website</a:t>
            </a:r>
          </a:p>
          <a:p>
            <a:pPr marR="0" lvl="0" rtl="0"/>
            <a:r>
              <a:rPr lang="en-US" baseline="0" dirty="0" smtClean="0"/>
              <a:t>Social and web sharing</a:t>
            </a:r>
          </a:p>
          <a:p>
            <a:pPr marR="0" lvl="0" rtl="0"/>
            <a:r>
              <a:rPr lang="en-US" baseline="0" dirty="0" smtClean="0"/>
              <a:t>New approach</a:t>
            </a:r>
          </a:p>
          <a:p>
            <a:pPr marR="0" lvl="0" rtl="0"/>
            <a:r>
              <a:rPr lang="en-US" baseline="0" dirty="0" smtClean="0"/>
              <a:t>New tactics</a:t>
            </a:r>
            <a:endParaRPr lang="en-US" dirty="0"/>
          </a:p>
        </p:txBody>
      </p:sp>
      <p:pic>
        <p:nvPicPr>
          <p:cNvPr id="5" name="Picture 4" descr="Shop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02" y="55196"/>
            <a:ext cx="4572000" cy="18288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Picture 5" descr="WinterActivit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02" y="1959104"/>
            <a:ext cx="4572000" cy="18288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7" name="Picture 6" descr="SummerF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8" y="3856184"/>
            <a:ext cx="4572000" cy="18288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/>
              <a:t>Integrated Marketing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048"/>
            <a:ext cx="3747515" cy="4525963"/>
          </a:xfrm>
        </p:spPr>
        <p:txBody>
          <a:bodyPr/>
          <a:lstStyle/>
          <a:p>
            <a:pPr marR="0" lvl="0" rtl="0"/>
            <a:r>
              <a:rPr lang="en-US" baseline="0" dirty="0" smtClean="0"/>
              <a:t>Statewide Integrated Marketing (SWIM)</a:t>
            </a:r>
          </a:p>
          <a:p>
            <a:pPr marR="0" lvl="0" rtl="0"/>
            <a:r>
              <a:rPr lang="en-US" baseline="0" dirty="0" smtClean="0"/>
              <a:t>Results of strategic planning</a:t>
            </a:r>
          </a:p>
          <a:p>
            <a:pPr marR="0" lvl="0" rtl="0"/>
            <a:r>
              <a:rPr lang="en-US" baseline="0" dirty="0" smtClean="0"/>
              <a:t>Avoid duplication </a:t>
            </a:r>
          </a:p>
          <a:p>
            <a:pPr marR="0" lvl="0" rtl="0"/>
            <a:r>
              <a:rPr lang="en-US" baseline="0" dirty="0" smtClean="0"/>
              <a:t>Extend promotion and reach</a:t>
            </a:r>
          </a:p>
          <a:p>
            <a:pPr marR="0" lvl="0" rtl="0"/>
            <a:r>
              <a:rPr lang="en-US" dirty="0" smtClean="0"/>
              <a:t>Consistent narrative and brand</a:t>
            </a:r>
            <a:endParaRPr lang="en-US" baseline="0" dirty="0" smtClean="0"/>
          </a:p>
        </p:txBody>
      </p:sp>
      <p:pic>
        <p:nvPicPr>
          <p:cNvPr id="4" name="Picture 3" descr="rockbend1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dirty="0" smtClean="0"/>
              <a:t>Partnership for MN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5432"/>
            <a:ext cx="3453329" cy="41584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941" baseline="0" dirty="0" smtClean="0"/>
              <a:t>	</a:t>
            </a:r>
            <a:endParaRPr lang="en-US" baseline="0" dirty="0" smtClean="0"/>
          </a:p>
          <a:p>
            <a:pPr marR="0" lvl="0" rtl="0"/>
            <a:r>
              <a:rPr lang="en-US" sz="3097" baseline="0" dirty="0" smtClean="0"/>
              <a:t>Natural resource promotion</a:t>
            </a:r>
          </a:p>
          <a:p>
            <a:pPr marR="0" lvl="0" rtl="0"/>
            <a:r>
              <a:rPr lang="en-US" sz="3097" baseline="0" dirty="0" smtClean="0"/>
              <a:t>Historical sites partnerships</a:t>
            </a:r>
          </a:p>
          <a:p>
            <a:pPr marR="0" lvl="0" rtl="0"/>
            <a:r>
              <a:rPr lang="en-US" sz="3097" baseline="0" dirty="0" smtClean="0"/>
              <a:t>Private sector partnerships</a:t>
            </a:r>
          </a:p>
          <a:p>
            <a:pPr marR="0" lvl="0" rtl="0"/>
            <a:r>
              <a:rPr lang="en-US" sz="3097" baseline="0" dirty="0" smtClean="0"/>
              <a:t>Promotion of active lifestyles</a:t>
            </a:r>
          </a:p>
        </p:txBody>
      </p:sp>
      <p:pic>
        <p:nvPicPr>
          <p:cNvPr id="4" name="Picture 3" descr="forestville7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10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Statewide Industry Cooperation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sz="2800" baseline="0" dirty="0" smtClean="0"/>
              <a:t>Meetings and conventions</a:t>
            </a:r>
          </a:p>
          <a:p>
            <a:pPr marR="0" lvl="0" rtl="0"/>
            <a:r>
              <a:rPr lang="en-US" sz="2800" baseline="0" dirty="0" smtClean="0"/>
              <a:t>Sports marketing</a:t>
            </a:r>
          </a:p>
          <a:p>
            <a:pPr marR="0" lvl="0" rtl="0"/>
            <a:r>
              <a:rPr lang="en-US" sz="2800" baseline="0" dirty="0" smtClean="0"/>
              <a:t>Sustainable tourism</a:t>
            </a:r>
          </a:p>
          <a:p>
            <a:pPr marR="0" lvl="0" rtl="0"/>
            <a:r>
              <a:rPr lang="en-US" sz="2800" baseline="0" dirty="0" smtClean="0"/>
              <a:t>Multi-state marketing</a:t>
            </a:r>
            <a:endParaRPr lang="en-US" sz="2800" dirty="0"/>
          </a:p>
        </p:txBody>
      </p:sp>
      <p:pic>
        <p:nvPicPr>
          <p:cNvPr id="4" name="Picture 3" descr="soccer_DSC6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10" y="121055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/>
              <a:t>Return on Investment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048"/>
            <a:ext cx="3747515" cy="4525963"/>
          </a:xfrm>
        </p:spPr>
        <p:txBody>
          <a:bodyPr/>
          <a:lstStyle/>
          <a:p>
            <a:pPr marR="0" lvl="0" rtl="0"/>
            <a:r>
              <a:rPr lang="en-US" dirty="0" smtClean="0"/>
              <a:t>For every dollar invested in tourism marketing:</a:t>
            </a:r>
          </a:p>
          <a:p>
            <a:pPr marR="0" lvl="0" rtl="0">
              <a:buNone/>
            </a:pPr>
            <a:endParaRPr lang="en-US" dirty="0" smtClean="0"/>
          </a:p>
          <a:p>
            <a:pPr marR="0" lvl="0" rtl="0"/>
            <a:r>
              <a:rPr lang="en-US" dirty="0" smtClean="0"/>
              <a:t>$4.60 in state taxes</a:t>
            </a:r>
          </a:p>
          <a:p>
            <a:pPr marR="0" lvl="0" rtl="0"/>
            <a:r>
              <a:rPr lang="en-US" dirty="0" smtClean="0"/>
              <a:t>$20.40 in wages</a:t>
            </a:r>
          </a:p>
          <a:p>
            <a:pPr marR="0" lvl="0" rtl="0"/>
            <a:r>
              <a:rPr lang="en-US" dirty="0" smtClean="0"/>
              <a:t>$53.00 in gross sales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628" y="1143000"/>
            <a:ext cx="305562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389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/>
              <a:t>Tourism and Growth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Tourism means jobs and revenue for MN</a:t>
            </a:r>
          </a:p>
          <a:p>
            <a:pPr marR="0" lvl="0" rtl="0"/>
            <a:r>
              <a:rPr lang="en-US" dirty="0" smtClean="0"/>
              <a:t>Cannot rely on general fund alone</a:t>
            </a:r>
          </a:p>
          <a:p>
            <a:pPr marR="0" lvl="0" rtl="0"/>
            <a:r>
              <a:rPr lang="en-US" dirty="0" smtClean="0"/>
              <a:t>Must </a:t>
            </a:r>
            <a:r>
              <a:rPr lang="en-US" baseline="0" dirty="0" smtClean="0"/>
              <a:t>look for new public and private sector partnerships</a:t>
            </a:r>
          </a:p>
          <a:p>
            <a:pPr marR="0" lvl="0" rtl="0"/>
            <a:r>
              <a:rPr lang="en-US" dirty="0" smtClean="0"/>
              <a:t>Tourism can mean growth for Minnesota</a:t>
            </a:r>
            <a:endParaRPr lang="en-US" dirty="0"/>
          </a:p>
        </p:txBody>
      </p:sp>
      <p:pic>
        <p:nvPicPr>
          <p:cNvPr id="4" name="Picture 3" descr="sakatah07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10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68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Tourism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sz="2800" baseline="0" dirty="0" smtClean="0"/>
              <a:t>Our goal:</a:t>
            </a:r>
          </a:p>
          <a:p>
            <a:pPr marR="0" lvl="0" rtl="0"/>
            <a:r>
              <a:rPr lang="en-US" sz="2800" baseline="0" dirty="0" smtClean="0"/>
              <a:t>$20 billion industry</a:t>
            </a:r>
          </a:p>
          <a:p>
            <a:pPr marR="0" lvl="0" rtl="0"/>
            <a:r>
              <a:rPr lang="en-US" sz="2800" baseline="0" dirty="0" smtClean="0"/>
              <a:t>271,500 jobs</a:t>
            </a:r>
          </a:p>
          <a:p>
            <a:pPr marR="0" lvl="0" rtl="0"/>
            <a:r>
              <a:rPr lang="en-US" sz="2800" baseline="0" dirty="0" smtClean="0"/>
              <a:t>$1.3 billion sales tax</a:t>
            </a:r>
          </a:p>
          <a:p>
            <a:pPr marR="0" lvl="0" rtl="0"/>
            <a:endParaRPr lang="en-US" sz="2800" dirty="0"/>
          </a:p>
        </p:txBody>
      </p:sp>
      <p:pic>
        <p:nvPicPr>
          <p:cNvPr id="4" name="Picture 3" descr="dakota0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3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7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Proposed</a:t>
            </a:r>
            <a:r>
              <a:rPr lang="en-US" dirty="0" smtClean="0"/>
              <a:t> Budget</a:t>
            </a:r>
            <a:endParaRPr lang="en-US" baseline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sz="2800" baseline="0" dirty="0" smtClean="0"/>
              <a:t>Allows</a:t>
            </a:r>
            <a:r>
              <a:rPr lang="en-US" sz="2800" dirty="0" smtClean="0"/>
              <a:t> us to grow revenue and jobs</a:t>
            </a:r>
            <a:endParaRPr lang="en-US" sz="2800" baseline="0" dirty="0" smtClean="0"/>
          </a:p>
          <a:p>
            <a:pPr marR="0" lvl="0" rtl="0"/>
            <a:r>
              <a:rPr lang="en-US" sz="2800" dirty="0" smtClean="0"/>
              <a:t>Diversify funding sources</a:t>
            </a:r>
            <a:endParaRPr lang="en-US" sz="2800" baseline="0" dirty="0" smtClean="0"/>
          </a:p>
          <a:p>
            <a:pPr marR="0" lvl="0" rtl="0"/>
            <a:r>
              <a:rPr lang="en-US" sz="2800" baseline="0" dirty="0" smtClean="0"/>
              <a:t>Stay competitive</a:t>
            </a:r>
            <a:r>
              <a:rPr lang="en-US" sz="2800" dirty="0" smtClean="0"/>
              <a:t> with other states</a:t>
            </a:r>
            <a:endParaRPr lang="en-US" sz="2800" baseline="0" dirty="0" smtClean="0"/>
          </a:p>
          <a:p>
            <a:pPr marR="0" lvl="0" rtl="0"/>
            <a:r>
              <a:rPr lang="en-US" sz="2800" dirty="0" smtClean="0"/>
              <a:t>Develop new public and private sector partnerships</a:t>
            </a:r>
          </a:p>
          <a:p>
            <a:pPr marR="0" lvl="0" rtl="0"/>
            <a:r>
              <a:rPr lang="en-US" sz="2800" dirty="0" smtClean="0"/>
              <a:t>Enhance recovery through tourism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438" y="1900237"/>
            <a:ext cx="457200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Brace 4"/>
          <p:cNvSpPr/>
          <p:nvPr/>
        </p:nvSpPr>
        <p:spPr>
          <a:xfrm>
            <a:off x="5671335" y="0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2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aseline="0" dirty="0" smtClean="0"/>
              <a:t>Leisure and Hospitality Jobs and Revenue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875" y="1578672"/>
            <a:ext cx="3943010" cy="4525963"/>
          </a:xfrm>
        </p:spPr>
        <p:txBody>
          <a:bodyPr>
            <a:normAutofit/>
          </a:bodyPr>
          <a:lstStyle/>
          <a:p>
            <a:pPr marR="0" lvl="0" rtl="0"/>
            <a:r>
              <a:rPr lang="en-US" baseline="0" dirty="0" smtClean="0"/>
              <a:t>11% of all private jobs</a:t>
            </a:r>
          </a:p>
          <a:p>
            <a:pPr marR="0" lvl="0" rtl="0"/>
            <a:r>
              <a:rPr lang="en-US" baseline="0" dirty="0" smtClean="0"/>
              <a:t>5th highest job growth among all states in 2010 (projected)</a:t>
            </a:r>
          </a:p>
          <a:p>
            <a:pPr marR="0" lvl="0" rtl="0"/>
            <a:r>
              <a:rPr lang="en-US" baseline="0" dirty="0" smtClean="0"/>
              <a:t>17% of all state sales tax revenue in 2009 (up from 15% in 2006)</a:t>
            </a:r>
          </a:p>
          <a:p>
            <a:pPr marR="0" lvl="0" rtl="0"/>
            <a:r>
              <a:rPr lang="en-US" baseline="0" dirty="0" smtClean="0"/>
              <a:t>Impacts all Minnesota</a:t>
            </a:r>
            <a:endParaRPr lang="en-US" dirty="0"/>
          </a:p>
        </p:txBody>
      </p:sp>
      <p:pic>
        <p:nvPicPr>
          <p:cNvPr id="5" name="Picture 4" descr="GR_resorts0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10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6736"/>
            <a:ext cx="8229600" cy="1921268"/>
          </a:xfrm>
        </p:spPr>
        <p:txBody>
          <a:bodyPr>
            <a:normAutofit/>
          </a:bodyPr>
          <a:lstStyle/>
          <a:p>
            <a:pPr marR="0" algn="ctr" rtl="0"/>
            <a:r>
              <a:rPr lang="en-US" sz="6000" baseline="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27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Seasonally Adjusted December 2010 Unemployment Rates By Educational Attainment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 than a high school diploma = 15.3%</a:t>
            </a:r>
          </a:p>
          <a:p>
            <a:r>
              <a:rPr lang="en-US" dirty="0" smtClean="0"/>
              <a:t>High school graduates, no college = 9.8%</a:t>
            </a:r>
          </a:p>
          <a:p>
            <a:r>
              <a:rPr lang="en-US" dirty="0" smtClean="0"/>
              <a:t>Some college or associate degree = 8.1%</a:t>
            </a:r>
          </a:p>
          <a:p>
            <a:r>
              <a:rPr lang="en-US" dirty="0" smtClean="0"/>
              <a:t>Bachelor’s degree and higher = 4.8%</a:t>
            </a:r>
          </a:p>
          <a:p>
            <a:pPr lvl="1"/>
            <a:r>
              <a:rPr lang="en-US" dirty="0" smtClean="0"/>
              <a:t>Source: Bureau of Labor Statistics</a:t>
            </a:r>
            <a:endParaRPr lang="en-US" dirty="0"/>
          </a:p>
        </p:txBody>
      </p:sp>
      <p:pic>
        <p:nvPicPr>
          <p:cNvPr id="4" name="Picture 3" descr="univ_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44" y="1600200"/>
            <a:ext cx="3620638" cy="4214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Leisure and Hospitality Industry Gross Sales 2009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827" cy="4525963"/>
          </a:xfrm>
        </p:spPr>
        <p:txBody>
          <a:bodyPr/>
          <a:lstStyle/>
          <a:p>
            <a:r>
              <a:rPr lang="en-US" dirty="0" smtClean="0"/>
              <a:t>67.9% Minneapolis-Saint Paul Area</a:t>
            </a:r>
          </a:p>
          <a:p>
            <a:r>
              <a:rPr lang="en-US" dirty="0" smtClean="0"/>
              <a:t>9.2% Central Minnesota  </a:t>
            </a:r>
          </a:p>
          <a:p>
            <a:r>
              <a:rPr lang="en-US" dirty="0" smtClean="0"/>
              <a:t>4.2% Northwest Minnesota</a:t>
            </a:r>
          </a:p>
          <a:p>
            <a:r>
              <a:rPr lang="en-US" dirty="0" smtClean="0"/>
              <a:t>12.2% Southern Minnesota</a:t>
            </a:r>
          </a:p>
          <a:p>
            <a:r>
              <a:rPr lang="en-US" dirty="0" smtClean="0"/>
              <a:t>6.5% Northeast Minnesota</a:t>
            </a:r>
            <a:endParaRPr lang="en-US" dirty="0"/>
          </a:p>
        </p:txBody>
      </p:sp>
      <p:pic>
        <p:nvPicPr>
          <p:cNvPr id="4" name="Picture 3" descr="lodge_fireplace10064.jpg"/>
          <p:cNvPicPr>
            <a:picLocks noChangeAspect="1"/>
          </p:cNvPicPr>
          <p:nvPr/>
        </p:nvPicPr>
        <p:blipFill>
          <a:blip r:embed="rId2"/>
          <a:srcRect t="26763"/>
          <a:stretch>
            <a:fillRect/>
          </a:stretch>
        </p:blipFill>
        <p:spPr>
          <a:xfrm>
            <a:off x="4389438" y="1417638"/>
            <a:ext cx="4572000" cy="454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Minnesota Rank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467"/>
            <a:ext cx="3670224" cy="4525963"/>
          </a:xfrm>
        </p:spPr>
        <p:txBody>
          <a:bodyPr/>
          <a:lstStyle/>
          <a:p>
            <a:pPr marR="0" lvl="0" rtl="0"/>
            <a:r>
              <a:rPr lang="en-US" baseline="0" dirty="0" smtClean="0"/>
              <a:t>28th in US in state </a:t>
            </a:r>
            <a:r>
              <a:rPr lang="en-US" dirty="0" smtClean="0"/>
              <a:t>t</a:t>
            </a:r>
            <a:r>
              <a:rPr lang="en-US" baseline="0" dirty="0" smtClean="0"/>
              <a:t>ourism </a:t>
            </a:r>
            <a:r>
              <a:rPr lang="en-US" dirty="0" smtClean="0"/>
              <a:t>o</a:t>
            </a:r>
            <a:r>
              <a:rPr lang="en-US" baseline="0" dirty="0" smtClean="0"/>
              <a:t>ffice budget</a:t>
            </a:r>
          </a:p>
          <a:p>
            <a:pPr marR="0" lvl="0" rtl="0"/>
            <a:r>
              <a:rPr lang="en-US" baseline="0" dirty="0" smtClean="0"/>
              <a:t>22nd in traveler </a:t>
            </a:r>
            <a:r>
              <a:rPr lang="en-US" dirty="0" smtClean="0"/>
              <a:t>s</a:t>
            </a:r>
            <a:r>
              <a:rPr lang="en-US" baseline="0" dirty="0" smtClean="0"/>
              <a:t>pending</a:t>
            </a:r>
          </a:p>
          <a:p>
            <a:pPr marR="0" lvl="0" rtl="0"/>
            <a:r>
              <a:rPr lang="en-US" baseline="0" dirty="0" smtClean="0"/>
              <a:t>18th in </a:t>
            </a:r>
            <a:r>
              <a:rPr lang="en-US" dirty="0" smtClean="0"/>
              <a:t>t</a:t>
            </a:r>
            <a:r>
              <a:rPr lang="en-US" baseline="0" dirty="0" smtClean="0"/>
              <a:t>ravel-generated </a:t>
            </a:r>
            <a:r>
              <a:rPr lang="en-US" dirty="0" smtClean="0"/>
              <a:t>e</a:t>
            </a:r>
            <a:r>
              <a:rPr lang="en-US" baseline="0" dirty="0" smtClean="0"/>
              <a:t>mployment</a:t>
            </a:r>
          </a:p>
          <a:p>
            <a:pPr marR="0" lvl="0" rtl="0"/>
            <a:r>
              <a:rPr lang="en-US" baseline="0" dirty="0" smtClean="0"/>
              <a:t>9th in travel-generated </a:t>
            </a:r>
            <a:r>
              <a:rPr lang="en-US" dirty="0" smtClean="0"/>
              <a:t>t</a:t>
            </a:r>
            <a:r>
              <a:rPr lang="en-US" baseline="0" dirty="0" smtClean="0"/>
              <a:t>axes</a:t>
            </a:r>
            <a:endParaRPr lang="en-US" dirty="0"/>
          </a:p>
        </p:txBody>
      </p:sp>
      <p:pic>
        <p:nvPicPr>
          <p:cNvPr id="31746" name="Picture 2" descr="(c)emt_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988" y="1417638"/>
            <a:ext cx="4621407" cy="300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310" y="1292940"/>
            <a:ext cx="3881828" cy="4525963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sz="2000" baseline="0" dirty="0" smtClean="0"/>
              <a:t>Promote travel to and within MN</a:t>
            </a:r>
          </a:p>
          <a:p>
            <a:pPr marR="0" lvl="0" rtl="0"/>
            <a:r>
              <a:rPr lang="en-US" sz="2000" baseline="0" dirty="0" smtClean="0"/>
              <a:t>Over 6,000 accommodations, attractions, events and communities</a:t>
            </a:r>
          </a:p>
          <a:p>
            <a:pPr marR="0" lvl="0" rtl="0"/>
            <a:r>
              <a:rPr lang="en-US" sz="2000" baseline="0" dirty="0" smtClean="0"/>
              <a:t>Public and private sector resources</a:t>
            </a:r>
          </a:p>
          <a:p>
            <a:pPr marR="0" lvl="0" rtl="0"/>
            <a:r>
              <a:rPr lang="en-US" sz="2000" baseline="0" dirty="0" smtClean="0"/>
              <a:t>Parks, trails, zoos, historic, and arts</a:t>
            </a:r>
          </a:p>
          <a:p>
            <a:pPr marR="0" lvl="0" rtl="0"/>
            <a:r>
              <a:rPr lang="en-US" sz="2000" baseline="0" dirty="0" smtClean="0"/>
              <a:t>EMT promotes all of Minnesota’s travel assets</a:t>
            </a:r>
          </a:p>
          <a:p>
            <a:pPr lvl="1"/>
            <a:r>
              <a:rPr lang="en-US" sz="1600" baseline="0" dirty="0" smtClean="0"/>
              <a:t>public or private</a:t>
            </a:r>
          </a:p>
          <a:p>
            <a:pPr lvl="1"/>
            <a:r>
              <a:rPr lang="en-US" sz="1600" baseline="0" dirty="0" smtClean="0"/>
              <a:t>urban or rural</a:t>
            </a:r>
          </a:p>
          <a:p>
            <a:pPr lvl="1"/>
            <a:r>
              <a:rPr lang="en-US" sz="1600" dirty="0" smtClean="0"/>
              <a:t>s</a:t>
            </a:r>
            <a:r>
              <a:rPr lang="en-US" sz="1600" baseline="0" dirty="0" smtClean="0"/>
              <a:t>tate, local or federal management</a:t>
            </a:r>
            <a:endParaRPr lang="en-US" sz="1600" dirty="0"/>
          </a:p>
        </p:txBody>
      </p:sp>
      <p:pic>
        <p:nvPicPr>
          <p:cNvPr id="4" name="Picture 3" descr="orph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10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dirty="0" smtClean="0"/>
              <a:t>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aseline="0" dirty="0" smtClean="0"/>
              <a:t>Leisure and hospitality sales</a:t>
            </a:r>
          </a:p>
          <a:p>
            <a:pPr marR="0" lvl="0" rtl="0"/>
            <a:r>
              <a:rPr lang="en-US" baseline="0" dirty="0" smtClean="0"/>
              <a:t>State sales tax generated</a:t>
            </a:r>
          </a:p>
          <a:p>
            <a:pPr marR="0" lvl="0" rtl="0"/>
            <a:r>
              <a:rPr lang="en-US" baseline="0" dirty="0" smtClean="0"/>
              <a:t>Employment in leisure and hospitality </a:t>
            </a:r>
          </a:p>
          <a:p>
            <a:pPr marR="0" lvl="0" rtl="0"/>
            <a:r>
              <a:rPr lang="en-US" baseline="0" dirty="0" smtClean="0"/>
              <a:t>Resident and non-resident travelers</a:t>
            </a:r>
            <a:endParaRPr lang="en-US" dirty="0"/>
          </a:p>
        </p:txBody>
      </p:sp>
      <p:pic>
        <p:nvPicPr>
          <p:cNvPr id="4" name="Picture 3" descr="sawtooth outfitter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78" y="11430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838</Words>
  <Application>Microsoft Office PowerPoint</Application>
  <PresentationFormat>On-screen Show (4:3)</PresentationFormat>
  <Paragraphs>201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Chart</vt:lpstr>
      <vt:lpstr>Explore Minnesota Tourism</vt:lpstr>
      <vt:lpstr>Agenda</vt:lpstr>
      <vt:lpstr>Tourism in Minnesota</vt:lpstr>
      <vt:lpstr>Leisure and Hospitality Jobs and Revenue</vt:lpstr>
      <vt:lpstr>Seasonally Adjusted December 2010 Unemployment Rates By Educational Attainment</vt:lpstr>
      <vt:lpstr>Leisure and Hospitality Industry Gross Sales 2009</vt:lpstr>
      <vt:lpstr>Minnesota Rank</vt:lpstr>
      <vt:lpstr>Mission</vt:lpstr>
      <vt:lpstr>Goals</vt:lpstr>
      <vt:lpstr>Slide 10</vt:lpstr>
      <vt:lpstr>Slide 11</vt:lpstr>
      <vt:lpstr>Slide 12</vt:lpstr>
      <vt:lpstr>Tourism Council</vt:lpstr>
      <vt:lpstr>Structure</vt:lpstr>
      <vt:lpstr>Core Functions</vt:lpstr>
      <vt:lpstr>Marketing, Public Relations and Research</vt:lpstr>
      <vt:lpstr>Operations and Technology</vt:lpstr>
      <vt:lpstr>Industry Relations and TICs</vt:lpstr>
      <vt:lpstr>FY11 Budget</vt:lpstr>
      <vt:lpstr>Public/Private Partnerships</vt:lpstr>
      <vt:lpstr>Slide 21</vt:lpstr>
      <vt:lpstr>MN Film and TV Board FY 2010-2011</vt:lpstr>
      <vt:lpstr>Governor’s Recommendation FY 12/13</vt:lpstr>
      <vt:lpstr>Proposed Operating Budget Reduction</vt:lpstr>
      <vt:lpstr>Maintain High Priority Programs</vt:lpstr>
      <vt:lpstr>MN Film and TV Board Recommendation</vt:lpstr>
      <vt:lpstr>Car Rental Tax Proposal</vt:lpstr>
      <vt:lpstr>Alternative Funding Sources Needed</vt:lpstr>
      <vt:lpstr>Car Rental Cost Minimal</vt:lpstr>
      <vt:lpstr>Industry Trends</vt:lpstr>
      <vt:lpstr>Marketing Changes</vt:lpstr>
      <vt:lpstr>New Approach</vt:lpstr>
      <vt:lpstr>Integrated Marketing</vt:lpstr>
      <vt:lpstr>Partnership for MN</vt:lpstr>
      <vt:lpstr>Statewide Industry Cooperation</vt:lpstr>
      <vt:lpstr>Return on Investment</vt:lpstr>
      <vt:lpstr>Tourism and Growth</vt:lpstr>
      <vt:lpstr>Tourism 2020</vt:lpstr>
      <vt:lpstr>Proposed Budget</vt:lpstr>
      <vt:lpstr>Thank You</vt:lpstr>
    </vt:vector>
  </TitlesOfParts>
  <Company>Explore Minnesota Tourism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Paul Stafford</dc:creator>
  <cp:lastModifiedBy>Software Administration</cp:lastModifiedBy>
  <cp:revision>94</cp:revision>
  <dcterms:created xsi:type="dcterms:W3CDTF">2011-02-04T21:18:43Z</dcterms:created>
  <dcterms:modified xsi:type="dcterms:W3CDTF">2011-02-28T18:42:14Z</dcterms:modified>
</cp:coreProperties>
</file>