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Lst>
  <p:notesMasterIdLst>
    <p:notesMasterId r:id="rId20"/>
  </p:notesMasterIdLst>
  <p:handoutMasterIdLst>
    <p:handoutMasterId r:id="rId21"/>
  </p:handoutMasterIdLst>
  <p:sldIdLst>
    <p:sldId id="354" r:id="rId3"/>
    <p:sldId id="355" r:id="rId4"/>
    <p:sldId id="340" r:id="rId5"/>
    <p:sldId id="341" r:id="rId6"/>
    <p:sldId id="332" r:id="rId7"/>
    <p:sldId id="271" r:id="rId8"/>
    <p:sldId id="274" r:id="rId9"/>
    <p:sldId id="276" r:id="rId10"/>
    <p:sldId id="345" r:id="rId11"/>
    <p:sldId id="278" r:id="rId12"/>
    <p:sldId id="357" r:id="rId13"/>
    <p:sldId id="282" r:id="rId14"/>
    <p:sldId id="344" r:id="rId15"/>
    <p:sldId id="281" r:id="rId16"/>
    <p:sldId id="309" r:id="rId17"/>
    <p:sldId id="333" r:id="rId18"/>
    <p:sldId id="327" r:id="rId19"/>
  </p:sldIdLst>
  <p:sldSz cx="9144000" cy="6858000" type="screen4x3"/>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3DD"/>
    <a:srgbClr val="B65E25"/>
    <a:srgbClr val="0073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0838" autoAdjust="0"/>
  </p:normalViewPr>
  <p:slideViewPr>
    <p:cSldViewPr snapToGrid="0">
      <p:cViewPr varScale="1">
        <p:scale>
          <a:sx n="62" d="100"/>
          <a:sy n="62" d="100"/>
        </p:scale>
        <p:origin x="1232"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3" d="100"/>
          <a:sy n="93" d="100"/>
        </p:scale>
        <p:origin x="-301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51"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ittman" userId="6da7ed1b24ba1672" providerId="LiveId" clId="{1E5177EE-D57C-49A7-99FC-DD595B0B2B93}"/>
    <pc:docChg chg="undo custSel modSld">
      <pc:chgData name="brian pittman" userId="6da7ed1b24ba1672" providerId="LiveId" clId="{1E5177EE-D57C-49A7-99FC-DD595B0B2B93}" dt="2020-02-14T22:06:06.558" v="57"/>
      <pc:docMkLst>
        <pc:docMk/>
      </pc:docMkLst>
      <pc:sldChg chg="modSp mod">
        <pc:chgData name="brian pittman" userId="6da7ed1b24ba1672" providerId="LiveId" clId="{1E5177EE-D57C-49A7-99FC-DD595B0B2B93}" dt="2020-02-14T22:00:26.398" v="54" actId="27918"/>
        <pc:sldMkLst>
          <pc:docMk/>
          <pc:sldMk cId="2150873008" sldId="280"/>
        </pc:sldMkLst>
        <pc:graphicFrameChg chg="mod">
          <ac:chgData name="brian pittman" userId="6da7ed1b24ba1672" providerId="LiveId" clId="{1E5177EE-D57C-49A7-99FC-DD595B0B2B93}" dt="2020-02-14T21:58:56.533" v="49"/>
          <ac:graphicFrameMkLst>
            <pc:docMk/>
            <pc:sldMk cId="2150873008" sldId="280"/>
            <ac:graphicFrameMk id="4" creationId="{00000000-0000-0000-0000-000000000000}"/>
          </ac:graphicFrameMkLst>
        </pc:graphicFrameChg>
      </pc:sldChg>
      <pc:sldChg chg="modSp">
        <pc:chgData name="brian pittman" userId="6da7ed1b24ba1672" providerId="LiveId" clId="{1E5177EE-D57C-49A7-99FC-DD595B0B2B93}" dt="2020-02-14T22:06:06.558" v="57"/>
        <pc:sldMkLst>
          <pc:docMk/>
          <pc:sldMk cId="3886760733" sldId="285"/>
        </pc:sldMkLst>
        <pc:spChg chg="mod">
          <ac:chgData name="brian pittman" userId="6da7ed1b24ba1672" providerId="LiveId" clId="{1E5177EE-D57C-49A7-99FC-DD595B0B2B93}" dt="2020-02-14T21:53:30.942" v="48" actId="1076"/>
          <ac:spMkLst>
            <pc:docMk/>
            <pc:sldMk cId="3886760733" sldId="285"/>
            <ac:spMk id="10" creationId="{00000000-0000-0000-0000-000000000000}"/>
          </ac:spMkLst>
        </pc:spChg>
        <pc:spChg chg="mod">
          <ac:chgData name="brian pittman" userId="6da7ed1b24ba1672" providerId="LiveId" clId="{1E5177EE-D57C-49A7-99FC-DD595B0B2B93}" dt="2020-02-14T21:51:13.718" v="30" actId="1076"/>
          <ac:spMkLst>
            <pc:docMk/>
            <pc:sldMk cId="3886760733" sldId="285"/>
            <ac:spMk id="11" creationId="{00000000-0000-0000-0000-000000000000}"/>
          </ac:spMkLst>
        </pc:spChg>
        <pc:spChg chg="mod">
          <ac:chgData name="brian pittman" userId="6da7ed1b24ba1672" providerId="LiveId" clId="{1E5177EE-D57C-49A7-99FC-DD595B0B2B93}" dt="2020-02-14T21:53:07.118" v="45" actId="1076"/>
          <ac:spMkLst>
            <pc:docMk/>
            <pc:sldMk cId="3886760733" sldId="285"/>
            <ac:spMk id="14" creationId="{00000000-0000-0000-0000-000000000000}"/>
          </ac:spMkLst>
        </pc:spChg>
        <pc:spChg chg="mod">
          <ac:chgData name="brian pittman" userId="6da7ed1b24ba1672" providerId="LiveId" clId="{1E5177EE-D57C-49A7-99FC-DD595B0B2B93}" dt="2020-02-14T21:53:23.182" v="47" actId="1076"/>
          <ac:spMkLst>
            <pc:docMk/>
            <pc:sldMk cId="3886760733" sldId="285"/>
            <ac:spMk id="45" creationId="{00000000-0000-0000-0000-000000000000}"/>
          </ac:spMkLst>
        </pc:spChg>
        <pc:graphicFrameChg chg="mod">
          <ac:chgData name="brian pittman" userId="6da7ed1b24ba1672" providerId="LiveId" clId="{1E5177EE-D57C-49A7-99FC-DD595B0B2B93}" dt="2020-02-14T22:06:06.558" v="57"/>
          <ac:graphicFrameMkLst>
            <pc:docMk/>
            <pc:sldMk cId="3886760733" sldId="285"/>
            <ac:graphicFrameMk id="9"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wildcntrsanb\wr_docs\wrc\common\Homeless_2018\Presentations\MCH%20Conference\char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ildcntrsanb\wr_docs\wrc\common\Homeless_2018\Presentations\MCH%20Conference\chart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35728628477314"/>
          <c:y val="1.3888888888888888E-2"/>
          <c:w val="0.57147079394445321"/>
          <c:h val="0.88975034120734908"/>
        </c:manualLayout>
      </c:layout>
      <c:barChart>
        <c:barDir val="bar"/>
        <c:grouping val="clustered"/>
        <c:varyColors val="0"/>
        <c:ser>
          <c:idx val="0"/>
          <c:order val="0"/>
          <c:tx>
            <c:strRef>
              <c:f>Sheet1!$C$2</c:f>
              <c:strCache>
                <c:ptCount val="1"/>
                <c:pt idx="0">
                  <c:v>Yes </c:v>
                </c:pt>
              </c:strCache>
            </c:strRef>
          </c:tx>
          <c:spPr>
            <a:solidFill>
              <a:schemeClr val="accent3">
                <a:alpha val="50000"/>
              </a:schemeClr>
            </a:solidFill>
            <a:ln w="19050">
              <a:solidFill>
                <a:schemeClr val="bg1"/>
              </a:solidFill>
            </a:ln>
            <a:effectLst/>
          </c:spPr>
          <c:invertIfNegative val="0"/>
          <c:dLbls>
            <c:dLbl>
              <c:idx val="0"/>
              <c:layout>
                <c:manualLayout>
                  <c:x val="-3.8527949157870417E-2"/>
                  <c:y val="2.0309174689975372E-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9A2-4779-AA7B-748CF1ED6692}"/>
                </c:ext>
              </c:extLst>
            </c:dLbl>
            <c:dLbl>
              <c:idx val="1"/>
              <c:layout>
                <c:manualLayout>
                  <c:x val="-4.3337764597607117E-2"/>
                  <c:y val="4.0618349379950743E-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9A2-4779-AA7B-748CF1ED6692}"/>
                </c:ext>
              </c:extLst>
            </c:dLbl>
            <c:dLbl>
              <c:idx val="2"/>
              <c:layout>
                <c:manualLayout>
                  <c:x val="-1.6882738142580664E-2"/>
                  <c:y val="2.579671369120671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9A2-4779-AA7B-748CF1ED6692}"/>
                </c:ext>
              </c:extLst>
            </c:dLbl>
            <c:dLbl>
              <c:idx val="3"/>
              <c:layout>
                <c:manualLayout>
                  <c:x val="-4.333795396787523E-2"/>
                  <c:y val="-2.5790620938799724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29A2-4779-AA7B-748CF1ED6692}"/>
                </c:ext>
              </c:extLst>
            </c:dLbl>
            <c:dLbl>
              <c:idx val="4"/>
              <c:layout>
                <c:manualLayout>
                  <c:x val="-2.4097934727855989E-2"/>
                  <c:y val="2.0309174699432569E-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29A2-4779-AA7B-748CF1ED6692}"/>
                </c:ext>
              </c:extLst>
            </c:dLbl>
            <c:dLbl>
              <c:idx val="5"/>
              <c:layout>
                <c:manualLayout>
                  <c:x val="-4.0933140933140842E-2"/>
                  <c:y val="9.4571964302916879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29A2-4779-AA7B-748CF1ED6692}"/>
                </c:ext>
              </c:extLst>
            </c:dLbl>
            <c:dLbl>
              <c:idx val="6"/>
              <c:layout>
                <c:manualLayout>
                  <c:x val="-3.3718133718133633E-2"/>
                  <c:y val="9.4571964302916879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9A2-4779-AA7B-748CF1ED6692}"/>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Parent served 
time in prison</c:v>
                </c:pt>
                <c:pt idx="1">
                  <c:v>Experienced neglect</c:v>
                </c:pt>
                <c:pt idx="2">
                  <c:v>Experienced 
sexual abuse</c:v>
                </c:pt>
                <c:pt idx="3">
                  <c:v>Parent with mental 
health issues</c:v>
                </c:pt>
                <c:pt idx="4">
                  <c:v>Experienced 
physical abuse</c:v>
                </c:pt>
                <c:pt idx="5">
                  <c:v>Witnessed abuse 
in home</c:v>
                </c:pt>
                <c:pt idx="6">
                  <c:v>Parent abused 
alcohol or drugs</c:v>
                </c:pt>
              </c:strCache>
            </c:strRef>
          </c:cat>
          <c:val>
            <c:numRef>
              <c:f>Sheet1!$C$3:$C$9</c:f>
              <c:numCache>
                <c:formatCode>0</c:formatCode>
                <c:ptCount val="7"/>
                <c:pt idx="0">
                  <c:v>19</c:v>
                </c:pt>
                <c:pt idx="1">
                  <c:v>19.899999999999999</c:v>
                </c:pt>
                <c:pt idx="2">
                  <c:v>22.3</c:v>
                </c:pt>
                <c:pt idx="3">
                  <c:v>22.6</c:v>
                </c:pt>
                <c:pt idx="4">
                  <c:v>23.3</c:v>
                </c:pt>
                <c:pt idx="5">
                  <c:v>23.8</c:v>
                </c:pt>
                <c:pt idx="6">
                  <c:v>24.1</c:v>
                </c:pt>
              </c:numCache>
            </c:numRef>
          </c:val>
          <c:extLst>
            <c:ext xmlns:c16="http://schemas.microsoft.com/office/drawing/2014/chart" uri="{C3380CC4-5D6E-409C-BE32-E72D297353CC}">
              <c16:uniqueId val="{00000000-A134-4E28-BD06-1BFA31588AA9}"/>
            </c:ext>
          </c:extLst>
        </c:ser>
        <c:ser>
          <c:idx val="1"/>
          <c:order val="1"/>
          <c:tx>
            <c:strRef>
              <c:f>Sheet1!$D$2</c:f>
              <c:strCache>
                <c:ptCount val="1"/>
                <c:pt idx="0">
                  <c:v>No</c:v>
                </c:pt>
              </c:strCache>
            </c:strRef>
          </c:tx>
          <c:spPr>
            <a:solidFill>
              <a:schemeClr val="accent4">
                <a:alpha val="50000"/>
              </a:schemeClr>
            </a:solidFill>
            <a:ln w="19050">
              <a:solidFill>
                <a:schemeClr val="bg1"/>
              </a:solidFill>
            </a:ln>
            <a:effectLst/>
          </c:spPr>
          <c:invertIfNegative val="0"/>
          <c:dLbls>
            <c:dLbl>
              <c:idx val="0"/>
              <c:layout>
                <c:manualLayout>
                  <c:x val="-3.5412240136649585E-2"/>
                  <c:y val="4.0618349379950743E-7"/>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134-4E28-BD06-1BFA31588AA9}"/>
                </c:ext>
              </c:extLst>
            </c:dLbl>
            <c:dLbl>
              <c:idx val="1"/>
              <c:layout>
                <c:manualLayout>
                  <c:x val="-2.8252529039930616E-2"/>
                  <c:y val="4.0618349379950743E-7"/>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134-4E28-BD06-1BFA31588AA9}"/>
                </c:ext>
              </c:extLst>
            </c:dLbl>
            <c:dLbl>
              <c:idx val="2"/>
              <c:layout>
                <c:manualLayout>
                  <c:x val="-3.0629883385788897E-2"/>
                  <c:y val="6.0927524069926117E-7"/>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134-4E28-BD06-1BFA31588AA9}"/>
                </c:ext>
              </c:extLst>
            </c:dLbl>
            <c:dLbl>
              <c:idx val="3"/>
              <c:layout>
                <c:manualLayout>
                  <c:x val="-2.4098124098124098E-2"/>
                  <c:y val="-2.5790620938799724E-3"/>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9A2-4779-AA7B-748CF1ED6692}"/>
                </c:ext>
              </c:extLst>
            </c:dLbl>
            <c:dLbl>
              <c:idx val="4"/>
              <c:layout>
                <c:manualLayout>
                  <c:x val="-2.8908128908128907E-2"/>
                  <c:y val="2.0309174699432569E-7"/>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134-4E28-BD06-1BFA31588AA9}"/>
                </c:ext>
              </c:extLst>
            </c:dLbl>
            <c:dLbl>
              <c:idx val="5"/>
              <c:layout>
                <c:manualLayout>
                  <c:x val="-3.3718133718133717E-2"/>
                  <c:y val="2.5792651856269668E-3"/>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9A2-4779-AA7B-748CF1ED6692}"/>
                </c:ext>
              </c:extLst>
            </c:dLbl>
            <c:dLbl>
              <c:idx val="6"/>
              <c:layout>
                <c:manualLayout>
                  <c:x val="-3.1313131313131314E-2"/>
                  <c:y val="2.0309174699432569E-7"/>
                </c:manualLayout>
              </c:layout>
              <c:spPr>
                <a:solidFill>
                  <a:schemeClr val="accent4"/>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134-4E28-BD06-1BFA31588AA9}"/>
                </c:ext>
              </c:extLst>
            </c:dLbl>
            <c:spPr>
              <a:solidFill>
                <a:schemeClr val="accent3"/>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Sheet1!$B$3:$B$9</c:f>
              <c:strCache>
                <c:ptCount val="7"/>
                <c:pt idx="0">
                  <c:v>Parent served 
time in prison</c:v>
                </c:pt>
                <c:pt idx="1">
                  <c:v>Experienced neglect</c:v>
                </c:pt>
                <c:pt idx="2">
                  <c:v>Experienced 
sexual abuse</c:v>
                </c:pt>
                <c:pt idx="3">
                  <c:v>Parent with mental 
health issues</c:v>
                </c:pt>
                <c:pt idx="4">
                  <c:v>Experienced 
physical abuse</c:v>
                </c:pt>
                <c:pt idx="5">
                  <c:v>Witnessed abuse 
in home</c:v>
                </c:pt>
                <c:pt idx="6">
                  <c:v>Parent abused 
alcohol or drugs</c:v>
                </c:pt>
              </c:strCache>
            </c:strRef>
          </c:cat>
          <c:val>
            <c:numRef>
              <c:f>Sheet1!$D$3:$D$9</c:f>
              <c:numCache>
                <c:formatCode>0</c:formatCode>
                <c:ptCount val="7"/>
                <c:pt idx="0">
                  <c:v>30</c:v>
                </c:pt>
                <c:pt idx="1">
                  <c:v>29.8</c:v>
                </c:pt>
                <c:pt idx="2">
                  <c:v>29.9</c:v>
                </c:pt>
                <c:pt idx="3">
                  <c:v>31.5</c:v>
                </c:pt>
                <c:pt idx="4">
                  <c:v>30.9</c:v>
                </c:pt>
                <c:pt idx="5">
                  <c:v>31.7</c:v>
                </c:pt>
                <c:pt idx="6">
                  <c:v>31</c:v>
                </c:pt>
              </c:numCache>
            </c:numRef>
          </c:val>
          <c:extLst>
            <c:ext xmlns:c16="http://schemas.microsoft.com/office/drawing/2014/chart" uri="{C3380CC4-5D6E-409C-BE32-E72D297353CC}">
              <c16:uniqueId val="{00000006-A134-4E28-BD06-1BFA31588AA9}"/>
            </c:ext>
          </c:extLst>
        </c:ser>
        <c:dLbls>
          <c:showLegendKey val="0"/>
          <c:showVal val="0"/>
          <c:showCatName val="0"/>
          <c:showSerName val="0"/>
          <c:showPercent val="0"/>
          <c:showBubbleSize val="0"/>
        </c:dLbls>
        <c:gapWidth val="500"/>
        <c:overlap val="100"/>
        <c:axId val="426711376"/>
        <c:axId val="426907992"/>
      </c:barChart>
      <c:catAx>
        <c:axId val="426711376"/>
        <c:scaling>
          <c:orientation val="maxMin"/>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26907992"/>
        <c:crossesAt val="27.6"/>
        <c:auto val="1"/>
        <c:lblAlgn val="ctr"/>
        <c:lblOffset val="100"/>
        <c:noMultiLvlLbl val="0"/>
      </c:catAx>
      <c:valAx>
        <c:axId val="426907992"/>
        <c:scaling>
          <c:orientation val="minMax"/>
          <c:max val="37"/>
          <c:min val="17"/>
        </c:scaling>
        <c:delete val="0"/>
        <c:axPos val="t"/>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6711376"/>
        <c:crosses val="autoZero"/>
        <c:crossBetween val="between"/>
        <c:majorUnit val="5"/>
        <c:min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06656941159855"/>
          <c:y val="3.7079839237530214E-2"/>
          <c:w val="0.57986121385166134"/>
          <c:h val="0.92951831245059791"/>
        </c:manualLayout>
      </c:layout>
      <c:barChart>
        <c:barDir val="bar"/>
        <c:grouping val="clustered"/>
        <c:varyColors val="0"/>
        <c:ser>
          <c:idx val="0"/>
          <c:order val="0"/>
          <c:tx>
            <c:strRef>
              <c:f>Sheet3!$B$1</c:f>
              <c:strCache>
                <c:ptCount val="1"/>
                <c:pt idx="0">
                  <c:v>Minnesota adult population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Black or African American</c:v>
                </c:pt>
                <c:pt idx="1">
                  <c:v>White</c:v>
                </c:pt>
                <c:pt idx="2">
                  <c:v>American Indian </c:v>
                </c:pt>
                <c:pt idx="3">
                  <c:v>Hispanic</c:v>
                </c:pt>
                <c:pt idx="4">
                  <c:v>Asian American</c:v>
                </c:pt>
                <c:pt idx="5">
                  <c:v>Multiracial or another group</c:v>
                </c:pt>
              </c:strCache>
            </c:strRef>
          </c:cat>
          <c:val>
            <c:numRef>
              <c:f>Sheet3!$B$2:$B$7</c:f>
              <c:numCache>
                <c:formatCode>0%</c:formatCode>
                <c:ptCount val="6"/>
                <c:pt idx="0">
                  <c:v>0.05</c:v>
                </c:pt>
                <c:pt idx="1">
                  <c:v>0.83</c:v>
                </c:pt>
                <c:pt idx="2">
                  <c:v>0.01</c:v>
                </c:pt>
                <c:pt idx="3">
                  <c:v>0.04</c:v>
                </c:pt>
                <c:pt idx="4">
                  <c:v>0.05</c:v>
                </c:pt>
                <c:pt idx="5">
                  <c:v>0.01</c:v>
                </c:pt>
              </c:numCache>
            </c:numRef>
          </c:val>
          <c:extLst>
            <c:ext xmlns:c16="http://schemas.microsoft.com/office/drawing/2014/chart" uri="{C3380CC4-5D6E-409C-BE32-E72D297353CC}">
              <c16:uniqueId val="{00000000-9822-4C1C-AA31-E6789D89B42C}"/>
            </c:ext>
          </c:extLst>
        </c:ser>
        <c:ser>
          <c:idx val="1"/>
          <c:order val="1"/>
          <c:tx>
            <c:strRef>
              <c:f>Sheet3!$C$1</c:f>
              <c:strCache>
                <c:ptCount val="1"/>
                <c:pt idx="0">
                  <c:v>Homeless Study adult population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Black or African American</c:v>
                </c:pt>
                <c:pt idx="1">
                  <c:v>White</c:v>
                </c:pt>
                <c:pt idx="2">
                  <c:v>American Indian </c:v>
                </c:pt>
                <c:pt idx="3">
                  <c:v>Hispanic</c:v>
                </c:pt>
                <c:pt idx="4">
                  <c:v>Asian American</c:v>
                </c:pt>
                <c:pt idx="5">
                  <c:v>Multiracial or another group</c:v>
                </c:pt>
              </c:strCache>
            </c:strRef>
          </c:cat>
          <c:val>
            <c:numRef>
              <c:f>Sheet3!$C$2:$C$7</c:f>
              <c:numCache>
                <c:formatCode>0%</c:formatCode>
                <c:ptCount val="6"/>
                <c:pt idx="0">
                  <c:v>0.37</c:v>
                </c:pt>
                <c:pt idx="1">
                  <c:v>0.34</c:v>
                </c:pt>
                <c:pt idx="2">
                  <c:v>0.12</c:v>
                </c:pt>
                <c:pt idx="3">
                  <c:v>0.08</c:v>
                </c:pt>
                <c:pt idx="4">
                  <c:v>0.02</c:v>
                </c:pt>
                <c:pt idx="5">
                  <c:v>7.0000000000000007E-2</c:v>
                </c:pt>
              </c:numCache>
            </c:numRef>
          </c:val>
          <c:extLst>
            <c:ext xmlns:c16="http://schemas.microsoft.com/office/drawing/2014/chart" uri="{C3380CC4-5D6E-409C-BE32-E72D297353CC}">
              <c16:uniqueId val="{00000001-9822-4C1C-AA31-E6789D89B42C}"/>
            </c:ext>
          </c:extLst>
        </c:ser>
        <c:dLbls>
          <c:showLegendKey val="0"/>
          <c:showVal val="0"/>
          <c:showCatName val="0"/>
          <c:showSerName val="0"/>
          <c:showPercent val="0"/>
          <c:showBubbleSize val="0"/>
        </c:dLbls>
        <c:gapWidth val="40"/>
        <c:axId val="426909168"/>
        <c:axId val="426909560"/>
      </c:barChart>
      <c:catAx>
        <c:axId val="426909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26909560"/>
        <c:crosses val="autoZero"/>
        <c:auto val="1"/>
        <c:lblAlgn val="ctr"/>
        <c:lblOffset val="100"/>
        <c:noMultiLvlLbl val="0"/>
      </c:catAx>
      <c:valAx>
        <c:axId val="426909560"/>
        <c:scaling>
          <c:orientation val="minMax"/>
        </c:scaling>
        <c:delete val="1"/>
        <c:axPos val="t"/>
        <c:numFmt formatCode="0%" sourceLinked="1"/>
        <c:majorTickMark val="none"/>
        <c:minorTickMark val="none"/>
        <c:tickLblPos val="nextTo"/>
        <c:crossAx val="426909168"/>
        <c:crosses val="autoZero"/>
        <c:crossBetween val="between"/>
      </c:valAx>
      <c:spPr>
        <a:noFill/>
        <a:ln w="25400">
          <a:noFill/>
        </a:ln>
        <a:effectLst/>
      </c:spPr>
    </c:plotArea>
    <c:legend>
      <c:legendPos val="b"/>
      <c:layout>
        <c:manualLayout>
          <c:xMode val="edge"/>
          <c:yMode val="edge"/>
          <c:x val="0.51578252327917828"/>
          <c:y val="0.7739783372148904"/>
          <c:w val="0.48000622618094163"/>
          <c:h val="0.202425344719234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8138BB-7233-4179-B89F-816A7A37ECC4}" type="datetimeFigureOut">
              <a:rPr lang="en-US" smtClean="0"/>
              <a:t>3/15/2022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89E76D5-553E-4B5F-AC4D-21AC8A0AE35C}" type="slidenum">
              <a:rPr lang="en-US" smtClean="0"/>
              <a:t>‹#›</a:t>
            </a:fld>
            <a:endParaRPr lang="en-US"/>
          </a:p>
        </p:txBody>
      </p:sp>
    </p:spTree>
    <p:extLst>
      <p:ext uri="{BB962C8B-B14F-4D97-AF65-F5344CB8AC3E}">
        <p14:creationId xmlns:p14="http://schemas.microsoft.com/office/powerpoint/2010/main" val="13957501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9D118B-18BB-40A2-B5ED-D0394BF1B415}" type="datetimeFigureOut">
              <a:rPr lang="en-US" smtClean="0"/>
              <a:t>3/15/2022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B6994E7-BED5-4F92-8D0B-E9FA50CC29B3}" type="slidenum">
              <a:rPr lang="en-US" smtClean="0"/>
              <a:t>‹#›</a:t>
            </a:fld>
            <a:endParaRPr lang="en-US"/>
          </a:p>
        </p:txBody>
      </p:sp>
    </p:spTree>
    <p:extLst>
      <p:ext uri="{BB962C8B-B14F-4D97-AF65-F5344CB8AC3E}">
        <p14:creationId xmlns:p14="http://schemas.microsoft.com/office/powerpoint/2010/main" val="265034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mncompass.org/economy/median-income#1-4959-g" TargetMode="External"/><Relationship Id="rId3" Type="http://schemas.openxmlformats.org/officeDocument/2006/relationships/hyperlink" Target="https://www.mappingprejudice.org/" TargetMode="External"/><Relationship Id="rId7" Type="http://schemas.openxmlformats.org/officeDocument/2006/relationships/hyperlink" Target="https://aspe.hhs.gov/basic-report/overview-immigrants-eligibility-snap-tanf-medicaid-and-chi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pbs.org/race/000_About/002_04-background-03-02.htm" TargetMode="External"/><Relationship Id="rId5" Type="http://schemas.openxmlformats.org/officeDocument/2006/relationships/hyperlink" Target="https://www.demos.org/blog/how-gi-bill-left-out-african-americans" TargetMode="External"/><Relationship Id="rId10" Type="http://schemas.openxmlformats.org/officeDocument/2006/relationships/hyperlink" Target="https://www.startribune.com/half-of-black-workers-in-minnesota-have-lost-work-during-pandemic/571820441/" TargetMode="External"/><Relationship Id="rId4" Type="http://schemas.openxmlformats.org/officeDocument/2006/relationships/hyperlink" Target="https://www.mprnews.org/story/2018/12/20/research-lab-black-homeownership" TargetMode="External"/><Relationship Id="rId9" Type="http://schemas.openxmlformats.org/officeDocument/2006/relationships/hyperlink" Target="https://www.mncompass.org/economy/poverty#1-6767-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Statewide study</a:t>
            </a:r>
          </a:p>
          <a:p>
            <a:r>
              <a:rPr lang="en-US" baseline="0" dirty="0" smtClean="0"/>
              <a:t>2018 had 1200 volunteers, 300+ interview locations in emergency shelters, transitional housing, domestic violence shelters, and outreach (outside or doubled up)</a:t>
            </a:r>
          </a:p>
          <a:p>
            <a:r>
              <a:rPr lang="en-US" baseline="0" dirty="0" smtClean="0"/>
              <a:t>INTERVIEWS: 45-60 minutes, ask about a broad range of topics including housing history, physical health, MH, childhood experiences, systems involvement</a:t>
            </a:r>
          </a:p>
          <a:p>
            <a:r>
              <a:rPr lang="en-US" baseline="0" dirty="0" smtClean="0"/>
              <a:t>COUNTS: Count of all people identified as homeless on October 25</a:t>
            </a:r>
            <a:r>
              <a:rPr lang="en-US" baseline="30000" dirty="0" smtClean="0"/>
              <a:t>th</a:t>
            </a:r>
            <a:r>
              <a:rPr lang="en-US" baseline="0" dirty="0" smtClean="0"/>
              <a:t> including those interviewed as well as those not.</a:t>
            </a:r>
          </a:p>
          <a:p>
            <a:endParaRPr lang="en-US" baseline="0" dirty="0" smtClean="0"/>
          </a:p>
          <a:p>
            <a:r>
              <a:rPr lang="en-US" baseline="0" dirty="0" smtClean="0"/>
              <a:t>NUMBERS ARE ALWAYS AN UNDERCOUNT</a:t>
            </a:r>
          </a:p>
        </p:txBody>
      </p:sp>
      <p:sp>
        <p:nvSpPr>
          <p:cNvPr id="4" name="Slide Number Placeholder 3"/>
          <p:cNvSpPr>
            <a:spLocks noGrp="1"/>
          </p:cNvSpPr>
          <p:nvPr>
            <p:ph type="sldNum" sz="quarter" idx="10"/>
          </p:nvPr>
        </p:nvSpPr>
        <p:spPr/>
        <p:txBody>
          <a:bodyPr/>
          <a:lstStyle/>
          <a:p>
            <a:fld id="{DB6994E7-BED5-4F92-8D0B-E9FA50CC29B3}" type="slidenum">
              <a:rPr lang="en-US" smtClean="0"/>
              <a:t>2</a:t>
            </a:fld>
            <a:endParaRPr lang="en-US" dirty="0"/>
          </a:p>
        </p:txBody>
      </p:sp>
    </p:spTree>
    <p:extLst>
      <p:ext uri="{BB962C8B-B14F-4D97-AF65-F5344CB8AC3E}">
        <p14:creationId xmlns:p14="http://schemas.microsoft.com/office/powerpoint/2010/main" val="310930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900" dirty="0"/>
          </a:p>
        </p:txBody>
      </p:sp>
      <p:sp>
        <p:nvSpPr>
          <p:cNvPr id="4" name="Slide Number Placeholder 3"/>
          <p:cNvSpPr>
            <a:spLocks noGrp="1"/>
          </p:cNvSpPr>
          <p:nvPr>
            <p:ph type="sldNum" sz="quarter" idx="10"/>
          </p:nvPr>
        </p:nvSpPr>
        <p:spPr/>
        <p:txBody>
          <a:bodyPr/>
          <a:lstStyle/>
          <a:p>
            <a:fld id="{DB6994E7-BED5-4F92-8D0B-E9FA50CC29B3}" type="slidenum">
              <a:rPr lang="en-US" smtClean="0"/>
              <a:t>11</a:t>
            </a:fld>
            <a:endParaRPr lang="en-US"/>
          </a:p>
        </p:txBody>
      </p:sp>
    </p:spTree>
    <p:extLst>
      <p:ext uri="{BB962C8B-B14F-4D97-AF65-F5344CB8AC3E}">
        <p14:creationId xmlns:p14="http://schemas.microsoft.com/office/powerpoint/2010/main" val="233660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MICHELLE </a:t>
            </a:r>
            <a:br>
              <a:rPr lang="en-US" b="0" dirty="0"/>
            </a:br>
            <a:endParaRPr lang="en-US" b="0" dirty="0"/>
          </a:p>
          <a:p>
            <a:pPr defTabSz="931774">
              <a:defRPr/>
            </a:pPr>
            <a:r>
              <a:rPr lang="en-US" b="0" dirty="0"/>
              <a:t>CH&amp;MI – 28%</a:t>
            </a:r>
          </a:p>
          <a:p>
            <a:endParaRPr lang="en-US" dirty="0"/>
          </a:p>
          <a:p>
            <a:endParaRPr lang="en-US" dirty="0"/>
          </a:p>
          <a:p>
            <a:r>
              <a:rPr lang="en-US" dirty="0"/>
              <a:t>Youth:</a:t>
            </a:r>
            <a:r>
              <a:rPr lang="en-US" baseline="0" dirty="0"/>
              <a:t> 64% Mental, 39% physical, and 16% substance (71% any)</a:t>
            </a:r>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12</a:t>
            </a:fld>
            <a:endParaRPr lang="en-US"/>
          </a:p>
        </p:txBody>
      </p:sp>
    </p:spTree>
    <p:extLst>
      <p:ext uri="{BB962C8B-B14F-4D97-AF65-F5344CB8AC3E}">
        <p14:creationId xmlns:p14="http://schemas.microsoft.com/office/powerpoint/2010/main" val="2486269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Arial" panose="020B0604020202020204" pitchFamily="34" charset="0"/>
                <a:cs typeface="Arial" panose="020B0604020202020204" pitchFamily="34" charset="0"/>
              </a:rPr>
              <a:t>MICHELLE </a:t>
            </a:r>
          </a:p>
          <a:p>
            <a:pPr defTabSz="931774">
              <a:defRPr/>
            </a:pPr>
            <a:endParaRPr lang="en-US" dirty="0">
              <a:latin typeface="Arial" panose="020B0604020202020204" pitchFamily="34" charset="0"/>
              <a:cs typeface="Arial" panose="020B0604020202020204" pitchFamily="34" charset="0"/>
            </a:endParaRPr>
          </a:p>
          <a:p>
            <a:pPr defTabSz="931774">
              <a:defRPr/>
            </a:pPr>
            <a:r>
              <a:rPr lang="en-US" dirty="0">
                <a:latin typeface="Arial" panose="020B0604020202020204" pitchFamily="34" charset="0"/>
                <a:cs typeface="Arial" panose="020B0604020202020204" pitchFamily="34" charset="0"/>
              </a:rPr>
              <a:t>This has steadily increased in the past several </a:t>
            </a:r>
            <a:r>
              <a:rPr lang="en-US" dirty="0" smtClean="0">
                <a:latin typeface="Arial" panose="020B0604020202020204" pitchFamily="34" charset="0"/>
                <a:cs typeface="Arial" panose="020B0604020202020204" pitchFamily="34" charset="0"/>
              </a:rPr>
              <a:t>studies</a:t>
            </a:r>
          </a:p>
          <a:p>
            <a:pPr defTabSz="931774">
              <a:defRPr/>
            </a:pPr>
            <a:endParaRPr lang="en-US" sz="1600" dirty="0" smtClean="0">
              <a:latin typeface="Arial" panose="020B0604020202020204" pitchFamily="34" charset="0"/>
              <a:cs typeface="Arial" panose="020B0604020202020204" pitchFamily="34" charset="0"/>
            </a:endParaRPr>
          </a:p>
          <a:p>
            <a:pPr defTabSz="931774">
              <a:defRPr/>
            </a:pPr>
            <a:r>
              <a:rPr lang="en-US" sz="1600" dirty="0" smtClean="0">
                <a:latin typeface="Arial" panose="020B0604020202020204" pitchFamily="34" charset="0"/>
                <a:cs typeface="Arial" panose="020B0604020202020204" pitchFamily="34" charset="0"/>
              </a:rPr>
              <a:t>Mention</a:t>
            </a:r>
            <a:r>
              <a:rPr lang="en-US" sz="1600" baseline="0" dirty="0" smtClean="0">
                <a:latin typeface="Arial" panose="020B0604020202020204" pitchFamily="34" charset="0"/>
                <a:cs typeface="Arial" panose="020B0604020202020204" pitchFamily="34" charset="0"/>
              </a:rPr>
              <a:t> other violence and exploitation. </a:t>
            </a:r>
            <a:endParaRPr lang="en-US" sz="16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13</a:t>
            </a:fld>
            <a:endParaRPr lang="en-US"/>
          </a:p>
        </p:txBody>
      </p:sp>
    </p:spTree>
    <p:extLst>
      <p:ext uri="{BB962C8B-B14F-4D97-AF65-F5344CB8AC3E}">
        <p14:creationId xmlns:p14="http://schemas.microsoft.com/office/powerpoint/2010/main" val="25036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About</a:t>
            </a:r>
            <a:r>
              <a:rPr lang="en-US" baseline="0" dirty="0" smtClean="0"/>
              <a:t> half of homeless adults have experienced 3 or more Adverse Childhood Experiences.</a:t>
            </a:r>
            <a:endParaRPr lang="en-US" dirty="0"/>
          </a:p>
          <a:p>
            <a:pPr defTabSz="931774">
              <a:defRPr/>
            </a:pPr>
            <a:r>
              <a:rPr lang="en-US" dirty="0"/>
              <a:t>Homeless adults who experience childhood trauma or abuse are younger when they first experience homelessness</a:t>
            </a:r>
          </a:p>
          <a:p>
            <a:pPr rtl="0" eaLnBrk="1" fontAlgn="b" latinLnBrk="0" hangingPunct="1"/>
            <a:r>
              <a:rPr lang="en-US" sz="1200" b="1" i="0" u="none" strike="noStrike" kern="120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1" i="0" u="none" strike="noStrike" kern="1200" dirty="0" smtClean="0">
                <a:solidFill>
                  <a:schemeClr val="tx1"/>
                </a:solidFill>
                <a:effectLst/>
                <a:latin typeface="+mn-lt"/>
                <a:ea typeface="+mn-ea"/>
                <a:cs typeface="+mn-cs"/>
              </a:rPr>
              <a:t>Adults (18 or older)</a:t>
            </a:r>
            <a:endParaRPr lang="en-US" sz="1200" b="0" i="0" u="none" strike="noStrike" kern="1200" dirty="0" smtClean="0">
              <a:solidFill>
                <a:schemeClr val="tx1"/>
              </a:solidFill>
              <a:effectLst/>
              <a:latin typeface="+mn-lt"/>
              <a:ea typeface="+mn-ea"/>
              <a:cs typeface="+mn-cs"/>
            </a:endParaRPr>
          </a:p>
          <a:p>
            <a:pPr rtl="0" eaLnBrk="1" fontAlgn="b" latinLnBrk="0" hangingPunct="1"/>
            <a:r>
              <a:rPr lang="en-US" sz="1200" b="1" i="0" u="none" strike="noStrike" kern="1200" dirty="0" smtClean="0">
                <a:solidFill>
                  <a:schemeClr val="tx1"/>
                </a:solidFill>
                <a:effectLst/>
                <a:latin typeface="+mn-lt"/>
                <a:ea typeface="+mn-ea"/>
                <a:cs typeface="+mn-cs"/>
              </a:rPr>
              <a:t>Youth (24 or younger)</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At least one ACE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73%</a:t>
            </a:r>
          </a:p>
          <a:p>
            <a:pPr rtl="0" eaLnBrk="1" fontAlgn="ctr" latinLnBrk="0" hangingPunct="1"/>
            <a:r>
              <a:rPr lang="en-US" sz="1200" b="0" i="0" u="none" strike="noStrike" kern="1200" dirty="0" smtClean="0">
                <a:solidFill>
                  <a:schemeClr val="tx1"/>
                </a:solidFill>
                <a:effectLst/>
                <a:latin typeface="+mn-lt"/>
                <a:ea typeface="+mn-ea"/>
                <a:cs typeface="+mn-cs"/>
              </a:rPr>
              <a:t>84%</a:t>
            </a:r>
          </a:p>
          <a:p>
            <a:pPr rtl="0" eaLnBrk="1" fontAlgn="ctr" latinLnBrk="0" hangingPunct="1"/>
            <a:r>
              <a:rPr lang="en-US" sz="1200" b="1" i="0" u="none" strike="noStrike" kern="1200" dirty="0" smtClean="0">
                <a:solidFill>
                  <a:schemeClr val="tx1"/>
                </a:solidFill>
                <a:effectLst/>
                <a:latin typeface="+mn-lt"/>
                <a:ea typeface="+mn-ea"/>
                <a:cs typeface="+mn-cs"/>
              </a:rPr>
              <a:t>Three or more ACEs</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46%</a:t>
            </a:r>
          </a:p>
          <a:p>
            <a:pPr rtl="0" eaLnBrk="1" fontAlgn="ctr" latinLnBrk="0" hangingPunct="1"/>
            <a:r>
              <a:rPr lang="en-US" sz="1200" b="0" i="0" u="none" strike="noStrike" kern="1200" dirty="0" smtClean="0">
                <a:solidFill>
                  <a:schemeClr val="tx1"/>
                </a:solidFill>
                <a:effectLst/>
                <a:latin typeface="+mn-lt"/>
                <a:ea typeface="+mn-ea"/>
                <a:cs typeface="+mn-cs"/>
              </a:rPr>
              <a:t>59%</a:t>
            </a:r>
          </a:p>
          <a:p>
            <a:pPr rtl="0" eaLnBrk="1" fontAlgn="ctr" latinLnBrk="0" hangingPunct="1"/>
            <a:r>
              <a:rPr lang="en-US" sz="1200" b="0" i="0" u="none" strike="noStrike" kern="1200" dirty="0" smtClean="0">
                <a:solidFill>
                  <a:schemeClr val="tx1"/>
                </a:solidFill>
                <a:effectLst/>
                <a:latin typeface="+mn-lt"/>
                <a:ea typeface="+mn-ea"/>
                <a:cs typeface="+mn-cs"/>
              </a:rPr>
              <a:t>Parent abused alcohol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or drugs</a:t>
            </a:r>
          </a:p>
          <a:p>
            <a:pPr rtl="0" eaLnBrk="1" fontAlgn="ctr" latinLnBrk="0" hangingPunct="1"/>
            <a:r>
              <a:rPr lang="en-US" sz="1200" b="0" i="0" u="none" strike="noStrike" kern="1200" dirty="0" smtClean="0">
                <a:solidFill>
                  <a:schemeClr val="tx1"/>
                </a:solidFill>
                <a:effectLst/>
                <a:latin typeface="+mn-lt"/>
                <a:ea typeface="+mn-ea"/>
                <a:cs typeface="+mn-cs"/>
              </a:rPr>
              <a:t>52%</a:t>
            </a:r>
          </a:p>
          <a:p>
            <a:pPr rtl="0" eaLnBrk="1" fontAlgn="ctr" latinLnBrk="0" hangingPunct="1"/>
            <a:r>
              <a:rPr lang="en-US" sz="1200" b="0" i="0" u="none" strike="noStrike" kern="1200" dirty="0" smtClean="0">
                <a:solidFill>
                  <a:schemeClr val="tx1"/>
                </a:solidFill>
                <a:effectLst/>
                <a:latin typeface="+mn-lt"/>
                <a:ea typeface="+mn-ea"/>
                <a:cs typeface="+mn-cs"/>
              </a:rPr>
              <a:t>61%</a:t>
            </a:r>
          </a:p>
          <a:p>
            <a:pPr rtl="0" eaLnBrk="1" fontAlgn="ctr" latinLnBrk="0" hangingPunct="1"/>
            <a:r>
              <a:rPr lang="en-US" sz="1200" b="0" i="0" u="none" strike="noStrike" kern="1200" dirty="0" smtClean="0">
                <a:solidFill>
                  <a:schemeClr val="tx1"/>
                </a:solidFill>
                <a:effectLst/>
                <a:latin typeface="+mn-lt"/>
                <a:ea typeface="+mn-ea"/>
                <a:cs typeface="+mn-cs"/>
              </a:rPr>
              <a:t>Witnessed abuse in home</a:t>
            </a:r>
          </a:p>
          <a:p>
            <a:pPr rtl="0" eaLnBrk="1" fontAlgn="ctr" latinLnBrk="0" hangingPunct="1"/>
            <a:r>
              <a:rPr lang="en-US" sz="1200" b="0" i="0" u="none" strike="noStrike" kern="1200" dirty="0" smtClean="0">
                <a:solidFill>
                  <a:schemeClr val="tx1"/>
                </a:solidFill>
                <a:effectLst/>
                <a:latin typeface="+mn-lt"/>
                <a:ea typeface="+mn-ea"/>
                <a:cs typeface="+mn-cs"/>
              </a:rPr>
              <a:t>51%</a:t>
            </a:r>
          </a:p>
          <a:p>
            <a:pPr rtl="0" eaLnBrk="1" fontAlgn="ctr" latinLnBrk="0" hangingPunct="1"/>
            <a:r>
              <a:rPr lang="en-US" sz="1200" b="0" i="0" u="none" strike="noStrike" kern="1200" dirty="0" smtClean="0">
                <a:solidFill>
                  <a:schemeClr val="tx1"/>
                </a:solidFill>
                <a:effectLst/>
                <a:latin typeface="+mn-lt"/>
                <a:ea typeface="+mn-ea"/>
                <a:cs typeface="+mn-cs"/>
              </a:rPr>
              <a:t>60%</a:t>
            </a:r>
          </a:p>
          <a:p>
            <a:pPr rtl="0" eaLnBrk="1" fontAlgn="ctr" latinLnBrk="0" hangingPunct="1"/>
            <a:r>
              <a:rPr lang="en-US" sz="1200" b="0" i="0" u="none" strike="noStrike" kern="1200" dirty="0" smtClean="0">
                <a:solidFill>
                  <a:schemeClr val="tx1"/>
                </a:solidFill>
                <a:effectLst/>
                <a:latin typeface="+mn-lt"/>
                <a:ea typeface="+mn-ea"/>
                <a:cs typeface="+mn-cs"/>
              </a:rPr>
              <a:t>Parent with mental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health issues</a:t>
            </a:r>
          </a:p>
          <a:p>
            <a:pPr rtl="0" eaLnBrk="1" fontAlgn="ctr" latinLnBrk="0" hangingPunct="1"/>
            <a:r>
              <a:rPr lang="en-US" sz="1200" b="0" i="0" u="none" strike="noStrike" kern="1200" dirty="0" smtClean="0">
                <a:solidFill>
                  <a:schemeClr val="tx1"/>
                </a:solidFill>
                <a:effectLst/>
                <a:latin typeface="+mn-lt"/>
                <a:ea typeface="+mn-ea"/>
                <a:cs typeface="+mn-cs"/>
              </a:rPr>
              <a:t>43%</a:t>
            </a:r>
          </a:p>
          <a:p>
            <a:pPr rtl="0" eaLnBrk="1" fontAlgn="ctr" latinLnBrk="0" hangingPunct="1"/>
            <a:r>
              <a:rPr lang="en-US" sz="1200" b="0" i="0" u="none" strike="noStrike" kern="1200" dirty="0" smtClean="0">
                <a:solidFill>
                  <a:schemeClr val="tx1"/>
                </a:solidFill>
                <a:effectLst/>
                <a:latin typeface="+mn-lt"/>
                <a:ea typeface="+mn-ea"/>
                <a:cs typeface="+mn-cs"/>
              </a:rPr>
              <a:t>59%</a:t>
            </a:r>
          </a:p>
          <a:p>
            <a:pPr rtl="0" eaLnBrk="1" fontAlgn="ctr" latinLnBrk="0" hangingPunct="1"/>
            <a:r>
              <a:rPr lang="en-US" sz="1200" b="0" i="0" u="none" strike="noStrike" kern="1200" dirty="0" smtClean="0">
                <a:solidFill>
                  <a:schemeClr val="tx1"/>
                </a:solidFill>
                <a:effectLst/>
                <a:latin typeface="+mn-lt"/>
                <a:ea typeface="+mn-ea"/>
                <a:cs typeface="+mn-cs"/>
              </a:rPr>
              <a:t>Experienced physical abuse</a:t>
            </a:r>
          </a:p>
          <a:p>
            <a:pPr rtl="0" eaLnBrk="1" fontAlgn="ctr" latinLnBrk="0" hangingPunct="1"/>
            <a:r>
              <a:rPr lang="en-US" sz="1200" b="0" i="0" u="none" strike="noStrike" kern="1200" dirty="0" smtClean="0">
                <a:solidFill>
                  <a:schemeClr val="tx1"/>
                </a:solidFill>
                <a:effectLst/>
                <a:latin typeface="+mn-lt"/>
                <a:ea typeface="+mn-ea"/>
                <a:cs typeface="+mn-cs"/>
              </a:rPr>
              <a:t>42%</a:t>
            </a:r>
          </a:p>
          <a:p>
            <a:pPr rtl="0" eaLnBrk="1" fontAlgn="ctr" latinLnBrk="0" hangingPunct="1"/>
            <a:r>
              <a:rPr lang="en-US" sz="1200" b="0" i="0" u="none" strike="noStrike" kern="1200" dirty="0" smtClean="0">
                <a:solidFill>
                  <a:schemeClr val="tx1"/>
                </a:solidFill>
                <a:effectLst/>
                <a:latin typeface="+mn-lt"/>
                <a:ea typeface="+mn-ea"/>
                <a:cs typeface="+mn-cs"/>
              </a:rPr>
              <a:t>48%</a:t>
            </a:r>
          </a:p>
          <a:p>
            <a:pPr rtl="0" eaLnBrk="1" fontAlgn="ctr" latinLnBrk="0" hangingPunct="1"/>
            <a:r>
              <a:rPr lang="en-US" sz="1200" b="0" i="0" u="none" strike="noStrike" kern="1200" dirty="0" smtClean="0">
                <a:solidFill>
                  <a:schemeClr val="tx1"/>
                </a:solidFill>
                <a:effectLst/>
                <a:latin typeface="+mn-lt"/>
                <a:ea typeface="+mn-ea"/>
                <a:cs typeface="+mn-cs"/>
              </a:rPr>
              <a:t>Experienced sexual</a:t>
            </a:r>
            <a:r>
              <a:rPr lang="en-US" sz="1200" b="0" i="0" u="none" strike="noStrike" kern="1200" baseline="0" dirty="0" smtClean="0">
                <a:solidFill>
                  <a:schemeClr val="tx1"/>
                </a:solidFill>
                <a:effectLst/>
                <a:latin typeface="+mn-lt"/>
                <a:ea typeface="+mn-ea"/>
                <a:cs typeface="+mn-cs"/>
              </a:rPr>
              <a:t> abuse</a:t>
            </a:r>
            <a:endParaRPr lang="en-US" sz="1200" b="0" i="0" u="none" strike="noStrike" kern="1200" dirty="0" smtClean="0">
              <a:solidFill>
                <a:schemeClr val="tx1"/>
              </a:solidFill>
              <a:effectLst/>
              <a:latin typeface="+mn-lt"/>
              <a:ea typeface="+mn-ea"/>
              <a:cs typeface="+mn-cs"/>
            </a:endParaRPr>
          </a:p>
          <a:p>
            <a:pPr rtl="0" eaLnBrk="1" fontAlgn="ctr" latinLnBrk="0" hangingPunct="1"/>
            <a:r>
              <a:rPr lang="en-US" sz="1200" b="0" i="0" u="none" strike="noStrike" kern="1200" dirty="0" smtClean="0">
                <a:solidFill>
                  <a:schemeClr val="tx1"/>
                </a:solidFill>
                <a:effectLst/>
                <a:latin typeface="+mn-lt"/>
                <a:ea typeface="+mn-ea"/>
                <a:cs typeface="+mn-cs"/>
              </a:rPr>
              <a:t>28%</a:t>
            </a:r>
          </a:p>
          <a:p>
            <a:pPr rtl="0" eaLnBrk="1" fontAlgn="ctr" latinLnBrk="0" hangingPunct="1"/>
            <a:r>
              <a:rPr lang="en-US" sz="1200" b="0" i="0" u="none" strike="noStrike" kern="1200" dirty="0" smtClean="0">
                <a:solidFill>
                  <a:schemeClr val="tx1"/>
                </a:solidFill>
                <a:effectLst/>
                <a:latin typeface="+mn-lt"/>
                <a:ea typeface="+mn-ea"/>
                <a:cs typeface="+mn-cs"/>
              </a:rPr>
              <a:t>31%</a:t>
            </a:r>
          </a:p>
          <a:p>
            <a:pPr rtl="0" eaLnBrk="1" fontAlgn="ctr" latinLnBrk="0" hangingPunct="1"/>
            <a:r>
              <a:rPr lang="en-US" sz="1200" b="0" i="0" u="none" strike="noStrike" kern="1200" dirty="0" smtClean="0">
                <a:solidFill>
                  <a:schemeClr val="tx1"/>
                </a:solidFill>
                <a:effectLst/>
                <a:latin typeface="+mn-lt"/>
                <a:ea typeface="+mn-ea"/>
                <a:cs typeface="+mn-cs"/>
              </a:rPr>
              <a:t>Experienced neglect</a:t>
            </a:r>
          </a:p>
          <a:p>
            <a:pPr rtl="0" eaLnBrk="1" fontAlgn="ctr" latinLnBrk="0" hangingPunct="1"/>
            <a:r>
              <a:rPr lang="en-US" sz="1200" b="0" i="0" u="none" strike="noStrike" kern="1200" dirty="0" smtClean="0">
                <a:solidFill>
                  <a:schemeClr val="tx1"/>
                </a:solidFill>
                <a:effectLst/>
                <a:latin typeface="+mn-lt"/>
                <a:ea typeface="+mn-ea"/>
                <a:cs typeface="+mn-cs"/>
              </a:rPr>
              <a:t>22%</a:t>
            </a:r>
          </a:p>
          <a:p>
            <a:pPr rtl="0" eaLnBrk="1" fontAlgn="ctr" latinLnBrk="0" hangingPunct="1"/>
            <a:r>
              <a:rPr lang="en-US" sz="1200" b="0" i="0" u="none" strike="noStrike" kern="1200" dirty="0" smtClean="0">
                <a:solidFill>
                  <a:schemeClr val="tx1"/>
                </a:solidFill>
                <a:effectLst/>
                <a:latin typeface="+mn-lt"/>
                <a:ea typeface="+mn-ea"/>
                <a:cs typeface="+mn-cs"/>
              </a:rPr>
              <a:t>31%</a:t>
            </a:r>
          </a:p>
          <a:p>
            <a:pPr rtl="0" eaLnBrk="1" fontAlgn="ctr" latinLnBrk="0" hangingPunct="1"/>
            <a:r>
              <a:rPr lang="en-US" sz="1200" b="0" i="0" u="none" strike="noStrike" kern="1200" dirty="0" smtClean="0">
                <a:solidFill>
                  <a:schemeClr val="tx1"/>
                </a:solidFill>
                <a:effectLst/>
                <a:latin typeface="+mn-lt"/>
                <a:ea typeface="+mn-ea"/>
                <a:cs typeface="+mn-cs"/>
              </a:rPr>
              <a:t>Parent served time in prison</a:t>
            </a:r>
          </a:p>
          <a:p>
            <a:pPr rtl="0" eaLnBrk="1" fontAlgn="ctr" latinLnBrk="0" hangingPunct="1"/>
            <a:r>
              <a:rPr lang="en-US" sz="1200" b="0" i="0" u="none" strike="noStrike" kern="1200" dirty="0" smtClean="0">
                <a:solidFill>
                  <a:schemeClr val="tx1"/>
                </a:solidFill>
                <a:effectLst/>
                <a:latin typeface="+mn-lt"/>
                <a:ea typeface="+mn-ea"/>
                <a:cs typeface="+mn-cs"/>
              </a:rPr>
              <a:t>20%</a:t>
            </a:r>
          </a:p>
          <a:p>
            <a:pPr rtl="0" eaLnBrk="1" fontAlgn="ctr" latinLnBrk="0" hangingPunct="1"/>
            <a:r>
              <a:rPr lang="en-US" sz="1200" b="0" i="0" u="none" strike="noStrike" kern="1200" dirty="0" smtClean="0">
                <a:solidFill>
                  <a:schemeClr val="tx1"/>
                </a:solidFill>
                <a:effectLst/>
                <a:latin typeface="+mn-lt"/>
                <a:ea typeface="+mn-ea"/>
                <a:cs typeface="+mn-cs"/>
              </a:rPr>
              <a:t>41%</a:t>
            </a:r>
          </a:p>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14</a:t>
            </a:fld>
            <a:endParaRPr lang="en-US"/>
          </a:p>
        </p:txBody>
      </p:sp>
    </p:spTree>
    <p:extLst>
      <p:ext uri="{BB962C8B-B14F-4D97-AF65-F5344CB8AC3E}">
        <p14:creationId xmlns:p14="http://schemas.microsoft.com/office/powerpoint/2010/main" val="103614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mtClean="0"/>
              <a:t>000000000000000.6MICHELLE</a:t>
            </a:r>
            <a:endParaRPr lang="en-US" dirty="0"/>
          </a:p>
          <a:p>
            <a:pPr defTabSz="931774">
              <a:defRPr/>
            </a:pPr>
            <a:endParaRPr lang="en-US" dirty="0"/>
          </a:p>
          <a:p>
            <a:pPr defTabSz="931774">
              <a:defRPr/>
            </a:pPr>
            <a:r>
              <a:rPr lang="en-US" dirty="0"/>
              <a:t>This is also true</a:t>
            </a:r>
            <a:r>
              <a:rPr lang="en-US" baseline="0" dirty="0"/>
              <a:t> in 2018</a:t>
            </a:r>
            <a:endParaRPr lang="en-US" dirty="0"/>
          </a:p>
          <a:p>
            <a:r>
              <a:rPr lang="en-US" sz="1200" kern="1200" dirty="0" smtClean="0">
                <a:solidFill>
                  <a:schemeClr val="tx1"/>
                </a:solidFill>
                <a:effectLst/>
                <a:latin typeface="+mn-lt"/>
                <a:ea typeface="+mn-ea"/>
                <a:cs typeface="+mn-cs"/>
              </a:rPr>
              <a:t>When we see inequitable outcomes, we must look at the systems.</a:t>
            </a:r>
          </a:p>
          <a:p>
            <a:r>
              <a:rPr lang="en-US" sz="1200" kern="1200" dirty="0" smtClean="0">
                <a:solidFill>
                  <a:schemeClr val="tx1"/>
                </a:solidFill>
                <a:effectLst/>
                <a:latin typeface="+mn-lt"/>
                <a:ea typeface="+mn-ea"/>
                <a:cs typeface="+mn-cs"/>
              </a:rPr>
              <a:t>We must look at the underlying infrastructure that has made it easier for White residents to have enough money to put food on the table, and more difficult for BIPOC residents. The long-lasting impacts of racism and discriminatory policies that disadvantage BIPOC communities have led to differences in opportunities for education, employment, homeownership, and wealth generation. For example:</a:t>
            </a:r>
          </a:p>
          <a:p>
            <a:pPr lvl="0"/>
            <a:r>
              <a:rPr lang="en-US" sz="1200" kern="1200" dirty="0" smtClean="0">
                <a:solidFill>
                  <a:schemeClr val="tx1"/>
                </a:solidFill>
                <a:effectLst/>
                <a:latin typeface="+mn-lt"/>
                <a:ea typeface="+mn-ea"/>
                <a:cs typeface="+mn-cs"/>
                <a:hlinkClick r:id="rId3"/>
              </a:rPr>
              <a:t>Racial covenants</a:t>
            </a:r>
            <a:r>
              <a:rPr lang="en-US" sz="1200" kern="1200" dirty="0" smtClean="0">
                <a:solidFill>
                  <a:schemeClr val="tx1"/>
                </a:solidFill>
                <a:effectLst/>
                <a:latin typeface="+mn-lt"/>
                <a:ea typeface="+mn-ea"/>
                <a:cs typeface="+mn-cs"/>
              </a:rPr>
              <a:t> in the first half of the 20th century, preventing non-White Minnesotans from purchasing homes in specific neighborhoods, significantly limited </a:t>
            </a:r>
            <a:r>
              <a:rPr lang="en-US" sz="1200" kern="1200" dirty="0" smtClean="0">
                <a:solidFill>
                  <a:schemeClr val="tx1"/>
                </a:solidFill>
                <a:effectLst/>
                <a:latin typeface="+mn-lt"/>
                <a:ea typeface="+mn-ea"/>
                <a:cs typeface="+mn-cs"/>
                <a:hlinkClick r:id="rId4"/>
              </a:rPr>
              <a:t>homeownership</a:t>
            </a:r>
            <a:r>
              <a:rPr lang="en-US" sz="1200" kern="1200" dirty="0" smtClean="0">
                <a:solidFill>
                  <a:schemeClr val="tx1"/>
                </a:solidFill>
                <a:effectLst/>
                <a:latin typeface="+mn-lt"/>
                <a:ea typeface="+mn-ea"/>
                <a:cs typeface="+mn-cs"/>
              </a:rPr>
              <a:t> and wealth creation for Minnesotans of color. These policies also concentrated residents of color into specific neighborhoods, promoting further disinvestment.</a:t>
            </a:r>
          </a:p>
          <a:p>
            <a:pPr lvl="0"/>
            <a:r>
              <a:rPr lang="en-US" sz="1200" kern="1200" dirty="0" smtClean="0">
                <a:solidFill>
                  <a:schemeClr val="tx1"/>
                </a:solidFill>
                <a:effectLst/>
                <a:latin typeface="+mn-lt"/>
                <a:ea typeface="+mn-ea"/>
                <a:cs typeface="+mn-cs"/>
              </a:rPr>
              <a:t>Policies such as the </a:t>
            </a:r>
            <a:r>
              <a:rPr lang="en-US" sz="1200" kern="1200" dirty="0" smtClean="0">
                <a:solidFill>
                  <a:schemeClr val="tx1"/>
                </a:solidFill>
                <a:effectLst/>
                <a:latin typeface="+mn-lt"/>
                <a:ea typeface="+mn-ea"/>
                <a:cs typeface="+mn-cs"/>
                <a:hlinkClick r:id="rId5"/>
              </a:rPr>
              <a:t>GI Bill</a:t>
            </a:r>
            <a:r>
              <a:rPr lang="en-US" sz="1200" kern="1200" dirty="0" smtClean="0">
                <a:solidFill>
                  <a:schemeClr val="tx1"/>
                </a:solidFill>
                <a:effectLst/>
                <a:latin typeface="+mn-lt"/>
                <a:ea typeface="+mn-ea"/>
                <a:cs typeface="+mn-cs"/>
              </a:rPr>
              <a:t> and several </a:t>
            </a:r>
            <a:r>
              <a:rPr lang="en-US" sz="1200" kern="1200" dirty="0" smtClean="0">
                <a:solidFill>
                  <a:schemeClr val="tx1"/>
                </a:solidFill>
                <a:effectLst/>
                <a:latin typeface="+mn-lt"/>
                <a:ea typeface="+mn-ea"/>
                <a:cs typeface="+mn-cs"/>
                <a:hlinkClick r:id="rId6"/>
              </a:rPr>
              <a:t>New Deal programs</a:t>
            </a:r>
            <a:r>
              <a:rPr lang="en-US" sz="1200" kern="1200" dirty="0" smtClean="0">
                <a:solidFill>
                  <a:schemeClr val="tx1"/>
                </a:solidFill>
                <a:effectLst/>
                <a:latin typeface="+mn-lt"/>
                <a:ea typeface="+mn-ea"/>
                <a:cs typeface="+mn-cs"/>
              </a:rPr>
              <a:t> created new economic opportunities for White Americans that were not fully available to communities of color.</a:t>
            </a:r>
          </a:p>
          <a:p>
            <a:pPr lvl="0"/>
            <a:r>
              <a:rPr lang="en-US" sz="1200" kern="1200" dirty="0" smtClean="0">
                <a:solidFill>
                  <a:schemeClr val="tx1"/>
                </a:solidFill>
                <a:effectLst/>
                <a:latin typeface="+mn-lt"/>
                <a:ea typeface="+mn-ea"/>
                <a:cs typeface="+mn-cs"/>
                <a:hlinkClick r:id="rId7"/>
              </a:rPr>
              <a:t>Welfare reform policies</a:t>
            </a:r>
            <a:r>
              <a:rPr lang="en-US" sz="1200" kern="1200" dirty="0" smtClean="0">
                <a:solidFill>
                  <a:schemeClr val="tx1"/>
                </a:solidFill>
                <a:effectLst/>
                <a:latin typeface="+mn-lt"/>
                <a:ea typeface="+mn-ea"/>
                <a:cs typeface="+mn-cs"/>
              </a:rPr>
              <a:t> in the 1990s placed new immigration restrictions on who was eligible for SNAP, and undocumented immigrants have always been excluded from the program. </a:t>
            </a:r>
          </a:p>
          <a:p>
            <a:r>
              <a:rPr lang="en-US" sz="1200" kern="1200" dirty="0" smtClean="0">
                <a:solidFill>
                  <a:schemeClr val="tx1"/>
                </a:solidFill>
                <a:effectLst/>
                <a:latin typeface="+mn-lt"/>
                <a:ea typeface="+mn-ea"/>
                <a:cs typeface="+mn-cs"/>
              </a:rPr>
              <a:t>Today we continue to see impacts of these policies. As of 2018, the </a:t>
            </a:r>
            <a:r>
              <a:rPr lang="en-US" sz="1200" kern="1200" dirty="0" smtClean="0">
                <a:solidFill>
                  <a:schemeClr val="tx1"/>
                </a:solidFill>
                <a:effectLst/>
                <a:latin typeface="+mn-lt"/>
                <a:ea typeface="+mn-ea"/>
                <a:cs typeface="+mn-cs"/>
                <a:hlinkClick r:id="rId8"/>
              </a:rPr>
              <a:t>average household income</a:t>
            </a:r>
            <a:r>
              <a:rPr lang="en-US" sz="1200" kern="1200" dirty="0" smtClean="0">
                <a:solidFill>
                  <a:schemeClr val="tx1"/>
                </a:solidFill>
                <a:effectLst/>
                <a:latin typeface="+mn-lt"/>
                <a:ea typeface="+mn-ea"/>
                <a:cs typeface="+mn-cs"/>
              </a:rPr>
              <a:t> for White residents was $71,400 compared to $48,000 for residents of color. Likewise, 20% of Minnesotans of color </a:t>
            </a:r>
            <a:r>
              <a:rPr lang="en-US" sz="1200" kern="1200" dirty="0" smtClean="0">
                <a:solidFill>
                  <a:schemeClr val="tx1"/>
                </a:solidFill>
                <a:effectLst/>
                <a:latin typeface="+mn-lt"/>
                <a:ea typeface="+mn-ea"/>
                <a:cs typeface="+mn-cs"/>
                <a:hlinkClick r:id="rId9"/>
              </a:rPr>
              <a:t>lived below the poverty line</a:t>
            </a:r>
            <a:r>
              <a:rPr lang="en-US" sz="1200" kern="1200" dirty="0" smtClean="0">
                <a:solidFill>
                  <a:schemeClr val="tx1"/>
                </a:solidFill>
                <a:effectLst/>
                <a:latin typeface="+mn-lt"/>
                <a:ea typeface="+mn-ea"/>
                <a:cs typeface="+mn-cs"/>
              </a:rPr>
              <a:t>, compared with 7% of White Americans. This can have a critical impact on a family's ability to put food on the table. There is also evidence that some of these disparities may be widening during COVID, with Black workers </a:t>
            </a:r>
            <a:r>
              <a:rPr lang="en-US" sz="1200" kern="1200" dirty="0" smtClean="0">
                <a:solidFill>
                  <a:schemeClr val="tx1"/>
                </a:solidFill>
                <a:effectLst/>
                <a:latin typeface="+mn-lt"/>
                <a:ea typeface="+mn-ea"/>
                <a:cs typeface="+mn-cs"/>
                <a:hlinkClick r:id="rId10"/>
              </a:rPr>
              <a:t>disproportionately impacted</a:t>
            </a:r>
            <a:r>
              <a:rPr lang="en-US" sz="1200" kern="1200" dirty="0" smtClean="0">
                <a:solidFill>
                  <a:schemeClr val="tx1"/>
                </a:solidFill>
                <a:effectLst/>
                <a:latin typeface="+mn-lt"/>
                <a:ea typeface="+mn-ea"/>
                <a:cs typeface="+mn-cs"/>
              </a:rPr>
              <a:t> by job losses since the beginning of the pandemic.</a:t>
            </a:r>
          </a:p>
          <a:p>
            <a:r>
              <a:rPr lang="en-US" sz="1200" kern="1200" dirty="0" smtClean="0">
                <a:solidFill>
                  <a:schemeClr val="tx1"/>
                </a:solidFill>
                <a:effectLst/>
                <a:latin typeface="+mn-lt"/>
                <a:ea typeface="+mn-ea"/>
                <a:cs typeface="+mn-cs"/>
              </a:rPr>
              <a:t>Where do we go from here?</a:t>
            </a:r>
          </a:p>
          <a:p>
            <a:r>
              <a:rPr lang="en-US" sz="1200" kern="1200" dirty="0" smtClean="0">
                <a:solidFill>
                  <a:schemeClr val="tx1"/>
                </a:solidFill>
                <a:effectLst/>
                <a:latin typeface="+mn-lt"/>
                <a:ea typeface="+mn-ea"/>
                <a:cs typeface="+mn-cs"/>
              </a:rPr>
              <a:t>The COVID-19 pandemic and our nation’s current reckoning with racial injustice have brought new attention to long-standing disparities and the health impacts of unjust systems. The economic downturn caused by the pandemic has both deepened inequities and increased demand on shelters and other safety net programs with more Minnesotans of all races and ethnicities.</a:t>
            </a:r>
          </a:p>
          <a:p>
            <a:r>
              <a:rPr lang="en-US" sz="1200" kern="1200" dirty="0" smtClean="0">
                <a:solidFill>
                  <a:schemeClr val="tx1"/>
                </a:solidFill>
                <a:effectLst/>
                <a:latin typeface="+mn-lt"/>
                <a:ea typeface="+mn-ea"/>
                <a:cs typeface="+mn-cs"/>
              </a:rPr>
              <a:t>We need action on multiple levels to meet the immediate needs of residents, as well as to change policies, practices, and systems that have contributed to disparities in homelessness..</a:t>
            </a:r>
          </a:p>
          <a:p>
            <a:pPr marL="0" lvl="1">
              <a:spcBef>
                <a:spcPts val="1800"/>
              </a:spcBef>
            </a:pPr>
            <a:r>
              <a:rPr lang="en-US" sz="2800" dirty="0" smtClean="0">
                <a:solidFill>
                  <a:schemeClr val="accent1"/>
                </a:solidFill>
              </a:rPr>
              <a:t>Homeless adults</a:t>
            </a:r>
          </a:p>
          <a:p>
            <a:pPr marL="0" lvl="1">
              <a:spcBef>
                <a:spcPts val="1200"/>
              </a:spcBef>
              <a:spcAft>
                <a:spcPts val="1200"/>
              </a:spcAft>
              <a:buClr>
                <a:schemeClr val="tx2"/>
              </a:buClr>
            </a:pPr>
            <a:r>
              <a:rPr lang="en-US" sz="3200" b="1" dirty="0" smtClean="0">
                <a:solidFill>
                  <a:schemeClr val="tx2"/>
                </a:solidFill>
              </a:rPr>
              <a:t>10% </a:t>
            </a:r>
            <a:r>
              <a:rPr lang="en-US" sz="2800" dirty="0" smtClean="0"/>
              <a:t>are LGBTQ</a:t>
            </a:r>
            <a:br>
              <a:rPr lang="en-US" sz="2800" dirty="0" smtClean="0"/>
            </a:br>
            <a:r>
              <a:rPr lang="en-US" sz="2800" dirty="0" smtClean="0">
                <a:solidFill>
                  <a:schemeClr val="accent1"/>
                </a:solidFill>
              </a:rPr>
              <a:t>Homeless youth</a:t>
            </a:r>
          </a:p>
          <a:p>
            <a:pPr marL="0" lvl="1">
              <a:spcBef>
                <a:spcPts val="1200"/>
              </a:spcBef>
              <a:spcAft>
                <a:spcPts val="1200"/>
              </a:spcAft>
              <a:buClr>
                <a:schemeClr val="tx2"/>
              </a:buClr>
            </a:pPr>
            <a:r>
              <a:rPr lang="en-US" sz="3200" b="1" dirty="0" smtClean="0">
                <a:solidFill>
                  <a:schemeClr val="tx2"/>
                </a:solidFill>
              </a:rPr>
              <a:t>22% </a:t>
            </a:r>
            <a:r>
              <a:rPr lang="en-US" sz="2800" dirty="0" smtClean="0"/>
              <a:t>are LGBTQ</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15</a:t>
            </a:fld>
            <a:endParaRPr lang="en-US"/>
          </a:p>
        </p:txBody>
      </p:sp>
    </p:spTree>
    <p:extLst>
      <p:ext uri="{BB962C8B-B14F-4D97-AF65-F5344CB8AC3E}">
        <p14:creationId xmlns:p14="http://schemas.microsoft.com/office/powerpoint/2010/main" val="2725969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MICHELLE</a:t>
            </a:r>
          </a:p>
          <a:p>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16</a:t>
            </a:fld>
            <a:endParaRPr lang="en-US"/>
          </a:p>
        </p:txBody>
      </p:sp>
    </p:spTree>
    <p:extLst>
      <p:ext uri="{BB962C8B-B14F-4D97-AF65-F5344CB8AC3E}">
        <p14:creationId xmlns:p14="http://schemas.microsoft.com/office/powerpoint/2010/main" val="791497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DB6994E7-BED5-4F92-8D0B-E9FA50CC29B3}" type="slidenum">
              <a:rPr lang="en-US" smtClean="0"/>
              <a:t>17</a:t>
            </a:fld>
            <a:endParaRPr lang="en-US"/>
          </a:p>
        </p:txBody>
      </p:sp>
    </p:spTree>
    <p:extLst>
      <p:ext uri="{BB962C8B-B14F-4D97-AF65-F5344CB8AC3E}">
        <p14:creationId xmlns:p14="http://schemas.microsoft.com/office/powerpoint/2010/main" val="214594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Statewide study</a:t>
            </a:r>
          </a:p>
          <a:p>
            <a:r>
              <a:rPr lang="en-US" baseline="0" dirty="0" smtClean="0"/>
              <a:t>2018 had 1200 volunteers, 300+ interview locations in emergency shelters, transitional housing, domestic violence shelters, and outreach (outside or doubled up)</a:t>
            </a:r>
          </a:p>
          <a:p>
            <a:r>
              <a:rPr lang="en-US" baseline="0" dirty="0" smtClean="0"/>
              <a:t>INTERVIEWS: 45-60 minutes, ask about a broad range of topics including housing history, physical health, MH, childhood experiences, systems involvement</a:t>
            </a:r>
          </a:p>
          <a:p>
            <a:r>
              <a:rPr lang="en-US" baseline="0" dirty="0" smtClean="0"/>
              <a:t>COUNTS: Count of all people identified as homeless on October 25</a:t>
            </a:r>
            <a:r>
              <a:rPr lang="en-US" baseline="30000" dirty="0" smtClean="0"/>
              <a:t>th</a:t>
            </a:r>
            <a:r>
              <a:rPr lang="en-US" baseline="0" dirty="0" smtClean="0"/>
              <a:t> including those interviewed as well as those not.</a:t>
            </a:r>
          </a:p>
          <a:p>
            <a:endParaRPr lang="en-US" baseline="0" dirty="0" smtClean="0"/>
          </a:p>
          <a:p>
            <a:r>
              <a:rPr lang="en-US" baseline="0" dirty="0" smtClean="0"/>
              <a:t>NUMBERS ARE ALWAYS AN UNDERCOUNT</a:t>
            </a:r>
          </a:p>
        </p:txBody>
      </p:sp>
      <p:sp>
        <p:nvSpPr>
          <p:cNvPr id="4" name="Slide Number Placeholder 3"/>
          <p:cNvSpPr>
            <a:spLocks noGrp="1"/>
          </p:cNvSpPr>
          <p:nvPr>
            <p:ph type="sldNum" sz="quarter" idx="10"/>
          </p:nvPr>
        </p:nvSpPr>
        <p:spPr/>
        <p:txBody>
          <a:bodyPr/>
          <a:lstStyle/>
          <a:p>
            <a:fld id="{DB6994E7-BED5-4F92-8D0B-E9FA50CC29B3}" type="slidenum">
              <a:rPr lang="en-US" smtClean="0"/>
              <a:t>3</a:t>
            </a:fld>
            <a:endParaRPr lang="en-US" dirty="0"/>
          </a:p>
        </p:txBody>
      </p:sp>
    </p:spTree>
    <p:extLst>
      <p:ext uri="{BB962C8B-B14F-4D97-AF65-F5344CB8AC3E}">
        <p14:creationId xmlns:p14="http://schemas.microsoft.com/office/powerpoint/2010/main" val="34429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MICHELLE</a:t>
            </a:r>
          </a:p>
          <a:p>
            <a:endParaRPr lang="en-US" dirty="0"/>
          </a:p>
          <a:p>
            <a:r>
              <a:rPr lang="en-US" dirty="0"/>
              <a:t>After a decline between 2012 and 2015, the overall number of people experiencing homelessness increased to peak 2012 levels (up 10% over 2015</a:t>
            </a:r>
            <a:r>
              <a:rPr lang="en-US" dirty="0" smtClean="0"/>
              <a:t>).</a:t>
            </a:r>
          </a:p>
          <a:p>
            <a:endParaRPr lang="en-US" baseline="0" dirty="0" smtClean="0"/>
          </a:p>
          <a:p>
            <a:r>
              <a:rPr lang="en-US" baseline="0" dirty="0" smtClean="0"/>
              <a:t>When we add the numbers counted on American Indian Reservations = ADD. </a:t>
            </a:r>
            <a:endParaRPr lang="en-US" baseline="0" dirty="0"/>
          </a:p>
        </p:txBody>
      </p:sp>
      <p:sp>
        <p:nvSpPr>
          <p:cNvPr id="4" name="Slide Number Placeholder 3"/>
          <p:cNvSpPr>
            <a:spLocks noGrp="1"/>
          </p:cNvSpPr>
          <p:nvPr>
            <p:ph type="sldNum" sz="quarter" idx="10"/>
          </p:nvPr>
        </p:nvSpPr>
        <p:spPr/>
        <p:txBody>
          <a:bodyPr/>
          <a:lstStyle/>
          <a:p>
            <a:fld id="{DB6994E7-BED5-4F92-8D0B-E9FA50CC29B3}" type="slidenum">
              <a:rPr lang="en-US" smtClean="0"/>
              <a:t>4</a:t>
            </a:fld>
            <a:endParaRPr lang="en-US"/>
          </a:p>
        </p:txBody>
      </p:sp>
    </p:spTree>
    <p:extLst>
      <p:ext uri="{BB962C8B-B14F-4D97-AF65-F5344CB8AC3E}">
        <p14:creationId xmlns:p14="http://schemas.microsoft.com/office/powerpoint/2010/main" val="3305252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DB6994E7-BED5-4F92-8D0B-E9FA50CC29B3}" type="slidenum">
              <a:rPr lang="en-US" smtClean="0"/>
              <a:t>5</a:t>
            </a:fld>
            <a:endParaRPr lang="en-US"/>
          </a:p>
        </p:txBody>
      </p:sp>
    </p:spTree>
    <p:extLst>
      <p:ext uri="{BB962C8B-B14F-4D97-AF65-F5344CB8AC3E}">
        <p14:creationId xmlns:p14="http://schemas.microsoft.com/office/powerpoint/2010/main" val="52092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MICHELLE</a:t>
            </a:r>
          </a:p>
          <a:p>
            <a:endParaRPr lang="en-US" b="1" dirty="0" smtClean="0"/>
          </a:p>
          <a:p>
            <a:r>
              <a:rPr lang="en-US" b="1" dirty="0" smtClean="0"/>
              <a:t>And older adults are one of our fastest growing populations</a:t>
            </a:r>
            <a:endParaRPr lang="en-US" b="1" dirty="0"/>
          </a:p>
        </p:txBody>
      </p:sp>
      <p:sp>
        <p:nvSpPr>
          <p:cNvPr id="4" name="Slide Number Placeholder 3"/>
          <p:cNvSpPr>
            <a:spLocks noGrp="1"/>
          </p:cNvSpPr>
          <p:nvPr>
            <p:ph type="sldNum" sz="quarter" idx="10"/>
          </p:nvPr>
        </p:nvSpPr>
        <p:spPr/>
        <p:txBody>
          <a:bodyPr/>
          <a:lstStyle/>
          <a:p>
            <a:fld id="{DB6994E7-BED5-4F92-8D0B-E9FA50CC29B3}" type="slidenum">
              <a:rPr lang="en-US" smtClean="0"/>
              <a:t>6</a:t>
            </a:fld>
            <a:endParaRPr lang="en-US"/>
          </a:p>
        </p:txBody>
      </p:sp>
    </p:spTree>
    <p:extLst>
      <p:ext uri="{BB962C8B-B14F-4D97-AF65-F5344CB8AC3E}">
        <p14:creationId xmlns:p14="http://schemas.microsoft.com/office/powerpoint/2010/main" val="3664958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B6994E7-BED5-4F92-8D0B-E9FA50CC29B3}" type="slidenum">
              <a:rPr lang="en-US" smtClean="0"/>
              <a:t>7</a:t>
            </a:fld>
            <a:endParaRPr lang="en-US"/>
          </a:p>
        </p:txBody>
      </p:sp>
    </p:spTree>
    <p:extLst>
      <p:ext uri="{BB962C8B-B14F-4D97-AF65-F5344CB8AC3E}">
        <p14:creationId xmlns:p14="http://schemas.microsoft.com/office/powerpoint/2010/main" val="125009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Twin Cities FMR</a:t>
            </a:r>
            <a:r>
              <a:rPr lang="en-US" b="1" baseline="0" dirty="0" smtClean="0"/>
              <a:t> for a 1 bedroom. : 50% are on a waiting list for subsidized housing.</a:t>
            </a:r>
            <a:endParaRPr lang="en-US" b="1" dirty="0"/>
          </a:p>
        </p:txBody>
      </p:sp>
      <p:sp>
        <p:nvSpPr>
          <p:cNvPr id="4" name="Slide Number Placeholder 3"/>
          <p:cNvSpPr>
            <a:spLocks noGrp="1"/>
          </p:cNvSpPr>
          <p:nvPr>
            <p:ph type="sldNum" sz="quarter" idx="10"/>
          </p:nvPr>
        </p:nvSpPr>
        <p:spPr/>
        <p:txBody>
          <a:bodyPr/>
          <a:lstStyle/>
          <a:p>
            <a:fld id="{DB6994E7-BED5-4F92-8D0B-E9FA50CC29B3}" type="slidenum">
              <a:rPr lang="en-US" smtClean="0"/>
              <a:t>8</a:t>
            </a:fld>
            <a:endParaRPr lang="en-US"/>
          </a:p>
        </p:txBody>
      </p:sp>
    </p:spTree>
    <p:extLst>
      <p:ext uri="{BB962C8B-B14F-4D97-AF65-F5344CB8AC3E}">
        <p14:creationId xmlns:p14="http://schemas.microsoft.com/office/powerpoint/2010/main" val="408965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MICHELLE</a:t>
            </a:r>
          </a:p>
        </p:txBody>
      </p:sp>
      <p:sp>
        <p:nvSpPr>
          <p:cNvPr id="4" name="Slide Number Placeholder 3"/>
          <p:cNvSpPr>
            <a:spLocks noGrp="1"/>
          </p:cNvSpPr>
          <p:nvPr>
            <p:ph type="sldNum" sz="quarter" idx="10"/>
          </p:nvPr>
        </p:nvSpPr>
        <p:spPr/>
        <p:txBody>
          <a:bodyPr/>
          <a:lstStyle/>
          <a:p>
            <a:fld id="{DB6994E7-BED5-4F92-8D0B-E9FA50CC29B3}" type="slidenum">
              <a:rPr lang="en-US" smtClean="0"/>
              <a:t>9</a:t>
            </a:fld>
            <a:endParaRPr lang="en-US"/>
          </a:p>
        </p:txBody>
      </p:sp>
    </p:spTree>
    <p:extLst>
      <p:ext uri="{BB962C8B-B14F-4D97-AF65-F5344CB8AC3E}">
        <p14:creationId xmlns:p14="http://schemas.microsoft.com/office/powerpoint/2010/main" val="2165657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dirty="0"/>
              <a:t>:</a:t>
            </a:r>
            <a:r>
              <a:rPr lang="en-US" baseline="0" dirty="0"/>
              <a:t> The numbers dropped in 2015; it’s a 21% increase from 2012</a:t>
            </a:r>
          </a:p>
          <a:p>
            <a:r>
              <a:rPr lang="en-US" baseline="0" dirty="0"/>
              <a:t>Cite the numbers who had spent time outside in the past 30 days. </a:t>
            </a:r>
          </a:p>
          <a:p>
            <a:endParaRPr lang="en-US" dirty="0"/>
          </a:p>
          <a:p>
            <a:endParaRPr lang="en-US" dirty="0"/>
          </a:p>
          <a:p>
            <a:endParaRPr lang="en-US" sz="2900" dirty="0"/>
          </a:p>
        </p:txBody>
      </p:sp>
      <p:sp>
        <p:nvSpPr>
          <p:cNvPr id="4" name="Slide Number Placeholder 3"/>
          <p:cNvSpPr>
            <a:spLocks noGrp="1"/>
          </p:cNvSpPr>
          <p:nvPr>
            <p:ph type="sldNum" sz="quarter" idx="10"/>
          </p:nvPr>
        </p:nvSpPr>
        <p:spPr/>
        <p:txBody>
          <a:bodyPr/>
          <a:lstStyle/>
          <a:p>
            <a:fld id="{DB6994E7-BED5-4F92-8D0B-E9FA50CC29B3}" type="slidenum">
              <a:rPr lang="en-US" smtClean="0"/>
              <a:t>10</a:t>
            </a:fld>
            <a:endParaRPr lang="en-US"/>
          </a:p>
        </p:txBody>
      </p:sp>
    </p:spTree>
    <p:extLst>
      <p:ext uri="{BB962C8B-B14F-4D97-AF65-F5344CB8AC3E}">
        <p14:creationId xmlns:p14="http://schemas.microsoft.com/office/powerpoint/2010/main" val="2550722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25019"/>
          <a:stretch/>
        </p:blipFill>
        <p:spPr>
          <a:xfrm>
            <a:off x="2" y="0"/>
            <a:ext cx="9143999" cy="6858000"/>
          </a:xfrm>
          <a:prstGeom prst="rect">
            <a:avLst/>
          </a:prstGeom>
        </p:spPr>
      </p:pic>
      <p:sp>
        <p:nvSpPr>
          <p:cNvPr id="2" name="Title 1"/>
          <p:cNvSpPr>
            <a:spLocks noGrp="1"/>
          </p:cNvSpPr>
          <p:nvPr>
            <p:ph type="ctrTitle" hasCustomPrompt="1"/>
          </p:nvPr>
        </p:nvSpPr>
        <p:spPr>
          <a:xfrm>
            <a:off x="685800" y="2130429"/>
            <a:ext cx="7772400" cy="1470025"/>
          </a:xfrm>
        </p:spPr>
        <p:txBody>
          <a:bodyPr lIns="0" tIns="0" rIns="0" bIns="0" anchor="t" anchorCtr="0">
            <a:noAutofit/>
          </a:bodyPr>
          <a:lstStyle>
            <a:lvl1pPr algn="ctr">
              <a:defRPr sz="4000" b="1">
                <a:latin typeface="Arial Narrow" pitchFamily="34" charset="0"/>
              </a:defRPr>
            </a:lvl1pPr>
          </a:lstStyle>
          <a:p>
            <a:r>
              <a:rPr lang="en-US" dirty="0"/>
              <a:t>Click to enter title</a:t>
            </a:r>
          </a:p>
        </p:txBody>
      </p:sp>
      <p:sp>
        <p:nvSpPr>
          <p:cNvPr id="3" name="Subtitle 2"/>
          <p:cNvSpPr>
            <a:spLocks noGrp="1"/>
          </p:cNvSpPr>
          <p:nvPr>
            <p:ph type="subTitle" idx="1" hasCustomPrompt="1"/>
          </p:nvPr>
        </p:nvSpPr>
        <p:spPr>
          <a:xfrm>
            <a:off x="1371600" y="3886200"/>
            <a:ext cx="6400800" cy="1752600"/>
          </a:xfrm>
        </p:spPr>
        <p:txBody>
          <a:bodyPr lIns="0" tIns="0" rIns="0" bIns="0"/>
          <a:lstStyle>
            <a:lvl1pPr marL="0" indent="0" algn="ctr">
              <a:buNone/>
              <a:defRPr sz="3200">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enter subtitle</a:t>
            </a:r>
          </a:p>
        </p:txBody>
      </p:sp>
      <p:sp>
        <p:nvSpPr>
          <p:cNvPr id="16" name="Rectangle 13"/>
          <p:cNvSpPr>
            <a:spLocks noGrp="1" noChangeArrowheads="1"/>
          </p:cNvSpPr>
          <p:nvPr userDrawn="1">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2"/>
                </a:solidFill>
                <a:latin typeface="Tahoma" pitchFamily="34" charset="0"/>
              </a:defRPr>
            </a:lvl1pPr>
          </a:lstStyle>
          <a:p>
            <a:pPr>
              <a:defRPr/>
            </a:pPr>
            <a:fld id="{F88DCA8E-74FF-485D-86A8-4A66FD62B32A}" type="slidenum">
              <a:rPr lang="en-US" smtClean="0"/>
              <a:pPr>
                <a:defRPr/>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8805" y="5744383"/>
            <a:ext cx="1522313" cy="1013035"/>
          </a:xfrm>
          <a:prstGeom prst="rect">
            <a:avLst/>
          </a:prstGeom>
        </p:spPr>
      </p:pic>
    </p:spTree>
    <p:extLst>
      <p:ext uri="{BB962C8B-B14F-4D97-AF65-F5344CB8AC3E}">
        <p14:creationId xmlns:p14="http://schemas.microsoft.com/office/powerpoint/2010/main" val="62631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106"/>
          <a:stretch/>
        </p:blipFill>
        <p:spPr>
          <a:xfrm>
            <a:off x="2" y="0"/>
            <a:ext cx="9133367" cy="6858000"/>
          </a:xfrm>
          <a:prstGeom prst="rect">
            <a:avLst/>
          </a:prstGeom>
        </p:spPr>
      </p:pic>
      <p:sp>
        <p:nvSpPr>
          <p:cNvPr id="3" name="Text Placeholder 2"/>
          <p:cNvSpPr>
            <a:spLocks noGrp="1"/>
          </p:cNvSpPr>
          <p:nvPr>
            <p:ph type="body" idx="1"/>
          </p:nvPr>
        </p:nvSpPr>
        <p:spPr>
          <a:xfrm>
            <a:off x="457200" y="1646238"/>
            <a:ext cx="4114800" cy="639762"/>
          </a:xfrm>
        </p:spPr>
        <p:txBody>
          <a:bodyPr tIns="0" bIns="0" anchor="b">
            <a:noAutofit/>
          </a:bodyPr>
          <a:lstStyle>
            <a:lvl1pPr marL="0" indent="0">
              <a:buNone/>
              <a:defRPr sz="2800" b="0">
                <a:solidFill>
                  <a:schemeClr val="tx2"/>
                </a:solidFill>
                <a:latin typeface="Arial Narrow"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0" name="Content Placeholder 2"/>
          <p:cNvSpPr>
            <a:spLocks noGrp="1"/>
          </p:cNvSpPr>
          <p:nvPr>
            <p:ph idx="13"/>
          </p:nvPr>
        </p:nvSpPr>
        <p:spPr>
          <a:xfrm>
            <a:off x="457200" y="2332041"/>
            <a:ext cx="4038600" cy="3992563"/>
          </a:xfrm>
        </p:spPr>
        <p:txBody>
          <a:bodyPr>
            <a:noAutofit/>
          </a:bodyPr>
          <a:lstStyle>
            <a:lvl1pPr marL="257175" indent="-257175">
              <a:buClr>
                <a:schemeClr val="tx2"/>
              </a:buClr>
              <a:buFont typeface="Wingdings" pitchFamily="2" charset="2"/>
              <a:buChar char="§"/>
              <a:defRPr sz="2400"/>
            </a:lvl1pPr>
            <a:lvl2pPr>
              <a:buClr>
                <a:schemeClr val="accent2"/>
              </a:buClr>
              <a:defRPr sz="2400"/>
            </a:lvl2pPr>
            <a:lvl3pPr>
              <a:buClr>
                <a:schemeClr val="tx2"/>
              </a:buClr>
              <a:defRPr sz="1350"/>
            </a:lvl3pPr>
            <a:lvl4pPr>
              <a:buClr>
                <a:schemeClr val="accent3"/>
              </a:buClr>
              <a:defRPr sz="1200"/>
            </a:lvl4pPr>
            <a:lvl5pPr>
              <a:buClr>
                <a:schemeClr val="accent3"/>
              </a:buClr>
              <a:defRPr sz="1200"/>
            </a:lvl5pPr>
          </a:lstStyle>
          <a:p>
            <a:pPr lvl="0"/>
            <a:r>
              <a:rPr lang="en-US" dirty="0"/>
              <a:t>Edit Master text styles</a:t>
            </a:r>
          </a:p>
          <a:p>
            <a:pPr lvl="1"/>
            <a:r>
              <a:rPr lang="en-US" dirty="0"/>
              <a:t>Second level</a:t>
            </a:r>
          </a:p>
        </p:txBody>
      </p:sp>
      <p:sp>
        <p:nvSpPr>
          <p:cNvPr id="12" name="Text Placeholder 2"/>
          <p:cNvSpPr>
            <a:spLocks noGrp="1"/>
          </p:cNvSpPr>
          <p:nvPr>
            <p:ph type="body" idx="14"/>
          </p:nvPr>
        </p:nvSpPr>
        <p:spPr>
          <a:xfrm>
            <a:off x="4724401" y="1646238"/>
            <a:ext cx="4119349" cy="639762"/>
          </a:xfrm>
        </p:spPr>
        <p:txBody>
          <a:bodyPr tIns="0" bIns="0" anchor="b">
            <a:noAutofit/>
          </a:bodyPr>
          <a:lstStyle>
            <a:lvl1pPr marL="0" indent="0">
              <a:buNone/>
              <a:defRPr lang="en-US" sz="2400" b="0" kern="1200" dirty="0" smtClean="0">
                <a:solidFill>
                  <a:schemeClr val="tx2"/>
                </a:solidFill>
                <a:latin typeface="Arial Narrow" pitchFamily="34"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Clr>
                <a:schemeClr val="tx2"/>
              </a:buClr>
              <a:buFont typeface="Wingdings" pitchFamily="2" charset="2"/>
              <a:buNone/>
            </a:pPr>
            <a:r>
              <a:rPr lang="en-US" dirty="0"/>
              <a:t>Edit Master text styles</a:t>
            </a:r>
          </a:p>
        </p:txBody>
      </p:sp>
      <p:sp>
        <p:nvSpPr>
          <p:cNvPr id="13" name="Content Placeholder 2"/>
          <p:cNvSpPr>
            <a:spLocks noGrp="1"/>
          </p:cNvSpPr>
          <p:nvPr>
            <p:ph idx="15"/>
          </p:nvPr>
        </p:nvSpPr>
        <p:spPr>
          <a:xfrm>
            <a:off x="4724400" y="2332041"/>
            <a:ext cx="4038600" cy="3992563"/>
          </a:xfrm>
        </p:spPr>
        <p:txBody>
          <a:bodyPr>
            <a:noAutofit/>
          </a:bodyPr>
          <a:lstStyle>
            <a:lvl1pPr marL="257175" indent="-257175">
              <a:buClr>
                <a:schemeClr val="tx2"/>
              </a:buClr>
              <a:buFont typeface="Wingdings" pitchFamily="2" charset="2"/>
              <a:buChar char="§"/>
              <a:defRPr sz="2000"/>
            </a:lvl1pPr>
            <a:lvl2pPr>
              <a:buClr>
                <a:schemeClr val="accent2"/>
              </a:buClr>
              <a:defRPr sz="2400"/>
            </a:lvl2pPr>
            <a:lvl3pPr>
              <a:buClr>
                <a:schemeClr val="tx2"/>
              </a:buClr>
              <a:defRPr sz="1350"/>
            </a:lvl3pPr>
            <a:lvl4pPr>
              <a:buClr>
                <a:schemeClr val="accent3"/>
              </a:buClr>
              <a:defRPr sz="1200"/>
            </a:lvl4pPr>
            <a:lvl5pPr>
              <a:buClr>
                <a:schemeClr val="accent3"/>
              </a:buClr>
              <a:defRPr sz="1200"/>
            </a:lvl5pPr>
          </a:lstStyle>
          <a:p>
            <a:pPr lvl="0"/>
            <a:r>
              <a:rPr lang="en-US" dirty="0"/>
              <a:t>Edit Master text styles</a:t>
            </a:r>
          </a:p>
          <a:p>
            <a:pPr lvl="1"/>
            <a:r>
              <a:rPr lang="en-US" dirty="0"/>
              <a:t>Second level</a:t>
            </a:r>
          </a:p>
        </p:txBody>
      </p:sp>
      <p:sp>
        <p:nvSpPr>
          <p:cNvPr id="14" name="Title 1"/>
          <p:cNvSpPr>
            <a:spLocks noGrp="1"/>
          </p:cNvSpPr>
          <p:nvPr>
            <p:ph type="title" hasCustomPrompt="1"/>
          </p:nvPr>
        </p:nvSpPr>
        <p:spPr>
          <a:xfrm>
            <a:off x="457200" y="263856"/>
            <a:ext cx="8229600" cy="838200"/>
          </a:xfrm>
        </p:spPr>
        <p:txBody>
          <a:bodyPr tIns="0" bIns="0" anchor="b" anchorCtr="0">
            <a:noAutofit/>
          </a:bodyPr>
          <a:lstStyle>
            <a:lvl1pPr>
              <a:defRPr sz="2700" b="1">
                <a:latin typeface="Arial Narrow" pitchFamily="34" charset="0"/>
              </a:defRPr>
            </a:lvl1pPr>
          </a:lstStyle>
          <a:p>
            <a:r>
              <a:rPr lang="en-US" dirty="0"/>
              <a:t>Click to edit Master style</a:t>
            </a:r>
          </a:p>
        </p:txBody>
      </p:sp>
      <p:sp>
        <p:nvSpPr>
          <p:cNvPr id="24"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3354847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828797" y="1828802"/>
            <a:ext cx="6858002" cy="320039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259309" y="1774209"/>
            <a:ext cx="2788693" cy="4351954"/>
          </a:xfrm>
        </p:spPr>
        <p:txBody>
          <a:bodyPr>
            <a:noAutofit/>
          </a:bodyPr>
          <a:lstStyle>
            <a:lvl1pPr marL="0" indent="0" algn="ctr">
              <a:buNone/>
              <a:defRPr sz="24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8" name="Picture Placeholder 2"/>
          <p:cNvSpPr>
            <a:spLocks noGrp="1"/>
          </p:cNvSpPr>
          <p:nvPr>
            <p:ph type="pic" idx="1"/>
          </p:nvPr>
        </p:nvSpPr>
        <p:spPr>
          <a:xfrm>
            <a:off x="3200405" y="0"/>
            <a:ext cx="5943597"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965499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option">
    <p:spTree>
      <p:nvGrpSpPr>
        <p:cNvPr id="1" name=""/>
        <p:cNvGrpSpPr/>
        <p:nvPr/>
      </p:nvGrpSpPr>
      <p:grpSpPr>
        <a:xfrm>
          <a:off x="0" y="0"/>
          <a:ext cx="0" cy="0"/>
          <a:chOff x="0" y="0"/>
          <a:chExt cx="0" cy="0"/>
        </a:xfrm>
      </p:grpSpPr>
      <p:sp>
        <p:nvSpPr>
          <p:cNvPr id="8" name="Rectangle 7"/>
          <p:cNvSpPr/>
          <p:nvPr userDrawn="1"/>
        </p:nvSpPr>
        <p:spPr>
          <a:xfrm rot="16200000">
            <a:off x="-1828797" y="1828802"/>
            <a:ext cx="6858002" cy="3200397"/>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3"/>
          <p:cNvSpPr>
            <a:spLocks noGrp="1"/>
          </p:cNvSpPr>
          <p:nvPr>
            <p:ph type="body" sz="half" idx="16"/>
          </p:nvPr>
        </p:nvSpPr>
        <p:spPr>
          <a:xfrm>
            <a:off x="259309" y="1774209"/>
            <a:ext cx="2788693" cy="4351954"/>
          </a:xfrm>
        </p:spPr>
        <p:txBody>
          <a:bodyPr>
            <a:noAutofit/>
          </a:bodyPr>
          <a:lstStyle>
            <a:lvl1pPr marL="0" indent="0">
              <a:buNone/>
              <a:defRPr sz="18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Text Placeholder 2"/>
          <p:cNvSpPr>
            <a:spLocks noGrp="1"/>
          </p:cNvSpPr>
          <p:nvPr>
            <p:ph type="body" idx="14"/>
          </p:nvPr>
        </p:nvSpPr>
        <p:spPr>
          <a:xfrm>
            <a:off x="3733410" y="1646238"/>
            <a:ext cx="5031178" cy="639762"/>
          </a:xfrm>
        </p:spPr>
        <p:txBody>
          <a:bodyPr anchor="b">
            <a:noAutofit/>
          </a:bodyPr>
          <a:lstStyle>
            <a:lvl1pPr marL="0" indent="0">
              <a:buNone/>
              <a:defRPr lang="en-US" sz="21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3733800" y="2332041"/>
            <a:ext cx="5029200" cy="3992563"/>
          </a:xfrm>
        </p:spPr>
        <p:txBody>
          <a:bodyPr>
            <a:normAutofit/>
          </a:bodyPr>
          <a:lstStyle>
            <a:lvl1pPr marL="257175" indent="-257175">
              <a:buClr>
                <a:schemeClr val="tx2"/>
              </a:buClr>
              <a:buFont typeface="Wingdings" pitchFamily="2" charset="2"/>
              <a:buChar char="§"/>
              <a:defRPr sz="1800"/>
            </a:lvl1pPr>
            <a:lvl2pPr>
              <a:buClr>
                <a:schemeClr val="accent2"/>
              </a:buClr>
              <a:defRPr sz="1500"/>
            </a:lvl2pPr>
            <a:lvl3pPr>
              <a:buClr>
                <a:schemeClr val="tx2"/>
              </a:buClr>
              <a:defRPr sz="1350"/>
            </a:lvl3pPr>
            <a:lvl4pPr>
              <a:buClr>
                <a:schemeClr val="accent3"/>
              </a:buClr>
              <a:defRPr sz="1200"/>
            </a:lvl4pPr>
            <a:lvl5pPr>
              <a:buClr>
                <a:schemeClr val="accent3"/>
              </a:buClr>
              <a:defRPr sz="12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75797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828797" y="1828802"/>
            <a:ext cx="6858002" cy="3200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259309" y="1774209"/>
            <a:ext cx="2788693" cy="4351954"/>
          </a:xfrm>
        </p:spPr>
        <p:txBody>
          <a:bodyPr>
            <a:noAutofit/>
          </a:bodyPr>
          <a:lstStyle>
            <a:lvl1pPr marL="0" indent="0">
              <a:buNone/>
              <a:defRPr sz="18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Picture Placeholder 2"/>
          <p:cNvSpPr>
            <a:spLocks noGrp="1"/>
          </p:cNvSpPr>
          <p:nvPr>
            <p:ph type="pic" idx="1"/>
          </p:nvPr>
        </p:nvSpPr>
        <p:spPr>
          <a:xfrm>
            <a:off x="3200405" y="0"/>
            <a:ext cx="5943597"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358508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with caption option">
    <p:spTree>
      <p:nvGrpSpPr>
        <p:cNvPr id="1" name=""/>
        <p:cNvGrpSpPr/>
        <p:nvPr/>
      </p:nvGrpSpPr>
      <p:grpSpPr>
        <a:xfrm>
          <a:off x="0" y="0"/>
          <a:ext cx="0" cy="0"/>
          <a:chOff x="0" y="0"/>
          <a:chExt cx="0" cy="0"/>
        </a:xfrm>
      </p:grpSpPr>
      <p:sp>
        <p:nvSpPr>
          <p:cNvPr id="8" name="Rectangle 7"/>
          <p:cNvSpPr/>
          <p:nvPr userDrawn="1"/>
        </p:nvSpPr>
        <p:spPr>
          <a:xfrm rot="16200000">
            <a:off x="-1828797" y="1828802"/>
            <a:ext cx="6858002" cy="3200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3"/>
          <p:cNvSpPr>
            <a:spLocks noGrp="1"/>
          </p:cNvSpPr>
          <p:nvPr>
            <p:ph type="body" sz="half" idx="16"/>
          </p:nvPr>
        </p:nvSpPr>
        <p:spPr>
          <a:xfrm>
            <a:off x="259309" y="1774209"/>
            <a:ext cx="2788693" cy="4351954"/>
          </a:xfrm>
        </p:spPr>
        <p:txBody>
          <a:bodyPr>
            <a:noAutofit/>
          </a:bodyPr>
          <a:lstStyle>
            <a:lvl1pPr marL="0" indent="0">
              <a:buNone/>
              <a:defRPr sz="18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Text Placeholder 2"/>
          <p:cNvSpPr>
            <a:spLocks noGrp="1"/>
          </p:cNvSpPr>
          <p:nvPr>
            <p:ph type="body" idx="14"/>
          </p:nvPr>
        </p:nvSpPr>
        <p:spPr>
          <a:xfrm>
            <a:off x="3733410" y="1646238"/>
            <a:ext cx="5031178" cy="639762"/>
          </a:xfrm>
        </p:spPr>
        <p:txBody>
          <a:bodyPr anchor="b">
            <a:noAutofit/>
          </a:bodyPr>
          <a:lstStyle>
            <a:lvl1pPr marL="0" indent="0">
              <a:buNone/>
              <a:defRPr lang="en-US" sz="21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3733800" y="2332041"/>
            <a:ext cx="5029200" cy="3992563"/>
          </a:xfrm>
        </p:spPr>
        <p:txBody>
          <a:bodyPr>
            <a:normAutofit/>
          </a:bodyPr>
          <a:lstStyle>
            <a:lvl1pPr marL="257175" indent="-257175">
              <a:buClr>
                <a:schemeClr val="tx2"/>
              </a:buClr>
              <a:buFont typeface="Wingdings" pitchFamily="2" charset="2"/>
              <a:buChar char="§"/>
              <a:defRPr sz="1800"/>
            </a:lvl1pPr>
            <a:lvl2pPr>
              <a:buClr>
                <a:schemeClr val="accent2"/>
              </a:buClr>
              <a:defRPr sz="1500"/>
            </a:lvl2pPr>
            <a:lvl3pPr>
              <a:buClr>
                <a:schemeClr val="tx2"/>
              </a:buClr>
              <a:defRPr sz="1350"/>
            </a:lvl3pPr>
            <a:lvl4pPr>
              <a:buClr>
                <a:schemeClr val="accent3"/>
              </a:buClr>
              <a:defRPr sz="1200"/>
            </a:lvl4pPr>
            <a:lvl5pPr>
              <a:buClr>
                <a:schemeClr val="accent3"/>
              </a:buClr>
              <a:defRPr sz="12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714616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828797" y="1828802"/>
            <a:ext cx="6858002" cy="32003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259309" y="1774209"/>
            <a:ext cx="2788693" cy="4351954"/>
          </a:xfrm>
        </p:spPr>
        <p:txBody>
          <a:bodyPr>
            <a:noAutofit/>
          </a:bodyPr>
          <a:lstStyle>
            <a:lvl1pPr marL="0" indent="0">
              <a:buNone/>
              <a:defRPr sz="18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Picture Placeholder 2"/>
          <p:cNvSpPr>
            <a:spLocks noGrp="1"/>
          </p:cNvSpPr>
          <p:nvPr>
            <p:ph type="pic" idx="1"/>
          </p:nvPr>
        </p:nvSpPr>
        <p:spPr>
          <a:xfrm>
            <a:off x="3200405" y="0"/>
            <a:ext cx="5943597"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711218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ption">
    <p:spTree>
      <p:nvGrpSpPr>
        <p:cNvPr id="1" name=""/>
        <p:cNvGrpSpPr/>
        <p:nvPr/>
      </p:nvGrpSpPr>
      <p:grpSpPr>
        <a:xfrm>
          <a:off x="0" y="0"/>
          <a:ext cx="0" cy="0"/>
          <a:chOff x="0" y="0"/>
          <a:chExt cx="0" cy="0"/>
        </a:xfrm>
      </p:grpSpPr>
      <p:sp>
        <p:nvSpPr>
          <p:cNvPr id="8" name="Rectangle 7"/>
          <p:cNvSpPr/>
          <p:nvPr userDrawn="1"/>
        </p:nvSpPr>
        <p:spPr>
          <a:xfrm rot="16200000">
            <a:off x="-1828797" y="1828802"/>
            <a:ext cx="6858002" cy="320039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9" name="Text Placeholder 3"/>
          <p:cNvSpPr>
            <a:spLocks noGrp="1"/>
          </p:cNvSpPr>
          <p:nvPr>
            <p:ph type="body" sz="half" idx="16"/>
          </p:nvPr>
        </p:nvSpPr>
        <p:spPr>
          <a:xfrm>
            <a:off x="259309" y="1774209"/>
            <a:ext cx="2788693" cy="4351954"/>
          </a:xfrm>
        </p:spPr>
        <p:txBody>
          <a:bodyPr>
            <a:noAutofit/>
          </a:bodyPr>
          <a:lstStyle>
            <a:lvl1pPr marL="0" indent="0" algn="ctr">
              <a:buNone/>
              <a:defRPr sz="24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13" name="Text Placeholder 2"/>
          <p:cNvSpPr>
            <a:spLocks noGrp="1"/>
          </p:cNvSpPr>
          <p:nvPr>
            <p:ph type="body" idx="14"/>
          </p:nvPr>
        </p:nvSpPr>
        <p:spPr>
          <a:xfrm>
            <a:off x="3733410" y="1646238"/>
            <a:ext cx="5031178" cy="639762"/>
          </a:xfrm>
        </p:spPr>
        <p:txBody>
          <a:bodyPr anchor="b">
            <a:noAutofit/>
          </a:bodyPr>
          <a:lstStyle>
            <a:lvl1pPr marL="0" indent="0">
              <a:buNone/>
              <a:defRPr lang="en-US" sz="21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3733800" y="2332041"/>
            <a:ext cx="5029200" cy="3992563"/>
          </a:xfrm>
        </p:spPr>
        <p:txBody>
          <a:bodyPr>
            <a:normAutofit/>
          </a:bodyPr>
          <a:lstStyle>
            <a:lvl1pPr marL="257175" indent="-257175">
              <a:buClr>
                <a:schemeClr val="tx2"/>
              </a:buClr>
              <a:buFont typeface="Wingdings" pitchFamily="2" charset="2"/>
              <a:buChar char="§"/>
              <a:defRPr sz="1800"/>
            </a:lvl1pPr>
            <a:lvl2pPr>
              <a:buClr>
                <a:schemeClr val="accent2"/>
              </a:buClr>
              <a:defRPr sz="1500"/>
            </a:lvl2pPr>
            <a:lvl3pPr>
              <a:buClr>
                <a:schemeClr val="tx2"/>
              </a:buClr>
              <a:defRPr sz="1350"/>
            </a:lvl3pPr>
            <a:lvl4pPr>
              <a:buClr>
                <a:schemeClr val="accent3"/>
              </a:buClr>
              <a:defRPr sz="1200"/>
            </a:lvl4pPr>
            <a:lvl5pPr>
              <a:buClr>
                <a:schemeClr val="accent3"/>
              </a:buClr>
              <a:defRPr sz="12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743609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828797" y="1828802"/>
            <a:ext cx="6858002" cy="320039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259309" y="1774209"/>
            <a:ext cx="2788693" cy="4351954"/>
          </a:xfrm>
        </p:spPr>
        <p:txBody>
          <a:bodyPr>
            <a:noAutofit/>
          </a:bodyPr>
          <a:lstStyle>
            <a:lvl1pPr marL="0" indent="0">
              <a:buNone/>
              <a:defRPr sz="18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Picture Placeholder 2"/>
          <p:cNvSpPr>
            <a:spLocks noGrp="1"/>
          </p:cNvSpPr>
          <p:nvPr>
            <p:ph type="pic" idx="1"/>
          </p:nvPr>
        </p:nvSpPr>
        <p:spPr>
          <a:xfrm>
            <a:off x="3200405" y="0"/>
            <a:ext cx="5943597"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2757255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option">
    <p:spTree>
      <p:nvGrpSpPr>
        <p:cNvPr id="1" name=""/>
        <p:cNvGrpSpPr/>
        <p:nvPr/>
      </p:nvGrpSpPr>
      <p:grpSpPr>
        <a:xfrm>
          <a:off x="0" y="0"/>
          <a:ext cx="0" cy="0"/>
          <a:chOff x="0" y="0"/>
          <a:chExt cx="0" cy="0"/>
        </a:xfrm>
      </p:grpSpPr>
      <p:sp>
        <p:nvSpPr>
          <p:cNvPr id="8" name="Rectangle 7"/>
          <p:cNvSpPr/>
          <p:nvPr userDrawn="1"/>
        </p:nvSpPr>
        <p:spPr>
          <a:xfrm rot="16200000">
            <a:off x="-1828797" y="1828802"/>
            <a:ext cx="6858002" cy="320039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9" name="Text Placeholder 3"/>
          <p:cNvSpPr>
            <a:spLocks noGrp="1"/>
          </p:cNvSpPr>
          <p:nvPr>
            <p:ph type="body" sz="half" idx="16"/>
          </p:nvPr>
        </p:nvSpPr>
        <p:spPr>
          <a:xfrm>
            <a:off x="259309" y="1774209"/>
            <a:ext cx="2788693" cy="4351954"/>
          </a:xfrm>
        </p:spPr>
        <p:txBody>
          <a:bodyPr>
            <a:noAutofit/>
          </a:bodyPr>
          <a:lstStyle>
            <a:lvl1pPr marL="0" indent="0" algn="ctr">
              <a:buNone/>
              <a:defRPr sz="24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13" name="Text Placeholder 2"/>
          <p:cNvSpPr>
            <a:spLocks noGrp="1"/>
          </p:cNvSpPr>
          <p:nvPr>
            <p:ph type="body" idx="14"/>
          </p:nvPr>
        </p:nvSpPr>
        <p:spPr>
          <a:xfrm>
            <a:off x="3733410" y="1646238"/>
            <a:ext cx="5031178" cy="639762"/>
          </a:xfrm>
        </p:spPr>
        <p:txBody>
          <a:bodyPr anchor="b">
            <a:noAutofit/>
          </a:bodyPr>
          <a:lstStyle>
            <a:lvl1pPr marL="0" indent="0">
              <a:buNone/>
              <a:defRPr lang="en-US" sz="21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3733800" y="2332041"/>
            <a:ext cx="5029200" cy="3992563"/>
          </a:xfrm>
        </p:spPr>
        <p:txBody>
          <a:bodyPr>
            <a:normAutofit/>
          </a:bodyPr>
          <a:lstStyle>
            <a:lvl1pPr marL="257175" indent="-257175">
              <a:buClr>
                <a:schemeClr val="tx2"/>
              </a:buClr>
              <a:buFont typeface="Wingdings" pitchFamily="2" charset="2"/>
              <a:buChar char="§"/>
              <a:defRPr sz="1800"/>
            </a:lvl1pPr>
            <a:lvl2pPr>
              <a:buClr>
                <a:schemeClr val="accent2"/>
              </a:buClr>
              <a:defRPr sz="1500"/>
            </a:lvl2pPr>
            <a:lvl3pPr>
              <a:buClr>
                <a:schemeClr val="tx2"/>
              </a:buClr>
              <a:defRPr sz="1350"/>
            </a:lvl3pPr>
            <a:lvl4pPr>
              <a:buClr>
                <a:schemeClr val="accent3"/>
              </a:buClr>
              <a:defRPr sz="1200"/>
            </a:lvl4pPr>
            <a:lvl5pPr>
              <a:buClr>
                <a:schemeClr val="accent3"/>
              </a:buClr>
              <a:defRPr sz="12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407436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transition with picture option">
    <p:spTree>
      <p:nvGrpSpPr>
        <p:cNvPr id="1" name=""/>
        <p:cNvGrpSpPr/>
        <p:nvPr/>
      </p:nvGrpSpPr>
      <p:grpSpPr>
        <a:xfrm>
          <a:off x="0" y="0"/>
          <a:ext cx="0" cy="0"/>
          <a:chOff x="0" y="0"/>
          <a:chExt cx="0" cy="0"/>
        </a:xfrm>
      </p:grpSpPr>
      <p:sp>
        <p:nvSpPr>
          <p:cNvPr id="10" name="Rectangle 9"/>
          <p:cNvSpPr/>
          <p:nvPr userDrawn="1"/>
        </p:nvSpPr>
        <p:spPr>
          <a:xfrm rot="16200000">
            <a:off x="-1839683" y="1828802"/>
            <a:ext cx="6858002" cy="3200397"/>
          </a:xfrm>
          <a:prstGeom prst="rect">
            <a:avLst/>
          </a:prstGeom>
          <a:solidFill>
            <a:srgbClr val="9BD3D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259309" y="1774209"/>
            <a:ext cx="2788693" cy="4351954"/>
          </a:xfrm>
        </p:spPr>
        <p:txBody>
          <a:bodyPr>
            <a:noAutofit/>
          </a:bodyPr>
          <a:lstStyle>
            <a:lvl1pPr marL="0" indent="0">
              <a:buNone/>
              <a:defRPr sz="18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Picture Placeholder 2"/>
          <p:cNvSpPr>
            <a:spLocks noGrp="1"/>
          </p:cNvSpPr>
          <p:nvPr>
            <p:ph type="pic" idx="1"/>
          </p:nvPr>
        </p:nvSpPr>
        <p:spPr>
          <a:xfrm>
            <a:off x="3200405" y="0"/>
            <a:ext cx="5943597"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5"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253184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slide_">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a:stretch/>
        </p:blipFill>
        <p:spPr>
          <a:xfrm>
            <a:off x="0" y="0"/>
            <a:ext cx="9144000" cy="6858000"/>
          </a:xfrm>
          <a:prstGeom prst="rect">
            <a:avLst/>
          </a:prstGeom>
        </p:spPr>
      </p:pic>
      <p:sp>
        <p:nvSpPr>
          <p:cNvPr id="10" name="Title 1"/>
          <p:cNvSpPr>
            <a:spLocks noGrp="1"/>
          </p:cNvSpPr>
          <p:nvPr>
            <p:ph type="ctrTitle"/>
          </p:nvPr>
        </p:nvSpPr>
        <p:spPr>
          <a:xfrm>
            <a:off x="685800" y="2130429"/>
            <a:ext cx="7772400" cy="1470025"/>
          </a:xfrm>
        </p:spPr>
        <p:txBody>
          <a:bodyPr lIns="0" tIns="0" rIns="0" bIns="0" anchor="t" anchorCtr="0">
            <a:noAutofit/>
          </a:bodyPr>
          <a:lstStyle>
            <a:lvl1pPr algn="ctr">
              <a:defRPr sz="4000">
                <a:solidFill>
                  <a:schemeClr val="tx1"/>
                </a:solidFill>
              </a:defRPr>
            </a:lvl1pPr>
          </a:lstStyle>
          <a:p>
            <a:r>
              <a:rPr lang="en-US" dirty="0"/>
              <a:t>Click to edit Master title style</a:t>
            </a:r>
          </a:p>
        </p:txBody>
      </p:sp>
      <p:sp>
        <p:nvSpPr>
          <p:cNvPr id="11" name="Subtitle 2"/>
          <p:cNvSpPr>
            <a:spLocks noGrp="1"/>
          </p:cNvSpPr>
          <p:nvPr>
            <p:ph type="subTitle" idx="1"/>
          </p:nvPr>
        </p:nvSpPr>
        <p:spPr>
          <a:xfrm>
            <a:off x="1371600" y="3886200"/>
            <a:ext cx="6400800" cy="1752600"/>
          </a:xfrm>
        </p:spPr>
        <p:txBody>
          <a:bodyPr lIns="0" tIns="0" rIns="0" bIns="0"/>
          <a:lstStyle>
            <a:lvl1pPr marL="0" indent="0" algn="ctr">
              <a:buNone/>
              <a:defRPr sz="2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15" name="Rectangle 13"/>
          <p:cNvSpPr>
            <a:spLocks noGrp="1" noChangeArrowheads="1"/>
          </p:cNvSpPr>
          <p:nvPr userDrawn="1">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277864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 with caption option">
    <p:spTree>
      <p:nvGrpSpPr>
        <p:cNvPr id="1" name=""/>
        <p:cNvGrpSpPr/>
        <p:nvPr/>
      </p:nvGrpSpPr>
      <p:grpSpPr>
        <a:xfrm>
          <a:off x="0" y="0"/>
          <a:ext cx="0" cy="0"/>
          <a:chOff x="0" y="0"/>
          <a:chExt cx="0" cy="0"/>
        </a:xfrm>
      </p:grpSpPr>
      <p:sp>
        <p:nvSpPr>
          <p:cNvPr id="8" name="Rectangle 7"/>
          <p:cNvSpPr/>
          <p:nvPr userDrawn="1"/>
        </p:nvSpPr>
        <p:spPr>
          <a:xfrm rot="16200000">
            <a:off x="-1828797" y="1828802"/>
            <a:ext cx="6858002" cy="3200397"/>
          </a:xfrm>
          <a:prstGeom prst="rect">
            <a:avLst/>
          </a:prstGeom>
          <a:solidFill>
            <a:srgbClr val="9BD3D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9" name="Text Placeholder 3"/>
          <p:cNvSpPr>
            <a:spLocks noGrp="1"/>
          </p:cNvSpPr>
          <p:nvPr>
            <p:ph type="body" sz="half" idx="16"/>
          </p:nvPr>
        </p:nvSpPr>
        <p:spPr>
          <a:xfrm>
            <a:off x="259309" y="1774209"/>
            <a:ext cx="2788693" cy="4351954"/>
          </a:xfrm>
        </p:spPr>
        <p:txBody>
          <a:bodyPr>
            <a:noAutofit/>
          </a:bodyPr>
          <a:lstStyle>
            <a:lvl1pPr marL="0" indent="0" algn="ctr">
              <a:buNone/>
              <a:defRPr sz="240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13" name="Text Placeholder 2"/>
          <p:cNvSpPr>
            <a:spLocks noGrp="1"/>
          </p:cNvSpPr>
          <p:nvPr>
            <p:ph type="body" idx="14"/>
          </p:nvPr>
        </p:nvSpPr>
        <p:spPr>
          <a:xfrm>
            <a:off x="3733410" y="1646238"/>
            <a:ext cx="5031178" cy="639762"/>
          </a:xfrm>
        </p:spPr>
        <p:txBody>
          <a:bodyPr anchor="b">
            <a:noAutofit/>
          </a:bodyPr>
          <a:lstStyle>
            <a:lvl1pPr marL="0" indent="0">
              <a:buNone/>
              <a:defRPr lang="en-US" sz="21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spcBef>
                <a:spcPct val="20000"/>
              </a:spcBef>
              <a:buClr>
                <a:schemeClr val="tx2"/>
              </a:buClr>
              <a:buFont typeface="Wingdings" pitchFamily="2" charset="2"/>
              <a:buNone/>
            </a:pPr>
            <a:r>
              <a:rPr lang="en-US"/>
              <a:t>Edit Master text styles</a:t>
            </a:r>
          </a:p>
        </p:txBody>
      </p:sp>
      <p:sp>
        <p:nvSpPr>
          <p:cNvPr id="14" name="Content Placeholder 2"/>
          <p:cNvSpPr>
            <a:spLocks noGrp="1"/>
          </p:cNvSpPr>
          <p:nvPr>
            <p:ph idx="15"/>
          </p:nvPr>
        </p:nvSpPr>
        <p:spPr>
          <a:xfrm>
            <a:off x="3733800" y="2332041"/>
            <a:ext cx="5029200" cy="3992563"/>
          </a:xfrm>
        </p:spPr>
        <p:txBody>
          <a:bodyPr>
            <a:normAutofit/>
          </a:bodyPr>
          <a:lstStyle>
            <a:lvl1pPr marL="257175" indent="-257175">
              <a:buClr>
                <a:schemeClr val="tx2"/>
              </a:buClr>
              <a:buFont typeface="Wingdings" pitchFamily="2" charset="2"/>
              <a:buChar char="§"/>
              <a:defRPr sz="1800"/>
            </a:lvl1pPr>
            <a:lvl2pPr>
              <a:buClr>
                <a:schemeClr val="accent2"/>
              </a:buClr>
              <a:defRPr sz="1500"/>
            </a:lvl2pPr>
            <a:lvl3pPr>
              <a:buClr>
                <a:schemeClr val="tx2"/>
              </a:buClr>
              <a:defRPr sz="1350"/>
            </a:lvl3pPr>
            <a:lvl4pPr>
              <a:buClr>
                <a:schemeClr val="accent3"/>
              </a:buClr>
              <a:defRPr sz="1200"/>
            </a:lvl4pPr>
            <a:lvl5pPr>
              <a:buClr>
                <a:schemeClr val="accent3"/>
              </a:buClr>
              <a:defRPr sz="1200"/>
            </a:lvl5pPr>
          </a:lstStyle>
          <a:p>
            <a:pPr lvl="0"/>
            <a:r>
              <a:rPr lang="en-US"/>
              <a:t>Edit Master text styles</a:t>
            </a:r>
          </a:p>
          <a:p>
            <a:pPr lvl="1"/>
            <a:r>
              <a:rPr lang="en-US"/>
              <a:t>Second level</a:t>
            </a:r>
          </a:p>
        </p:txBody>
      </p:sp>
      <p:sp>
        <p:nvSpPr>
          <p:cNvPr id="6"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3914578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078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Picture Placeholder 2"/>
          <p:cNvSpPr>
            <a:spLocks noGrp="1"/>
          </p:cNvSpPr>
          <p:nvPr>
            <p:ph type="pic" idx="1"/>
          </p:nvPr>
        </p:nvSpPr>
        <p:spPr>
          <a:xfrm>
            <a:off x="1" y="0"/>
            <a:ext cx="9144000"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Tree>
    <p:extLst>
      <p:ext uri="{BB962C8B-B14F-4D97-AF65-F5344CB8AC3E}">
        <p14:creationId xmlns:p14="http://schemas.microsoft.com/office/powerpoint/2010/main" val="1536942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 r="25019"/>
          <a:stretch/>
        </p:blipFill>
        <p:spPr>
          <a:xfrm>
            <a:off x="1" y="0"/>
            <a:ext cx="9143999" cy="6858000"/>
          </a:xfrm>
          <a:prstGeom prst="rect">
            <a:avLst/>
          </a:prstGeom>
        </p:spPr>
      </p:pic>
      <p:sp>
        <p:nvSpPr>
          <p:cNvPr id="2" name="Title 1"/>
          <p:cNvSpPr>
            <a:spLocks noGrp="1"/>
          </p:cNvSpPr>
          <p:nvPr>
            <p:ph type="ctrTitle" hasCustomPrompt="1"/>
          </p:nvPr>
        </p:nvSpPr>
        <p:spPr>
          <a:xfrm>
            <a:off x="685800" y="2130427"/>
            <a:ext cx="7772400" cy="1470025"/>
          </a:xfrm>
        </p:spPr>
        <p:txBody>
          <a:bodyPr lIns="0" tIns="0" rIns="0" bIns="0" anchor="t" anchorCtr="0">
            <a:noAutofit/>
          </a:bodyPr>
          <a:lstStyle>
            <a:lvl1pPr algn="ctr">
              <a:defRPr sz="4400" b="1">
                <a:latin typeface="Arial Narrow" pitchFamily="34" charset="0"/>
              </a:defRPr>
            </a:lvl1pPr>
          </a:lstStyle>
          <a:p>
            <a:r>
              <a:rPr lang="en-US" dirty="0"/>
              <a:t>Click to enter title</a:t>
            </a:r>
          </a:p>
        </p:txBody>
      </p:sp>
      <p:sp>
        <p:nvSpPr>
          <p:cNvPr id="3" name="Subtitle 2"/>
          <p:cNvSpPr>
            <a:spLocks noGrp="1"/>
          </p:cNvSpPr>
          <p:nvPr>
            <p:ph type="subTitle" idx="1" hasCustomPrompt="1"/>
          </p:nvPr>
        </p:nvSpPr>
        <p:spPr>
          <a:xfrm>
            <a:off x="1371600" y="3886200"/>
            <a:ext cx="6400800" cy="1752600"/>
          </a:xfrm>
        </p:spPr>
        <p:txBody>
          <a:bodyPr lIns="0" tIns="0" rIns="0" bIns="0"/>
          <a:lstStyle>
            <a:lvl1pPr marL="0" indent="0" algn="ctr">
              <a:buNone/>
              <a:defRPr sz="3200">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enter subtitle</a:t>
            </a:r>
          </a:p>
        </p:txBody>
      </p:sp>
      <p:sp>
        <p:nvSpPr>
          <p:cNvPr id="16"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2"/>
                </a:solidFill>
                <a:latin typeface="Tahoma" pitchFamily="34" charset="0"/>
              </a:defRPr>
            </a:lvl1pPr>
          </a:lstStyle>
          <a:p>
            <a:pPr>
              <a:defRPr/>
            </a:pPr>
            <a:fld id="{F88DCA8E-74FF-485D-86A8-4A66FD62B32A}" type="slidenum">
              <a:rPr lang="en-US" smtClean="0"/>
              <a:pPr>
                <a:defRPr/>
              </a:pPr>
              <a:t>‹#›</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104" y="5744384"/>
            <a:ext cx="1141735" cy="1013035"/>
          </a:xfrm>
          <a:prstGeom prst="rect">
            <a:avLst/>
          </a:prstGeom>
        </p:spPr>
      </p:pic>
    </p:spTree>
    <p:extLst>
      <p:ext uri="{BB962C8B-B14F-4D97-AF65-F5344CB8AC3E}">
        <p14:creationId xmlns:p14="http://schemas.microsoft.com/office/powerpoint/2010/main" val="117460786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ulle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0644" y="1600202"/>
            <a:ext cx="8076156" cy="4525963"/>
          </a:xfrm>
        </p:spPr>
        <p:txBody>
          <a:bodyPr>
            <a:noAutofit/>
          </a:bodyPr>
          <a:lstStyle>
            <a:lvl1pPr marL="257175" indent="-257175">
              <a:buClr>
                <a:schemeClr val="tx2"/>
              </a:buClr>
              <a:buFont typeface="Wingdings" pitchFamily="2" charset="2"/>
              <a:buChar char="§"/>
              <a:defRPr sz="2800"/>
            </a:lvl1pPr>
            <a:lvl2pPr>
              <a:buClr>
                <a:schemeClr val="accent2"/>
              </a:buClr>
              <a:defRPr sz="2400"/>
            </a:lvl2pPr>
            <a:lvl3pPr>
              <a:buClr>
                <a:schemeClr val="accent3"/>
              </a:buClr>
              <a:defRPr sz="2400"/>
            </a:lvl3pPr>
            <a:lvl4pPr>
              <a:buClr>
                <a:schemeClr val="accent3"/>
              </a:buClr>
              <a:defRPr sz="1500"/>
            </a:lvl4pPr>
            <a:lvl5pPr>
              <a:buClr>
                <a:schemeClr val="accent3"/>
              </a:buClr>
              <a:defRPr sz="1500"/>
            </a:lvl5pPr>
          </a:lstStyle>
          <a:p>
            <a:pPr lvl="0"/>
            <a:r>
              <a:rPr lang="en-US" dirty="0"/>
              <a:t>Click to enter bullets</a:t>
            </a:r>
          </a:p>
          <a:p>
            <a:pPr lvl="1"/>
            <a:r>
              <a:rPr lang="en-US" dirty="0"/>
              <a:t>Second level</a:t>
            </a:r>
          </a:p>
          <a:p>
            <a:pPr lvl="2"/>
            <a:r>
              <a:rPr lang="en-US" dirty="0"/>
              <a:t>Third level</a:t>
            </a:r>
          </a:p>
        </p:txBody>
      </p:sp>
      <p:sp>
        <p:nvSpPr>
          <p:cNvPr id="12" name="Title 1"/>
          <p:cNvSpPr>
            <a:spLocks noGrp="1"/>
          </p:cNvSpPr>
          <p:nvPr>
            <p:ph type="title" hasCustomPrompt="1"/>
          </p:nvPr>
        </p:nvSpPr>
        <p:spPr>
          <a:xfrm>
            <a:off x="610644" y="263856"/>
            <a:ext cx="8076156" cy="838200"/>
          </a:xfrm>
        </p:spPr>
        <p:txBody>
          <a:bodyPr tIns="0" bIns="0" anchor="b" anchorCtr="0">
            <a:noAutofit/>
          </a:bodyPr>
          <a:lstStyle>
            <a:lvl1pPr>
              <a:defRPr sz="3600" b="1">
                <a:latin typeface="Arial Narrow" pitchFamily="34" charset="0"/>
              </a:defRPr>
            </a:lvl1pPr>
          </a:lstStyle>
          <a:p>
            <a:r>
              <a:rPr lang="en-US" dirty="0"/>
              <a:t>Click to add title</a:t>
            </a:r>
          </a:p>
        </p:txBody>
      </p:sp>
      <p:sp>
        <p:nvSpPr>
          <p:cNvPr id="17"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r="95914"/>
          <a:stretch/>
        </p:blipFill>
        <p:spPr>
          <a:xfrm>
            <a:off x="1" y="0"/>
            <a:ext cx="497909" cy="6858000"/>
          </a:xfrm>
          <a:prstGeom prst="rect">
            <a:avLst/>
          </a:prstGeom>
        </p:spPr>
      </p:pic>
    </p:spTree>
    <p:extLst>
      <p:ext uri="{BB962C8B-B14F-4D97-AF65-F5344CB8AC3E}">
        <p14:creationId xmlns:p14="http://schemas.microsoft.com/office/powerpoint/2010/main" val="3091671337"/>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with picture top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038600" cy="4525963"/>
          </a:xfrm>
        </p:spPr>
        <p:txBody>
          <a:bodyPr>
            <a:noAutofit/>
          </a:bodyPr>
          <a:lstStyle>
            <a:lvl1pPr marL="342900" indent="-342900">
              <a:buClr>
                <a:schemeClr val="tx2"/>
              </a:buClr>
              <a:buFont typeface="Wingdings" pitchFamily="2" charset="2"/>
              <a:buChar char="§"/>
              <a:defRPr sz="2800"/>
            </a:lvl1pPr>
            <a:lvl2pPr>
              <a:buClr>
                <a:schemeClr val="accent2"/>
              </a:buClr>
              <a:defRPr/>
            </a:lvl2pPr>
            <a:lvl3pPr>
              <a:buClr>
                <a:schemeClr val="accent3"/>
              </a:buClr>
              <a:defRPr/>
            </a:lvl3pPr>
            <a:lvl4pPr>
              <a:buClr>
                <a:schemeClr val="accent3"/>
              </a:buClr>
              <a:defRPr/>
            </a:lvl4pPr>
            <a:lvl5pPr>
              <a:buClr>
                <a:schemeClr val="accent3"/>
              </a:buClr>
              <a:defRPr/>
            </a:lvl5pPr>
          </a:lstStyle>
          <a:p>
            <a:pPr lvl="0"/>
            <a:r>
              <a:rPr lang="en-US" smtClean="0"/>
              <a:t>Click to edit Master text styles</a:t>
            </a:r>
          </a:p>
        </p:txBody>
      </p:sp>
      <p:sp>
        <p:nvSpPr>
          <p:cNvPr id="17" name="Picture Placeholder 2"/>
          <p:cNvSpPr>
            <a:spLocks noGrp="1"/>
          </p:cNvSpPr>
          <p:nvPr>
            <p:ph type="pic" idx="13"/>
          </p:nvPr>
        </p:nvSpPr>
        <p:spPr>
          <a:xfrm>
            <a:off x="4648200" y="1600200"/>
            <a:ext cx="4495800" cy="5257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grpSp>
        <p:nvGrpSpPr>
          <p:cNvPr id="11" name="Group 10"/>
          <p:cNvGrpSpPr/>
          <p:nvPr userDrawn="1"/>
        </p:nvGrpSpPr>
        <p:grpSpPr>
          <a:xfrm>
            <a:off x="0" y="1143000"/>
            <a:ext cx="9144000" cy="152400"/>
            <a:chOff x="0" y="1143000"/>
            <a:chExt cx="9144000" cy="152400"/>
          </a:xfrm>
        </p:grpSpPr>
        <p:sp>
          <p:nvSpPr>
            <p:cNvPr id="18" name="Rectangle 17"/>
            <p:cNvSpPr/>
            <p:nvPr userDrawn="1"/>
          </p:nvSpPr>
          <p:spPr>
            <a:xfrm>
              <a:off x="0" y="1143000"/>
              <a:ext cx="22128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2212848" y="1143000"/>
              <a:ext cx="2359152"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4572000" y="1143000"/>
              <a:ext cx="23622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6934200" y="1143000"/>
              <a:ext cx="22098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a:spLocks noGrp="1"/>
          </p:cNvSpPr>
          <p:nvPr>
            <p:ph type="title" hasCustomPrompt="1"/>
          </p:nvPr>
        </p:nvSpPr>
        <p:spPr>
          <a:xfrm>
            <a:off x="457200" y="263856"/>
            <a:ext cx="8229600" cy="838200"/>
          </a:xfrm>
        </p:spPr>
        <p:txBody>
          <a:bodyPr tIns="0" bIns="0" anchor="b" anchorCtr="0">
            <a:noAutofit/>
          </a:bodyPr>
          <a:lstStyle>
            <a:lvl1pPr>
              <a:defRPr sz="3600" b="1">
                <a:latin typeface="Arial Narrow" pitchFamily="34" charset="0"/>
              </a:defRPr>
            </a:lvl1pPr>
          </a:lstStyle>
          <a:p>
            <a:r>
              <a:rPr lang="en-US" dirty="0" smtClean="0"/>
              <a:t>Click to edit Master style</a:t>
            </a:r>
            <a:endParaRPr lang="en-US" dirty="0"/>
          </a:p>
        </p:txBody>
      </p:sp>
      <p:sp>
        <p:nvSpPr>
          <p:cNvPr id="22"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665122809"/>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or transition slide 2">
    <p:spTree>
      <p:nvGrpSpPr>
        <p:cNvPr id="1" name=""/>
        <p:cNvGrpSpPr/>
        <p:nvPr/>
      </p:nvGrpSpPr>
      <p:grpSpPr>
        <a:xfrm>
          <a:off x="0" y="0"/>
          <a:ext cx="0" cy="0"/>
          <a:chOff x="0" y="0"/>
          <a:chExt cx="0" cy="0"/>
        </a:xfrm>
      </p:grpSpPr>
      <p:sp>
        <p:nvSpPr>
          <p:cNvPr id="9" name="Rectangle 8"/>
          <p:cNvSpPr/>
          <p:nvPr userDrawn="1"/>
        </p:nvSpPr>
        <p:spPr>
          <a:xfrm rot="16200000">
            <a:off x="1828802" y="-457203"/>
            <a:ext cx="5486402" cy="914400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0" y="1143000"/>
            <a:ext cx="9144000" cy="152400"/>
            <a:chOff x="0" y="1143000"/>
            <a:chExt cx="9144000" cy="152400"/>
          </a:xfrm>
        </p:grpSpPr>
        <p:sp>
          <p:nvSpPr>
            <p:cNvPr id="4" name="Rectangle 3"/>
            <p:cNvSpPr/>
            <p:nvPr userDrawn="1"/>
          </p:nvSpPr>
          <p:spPr>
            <a:xfrm>
              <a:off x="0" y="1143000"/>
              <a:ext cx="2212848"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212848" y="1143000"/>
              <a:ext cx="2359152"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572000" y="1143000"/>
              <a:ext cx="2362200" cy="152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934200" y="1143000"/>
              <a:ext cx="22098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a:spLocks noGrp="1"/>
          </p:cNvSpPr>
          <p:nvPr>
            <p:ph type="ctrTitle"/>
          </p:nvPr>
        </p:nvSpPr>
        <p:spPr>
          <a:xfrm>
            <a:off x="685800" y="2130425"/>
            <a:ext cx="7772400" cy="1470025"/>
          </a:xfrm>
        </p:spPr>
        <p:txBody>
          <a:bodyPr lIns="0" tIns="0" rIns="0" bIns="0" anchor="t" anchorCtr="0">
            <a:noAutofit/>
          </a:bodyPr>
          <a:lstStyle>
            <a:lvl1pPr algn="ctr">
              <a:defRPr sz="4400">
                <a:solidFill>
                  <a:schemeClr val="bg1"/>
                </a:solidFill>
              </a:defRPr>
            </a:lvl1pPr>
          </a:lstStyle>
          <a:p>
            <a:r>
              <a:rPr lang="en-US" smtClean="0"/>
              <a:t>Click to edit Master title style</a:t>
            </a:r>
            <a:endParaRPr lang="en-US" dirty="0"/>
          </a:p>
        </p:txBody>
      </p:sp>
      <p:sp>
        <p:nvSpPr>
          <p:cNvPr id="11" name="Subtitle 2"/>
          <p:cNvSpPr>
            <a:spLocks noGrp="1"/>
          </p:cNvSpPr>
          <p:nvPr>
            <p:ph type="subTitle" idx="1"/>
          </p:nvPr>
        </p:nvSpPr>
        <p:spPr>
          <a:xfrm>
            <a:off x="1371600" y="3886200"/>
            <a:ext cx="6400800" cy="1752600"/>
          </a:xfrm>
        </p:spPr>
        <p:txBody>
          <a:bodyPr lIns="0" tIns="0" rIns="0" bIns="0"/>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grpSp>
        <p:nvGrpSpPr>
          <p:cNvPr id="12" name="Group 11"/>
          <p:cNvGrpSpPr/>
          <p:nvPr userDrawn="1"/>
        </p:nvGrpSpPr>
        <p:grpSpPr>
          <a:xfrm>
            <a:off x="6934200" y="0"/>
            <a:ext cx="2209800" cy="1066800"/>
            <a:chOff x="6934200" y="0"/>
            <a:chExt cx="2209800" cy="1066800"/>
          </a:xfrm>
        </p:grpSpPr>
        <p:sp>
          <p:nvSpPr>
            <p:cNvPr id="13" name="Rectangle 12"/>
            <p:cNvSpPr/>
            <p:nvPr userDrawn="1"/>
          </p:nvSpPr>
          <p:spPr>
            <a:xfrm>
              <a:off x="6934200" y="0"/>
              <a:ext cx="2209800" cy="1066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a:xfrm>
              <a:off x="7010400" y="142568"/>
              <a:ext cx="2057400" cy="656590"/>
            </a:xfrm>
            <a:prstGeom prst="rect">
              <a:avLst/>
            </a:prstGeom>
            <a:noFill/>
          </p:spPr>
          <p:txBody>
            <a:bodyPr wrap="square" rtlCol="0">
              <a:spAutoFit/>
            </a:bodyPr>
            <a:lstStyle/>
            <a:p>
              <a:pPr>
                <a:lnSpc>
                  <a:spcPts val="2200"/>
                </a:lnSpc>
              </a:pPr>
              <a:r>
                <a:rPr lang="en-US" sz="2200" b="1" dirty="0" smtClean="0">
                  <a:solidFill>
                    <a:schemeClr val="bg1"/>
                  </a:solidFill>
                  <a:latin typeface="Arial Narrow" pitchFamily="34" charset="0"/>
                </a:rPr>
                <a:t>Wilder</a:t>
              </a:r>
            </a:p>
            <a:p>
              <a:pPr>
                <a:lnSpc>
                  <a:spcPts val="2200"/>
                </a:lnSpc>
              </a:pPr>
              <a:r>
                <a:rPr lang="en-US" sz="2200" b="1" dirty="0" smtClean="0">
                  <a:solidFill>
                    <a:schemeClr val="bg1"/>
                  </a:solidFill>
                  <a:latin typeface="Arial Narrow" pitchFamily="34" charset="0"/>
                </a:rPr>
                <a:t>Research</a:t>
              </a:r>
              <a:endParaRPr lang="en-US" sz="2200" b="1" dirty="0">
                <a:solidFill>
                  <a:schemeClr val="bg1"/>
                </a:solidFill>
                <a:latin typeface="Arial Narrow" pitchFamily="34" charset="0"/>
              </a:endParaRPr>
            </a:p>
          </p:txBody>
        </p:sp>
      </p:grpSp>
      <p:sp>
        <p:nvSpPr>
          <p:cNvPr id="15"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2466553663"/>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hart/tab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00204"/>
            <a:ext cx="8578613" cy="4525963"/>
          </a:xfrm>
        </p:spPr>
        <p:txBody>
          <a:bodyPr>
            <a:noAutofit/>
          </a:bodyPr>
          <a:lstStyle>
            <a:lvl1pPr marL="0" indent="0">
              <a:buClr>
                <a:schemeClr val="tx2"/>
              </a:buClr>
              <a:buFont typeface="Wingdings" pitchFamily="2" charset="2"/>
              <a:buNone/>
              <a:defRPr sz="2800"/>
            </a:lvl1pPr>
            <a:lvl2pPr>
              <a:buClr>
                <a:schemeClr val="accent2"/>
              </a:buClr>
              <a:defRPr sz="1800"/>
            </a:lvl2pPr>
            <a:lvl3pPr>
              <a:buClr>
                <a:schemeClr val="accent3"/>
              </a:buClr>
              <a:defRPr sz="1500"/>
            </a:lvl3pPr>
            <a:lvl4pPr>
              <a:buClr>
                <a:schemeClr val="accent3"/>
              </a:buClr>
              <a:defRPr sz="1500"/>
            </a:lvl4pPr>
            <a:lvl5pPr>
              <a:buClr>
                <a:schemeClr val="accent3"/>
              </a:buClr>
              <a:defRPr sz="1500"/>
            </a:lvl5pPr>
          </a:lstStyle>
          <a:p>
            <a:pPr lvl="0"/>
            <a:r>
              <a:rPr lang="en-US" dirty="0" smtClean="0"/>
              <a:t>Edit Master text styles</a:t>
            </a:r>
          </a:p>
        </p:txBody>
      </p:sp>
      <p:sp>
        <p:nvSpPr>
          <p:cNvPr id="10" name="Title 1"/>
          <p:cNvSpPr>
            <a:spLocks noGrp="1"/>
          </p:cNvSpPr>
          <p:nvPr>
            <p:ph type="title" hasCustomPrompt="1"/>
          </p:nvPr>
        </p:nvSpPr>
        <p:spPr>
          <a:xfrm>
            <a:off x="331470" y="263856"/>
            <a:ext cx="8578613" cy="838200"/>
          </a:xfrm>
        </p:spPr>
        <p:txBody>
          <a:bodyPr tIns="0" bIns="0" anchor="b" anchorCtr="0">
            <a:noAutofit/>
          </a:bodyPr>
          <a:lstStyle>
            <a:lvl1pPr>
              <a:defRPr sz="3600" b="1">
                <a:latin typeface="Arial Narrow" pitchFamily="34" charset="0"/>
              </a:defRPr>
            </a:lvl1pPr>
          </a:lstStyle>
          <a:p>
            <a:r>
              <a:rPr lang="en-US" dirty="0" smtClean="0"/>
              <a:t>Click to edit Master style</a:t>
            </a:r>
            <a:endParaRPr lang="en-US" dirty="0"/>
          </a:p>
        </p:txBody>
      </p:sp>
      <p:sp>
        <p:nvSpPr>
          <p:cNvPr id="20"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91324" r="24914"/>
          <a:stretch/>
        </p:blipFill>
        <p:spPr>
          <a:xfrm>
            <a:off x="-1" y="6263014"/>
            <a:ext cx="9154633" cy="594986"/>
          </a:xfrm>
          <a:prstGeom prst="rect">
            <a:avLst/>
          </a:prstGeom>
        </p:spPr>
      </p:pic>
    </p:spTree>
    <p:extLst>
      <p:ext uri="{BB962C8B-B14F-4D97-AF65-F5344CB8AC3E}">
        <p14:creationId xmlns:p14="http://schemas.microsoft.com/office/powerpoint/2010/main" val="36917980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b="77489"/>
          <a:stretch/>
        </p:blipFill>
        <p:spPr>
          <a:xfrm>
            <a:off x="1" y="0"/>
            <a:ext cx="9144000" cy="1543792"/>
          </a:xfrm>
          <a:prstGeom prst="rect">
            <a:avLst/>
          </a:prstGeom>
        </p:spPr>
      </p:pic>
      <p:sp>
        <p:nvSpPr>
          <p:cNvPr id="12" name="Title 1"/>
          <p:cNvSpPr>
            <a:spLocks noGrp="1"/>
          </p:cNvSpPr>
          <p:nvPr>
            <p:ph type="title" hasCustomPrompt="1"/>
          </p:nvPr>
        </p:nvSpPr>
        <p:spPr>
          <a:xfrm>
            <a:off x="457200" y="263856"/>
            <a:ext cx="8229600" cy="838200"/>
          </a:xfrm>
        </p:spPr>
        <p:txBody>
          <a:bodyPr tIns="0" bIns="0" anchor="b" anchorCtr="0">
            <a:noAutofit/>
          </a:bodyPr>
          <a:lstStyle>
            <a:lvl1pPr>
              <a:defRPr sz="3600" b="1">
                <a:solidFill>
                  <a:schemeClr val="bg1"/>
                </a:solidFill>
                <a:latin typeface="Arial Narrow" pitchFamily="34" charset="0"/>
              </a:defRPr>
            </a:lvl1pPr>
          </a:lstStyle>
          <a:p>
            <a:r>
              <a:rPr lang="en-US" dirty="0"/>
              <a:t>Click to edit Master style</a:t>
            </a:r>
          </a:p>
        </p:txBody>
      </p:sp>
      <p:sp>
        <p:nvSpPr>
          <p:cNvPr id="20"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
        <p:nvSpPr>
          <p:cNvPr id="17" name="Content Placeholder 2"/>
          <p:cNvSpPr>
            <a:spLocks noGrp="1"/>
          </p:cNvSpPr>
          <p:nvPr>
            <p:ph idx="1" hasCustomPrompt="1"/>
          </p:nvPr>
        </p:nvSpPr>
        <p:spPr>
          <a:xfrm>
            <a:off x="457200" y="1888302"/>
            <a:ext cx="8229600" cy="4525963"/>
          </a:xfrm>
        </p:spPr>
        <p:txBody>
          <a:bodyPr>
            <a:noAutofit/>
          </a:bodyPr>
          <a:lstStyle>
            <a:lvl1pPr marL="257175" indent="-257175">
              <a:buClr>
                <a:schemeClr val="tx2"/>
              </a:buClr>
              <a:buFont typeface="Wingdings" pitchFamily="2" charset="2"/>
              <a:buChar char="§"/>
              <a:defRPr sz="2800"/>
            </a:lvl1pPr>
            <a:lvl2pPr>
              <a:buClr>
                <a:schemeClr val="accent2"/>
              </a:buClr>
              <a:defRPr sz="2400"/>
            </a:lvl2pPr>
            <a:lvl3pPr>
              <a:buClr>
                <a:schemeClr val="accent3"/>
              </a:buClr>
              <a:defRPr sz="2400"/>
            </a:lvl3pPr>
            <a:lvl4pPr>
              <a:buClr>
                <a:schemeClr val="accent3"/>
              </a:buClr>
              <a:defRPr sz="1500"/>
            </a:lvl4pPr>
            <a:lvl5pPr>
              <a:buClr>
                <a:schemeClr val="accent3"/>
              </a:buClr>
              <a:defRPr sz="1500"/>
            </a:lvl5pPr>
          </a:lstStyle>
          <a:p>
            <a:pPr lvl="0"/>
            <a:r>
              <a:rPr lang="en-US" dirty="0"/>
              <a:t>Click to enter agenda items</a:t>
            </a:r>
          </a:p>
          <a:p>
            <a:pPr lvl="1"/>
            <a:r>
              <a:rPr lang="en-US" dirty="0"/>
              <a:t>Second level</a:t>
            </a:r>
          </a:p>
          <a:p>
            <a:pPr lvl="2"/>
            <a:r>
              <a:rPr lang="en-US" dirty="0"/>
              <a:t>Third level</a:t>
            </a:r>
          </a:p>
        </p:txBody>
      </p:sp>
    </p:spTree>
    <p:extLst>
      <p:ext uri="{BB962C8B-B14F-4D97-AF65-F5344CB8AC3E}">
        <p14:creationId xmlns:p14="http://schemas.microsoft.com/office/powerpoint/2010/main" val="2596339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0644" y="1600204"/>
            <a:ext cx="8076156" cy="4525963"/>
          </a:xfrm>
        </p:spPr>
        <p:txBody>
          <a:bodyPr>
            <a:noAutofit/>
          </a:bodyPr>
          <a:lstStyle>
            <a:lvl1pPr marL="257175" indent="-257175">
              <a:buClr>
                <a:schemeClr val="tx2"/>
              </a:buClr>
              <a:buFont typeface="Wingdings" pitchFamily="2" charset="2"/>
              <a:buChar char="§"/>
              <a:defRPr sz="2800"/>
            </a:lvl1pPr>
            <a:lvl2pPr>
              <a:buClr>
                <a:schemeClr val="accent2"/>
              </a:buClr>
              <a:defRPr sz="2400"/>
            </a:lvl2pPr>
            <a:lvl3pPr>
              <a:buClr>
                <a:schemeClr val="accent3"/>
              </a:buClr>
              <a:defRPr sz="1800"/>
            </a:lvl3pPr>
            <a:lvl4pPr>
              <a:buClr>
                <a:schemeClr val="accent3"/>
              </a:buClr>
              <a:defRPr sz="1500"/>
            </a:lvl4pPr>
            <a:lvl5pPr>
              <a:buClr>
                <a:schemeClr val="accent3"/>
              </a:buClr>
              <a:defRPr sz="1500"/>
            </a:lvl5pPr>
          </a:lstStyle>
          <a:p>
            <a:pPr lvl="0"/>
            <a:r>
              <a:rPr lang="en-US" dirty="0"/>
              <a:t>Click to enter bullets</a:t>
            </a:r>
          </a:p>
          <a:p>
            <a:pPr lvl="1"/>
            <a:r>
              <a:rPr lang="en-US" dirty="0"/>
              <a:t>Second level</a:t>
            </a:r>
          </a:p>
          <a:p>
            <a:pPr lvl="2"/>
            <a:r>
              <a:rPr lang="en-US" dirty="0"/>
              <a:t>Third level</a:t>
            </a:r>
          </a:p>
        </p:txBody>
      </p:sp>
      <p:sp>
        <p:nvSpPr>
          <p:cNvPr id="12" name="Title 1"/>
          <p:cNvSpPr>
            <a:spLocks noGrp="1"/>
          </p:cNvSpPr>
          <p:nvPr>
            <p:ph type="title" hasCustomPrompt="1"/>
          </p:nvPr>
        </p:nvSpPr>
        <p:spPr>
          <a:xfrm>
            <a:off x="610644" y="263856"/>
            <a:ext cx="8076156" cy="838200"/>
          </a:xfrm>
        </p:spPr>
        <p:txBody>
          <a:bodyPr tIns="0" bIns="0" anchor="b" anchorCtr="0">
            <a:noAutofit/>
          </a:bodyPr>
          <a:lstStyle>
            <a:lvl1pPr>
              <a:defRPr sz="3600" b="1">
                <a:latin typeface="Arial Narrow" pitchFamily="34" charset="0"/>
              </a:defRPr>
            </a:lvl1pPr>
          </a:lstStyle>
          <a:p>
            <a:r>
              <a:rPr lang="en-US" dirty="0"/>
              <a:t>Click to add title</a:t>
            </a:r>
          </a:p>
        </p:txBody>
      </p:sp>
      <p:sp>
        <p:nvSpPr>
          <p:cNvPr id="17"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r="95914"/>
          <a:stretch/>
        </p:blipFill>
        <p:spPr>
          <a:xfrm>
            <a:off x="2" y="0"/>
            <a:ext cx="497909" cy="6858000"/>
          </a:xfrm>
          <a:prstGeom prst="rect">
            <a:avLst/>
          </a:prstGeom>
        </p:spPr>
      </p:pic>
    </p:spTree>
    <p:extLst>
      <p:ext uri="{BB962C8B-B14F-4D97-AF65-F5344CB8AC3E}">
        <p14:creationId xmlns:p14="http://schemas.microsoft.com/office/powerpoint/2010/main" val="351668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tabl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470" y="1600204"/>
            <a:ext cx="8578613" cy="4525963"/>
          </a:xfrm>
        </p:spPr>
        <p:txBody>
          <a:bodyPr>
            <a:noAutofit/>
          </a:bodyPr>
          <a:lstStyle>
            <a:lvl1pPr marL="0" indent="0">
              <a:buClr>
                <a:schemeClr val="tx2"/>
              </a:buClr>
              <a:buFont typeface="Wingdings" pitchFamily="2" charset="2"/>
              <a:buNone/>
              <a:defRPr sz="2800"/>
            </a:lvl1pPr>
            <a:lvl2pPr>
              <a:buClr>
                <a:schemeClr val="accent2"/>
              </a:buClr>
              <a:defRPr sz="1800"/>
            </a:lvl2pPr>
            <a:lvl3pPr>
              <a:buClr>
                <a:schemeClr val="accent3"/>
              </a:buClr>
              <a:defRPr sz="1500"/>
            </a:lvl3pPr>
            <a:lvl4pPr>
              <a:buClr>
                <a:schemeClr val="accent3"/>
              </a:buClr>
              <a:defRPr sz="1500"/>
            </a:lvl4pPr>
            <a:lvl5pPr>
              <a:buClr>
                <a:schemeClr val="accent3"/>
              </a:buClr>
              <a:defRPr sz="1500"/>
            </a:lvl5pPr>
          </a:lstStyle>
          <a:p>
            <a:pPr lvl="0"/>
            <a:r>
              <a:rPr lang="en-US" dirty="0"/>
              <a:t>Edit Master text styles</a:t>
            </a:r>
          </a:p>
        </p:txBody>
      </p:sp>
      <p:sp>
        <p:nvSpPr>
          <p:cNvPr id="10" name="Title 1"/>
          <p:cNvSpPr>
            <a:spLocks noGrp="1"/>
          </p:cNvSpPr>
          <p:nvPr>
            <p:ph type="title" hasCustomPrompt="1"/>
          </p:nvPr>
        </p:nvSpPr>
        <p:spPr>
          <a:xfrm>
            <a:off x="331470" y="263856"/>
            <a:ext cx="8578613" cy="838200"/>
          </a:xfrm>
        </p:spPr>
        <p:txBody>
          <a:bodyPr tIns="0" bIns="0" anchor="b" anchorCtr="0">
            <a:noAutofit/>
          </a:bodyPr>
          <a:lstStyle>
            <a:lvl1pPr>
              <a:defRPr sz="3600" b="1">
                <a:latin typeface="Arial Narrow" pitchFamily="34" charset="0"/>
              </a:defRPr>
            </a:lvl1pPr>
          </a:lstStyle>
          <a:p>
            <a:r>
              <a:rPr lang="en-US" dirty="0"/>
              <a:t>Click to edit Master style</a:t>
            </a:r>
          </a:p>
        </p:txBody>
      </p:sp>
      <p:sp>
        <p:nvSpPr>
          <p:cNvPr id="20"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91324" r="24914"/>
          <a:stretch/>
        </p:blipFill>
        <p:spPr>
          <a:xfrm>
            <a:off x="-1" y="6263014"/>
            <a:ext cx="9154633" cy="594986"/>
          </a:xfrm>
          <a:prstGeom prst="rect">
            <a:avLst/>
          </a:prstGeom>
        </p:spPr>
      </p:pic>
    </p:spTree>
    <p:extLst>
      <p:ext uri="{BB962C8B-B14F-4D97-AF65-F5344CB8AC3E}">
        <p14:creationId xmlns:p14="http://schemas.microsoft.com/office/powerpoint/2010/main" val="168817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icture">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 y="0"/>
            <a:ext cx="9144000"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228925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ture top ba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b="77808"/>
          <a:stretch/>
        </p:blipFill>
        <p:spPr>
          <a:xfrm>
            <a:off x="1" y="0"/>
            <a:ext cx="9144000" cy="1521912"/>
          </a:xfrm>
          <a:prstGeom prst="rect">
            <a:avLst/>
          </a:prstGeom>
        </p:spPr>
      </p:pic>
      <p:sp>
        <p:nvSpPr>
          <p:cNvPr id="3" name="Content Placeholder 2"/>
          <p:cNvSpPr>
            <a:spLocks noGrp="1"/>
          </p:cNvSpPr>
          <p:nvPr>
            <p:ph idx="1"/>
          </p:nvPr>
        </p:nvSpPr>
        <p:spPr>
          <a:xfrm>
            <a:off x="457200" y="1785768"/>
            <a:ext cx="4038600" cy="4340396"/>
          </a:xfrm>
        </p:spPr>
        <p:txBody>
          <a:bodyPr>
            <a:noAutofit/>
          </a:bodyPr>
          <a:lstStyle>
            <a:lvl1pPr marL="257175" indent="-257175">
              <a:buClr>
                <a:schemeClr val="tx2"/>
              </a:buClr>
              <a:buFont typeface="Wingdings" pitchFamily="2" charset="2"/>
              <a:buChar char="§"/>
              <a:defRPr sz="2100"/>
            </a:lvl1pPr>
            <a:lvl2pPr>
              <a:buClr>
                <a:schemeClr val="accent2"/>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p:txBody>
      </p:sp>
      <p:sp>
        <p:nvSpPr>
          <p:cNvPr id="17" name="Picture Placeholder 2"/>
          <p:cNvSpPr>
            <a:spLocks noGrp="1"/>
          </p:cNvSpPr>
          <p:nvPr>
            <p:ph type="pic" idx="13"/>
          </p:nvPr>
        </p:nvSpPr>
        <p:spPr>
          <a:xfrm>
            <a:off x="4648200" y="1521912"/>
            <a:ext cx="4495800" cy="533608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2" name="Title 1"/>
          <p:cNvSpPr>
            <a:spLocks noGrp="1"/>
          </p:cNvSpPr>
          <p:nvPr>
            <p:ph type="title" hasCustomPrompt="1"/>
          </p:nvPr>
        </p:nvSpPr>
        <p:spPr>
          <a:xfrm>
            <a:off x="457200" y="263856"/>
            <a:ext cx="8229600" cy="838200"/>
          </a:xfrm>
        </p:spPr>
        <p:txBody>
          <a:bodyPr tIns="0" bIns="0" anchor="b" anchorCtr="0">
            <a:noAutofit/>
          </a:bodyPr>
          <a:lstStyle>
            <a:lvl1pPr>
              <a:defRPr sz="2700" b="1">
                <a:latin typeface="Arial Narrow" pitchFamily="34" charset="0"/>
              </a:defRPr>
            </a:lvl1pPr>
          </a:lstStyle>
          <a:p>
            <a:r>
              <a:rPr lang="en-US" dirty="0"/>
              <a:t>Click to edit Master style</a:t>
            </a:r>
          </a:p>
        </p:txBody>
      </p:sp>
      <p:sp>
        <p:nvSpPr>
          <p:cNvPr id="13"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316824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picture side bar">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5019" b="77719"/>
          <a:stretch/>
        </p:blipFill>
        <p:spPr>
          <a:xfrm>
            <a:off x="1" y="171"/>
            <a:ext cx="9144000" cy="1528004"/>
          </a:xfrm>
          <a:prstGeom prst="rect">
            <a:avLst/>
          </a:prstGeom>
        </p:spPr>
      </p:pic>
      <p:sp>
        <p:nvSpPr>
          <p:cNvPr id="3" name="Content Placeholder 2"/>
          <p:cNvSpPr>
            <a:spLocks noGrp="1"/>
          </p:cNvSpPr>
          <p:nvPr>
            <p:ph idx="1"/>
          </p:nvPr>
        </p:nvSpPr>
        <p:spPr>
          <a:xfrm>
            <a:off x="457200" y="1791860"/>
            <a:ext cx="4038600" cy="4334304"/>
          </a:xfrm>
        </p:spPr>
        <p:txBody>
          <a:bodyPr>
            <a:noAutofit/>
          </a:bodyPr>
          <a:lstStyle>
            <a:lvl1pPr marL="257175" indent="-257175">
              <a:buClr>
                <a:schemeClr val="tx2"/>
              </a:buClr>
              <a:buFont typeface="Wingdings" pitchFamily="2" charset="2"/>
              <a:buChar char="§"/>
              <a:defRPr sz="2100"/>
            </a:lvl1pPr>
            <a:lvl2pPr>
              <a:buClr>
                <a:schemeClr val="accent2"/>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p:txBody>
      </p:sp>
      <p:sp>
        <p:nvSpPr>
          <p:cNvPr id="17" name="Picture Placeholder 2"/>
          <p:cNvSpPr>
            <a:spLocks noGrp="1"/>
          </p:cNvSpPr>
          <p:nvPr>
            <p:ph type="pic" idx="13"/>
          </p:nvPr>
        </p:nvSpPr>
        <p:spPr>
          <a:xfrm>
            <a:off x="4648200" y="1528178"/>
            <a:ext cx="4495800" cy="534062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Title 1"/>
          <p:cNvSpPr>
            <a:spLocks noGrp="1"/>
          </p:cNvSpPr>
          <p:nvPr>
            <p:ph type="title" hasCustomPrompt="1"/>
          </p:nvPr>
        </p:nvSpPr>
        <p:spPr>
          <a:xfrm>
            <a:off x="457200" y="263856"/>
            <a:ext cx="8229600" cy="838200"/>
          </a:xfrm>
        </p:spPr>
        <p:txBody>
          <a:bodyPr tIns="0" bIns="0" anchor="b" anchorCtr="0">
            <a:noAutofit/>
          </a:bodyPr>
          <a:lstStyle>
            <a:lvl1pPr>
              <a:defRPr sz="3600" b="1">
                <a:solidFill>
                  <a:schemeClr val="bg1"/>
                </a:solidFill>
                <a:latin typeface="Arial Narrow" pitchFamily="34" charset="0"/>
              </a:defRPr>
            </a:lvl1pPr>
          </a:lstStyle>
          <a:p>
            <a:r>
              <a:rPr lang="en-US" dirty="0"/>
              <a:t>Click to edit Master style</a:t>
            </a:r>
          </a:p>
        </p:txBody>
      </p:sp>
      <p:sp>
        <p:nvSpPr>
          <p:cNvPr id="18"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1"/>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23184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90959" r="25000"/>
          <a:stretch/>
        </p:blipFill>
        <p:spPr>
          <a:xfrm>
            <a:off x="0" y="6237962"/>
            <a:ext cx="9144000" cy="620038"/>
          </a:xfrm>
          <a:prstGeom prst="rect">
            <a:avLst/>
          </a:prstGeom>
        </p:spPr>
      </p:pic>
      <p:sp>
        <p:nvSpPr>
          <p:cNvPr id="13" name="Content Placeholder 2"/>
          <p:cNvSpPr>
            <a:spLocks noGrp="1"/>
          </p:cNvSpPr>
          <p:nvPr>
            <p:ph idx="1"/>
          </p:nvPr>
        </p:nvSpPr>
        <p:spPr>
          <a:xfrm>
            <a:off x="457200" y="1600204"/>
            <a:ext cx="4038600" cy="4525963"/>
          </a:xfrm>
        </p:spPr>
        <p:txBody>
          <a:bodyPr>
            <a:noAutofit/>
          </a:bodyPr>
          <a:lstStyle>
            <a:lvl1pPr marL="257175" indent="-257175">
              <a:buClr>
                <a:schemeClr val="tx2"/>
              </a:buClr>
              <a:buFont typeface="Wingdings" pitchFamily="2" charset="2"/>
              <a:buChar char="§"/>
              <a:defRPr sz="2800"/>
            </a:lvl1pPr>
            <a:lvl2pPr>
              <a:buClr>
                <a:schemeClr val="accent2"/>
              </a:buClr>
              <a:defRPr sz="2400"/>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p:txBody>
      </p:sp>
      <p:sp>
        <p:nvSpPr>
          <p:cNvPr id="14" name="Content Placeholder 2"/>
          <p:cNvSpPr>
            <a:spLocks noGrp="1"/>
          </p:cNvSpPr>
          <p:nvPr>
            <p:ph idx="13"/>
          </p:nvPr>
        </p:nvSpPr>
        <p:spPr>
          <a:xfrm>
            <a:off x="4724400" y="1600204"/>
            <a:ext cx="4038600" cy="4525963"/>
          </a:xfrm>
        </p:spPr>
        <p:txBody>
          <a:bodyPr>
            <a:noAutofit/>
          </a:bodyPr>
          <a:lstStyle>
            <a:lvl1pPr marL="257175" indent="-257175">
              <a:buClr>
                <a:schemeClr val="tx2"/>
              </a:buClr>
              <a:buFont typeface="Wingdings" pitchFamily="2" charset="2"/>
              <a:buChar char="§"/>
              <a:defRPr sz="2800"/>
            </a:lvl1pPr>
            <a:lvl2pPr>
              <a:buClr>
                <a:schemeClr val="accent2"/>
              </a:buClr>
              <a:defRPr sz="2400"/>
            </a:lvl2pPr>
            <a:lvl3pPr>
              <a:buClr>
                <a:schemeClr val="accent3"/>
              </a:buClr>
              <a:defRPr/>
            </a:lvl3pPr>
            <a:lvl4pPr>
              <a:buClr>
                <a:schemeClr val="accent3"/>
              </a:buClr>
              <a:defRPr/>
            </a:lvl4pPr>
            <a:lvl5pPr>
              <a:buClr>
                <a:schemeClr val="accent3"/>
              </a:buClr>
              <a:defRPr/>
            </a:lvl5pPr>
          </a:lstStyle>
          <a:p>
            <a:pPr lvl="0"/>
            <a:r>
              <a:rPr lang="en-US" dirty="0"/>
              <a:t>Edit Master text styles</a:t>
            </a:r>
          </a:p>
          <a:p>
            <a:pPr lvl="1"/>
            <a:r>
              <a:rPr lang="en-US" dirty="0"/>
              <a:t>Second level</a:t>
            </a:r>
          </a:p>
        </p:txBody>
      </p:sp>
      <p:sp>
        <p:nvSpPr>
          <p:cNvPr id="15" name="Title 1"/>
          <p:cNvSpPr>
            <a:spLocks noGrp="1"/>
          </p:cNvSpPr>
          <p:nvPr>
            <p:ph type="title" hasCustomPrompt="1"/>
          </p:nvPr>
        </p:nvSpPr>
        <p:spPr>
          <a:xfrm>
            <a:off x="457200" y="263856"/>
            <a:ext cx="8229600" cy="838200"/>
          </a:xfrm>
        </p:spPr>
        <p:txBody>
          <a:bodyPr tIns="0" bIns="0" anchor="b" anchorCtr="0">
            <a:noAutofit/>
          </a:bodyPr>
          <a:lstStyle>
            <a:lvl1pPr>
              <a:defRPr sz="3600" b="1">
                <a:latin typeface="Arial Narrow" pitchFamily="34" charset="0"/>
              </a:defRPr>
            </a:lvl1pPr>
          </a:lstStyle>
          <a:p>
            <a:r>
              <a:rPr lang="en-US" dirty="0"/>
              <a:t>Click to edit Master style</a:t>
            </a:r>
          </a:p>
        </p:txBody>
      </p:sp>
      <p:sp>
        <p:nvSpPr>
          <p:cNvPr id="20"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rgbClr val="FFFFFF"/>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107592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13"/>
          <p:cNvSpPr>
            <a:spLocks noGrp="1" noChangeArrowheads="1"/>
          </p:cNvSpPr>
          <p:nvPr>
            <p:ph type="sldNum" sz="quarter" idx="4"/>
          </p:nvPr>
        </p:nvSpPr>
        <p:spPr bwMode="auto">
          <a:xfrm>
            <a:off x="7172778" y="632816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50" b="0">
                <a:solidFill>
                  <a:schemeClr val="tx2"/>
                </a:solidFill>
                <a:latin typeface="Tahoma" pitchFamily="34" charset="0"/>
              </a:defRPr>
            </a:lvl1pPr>
          </a:lstStyle>
          <a:p>
            <a:pPr>
              <a:defRPr/>
            </a:pPr>
            <a:fld id="{F88DCA8E-74FF-485D-86A8-4A66FD62B32A}" type="slidenum">
              <a:rPr lang="en-US" smtClean="0"/>
              <a:pPr>
                <a:defRPr/>
              </a:pPr>
              <a:t>‹#›</a:t>
            </a:fld>
            <a:endParaRPr lang="en-US" dirty="0"/>
          </a:p>
        </p:txBody>
      </p:sp>
    </p:spTree>
    <p:extLst>
      <p:ext uri="{BB962C8B-B14F-4D97-AF65-F5344CB8AC3E}">
        <p14:creationId xmlns:p14="http://schemas.microsoft.com/office/powerpoint/2010/main" val="78794089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78" r:id="rId3"/>
    <p:sldLayoutId id="2147483650" r:id="rId4"/>
    <p:sldLayoutId id="2147483662" r:id="rId5"/>
    <p:sldLayoutId id="2147483677" r:id="rId6"/>
    <p:sldLayoutId id="2147483664" r:id="rId7"/>
    <p:sldLayoutId id="2147483663" r:id="rId8"/>
    <p:sldLayoutId id="2147483652" r:id="rId9"/>
    <p:sldLayoutId id="2147483653" r:id="rId10"/>
    <p:sldLayoutId id="2147483681" r:id="rId11"/>
    <p:sldLayoutId id="2147483682" r:id="rId12"/>
    <p:sldLayoutId id="2147483683" r:id="rId13"/>
    <p:sldLayoutId id="2147483684" r:id="rId14"/>
    <p:sldLayoutId id="2147483680" r:id="rId15"/>
    <p:sldLayoutId id="2147483656" r:id="rId16"/>
    <p:sldLayoutId id="2147483687" r:id="rId17"/>
    <p:sldLayoutId id="2147483688" r:id="rId18"/>
    <p:sldLayoutId id="2147483689" r:id="rId19"/>
    <p:sldLayoutId id="2147483690" r:id="rId20"/>
  </p:sldLayoutIdLst>
  <p:txStyles>
    <p:titleStyle>
      <a:lvl1pPr algn="l" defTabSz="685800" rtl="0" eaLnBrk="1" latinLnBrk="0" hangingPunct="1">
        <a:spcBef>
          <a:spcPct val="0"/>
        </a:spcBef>
        <a:buNone/>
        <a:defRPr sz="2700" b="1" kern="1200">
          <a:solidFill>
            <a:schemeClr val="tx1"/>
          </a:solidFill>
          <a:latin typeface="Arial Narrow" pitchFamily="34" charset="0"/>
          <a:ea typeface="+mj-ea"/>
          <a:cs typeface="+mj-cs"/>
        </a:defRPr>
      </a:lvl1pPr>
    </p:titleStyle>
    <p:body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806843"/>
      </p:ext>
    </p:extLst>
  </p:cSld>
  <p:clrMap bg1="lt1" tx1="dk1" bg2="lt2" tx2="dk2" accent1="accent1" accent2="accent2" accent3="accent3" accent4="accent4" accent5="accent5" accent6="accent6" hlink="hlink" folHlink="folHlink"/>
  <p:sldLayoutIdLst>
    <p:sldLayoutId id="2147483676" r:id="rId1"/>
    <p:sldLayoutId id="2147483679" r:id="rId2"/>
    <p:sldLayoutId id="2147483685" r:id="rId3"/>
    <p:sldLayoutId id="2147483686" r:id="rId4"/>
    <p:sldLayoutId id="2147483691" r:id="rId5"/>
    <p:sldLayoutId id="2147483692" r:id="rId6"/>
    <p:sldLayoutId id="2147483693" r:id="rId7"/>
  </p:sldLayoutIdLst>
  <p:txStyles>
    <p:titleStyle>
      <a:lvl1pPr algn="l" defTabSz="685800" rtl="0" eaLnBrk="1" latinLnBrk="0" hangingPunct="1">
        <a:spcBef>
          <a:spcPct val="0"/>
        </a:spcBef>
        <a:buNone/>
        <a:defRPr sz="2700" kern="1200">
          <a:solidFill>
            <a:schemeClr val="tx1"/>
          </a:solidFill>
          <a:latin typeface="+mj-lt"/>
          <a:ea typeface="+mj-ea"/>
          <a:cs typeface="+mj-cs"/>
        </a:defRPr>
      </a:lvl1pPr>
    </p:titleStyle>
    <p:bodyStyle>
      <a:lvl1pPr marL="257175" indent="-257175" algn="l" defTabSz="685800" rtl="0" eaLnBrk="1" latinLnBrk="0" hangingPunct="1">
        <a:spcBef>
          <a:spcPct val="200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ct val="200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mnhomeless.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tags" Target="../tags/tag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063516"/>
            <a:ext cx="9144000" cy="1470025"/>
          </a:xfrm>
        </p:spPr>
        <p:txBody>
          <a:bodyPr/>
          <a:lstStyle/>
          <a:p>
            <a:r>
              <a:rPr lang="en-US" sz="4000" dirty="0" smtClean="0"/>
              <a:t>Minnesota House of Representatives</a:t>
            </a:r>
            <a:br>
              <a:rPr lang="en-US" sz="4000" dirty="0" smtClean="0"/>
            </a:br>
            <a:r>
              <a:rPr lang="en-US" sz="4000" dirty="0" smtClean="0"/>
              <a:t>Preventing Homelessness</a:t>
            </a:r>
            <a:endParaRPr lang="en-US" sz="4000" dirty="0"/>
          </a:p>
        </p:txBody>
      </p:sp>
      <p:sp>
        <p:nvSpPr>
          <p:cNvPr id="3" name="Subtitle 2"/>
          <p:cNvSpPr>
            <a:spLocks noGrp="1"/>
          </p:cNvSpPr>
          <p:nvPr>
            <p:ph type="subTitle" idx="1"/>
          </p:nvPr>
        </p:nvSpPr>
        <p:spPr>
          <a:xfrm>
            <a:off x="574288" y="3982453"/>
            <a:ext cx="7995424" cy="1588168"/>
          </a:xfrm>
        </p:spPr>
        <p:txBody>
          <a:bodyPr/>
          <a:lstStyle/>
          <a:p>
            <a:r>
              <a:rPr lang="en-US" b="1" dirty="0" smtClean="0">
                <a:solidFill>
                  <a:schemeClr val="tx1">
                    <a:lumMod val="75000"/>
                    <a:lumOff val="25000"/>
                  </a:schemeClr>
                </a:solidFill>
              </a:rPr>
              <a:t>Committee meeting: </a:t>
            </a:r>
            <a:r>
              <a:rPr lang="en-US" b="1" dirty="0" smtClean="0">
                <a:solidFill>
                  <a:schemeClr val="tx1">
                    <a:lumMod val="75000"/>
                    <a:lumOff val="25000"/>
                  </a:schemeClr>
                </a:solidFill>
              </a:rPr>
              <a:t>March 16, </a:t>
            </a:r>
            <a:r>
              <a:rPr lang="en-US" b="1" dirty="0" smtClean="0">
                <a:solidFill>
                  <a:schemeClr val="tx1">
                    <a:lumMod val="75000"/>
                    <a:lumOff val="25000"/>
                  </a:schemeClr>
                </a:solidFill>
              </a:rPr>
              <a:t>2022</a:t>
            </a:r>
          </a:p>
          <a:p>
            <a:r>
              <a:rPr lang="en-US" dirty="0" smtClean="0">
                <a:solidFill>
                  <a:schemeClr val="tx1">
                    <a:lumMod val="75000"/>
                    <a:lumOff val="25000"/>
                  </a:schemeClr>
                </a:solidFill>
              </a:rPr>
              <a:t>Michelle </a:t>
            </a:r>
            <a:r>
              <a:rPr lang="en-US" dirty="0">
                <a:solidFill>
                  <a:schemeClr val="tx1">
                    <a:lumMod val="75000"/>
                    <a:lumOff val="25000"/>
                  </a:schemeClr>
                </a:solidFill>
              </a:rPr>
              <a:t>Decker </a:t>
            </a:r>
            <a:r>
              <a:rPr lang="en-US" dirty="0" smtClean="0">
                <a:solidFill>
                  <a:schemeClr val="tx1">
                    <a:lumMod val="75000"/>
                    <a:lumOff val="25000"/>
                  </a:schemeClr>
                </a:solidFill>
              </a:rPr>
              <a:t>Gerrard</a:t>
            </a:r>
          </a:p>
          <a:p>
            <a:r>
              <a:rPr lang="en-US" dirty="0" smtClean="0">
                <a:solidFill>
                  <a:schemeClr val="tx1">
                    <a:lumMod val="75000"/>
                    <a:lumOff val="25000"/>
                  </a:schemeClr>
                </a:solidFill>
              </a:rPr>
              <a:t>Study Director</a:t>
            </a:r>
            <a:endParaRPr lang="en-US" dirty="0">
              <a:solidFill>
                <a:schemeClr val="tx1">
                  <a:lumMod val="75000"/>
                  <a:lumOff val="25000"/>
                </a:schemeClr>
              </a:solidFill>
            </a:endParaRPr>
          </a:p>
        </p:txBody>
      </p:sp>
    </p:spTree>
    <p:extLst>
      <p:ext uri="{BB962C8B-B14F-4D97-AF65-F5344CB8AC3E}">
        <p14:creationId xmlns:p14="http://schemas.microsoft.com/office/powerpoint/2010/main" val="32176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ack of employment"/>
          <p:cNvSpPr>
            <a:spLocks noGrp="1"/>
          </p:cNvSpPr>
          <p:nvPr>
            <p:ph type="body" sz="half" idx="2"/>
          </p:nvPr>
        </p:nvSpPr>
        <p:spPr>
          <a:xfrm>
            <a:off x="159657" y="2122552"/>
            <a:ext cx="2993572" cy="2797791"/>
          </a:xfrm>
          <a:prstGeom prst="rect">
            <a:avLst/>
          </a:prstGeom>
        </p:spPr>
        <p:txBody>
          <a:bodyPr/>
          <a:lstStyle/>
          <a:p>
            <a:pPr marL="0" indent="0" algn="ctr">
              <a:buNone/>
            </a:pPr>
            <a:r>
              <a:rPr lang="en-US" sz="2800" b="1" dirty="0">
                <a:solidFill>
                  <a:schemeClr val="bg1"/>
                </a:solidFill>
                <a:effectLst>
                  <a:outerShdw blurRad="38100" dist="38100" dir="2700000" algn="tl">
                    <a:srgbClr val="000000">
                      <a:alpha val="43137"/>
                    </a:srgbClr>
                  </a:outerShdw>
                </a:effectLst>
              </a:rPr>
              <a:t>More people staying outside of a formal shelter setting</a:t>
            </a:r>
          </a:p>
        </p:txBody>
      </p:sp>
      <p:sp>
        <p:nvSpPr>
          <p:cNvPr id="5" name="Oval 4"/>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2</a:t>
            </a:r>
          </a:p>
        </p:txBody>
      </p:sp>
      <p:sp>
        <p:nvSpPr>
          <p:cNvPr id="6" name="Rectangle 5"/>
          <p:cNvSpPr/>
          <p:nvPr/>
        </p:nvSpPr>
        <p:spPr>
          <a:xfrm>
            <a:off x="3565002" y="1873355"/>
            <a:ext cx="5467238" cy="3046988"/>
          </a:xfrm>
          <a:prstGeom prst="rect">
            <a:avLst/>
          </a:prstGeom>
        </p:spPr>
        <p:txBody>
          <a:bodyPr wrap="square">
            <a:spAutoFit/>
          </a:bodyPr>
          <a:lstStyle/>
          <a:p>
            <a:pPr lvl="0">
              <a:buClr>
                <a:srgbClr val="0067AC"/>
              </a:buClr>
            </a:pPr>
            <a:r>
              <a:rPr lang="en-US" sz="3200" b="1" dirty="0">
                <a:solidFill>
                  <a:schemeClr val="tx2"/>
                </a:solidFill>
              </a:rPr>
              <a:t>62% </a:t>
            </a:r>
            <a:r>
              <a:rPr lang="en-US" sz="3200" dirty="0"/>
              <a:t>increase over 2015</a:t>
            </a:r>
          </a:p>
          <a:p>
            <a:endParaRPr lang="en-US" altLang="en-US" sz="3200" b="1" dirty="0"/>
          </a:p>
          <a:p>
            <a:r>
              <a:rPr lang="en-US" altLang="en-US" sz="3200" b="1" dirty="0" smtClean="0">
                <a:solidFill>
                  <a:schemeClr val="tx2"/>
                </a:solidFill>
              </a:rPr>
              <a:t>32</a:t>
            </a:r>
            <a:r>
              <a:rPr lang="en-US" altLang="en-US" sz="3200" b="1" dirty="0">
                <a:solidFill>
                  <a:schemeClr val="tx2"/>
                </a:solidFill>
              </a:rPr>
              <a:t>% </a:t>
            </a:r>
            <a:r>
              <a:rPr lang="en-US" altLang="en-US" sz="3200" dirty="0"/>
              <a:t>of adults turned away from a shelter in the last 3 months due to lack of </a:t>
            </a:r>
            <a:r>
              <a:rPr lang="en-US" altLang="en-US" sz="3200" dirty="0" smtClean="0"/>
              <a:t>space</a:t>
            </a:r>
          </a:p>
          <a:p>
            <a:endParaRPr lang="en-US" sz="3200" dirty="0"/>
          </a:p>
        </p:txBody>
      </p:sp>
      <p:sp>
        <p:nvSpPr>
          <p:cNvPr id="7" name="Footer Placeholder 3"/>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 </a:t>
            </a:r>
            <a:br>
              <a:rPr lang="en-US" sz="1400" dirty="0">
                <a:solidFill>
                  <a:schemeClr val="bg1"/>
                </a:solidFill>
              </a:rPr>
            </a:br>
            <a:r>
              <a:rPr lang="en-US" sz="1400" dirty="0">
                <a:solidFill>
                  <a:schemeClr val="bg1"/>
                </a:solidFill>
              </a:rPr>
              <a:t>Statewide Homeless Study survey</a:t>
            </a:r>
          </a:p>
        </p:txBody>
      </p:sp>
    </p:spTree>
    <p:extLst>
      <p:ext uri="{BB962C8B-B14F-4D97-AF65-F5344CB8AC3E}">
        <p14:creationId xmlns:p14="http://schemas.microsoft.com/office/powerpoint/2010/main" val="267832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ack of employment"/>
          <p:cNvSpPr>
            <a:spLocks noGrp="1"/>
          </p:cNvSpPr>
          <p:nvPr>
            <p:ph type="body" sz="half" idx="2"/>
          </p:nvPr>
        </p:nvSpPr>
        <p:spPr>
          <a:xfrm>
            <a:off x="159657" y="1774209"/>
            <a:ext cx="2993572" cy="4351954"/>
          </a:xfrm>
          <a:prstGeom prst="rect">
            <a:avLst/>
          </a:prstGeom>
        </p:spPr>
        <p:txBody>
          <a:bodyPr/>
          <a:lstStyle/>
          <a:p>
            <a:pPr marL="0" indent="0" algn="ctr">
              <a:buNone/>
            </a:pPr>
            <a:r>
              <a:rPr lang="en-US" sz="2800" b="1" dirty="0">
                <a:solidFill>
                  <a:schemeClr val="bg1"/>
                </a:solidFill>
                <a:effectLst>
                  <a:outerShdw blurRad="38100" dist="38100" dir="2700000" algn="tl">
                    <a:srgbClr val="000000">
                      <a:alpha val="43137"/>
                    </a:srgbClr>
                  </a:outerShdw>
                </a:effectLst>
              </a:rPr>
              <a:t>More people staying outside of a formal shelter setting</a:t>
            </a:r>
          </a:p>
        </p:txBody>
      </p:sp>
      <p:sp>
        <p:nvSpPr>
          <p:cNvPr id="5" name="Oval 4"/>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2</a:t>
            </a:r>
          </a:p>
        </p:txBody>
      </p:sp>
      <p:sp>
        <p:nvSpPr>
          <p:cNvPr id="7" name="Footer Placeholder 3"/>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 </a:t>
            </a:r>
            <a:br>
              <a:rPr lang="en-US" sz="1400" dirty="0">
                <a:solidFill>
                  <a:schemeClr val="bg1"/>
                </a:solidFill>
              </a:rPr>
            </a:br>
            <a:r>
              <a:rPr lang="en-US" sz="1400" dirty="0">
                <a:solidFill>
                  <a:schemeClr val="bg1"/>
                </a:solidFill>
              </a:rPr>
              <a:t>Statewide Homeless Study survey</a:t>
            </a:r>
          </a:p>
        </p:txBody>
      </p:sp>
      <p:sp>
        <p:nvSpPr>
          <p:cNvPr id="8" name="Content Placeholder 1"/>
          <p:cNvSpPr txBox="1">
            <a:spLocks/>
          </p:cNvSpPr>
          <p:nvPr/>
        </p:nvSpPr>
        <p:spPr>
          <a:xfrm>
            <a:off x="3322320" y="835008"/>
            <a:ext cx="5709920" cy="4525963"/>
          </a:xfrm>
          <a:prstGeom prst="rect">
            <a:avLst/>
          </a:prstGeom>
        </p:spPr>
        <p:txBody>
          <a:bodyPr vert="horz" lIns="91440" tIns="45720" rIns="91440" bIns="45720" rtlCol="0">
            <a:noAutofit/>
          </a:bodyPr>
          <a:lstStyle>
            <a:lvl1pPr marL="0" indent="0" algn="l" defTabSz="685800" rtl="0" eaLnBrk="1" latinLnBrk="0" hangingPunct="1">
              <a:spcBef>
                <a:spcPts val="900"/>
              </a:spcBef>
              <a:buClr>
                <a:schemeClr val="tx2"/>
              </a:buClr>
              <a:buFont typeface="Wingdings" pitchFamily="2" charset="2"/>
              <a:buNone/>
              <a:defRPr sz="2400" kern="1200">
                <a:solidFill>
                  <a:schemeClr val="tx1"/>
                </a:solidFill>
                <a:latin typeface="+mn-lt"/>
                <a:ea typeface="+mn-ea"/>
                <a:cs typeface="+mn-cs"/>
              </a:defRPr>
            </a:lvl1pPr>
            <a:lvl2pPr marL="342900" indent="0" algn="l" defTabSz="685800" rtl="0" eaLnBrk="1" latinLnBrk="0" hangingPunct="1">
              <a:spcBef>
                <a:spcPts val="900"/>
              </a:spcBef>
              <a:buClr>
                <a:schemeClr val="accent2"/>
              </a:buClr>
              <a:buFont typeface="Arial" pitchFamily="34" charset="0"/>
              <a:buNone/>
              <a:defRPr sz="2100" kern="1200">
                <a:solidFill>
                  <a:schemeClr val="tx1"/>
                </a:solidFill>
                <a:latin typeface="+mn-lt"/>
                <a:ea typeface="+mn-ea"/>
                <a:cs typeface="+mn-cs"/>
              </a:defRPr>
            </a:lvl2pPr>
            <a:lvl3pPr marL="685800" indent="0" algn="l" defTabSz="685800" rtl="0" eaLnBrk="1" latinLnBrk="0" hangingPunct="1">
              <a:spcBef>
                <a:spcPct val="20000"/>
              </a:spcBef>
              <a:buClr>
                <a:schemeClr val="accent3"/>
              </a:buClr>
              <a:buFont typeface="Arial" pitchFamily="34" charset="0"/>
              <a:buNone/>
              <a:defRPr sz="1800" kern="1200">
                <a:solidFill>
                  <a:schemeClr val="tx1"/>
                </a:solidFill>
                <a:latin typeface="+mn-lt"/>
                <a:ea typeface="+mn-ea"/>
                <a:cs typeface="+mn-cs"/>
              </a:defRPr>
            </a:lvl3pPr>
            <a:lvl4pPr marL="1028700" indent="0" algn="l" defTabSz="6858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l" defTabSz="685800" rtl="0" eaLnBrk="1" latinLnBrk="0" hangingPunct="1">
              <a:spcBef>
                <a:spcPct val="20000"/>
              </a:spcBef>
              <a:buFont typeface="Arial" pitchFamily="34" charset="0"/>
              <a:buNone/>
              <a:defRPr sz="1500" kern="1200">
                <a:solidFill>
                  <a:schemeClr val="tx1"/>
                </a:solidFill>
                <a:latin typeface="+mn-lt"/>
                <a:ea typeface="+mn-ea"/>
                <a:cs typeface="+mn-cs"/>
              </a:defRPr>
            </a:lvl5pPr>
            <a:lvl6pPr marL="1714500" indent="0" algn="l" defTabSz="6858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l" defTabSz="6858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l" defTabSz="6858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l" defTabSz="685800" rtl="0" eaLnBrk="1" latinLnBrk="0" hangingPunct="1">
              <a:spcBef>
                <a:spcPct val="20000"/>
              </a:spcBef>
              <a:buFont typeface="Arial" pitchFamily="34" charset="0"/>
              <a:buNone/>
              <a:defRPr sz="1500" kern="1200">
                <a:solidFill>
                  <a:schemeClr val="tx1"/>
                </a:solidFill>
                <a:latin typeface="+mn-lt"/>
                <a:ea typeface="+mn-ea"/>
                <a:cs typeface="+mn-cs"/>
              </a:defRPr>
            </a:lvl9pPr>
          </a:lstStyle>
          <a:p>
            <a:r>
              <a:rPr lang="en-US" b="1" dirty="0">
                <a:solidFill>
                  <a:schemeClr val="tx2"/>
                </a:solidFill>
              </a:rPr>
              <a:t>Spent more than 1 week </a:t>
            </a:r>
            <a:r>
              <a:rPr lang="en-US" b="1" u="sng" dirty="0">
                <a:solidFill>
                  <a:schemeClr val="tx2"/>
                </a:solidFill>
              </a:rPr>
              <a:t>outside</a:t>
            </a:r>
            <a:r>
              <a:rPr lang="en-US" b="1" dirty="0">
                <a:solidFill>
                  <a:schemeClr val="tx2"/>
                </a:solidFill>
              </a:rPr>
              <a:t> </a:t>
            </a:r>
            <a:br>
              <a:rPr lang="en-US" b="1" dirty="0">
                <a:solidFill>
                  <a:schemeClr val="tx2"/>
                </a:solidFill>
              </a:rPr>
            </a:br>
            <a:r>
              <a:rPr lang="en-US" b="1" dirty="0">
                <a:solidFill>
                  <a:schemeClr val="tx2"/>
                </a:solidFill>
              </a:rPr>
              <a:t>in past month</a:t>
            </a:r>
          </a:p>
          <a:p>
            <a:r>
              <a:rPr lang="en-US" b="1" dirty="0"/>
              <a:t>27% </a:t>
            </a:r>
            <a:r>
              <a:rPr lang="en-US" dirty="0"/>
              <a:t>of adults compared to 18% in 2015</a:t>
            </a:r>
          </a:p>
          <a:p>
            <a:r>
              <a:rPr lang="en-US" b="1" dirty="0"/>
              <a:t>22%</a:t>
            </a:r>
            <a:r>
              <a:rPr lang="en-US" dirty="0"/>
              <a:t> of youth (age 24 and younger)</a:t>
            </a:r>
          </a:p>
          <a:p>
            <a:endParaRPr lang="en-US" dirty="0"/>
          </a:p>
          <a:p>
            <a:r>
              <a:rPr lang="en-US" b="1" dirty="0">
                <a:solidFill>
                  <a:schemeClr val="accent1"/>
                </a:solidFill>
              </a:rPr>
              <a:t>Spent more than 1 week </a:t>
            </a:r>
            <a:r>
              <a:rPr lang="en-US" b="1" u="sng" dirty="0">
                <a:solidFill>
                  <a:schemeClr val="accent1"/>
                </a:solidFill>
              </a:rPr>
              <a:t>doubled-up</a:t>
            </a:r>
            <a:r>
              <a:rPr lang="en-US" b="1" dirty="0">
                <a:solidFill>
                  <a:schemeClr val="accent1"/>
                </a:solidFill>
              </a:rPr>
              <a:t> in past month</a:t>
            </a:r>
          </a:p>
          <a:p>
            <a:r>
              <a:rPr lang="en-US" b="1" dirty="0"/>
              <a:t>17% </a:t>
            </a:r>
            <a:r>
              <a:rPr lang="en-US" dirty="0"/>
              <a:t>of adults compared to 16% in 2015</a:t>
            </a:r>
          </a:p>
          <a:p>
            <a:r>
              <a:rPr lang="en-US" b="1" dirty="0"/>
              <a:t>38% </a:t>
            </a:r>
            <a:r>
              <a:rPr lang="en-US" dirty="0"/>
              <a:t>of youth (age 24 and younger)</a:t>
            </a:r>
            <a:endParaRPr lang="en-US" dirty="0">
              <a:solidFill>
                <a:srgbClr val="0070C0"/>
              </a:solidFill>
            </a:endParaRPr>
          </a:p>
          <a:p>
            <a:endParaRPr lang="en-US" dirty="0"/>
          </a:p>
        </p:txBody>
      </p:sp>
    </p:spTree>
    <p:extLst>
      <p:ext uri="{BB962C8B-B14F-4D97-AF65-F5344CB8AC3E}">
        <p14:creationId xmlns:p14="http://schemas.microsoft.com/office/powerpoint/2010/main" val="4159455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note"/>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a:t>
            </a:r>
            <a:br>
              <a:rPr lang="en-US" sz="1400" dirty="0">
                <a:solidFill>
                  <a:schemeClr val="bg1"/>
                </a:solidFill>
              </a:rPr>
            </a:br>
            <a:r>
              <a:rPr lang="en-US" sz="1400" dirty="0">
                <a:solidFill>
                  <a:schemeClr val="bg1"/>
                </a:solidFill>
              </a:rPr>
              <a:t>Statewide Homeless Study survey</a:t>
            </a:r>
          </a:p>
        </p:txBody>
      </p:sp>
      <p:sp>
        <p:nvSpPr>
          <p:cNvPr id="5" name="Chronic health - title"/>
          <p:cNvSpPr txBox="1">
            <a:spLocks/>
          </p:cNvSpPr>
          <p:nvPr/>
        </p:nvSpPr>
        <p:spPr>
          <a:xfrm>
            <a:off x="3648808" y="310918"/>
            <a:ext cx="5064369" cy="1199242"/>
          </a:xfrm>
          <a:prstGeom prst="rect">
            <a:avLst/>
          </a:prstGeom>
        </p:spPr>
        <p:txBody>
          <a:bodyPr>
            <a:normAutofit/>
          </a:bodyPr>
          <a:lst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itchFamily="2" charset="2"/>
              <a:buNone/>
              <a:tabLst>
                <a:tab pos="2743200" algn="l"/>
              </a:tabLst>
            </a:pPr>
            <a:r>
              <a:rPr lang="en-US" sz="3200" b="1" dirty="0">
                <a:latin typeface="Arial Narrow" panose="020B0606020202030204" pitchFamily="34" charset="0"/>
              </a:rPr>
              <a:t>Chronic health conditions of homeless adults</a:t>
            </a:r>
          </a:p>
        </p:txBody>
      </p:sp>
      <p:sp>
        <p:nvSpPr>
          <p:cNvPr id="6" name="Most homless people"/>
          <p:cNvSpPr txBox="1">
            <a:spLocks/>
          </p:cNvSpPr>
          <p:nvPr/>
        </p:nvSpPr>
        <p:spPr>
          <a:xfrm>
            <a:off x="0" y="2117109"/>
            <a:ext cx="3157113" cy="4351954"/>
          </a:xfrm>
          <a:prstGeom prst="rect">
            <a:avLst/>
          </a:prstGeom>
        </p:spPr>
        <p:txBody>
          <a:bodyPr vert="horz" lIns="91440" tIns="45720" rIns="91440" bIns="45720" rtlCol="0">
            <a:noAutofit/>
          </a:bodyPr>
          <a:lstStyle>
            <a:lvl1pPr marL="0" indent="0" algn="l" defTabSz="914400" rtl="0" eaLnBrk="1" latinLnBrk="0" hangingPunct="1">
              <a:spcBef>
                <a:spcPts val="1200"/>
              </a:spcBef>
              <a:buClr>
                <a:schemeClr val="tx2"/>
              </a:buClr>
              <a:buFont typeface="Wingdings" pitchFamily="2" charset="2"/>
              <a:buNone/>
              <a:defRPr sz="2400" kern="1200">
                <a:solidFill>
                  <a:schemeClr val="bg1"/>
                </a:solidFill>
                <a:latin typeface="+mn-lt"/>
                <a:ea typeface="+mn-ea"/>
                <a:cs typeface="+mn-cs"/>
              </a:defRPr>
            </a:lvl1pPr>
            <a:lvl2pPr marL="457200" indent="0" algn="l" defTabSz="914400" rtl="0" eaLnBrk="1" latinLnBrk="0" hangingPunct="1">
              <a:spcBef>
                <a:spcPts val="1200"/>
              </a:spcBef>
              <a:buClr>
                <a:schemeClr val="accent2"/>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110000"/>
              </a:lnSpc>
              <a:spcBef>
                <a:spcPts val="600"/>
              </a:spcBef>
            </a:pPr>
            <a:r>
              <a:rPr lang="en-US" sz="2800" b="1" dirty="0"/>
              <a:t>Many homeless people face obstacles to getting &amp; keeping housing</a:t>
            </a:r>
          </a:p>
          <a:p>
            <a:endParaRPr lang="en-US" dirty="0"/>
          </a:p>
        </p:txBody>
      </p:sp>
      <p:sp>
        <p:nvSpPr>
          <p:cNvPr id="7" name="Oval 3"/>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3</a:t>
            </a:r>
          </a:p>
        </p:txBody>
      </p:sp>
      <p:grpSp>
        <p:nvGrpSpPr>
          <p:cNvPr id="19" name="Group 18"/>
          <p:cNvGrpSpPr/>
          <p:nvPr/>
        </p:nvGrpSpPr>
        <p:grpSpPr>
          <a:xfrm>
            <a:off x="2923112" y="1679380"/>
            <a:ext cx="6355339" cy="4806847"/>
            <a:chOff x="2956546" y="2059726"/>
            <a:chExt cx="6355339" cy="4806847"/>
          </a:xfrm>
        </p:grpSpPr>
        <p:sp>
          <p:nvSpPr>
            <p:cNvPr id="20" name="Text Box 7"/>
            <p:cNvSpPr txBox="1">
              <a:spLocks noChangeArrowheads="1"/>
            </p:cNvSpPr>
            <p:nvPr/>
          </p:nvSpPr>
          <p:spPr bwMode="auto">
            <a:xfrm>
              <a:off x="2956546" y="2366949"/>
              <a:ext cx="1859741" cy="1646245"/>
            </a:xfrm>
            <a:prstGeom prst="rect">
              <a:avLst/>
            </a:prstGeom>
            <a:noFill/>
            <a:ln w="9525">
              <a:noFill/>
              <a:miter lim="800000"/>
              <a:headEnd/>
              <a:tailEnd/>
            </a:ln>
          </p:spPr>
          <p:txBody>
            <a:bodyPr/>
            <a:lstStyle/>
            <a:p>
              <a:pPr algn="r"/>
              <a:r>
                <a:rPr lang="en-US" sz="2000" dirty="0">
                  <a:solidFill>
                    <a:srgbClr val="AB2D3E"/>
                  </a:solidFill>
                </a:rPr>
                <a:t>Serious mental</a:t>
              </a:r>
            </a:p>
            <a:p>
              <a:pPr algn="r"/>
              <a:r>
                <a:rPr lang="en-US" sz="2000" dirty="0">
                  <a:solidFill>
                    <a:srgbClr val="AB2D3E"/>
                  </a:solidFill>
                </a:rPr>
                <a:t> illness </a:t>
              </a:r>
            </a:p>
            <a:p>
              <a:pPr algn="r"/>
              <a:r>
                <a:rPr lang="en-US" sz="2000" b="0" dirty="0"/>
                <a:t> (64%)</a:t>
              </a:r>
              <a:endParaRPr lang="en-US" sz="2000" dirty="0"/>
            </a:p>
          </p:txBody>
        </p:sp>
        <p:sp>
          <p:nvSpPr>
            <p:cNvPr id="21" name="Text Box 13"/>
            <p:cNvSpPr txBox="1">
              <a:spLocks noChangeArrowheads="1"/>
            </p:cNvSpPr>
            <p:nvPr/>
          </p:nvSpPr>
          <p:spPr bwMode="auto">
            <a:xfrm>
              <a:off x="7593578" y="2520812"/>
              <a:ext cx="1718307" cy="1686885"/>
            </a:xfrm>
            <a:prstGeom prst="rect">
              <a:avLst/>
            </a:prstGeom>
            <a:noFill/>
            <a:ln w="9525">
              <a:noFill/>
              <a:miter lim="800000"/>
              <a:headEnd/>
              <a:tailEnd/>
            </a:ln>
          </p:spPr>
          <p:txBody>
            <a:bodyPr/>
            <a:lstStyle/>
            <a:p>
              <a:r>
                <a:rPr lang="en-US" sz="2000" dirty="0">
                  <a:solidFill>
                    <a:srgbClr val="C67F07"/>
                  </a:solidFill>
                </a:rPr>
                <a:t>Chronic health </a:t>
              </a:r>
            </a:p>
            <a:p>
              <a:r>
                <a:rPr lang="en-US" sz="2000" dirty="0">
                  <a:solidFill>
                    <a:srgbClr val="C67F07"/>
                  </a:solidFill>
                </a:rPr>
                <a:t>conditions</a:t>
              </a:r>
            </a:p>
            <a:p>
              <a:r>
                <a:rPr lang="en-US" sz="2000" dirty="0"/>
                <a:t>(57%)</a:t>
              </a:r>
            </a:p>
          </p:txBody>
        </p:sp>
        <p:sp>
          <p:nvSpPr>
            <p:cNvPr id="22" name="Text Box 16"/>
            <p:cNvSpPr txBox="1">
              <a:spLocks noChangeArrowheads="1"/>
            </p:cNvSpPr>
            <p:nvPr/>
          </p:nvSpPr>
          <p:spPr bwMode="auto">
            <a:xfrm>
              <a:off x="5173644" y="4574047"/>
              <a:ext cx="2236766" cy="1121211"/>
            </a:xfrm>
            <a:prstGeom prst="rect">
              <a:avLst/>
            </a:prstGeom>
            <a:noFill/>
            <a:ln w="9525">
              <a:noFill/>
              <a:miter lim="800000"/>
              <a:headEnd/>
              <a:tailEnd/>
            </a:ln>
          </p:spPr>
          <p:txBody>
            <a:bodyPr/>
            <a:lstStyle/>
            <a:p>
              <a:pPr algn="ctr"/>
              <a:r>
                <a:rPr lang="en-US" dirty="0">
                  <a:solidFill>
                    <a:srgbClr val="333399"/>
                  </a:solidFill>
                </a:rPr>
                <a:t>Substance abuse disorder</a:t>
              </a:r>
            </a:p>
            <a:p>
              <a:pPr algn="ctr"/>
              <a:r>
                <a:rPr lang="en-US" dirty="0"/>
                <a:t>(24%)</a:t>
              </a:r>
            </a:p>
          </p:txBody>
        </p:sp>
        <p:sp>
          <p:nvSpPr>
            <p:cNvPr id="23" name="Oval 8"/>
            <p:cNvSpPr>
              <a:spLocks noChangeArrowheads="1"/>
            </p:cNvSpPr>
            <p:nvPr/>
          </p:nvSpPr>
          <p:spPr bwMode="auto">
            <a:xfrm>
              <a:off x="4911793" y="2059726"/>
              <a:ext cx="2016185" cy="1971358"/>
            </a:xfrm>
            <a:prstGeom prst="ellipse">
              <a:avLst/>
            </a:prstGeom>
            <a:solidFill>
              <a:srgbClr val="AB2D3E">
                <a:alpha val="25098"/>
              </a:srgbClr>
            </a:solidFill>
            <a:ln w="28575">
              <a:solidFill>
                <a:srgbClr val="AB2D3E"/>
              </a:solidFill>
              <a:round/>
              <a:headEnd/>
              <a:tailEnd/>
            </a:ln>
          </p:spPr>
          <p:txBody>
            <a:bodyPr/>
            <a:lstStyle/>
            <a:p>
              <a:pPr algn="ctr"/>
              <a:endParaRPr lang="en-US" sz="2400" dirty="0"/>
            </a:p>
          </p:txBody>
        </p:sp>
        <p:sp>
          <p:nvSpPr>
            <p:cNvPr id="24" name="Line 9"/>
            <p:cNvSpPr>
              <a:spLocks noChangeShapeType="1"/>
            </p:cNvSpPr>
            <p:nvPr/>
          </p:nvSpPr>
          <p:spPr bwMode="auto">
            <a:xfrm flipH="1">
              <a:off x="4758097" y="3059528"/>
              <a:ext cx="307391" cy="0"/>
            </a:xfrm>
            <a:prstGeom prst="line">
              <a:avLst/>
            </a:prstGeom>
            <a:noFill/>
            <a:ln w="38100">
              <a:solidFill>
                <a:schemeClr val="tx1">
                  <a:lumMod val="75000"/>
                  <a:lumOff val="25000"/>
                </a:schemeClr>
              </a:solidFill>
              <a:round/>
              <a:headEnd type="oval" w="med" len="med"/>
              <a:tailEnd/>
            </a:ln>
          </p:spPr>
          <p:txBody>
            <a:bodyPr/>
            <a:lstStyle/>
            <a:p>
              <a:endParaRPr lang="en-US" sz="2400" dirty="0"/>
            </a:p>
          </p:txBody>
        </p:sp>
        <p:sp>
          <p:nvSpPr>
            <p:cNvPr id="25" name="Oval 12"/>
            <p:cNvSpPr>
              <a:spLocks noChangeArrowheads="1"/>
            </p:cNvSpPr>
            <p:nvPr/>
          </p:nvSpPr>
          <p:spPr bwMode="auto">
            <a:xfrm>
              <a:off x="5603422" y="2213421"/>
              <a:ext cx="1806989" cy="1767498"/>
            </a:xfrm>
            <a:prstGeom prst="ellipse">
              <a:avLst/>
            </a:prstGeom>
            <a:solidFill>
              <a:srgbClr val="C67F07">
                <a:alpha val="25098"/>
              </a:srgbClr>
            </a:solidFill>
            <a:ln w="28575">
              <a:solidFill>
                <a:srgbClr val="C67F07"/>
              </a:solidFill>
              <a:round/>
              <a:headEnd/>
              <a:tailEnd/>
            </a:ln>
          </p:spPr>
          <p:txBody>
            <a:bodyPr/>
            <a:lstStyle/>
            <a:p>
              <a:pPr algn="ctr"/>
              <a:endParaRPr lang="en-US" sz="2400" dirty="0"/>
            </a:p>
          </p:txBody>
        </p:sp>
        <p:sp>
          <p:nvSpPr>
            <p:cNvPr id="26" name="Line 11"/>
            <p:cNvSpPr>
              <a:spLocks noChangeShapeType="1"/>
            </p:cNvSpPr>
            <p:nvPr/>
          </p:nvSpPr>
          <p:spPr bwMode="auto">
            <a:xfrm>
              <a:off x="7256715" y="3059528"/>
              <a:ext cx="307391" cy="0"/>
            </a:xfrm>
            <a:prstGeom prst="line">
              <a:avLst/>
            </a:prstGeom>
            <a:noFill/>
            <a:ln w="38100">
              <a:solidFill>
                <a:schemeClr val="tx1">
                  <a:lumMod val="75000"/>
                  <a:lumOff val="25000"/>
                </a:schemeClr>
              </a:solidFill>
              <a:round/>
              <a:headEnd type="oval" w="med" len="med"/>
              <a:tailEnd/>
            </a:ln>
          </p:spPr>
          <p:txBody>
            <a:bodyPr/>
            <a:lstStyle/>
            <a:p>
              <a:endParaRPr lang="en-US" sz="2400" dirty="0"/>
            </a:p>
          </p:txBody>
        </p:sp>
        <p:sp>
          <p:nvSpPr>
            <p:cNvPr id="27" name="Oval 17"/>
            <p:cNvSpPr>
              <a:spLocks noChangeArrowheads="1"/>
            </p:cNvSpPr>
            <p:nvPr/>
          </p:nvSpPr>
          <p:spPr bwMode="auto">
            <a:xfrm>
              <a:off x="5526575" y="2981895"/>
              <a:ext cx="1338431" cy="1338430"/>
            </a:xfrm>
            <a:prstGeom prst="ellipse">
              <a:avLst/>
            </a:prstGeom>
            <a:solidFill>
              <a:srgbClr val="333399">
                <a:alpha val="25098"/>
              </a:srgbClr>
            </a:solidFill>
            <a:ln w="28575">
              <a:solidFill>
                <a:srgbClr val="333399"/>
              </a:solidFill>
              <a:round/>
              <a:headEnd/>
              <a:tailEnd/>
            </a:ln>
          </p:spPr>
          <p:txBody>
            <a:bodyPr/>
            <a:lstStyle/>
            <a:p>
              <a:pPr algn="ctr"/>
              <a:endParaRPr lang="en-US" sz="2400" dirty="0"/>
            </a:p>
          </p:txBody>
        </p:sp>
        <p:sp>
          <p:nvSpPr>
            <p:cNvPr id="28" name="Line 18"/>
            <p:cNvSpPr>
              <a:spLocks noChangeShapeType="1"/>
            </p:cNvSpPr>
            <p:nvPr/>
          </p:nvSpPr>
          <p:spPr bwMode="auto">
            <a:xfrm rot="5400000">
              <a:off x="6083623" y="4320325"/>
              <a:ext cx="307391" cy="0"/>
            </a:xfrm>
            <a:prstGeom prst="line">
              <a:avLst/>
            </a:prstGeom>
            <a:noFill/>
            <a:ln w="38100">
              <a:solidFill>
                <a:schemeClr val="tx1">
                  <a:lumMod val="75000"/>
                  <a:lumOff val="25000"/>
                </a:schemeClr>
              </a:solidFill>
              <a:round/>
              <a:headEnd type="oval" w="med" len="med"/>
              <a:tailEnd/>
            </a:ln>
          </p:spPr>
          <p:txBody>
            <a:bodyPr/>
            <a:lstStyle/>
            <a:p>
              <a:endParaRPr lang="en-US" sz="2400" dirty="0"/>
            </a:p>
          </p:txBody>
        </p:sp>
        <p:sp>
          <p:nvSpPr>
            <p:cNvPr id="29" name="Text Box 19"/>
            <p:cNvSpPr txBox="1">
              <a:spLocks noChangeArrowheads="1"/>
            </p:cNvSpPr>
            <p:nvPr/>
          </p:nvSpPr>
          <p:spPr bwMode="auto">
            <a:xfrm>
              <a:off x="3373714" y="5948980"/>
              <a:ext cx="4631119" cy="917593"/>
            </a:xfrm>
            <a:prstGeom prst="rect">
              <a:avLst/>
            </a:prstGeom>
            <a:noFill/>
            <a:ln w="9525">
              <a:noFill/>
              <a:miter lim="800000"/>
              <a:headEnd/>
              <a:tailEnd/>
            </a:ln>
          </p:spPr>
          <p:txBody>
            <a:bodyPr/>
            <a:lstStyle/>
            <a:p>
              <a:r>
                <a:rPr lang="en-US" sz="2000" b="0" dirty="0"/>
                <a:t>Any of these conditions: 81%</a:t>
              </a:r>
            </a:p>
            <a:p>
              <a:r>
                <a:rPr lang="en-US" sz="2000" dirty="0"/>
                <a:t>Multiple conditions: 50%</a:t>
              </a:r>
            </a:p>
            <a:p>
              <a:r>
                <a:rPr lang="en-US" sz="2000" dirty="0"/>
                <a:t>All three: 14% </a:t>
              </a:r>
            </a:p>
          </p:txBody>
        </p:sp>
      </p:grpSp>
    </p:spTree>
    <p:extLst>
      <p:ext uri="{BB962C8B-B14F-4D97-AF65-F5344CB8AC3E}">
        <p14:creationId xmlns:p14="http://schemas.microsoft.com/office/powerpoint/2010/main" val="303092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3581219" y="1340205"/>
            <a:ext cx="760245" cy="1520490"/>
          </a:xfrm>
          <a:prstGeom prst="rect">
            <a:avLst/>
          </a:prstGeom>
        </p:spPr>
      </p:pic>
      <p:pic>
        <p:nvPicPr>
          <p:cNvPr id="17" name="Picture 16"/>
          <p:cNvPicPr>
            <a:picLocks noChangeAspect="1"/>
          </p:cNvPicPr>
          <p:nvPr/>
        </p:nvPicPr>
        <p:blipFill>
          <a:blip r:embed="rId3"/>
          <a:stretch>
            <a:fillRect/>
          </a:stretch>
        </p:blipFill>
        <p:spPr>
          <a:xfrm>
            <a:off x="4624606" y="2024090"/>
            <a:ext cx="760245" cy="1520490"/>
          </a:xfrm>
          <a:prstGeom prst="rect">
            <a:avLst/>
          </a:prstGeom>
        </p:spPr>
      </p:pic>
      <p:sp>
        <p:nvSpPr>
          <p:cNvPr id="4" name="Footnote"/>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a:t>
            </a:r>
            <a:br>
              <a:rPr lang="en-US" sz="1400" dirty="0">
                <a:solidFill>
                  <a:schemeClr val="bg1"/>
                </a:solidFill>
              </a:rPr>
            </a:br>
            <a:r>
              <a:rPr lang="en-US" sz="1400" dirty="0">
                <a:solidFill>
                  <a:schemeClr val="bg1"/>
                </a:solidFill>
              </a:rPr>
              <a:t>Statewide Homeless Study survey</a:t>
            </a:r>
          </a:p>
        </p:txBody>
      </p:sp>
      <p:sp>
        <p:nvSpPr>
          <p:cNvPr id="33" name="Content Placeholder 1"/>
          <p:cNvSpPr txBox="1">
            <a:spLocks/>
          </p:cNvSpPr>
          <p:nvPr/>
        </p:nvSpPr>
        <p:spPr>
          <a:xfrm>
            <a:off x="3284564" y="3967545"/>
            <a:ext cx="5753110" cy="2352508"/>
          </a:xfrm>
          <a:prstGeom prst="rect">
            <a:avLst/>
          </a:prstGeom>
        </p:spPr>
        <p:txBody>
          <a:bodyPr>
            <a:normAutofit/>
          </a:bodyPr>
          <a:lst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itchFamily="2" charset="2"/>
              <a:buNone/>
            </a:pPr>
            <a:r>
              <a:rPr lang="en-US" sz="3200" dirty="0"/>
              <a:t>37% of women left </a:t>
            </a:r>
            <a:br>
              <a:rPr lang="en-US" sz="3200" dirty="0"/>
            </a:br>
            <a:r>
              <a:rPr lang="en-US" sz="3200" dirty="0"/>
              <a:t>their last housing </a:t>
            </a:r>
            <a:r>
              <a:rPr lang="en-US" sz="3600" dirty="0"/>
              <a:t/>
            </a:r>
            <a:br>
              <a:rPr lang="en-US" sz="3600" dirty="0"/>
            </a:br>
            <a:r>
              <a:rPr lang="en-US" sz="3600" b="1" dirty="0">
                <a:solidFill>
                  <a:schemeClr val="tx2"/>
                </a:solidFill>
                <a:latin typeface="Arial" panose="020B0604020202020204" pitchFamily="34" charset="0"/>
                <a:cs typeface="Arial" panose="020B0604020202020204" pitchFamily="34" charset="0"/>
              </a:rPr>
              <a:t>because of abuse </a:t>
            </a:r>
          </a:p>
          <a:p>
            <a:pPr marL="0" indent="0">
              <a:buFont typeface="Wingdings" pitchFamily="2" charset="2"/>
              <a:buNone/>
            </a:pPr>
            <a:endParaRPr lang="en-US" sz="3600" dirty="0"/>
          </a:p>
          <a:p>
            <a:pPr marL="0" indent="0">
              <a:buFont typeface="Wingdings" pitchFamily="2" charset="2"/>
              <a:buNone/>
            </a:pPr>
            <a:endParaRPr lang="en-US" sz="3600" dirty="0"/>
          </a:p>
        </p:txBody>
      </p:sp>
      <p:pic>
        <p:nvPicPr>
          <p:cNvPr id="34" name="Picture 33"/>
          <p:cNvPicPr>
            <a:picLocks noChangeAspect="1"/>
          </p:cNvPicPr>
          <p:nvPr/>
        </p:nvPicPr>
        <p:blipFill>
          <a:blip r:embed="rId3"/>
          <a:stretch>
            <a:fillRect/>
          </a:stretch>
        </p:blipFill>
        <p:spPr>
          <a:xfrm>
            <a:off x="5667993" y="1340205"/>
            <a:ext cx="760245" cy="1520490"/>
          </a:xfrm>
          <a:prstGeom prst="rect">
            <a:avLst/>
          </a:prstGeom>
        </p:spPr>
      </p:pic>
      <p:pic>
        <p:nvPicPr>
          <p:cNvPr id="36" name="Picture 35"/>
          <p:cNvPicPr>
            <a:picLocks noChangeAspect="1"/>
          </p:cNvPicPr>
          <p:nvPr/>
        </p:nvPicPr>
        <p:blipFill>
          <a:blip r:embed="rId4"/>
          <a:stretch>
            <a:fillRect/>
          </a:stretch>
        </p:blipFill>
        <p:spPr>
          <a:xfrm>
            <a:off x="3581219" y="1340205"/>
            <a:ext cx="760245" cy="1520490"/>
          </a:xfrm>
          <a:prstGeom prst="rect">
            <a:avLst/>
          </a:prstGeom>
        </p:spPr>
      </p:pic>
      <p:pic>
        <p:nvPicPr>
          <p:cNvPr id="11" name="Picture 10"/>
          <p:cNvPicPr>
            <a:picLocks noChangeAspect="1"/>
          </p:cNvPicPr>
          <p:nvPr/>
        </p:nvPicPr>
        <p:blipFill>
          <a:blip r:embed="rId3"/>
          <a:stretch>
            <a:fillRect/>
          </a:stretch>
        </p:blipFill>
        <p:spPr>
          <a:xfrm>
            <a:off x="7754767" y="1340205"/>
            <a:ext cx="760245" cy="1520490"/>
          </a:xfrm>
          <a:prstGeom prst="rect">
            <a:avLst/>
          </a:prstGeom>
        </p:spPr>
      </p:pic>
      <p:pic>
        <p:nvPicPr>
          <p:cNvPr id="12" name="Picture 11"/>
          <p:cNvPicPr>
            <a:picLocks noChangeAspect="1"/>
          </p:cNvPicPr>
          <p:nvPr/>
        </p:nvPicPr>
        <p:blipFill>
          <a:blip r:embed="rId3"/>
          <a:stretch>
            <a:fillRect/>
          </a:stretch>
        </p:blipFill>
        <p:spPr>
          <a:xfrm>
            <a:off x="6711380" y="2024090"/>
            <a:ext cx="760245" cy="1520490"/>
          </a:xfrm>
          <a:prstGeom prst="rect">
            <a:avLst/>
          </a:prstGeom>
        </p:spPr>
      </p:pic>
      <p:pic>
        <p:nvPicPr>
          <p:cNvPr id="14" name="Picture 13"/>
          <p:cNvPicPr>
            <a:picLocks noChangeAspect="1"/>
          </p:cNvPicPr>
          <p:nvPr/>
        </p:nvPicPr>
        <p:blipFill>
          <a:blip r:embed="rId4"/>
          <a:stretch>
            <a:fillRect/>
          </a:stretch>
        </p:blipFill>
        <p:spPr>
          <a:xfrm>
            <a:off x="4624606" y="2024090"/>
            <a:ext cx="760245" cy="1520490"/>
          </a:xfrm>
          <a:prstGeom prst="rect">
            <a:avLst/>
          </a:prstGeom>
        </p:spPr>
      </p:pic>
      <p:sp>
        <p:nvSpPr>
          <p:cNvPr id="13" name="Most homless people"/>
          <p:cNvSpPr txBox="1">
            <a:spLocks/>
          </p:cNvSpPr>
          <p:nvPr/>
        </p:nvSpPr>
        <p:spPr>
          <a:xfrm>
            <a:off x="0" y="2117109"/>
            <a:ext cx="3157113" cy="4351954"/>
          </a:xfrm>
          <a:prstGeom prst="rect">
            <a:avLst/>
          </a:prstGeom>
        </p:spPr>
        <p:txBody>
          <a:bodyPr vert="horz" lIns="91440" tIns="45720" rIns="91440" bIns="45720" rtlCol="0">
            <a:noAutofit/>
          </a:bodyPr>
          <a:lstStyle>
            <a:lvl1pPr marL="0" indent="0" algn="l" defTabSz="914400" rtl="0" eaLnBrk="1" latinLnBrk="0" hangingPunct="1">
              <a:spcBef>
                <a:spcPts val="1200"/>
              </a:spcBef>
              <a:buClr>
                <a:schemeClr val="tx2"/>
              </a:buClr>
              <a:buFont typeface="Wingdings" pitchFamily="2" charset="2"/>
              <a:buNone/>
              <a:defRPr sz="2400" kern="1200">
                <a:solidFill>
                  <a:schemeClr val="bg1"/>
                </a:solidFill>
                <a:latin typeface="+mn-lt"/>
                <a:ea typeface="+mn-ea"/>
                <a:cs typeface="+mn-cs"/>
              </a:defRPr>
            </a:lvl1pPr>
            <a:lvl2pPr marL="457200" indent="0" algn="l" defTabSz="914400" rtl="0" eaLnBrk="1" latinLnBrk="0" hangingPunct="1">
              <a:spcBef>
                <a:spcPts val="1200"/>
              </a:spcBef>
              <a:buClr>
                <a:schemeClr val="accent2"/>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110000"/>
              </a:lnSpc>
              <a:spcBef>
                <a:spcPts val="600"/>
              </a:spcBef>
            </a:pPr>
            <a:r>
              <a:rPr lang="en-US" sz="2800" b="1" dirty="0"/>
              <a:t>Many homeless people face obstacles to getting &amp; keeping housing</a:t>
            </a:r>
          </a:p>
          <a:p>
            <a:endParaRPr lang="en-US" dirty="0"/>
          </a:p>
        </p:txBody>
      </p:sp>
      <p:sp>
        <p:nvSpPr>
          <p:cNvPr id="15" name="Oval 3"/>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3</a:t>
            </a:r>
          </a:p>
        </p:txBody>
      </p:sp>
    </p:spTree>
    <p:extLst>
      <p:ext uri="{BB962C8B-B14F-4D97-AF65-F5344CB8AC3E}">
        <p14:creationId xmlns:p14="http://schemas.microsoft.com/office/powerpoint/2010/main" val="337089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note"/>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 </a:t>
            </a:r>
            <a:br>
              <a:rPr lang="en-US" sz="1400" dirty="0">
                <a:solidFill>
                  <a:schemeClr val="bg1"/>
                </a:solidFill>
              </a:rPr>
            </a:br>
            <a:r>
              <a:rPr lang="en-US" sz="1400" dirty="0">
                <a:solidFill>
                  <a:schemeClr val="bg1"/>
                </a:solidFill>
              </a:rPr>
              <a:t>Statewide Homeless Study survey</a:t>
            </a:r>
          </a:p>
        </p:txBody>
      </p:sp>
      <p:sp>
        <p:nvSpPr>
          <p:cNvPr id="7" name="Homeless title"/>
          <p:cNvSpPr>
            <a:spLocks noGrp="1"/>
          </p:cNvSpPr>
          <p:nvPr>
            <p:ph type="body" sz="half" idx="4294967295"/>
          </p:nvPr>
        </p:nvSpPr>
        <p:spPr>
          <a:xfrm>
            <a:off x="259307" y="2107584"/>
            <a:ext cx="2788693" cy="4351954"/>
          </a:xfrm>
          <a:prstGeom prst="rect">
            <a:avLst/>
          </a:prstGeom>
        </p:spPr>
        <p:txBody>
          <a:bodyPr/>
          <a:lstStyle/>
          <a:p>
            <a:pPr marL="0" indent="0" algn="ctr">
              <a:lnSpc>
                <a:spcPct val="110000"/>
              </a:lnSpc>
              <a:spcBef>
                <a:spcPts val="600"/>
              </a:spcBef>
              <a:buNone/>
            </a:pPr>
            <a:r>
              <a:rPr lang="en-US" sz="2800" b="1" dirty="0">
                <a:solidFill>
                  <a:schemeClr val="bg1"/>
                </a:solidFill>
              </a:rPr>
              <a:t>Homelessness is often preceded by childhood trauma and abuse</a:t>
            </a:r>
          </a:p>
        </p:txBody>
      </p:sp>
      <p:sp>
        <p:nvSpPr>
          <p:cNvPr id="8" name="Oval 4"/>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4</a:t>
            </a:r>
          </a:p>
        </p:txBody>
      </p:sp>
      <p:sp>
        <p:nvSpPr>
          <p:cNvPr id="9" name="Chronic health - title"/>
          <p:cNvSpPr txBox="1">
            <a:spLocks/>
          </p:cNvSpPr>
          <p:nvPr/>
        </p:nvSpPr>
        <p:spPr>
          <a:xfrm>
            <a:off x="3289818" y="310918"/>
            <a:ext cx="5592926" cy="700197"/>
          </a:xfrm>
          <a:prstGeom prst="rect">
            <a:avLst/>
          </a:prstGeom>
        </p:spPr>
        <p:txBody>
          <a:bodyPr>
            <a:noAutofit/>
          </a:bodyPr>
          <a:lst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3200" b="1" dirty="0">
                <a:latin typeface="Arial" charset="0"/>
              </a:rPr>
              <a:t>Age first homeless by ACE</a:t>
            </a:r>
          </a:p>
        </p:txBody>
      </p:sp>
      <p:graphicFrame>
        <p:nvGraphicFramePr>
          <p:cNvPr id="16" name="Chart 15"/>
          <p:cNvGraphicFramePr>
            <a:graphicFrameLocks/>
          </p:cNvGraphicFramePr>
          <p:nvPr>
            <p:extLst>
              <p:ext uri="{D42A27DB-BD31-4B8C-83A1-F6EECF244321}">
                <p14:modId xmlns:p14="http://schemas.microsoft.com/office/powerpoint/2010/main" val="1067955975"/>
              </p:ext>
            </p:extLst>
          </p:nvPr>
        </p:nvGraphicFramePr>
        <p:xfrm>
          <a:off x="3445951" y="2105630"/>
          <a:ext cx="5280660" cy="4923883"/>
        </p:xfrm>
        <a:graphic>
          <a:graphicData uri="http://schemas.openxmlformats.org/drawingml/2006/chart">
            <c:chart xmlns:c="http://schemas.openxmlformats.org/drawingml/2006/chart" xmlns:r="http://schemas.openxmlformats.org/officeDocument/2006/relationships" r:id="rId3"/>
          </a:graphicData>
        </a:graphic>
      </p:graphicFrame>
      <p:grpSp>
        <p:nvGrpSpPr>
          <p:cNvPr id="47" name="Group 46"/>
          <p:cNvGrpSpPr/>
          <p:nvPr/>
        </p:nvGrpSpPr>
        <p:grpSpPr>
          <a:xfrm>
            <a:off x="6594985" y="1132415"/>
            <a:ext cx="1281127" cy="960348"/>
            <a:chOff x="6594985" y="1173055"/>
            <a:chExt cx="1281127" cy="960348"/>
          </a:xfrm>
        </p:grpSpPr>
        <p:sp>
          <p:nvSpPr>
            <p:cNvPr id="41" name="Text Placeholder 2"/>
            <p:cNvSpPr txBox="1">
              <a:spLocks/>
            </p:cNvSpPr>
            <p:nvPr/>
          </p:nvSpPr>
          <p:spPr>
            <a:xfrm>
              <a:off x="6594985" y="1173055"/>
              <a:ext cx="1281127" cy="801145"/>
            </a:xfrm>
            <a:prstGeom prst="rect">
              <a:avLst/>
            </a:prstGeom>
          </p:spPr>
          <p:txBody>
            <a:bodyPr vert="horz" lIns="91440" tIns="45720" rIns="91440" bIns="45720" rtlCol="0" anchor="b">
              <a:noAutofit/>
            </a:bodyPr>
            <a:lstStyle>
              <a:lvl1pPr marL="0" indent="0" algn="l" defTabSz="914400" rtl="0" eaLnBrk="1" latinLnBrk="0" hangingPunct="1">
                <a:spcBef>
                  <a:spcPts val="1200"/>
                </a:spcBef>
                <a:buClr>
                  <a:schemeClr val="tx2"/>
                </a:buClr>
                <a:buFont typeface="Wingdings" pitchFamily="2" charset="2"/>
                <a:buNone/>
                <a:defRPr lang="en-US" sz="2800" b="0" kern="1200" dirty="0" smtClean="0">
                  <a:solidFill>
                    <a:schemeClr val="tx2"/>
                  </a:solidFill>
                  <a:latin typeface="+mn-lt"/>
                  <a:ea typeface="+mn-ea"/>
                  <a:cs typeface="+mn-cs"/>
                </a:defRPr>
              </a:lvl1pPr>
              <a:lvl2pPr marL="457200" indent="0" algn="l" defTabSz="914400" rtl="0" eaLnBrk="1" latinLnBrk="0" hangingPunct="1">
                <a:spcBef>
                  <a:spcPts val="12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lnSpc>
                  <a:spcPts val="2000"/>
                </a:lnSpc>
              </a:pPr>
              <a:r>
                <a:rPr lang="en-US" sz="1800" dirty="0">
                  <a:solidFill>
                    <a:schemeClr val="tx1"/>
                  </a:solidFill>
                </a:rPr>
                <a:t>Overall average age (27.6)</a:t>
              </a:r>
            </a:p>
          </p:txBody>
        </p:sp>
        <p:sp>
          <p:nvSpPr>
            <p:cNvPr id="43" name="Left Arrow 42"/>
            <p:cNvSpPr/>
            <p:nvPr/>
          </p:nvSpPr>
          <p:spPr>
            <a:xfrm rot="16200000">
              <a:off x="7223447" y="1904803"/>
              <a:ext cx="182880" cy="274320"/>
            </a:xfrm>
            <a:prstGeom prst="lef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085843" y="1197384"/>
            <a:ext cx="1369308" cy="1354370"/>
            <a:chOff x="5205884" y="1317340"/>
            <a:chExt cx="1369308" cy="1217580"/>
          </a:xfrm>
        </p:grpSpPr>
        <p:sp>
          <p:nvSpPr>
            <p:cNvPr id="42" name="Text Placeholder 2"/>
            <p:cNvSpPr txBox="1">
              <a:spLocks/>
            </p:cNvSpPr>
            <p:nvPr/>
          </p:nvSpPr>
          <p:spPr>
            <a:xfrm>
              <a:off x="5205884" y="1317340"/>
              <a:ext cx="1369308" cy="879886"/>
            </a:xfrm>
            <a:prstGeom prst="rect">
              <a:avLst/>
            </a:prstGeom>
          </p:spPr>
          <p:txBody>
            <a:bodyPr vert="horz" lIns="91440" tIns="45720" rIns="91440" bIns="45720" rtlCol="0" anchor="b">
              <a:noAutofit/>
            </a:bodyPr>
            <a:lstStyle>
              <a:lvl1pPr marL="0" indent="0" algn="l" defTabSz="914400" rtl="0" eaLnBrk="1" latinLnBrk="0" hangingPunct="1">
                <a:spcBef>
                  <a:spcPts val="1200"/>
                </a:spcBef>
                <a:buClr>
                  <a:schemeClr val="tx2"/>
                </a:buClr>
                <a:buFont typeface="Wingdings" pitchFamily="2" charset="2"/>
                <a:buNone/>
                <a:defRPr lang="en-US" sz="2800" b="0" kern="1200" dirty="0" smtClean="0">
                  <a:solidFill>
                    <a:schemeClr val="tx2"/>
                  </a:solidFill>
                  <a:latin typeface="+mn-lt"/>
                  <a:ea typeface="+mn-ea"/>
                  <a:cs typeface="+mn-cs"/>
                </a:defRPr>
              </a:lvl1pPr>
              <a:lvl2pPr marL="457200" indent="0" algn="l" defTabSz="914400" rtl="0" eaLnBrk="1" latinLnBrk="0" hangingPunct="1">
                <a:spcBef>
                  <a:spcPts val="12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r">
                <a:lnSpc>
                  <a:spcPts val="2000"/>
                </a:lnSpc>
              </a:pPr>
              <a:r>
                <a:rPr lang="en-US" sz="1800" dirty="0">
                  <a:solidFill>
                    <a:schemeClr val="accent3"/>
                  </a:solidFill>
                </a:rPr>
                <a:t>Average age if ACE present</a:t>
              </a:r>
            </a:p>
          </p:txBody>
        </p:sp>
        <p:sp>
          <p:nvSpPr>
            <p:cNvPr id="45" name="Left Arrow 44"/>
            <p:cNvSpPr/>
            <p:nvPr/>
          </p:nvSpPr>
          <p:spPr>
            <a:xfrm rot="10800000">
              <a:off x="5748293" y="2260600"/>
              <a:ext cx="182880" cy="274320"/>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grpSp>
      <p:grpSp>
        <p:nvGrpSpPr>
          <p:cNvPr id="49" name="Group 48"/>
          <p:cNvGrpSpPr/>
          <p:nvPr/>
        </p:nvGrpSpPr>
        <p:grpSpPr>
          <a:xfrm>
            <a:off x="7876112" y="1370154"/>
            <a:ext cx="1253405" cy="1128846"/>
            <a:chOff x="7783365" y="1406074"/>
            <a:chExt cx="1253405" cy="1128846"/>
          </a:xfrm>
        </p:grpSpPr>
        <p:sp>
          <p:nvSpPr>
            <p:cNvPr id="44" name="Text Placeholder 2"/>
            <p:cNvSpPr txBox="1">
              <a:spLocks/>
            </p:cNvSpPr>
            <p:nvPr/>
          </p:nvSpPr>
          <p:spPr>
            <a:xfrm>
              <a:off x="7783365" y="1406074"/>
              <a:ext cx="1253405" cy="801145"/>
            </a:xfrm>
            <a:prstGeom prst="rect">
              <a:avLst/>
            </a:prstGeom>
          </p:spPr>
          <p:txBody>
            <a:bodyPr vert="horz" lIns="91440" tIns="45720" rIns="91440" bIns="45720" rtlCol="0" anchor="b">
              <a:noAutofit/>
            </a:bodyPr>
            <a:lstStyle>
              <a:lvl1pPr marL="0" indent="0" algn="l" defTabSz="914400" rtl="0" eaLnBrk="1" latinLnBrk="0" hangingPunct="1">
                <a:spcBef>
                  <a:spcPts val="1200"/>
                </a:spcBef>
                <a:buClr>
                  <a:schemeClr val="tx2"/>
                </a:buClr>
                <a:buFont typeface="Wingdings" pitchFamily="2" charset="2"/>
                <a:buNone/>
                <a:defRPr lang="en-US" sz="2800" b="0" kern="1200" dirty="0" smtClean="0">
                  <a:solidFill>
                    <a:schemeClr val="tx2"/>
                  </a:solidFill>
                  <a:latin typeface="+mn-lt"/>
                  <a:ea typeface="+mn-ea"/>
                  <a:cs typeface="+mn-cs"/>
                </a:defRPr>
              </a:lvl1pPr>
              <a:lvl2pPr marL="457200" indent="0" algn="l" defTabSz="914400" rtl="0" eaLnBrk="1" latinLnBrk="0" hangingPunct="1">
                <a:spcBef>
                  <a:spcPts val="1200"/>
                </a:spcBef>
                <a:buClr>
                  <a:schemeClr val="accent2"/>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nSpc>
                  <a:spcPts val="2000"/>
                </a:lnSpc>
              </a:pPr>
              <a:r>
                <a:rPr lang="en-US" sz="1800" dirty="0">
                  <a:solidFill>
                    <a:schemeClr val="accent4"/>
                  </a:solidFill>
                </a:rPr>
                <a:t>Average age if ACE </a:t>
              </a:r>
              <a:r>
                <a:rPr lang="en-US" sz="1800" b="1" i="1" dirty="0">
                  <a:solidFill>
                    <a:schemeClr val="accent4"/>
                  </a:solidFill>
                </a:rPr>
                <a:t>not</a:t>
              </a:r>
              <a:r>
                <a:rPr lang="en-US" sz="1800" dirty="0">
                  <a:solidFill>
                    <a:schemeClr val="accent4"/>
                  </a:solidFill>
                </a:rPr>
                <a:t> present</a:t>
              </a:r>
            </a:p>
          </p:txBody>
        </p:sp>
        <p:sp>
          <p:nvSpPr>
            <p:cNvPr id="46" name="Left Arrow 45"/>
            <p:cNvSpPr/>
            <p:nvPr/>
          </p:nvSpPr>
          <p:spPr>
            <a:xfrm>
              <a:off x="7803158" y="2260600"/>
              <a:ext cx="182880" cy="274320"/>
            </a:xfrm>
            <a:prstGeom prst="leftArrow">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accent6"/>
                </a:solidFill>
              </a:endParaRPr>
            </a:p>
          </p:txBody>
        </p:sp>
      </p:grpSp>
    </p:spTree>
    <p:extLst>
      <p:ext uri="{BB962C8B-B14F-4D97-AF65-F5344CB8AC3E}">
        <p14:creationId xmlns:p14="http://schemas.microsoft.com/office/powerpoint/2010/main" val="381315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note"/>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 </a:t>
            </a:r>
            <a:br>
              <a:rPr lang="en-US" sz="1400" dirty="0">
                <a:solidFill>
                  <a:schemeClr val="bg1"/>
                </a:solidFill>
              </a:rPr>
            </a:br>
            <a:r>
              <a:rPr lang="en-US" sz="1400" dirty="0">
                <a:solidFill>
                  <a:schemeClr val="bg1"/>
                </a:solidFill>
              </a:rPr>
              <a:t>Statewide Homeless Study survey</a:t>
            </a:r>
          </a:p>
        </p:txBody>
      </p:sp>
      <p:sp>
        <p:nvSpPr>
          <p:cNvPr id="7" name="Homeless title"/>
          <p:cNvSpPr>
            <a:spLocks noGrp="1"/>
          </p:cNvSpPr>
          <p:nvPr>
            <p:ph type="body" sz="half" idx="2"/>
          </p:nvPr>
        </p:nvSpPr>
        <p:spPr>
          <a:xfrm>
            <a:off x="259309" y="2108199"/>
            <a:ext cx="2788693" cy="4017963"/>
          </a:xfrm>
          <a:prstGeom prst="rect">
            <a:avLst/>
          </a:prstGeom>
        </p:spPr>
        <p:txBody>
          <a:bodyPr/>
          <a:lstStyle/>
          <a:p>
            <a:pPr marL="0" indent="0" algn="ctr">
              <a:lnSpc>
                <a:spcPct val="110000"/>
              </a:lnSpc>
              <a:spcBef>
                <a:spcPts val="600"/>
              </a:spcBef>
              <a:buNone/>
            </a:pPr>
            <a:r>
              <a:rPr lang="en-US" sz="2800" b="1" dirty="0">
                <a:solidFill>
                  <a:schemeClr val="tx1"/>
                </a:solidFill>
              </a:rPr>
              <a:t>There are ripple effects from discriminatory practices</a:t>
            </a:r>
          </a:p>
        </p:txBody>
      </p:sp>
      <p:sp>
        <p:nvSpPr>
          <p:cNvPr id="8" name="Oval 4"/>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5</a:t>
            </a:r>
          </a:p>
        </p:txBody>
      </p:sp>
      <p:graphicFrame>
        <p:nvGraphicFramePr>
          <p:cNvPr id="13" name="Chart 12"/>
          <p:cNvGraphicFramePr>
            <a:graphicFrameLocks/>
          </p:cNvGraphicFramePr>
          <p:nvPr>
            <p:extLst>
              <p:ext uri="{D42A27DB-BD31-4B8C-83A1-F6EECF244321}">
                <p14:modId xmlns:p14="http://schemas.microsoft.com/office/powerpoint/2010/main" val="3208687451"/>
              </p:ext>
            </p:extLst>
          </p:nvPr>
        </p:nvGraphicFramePr>
        <p:xfrm>
          <a:off x="3284565" y="95250"/>
          <a:ext cx="5859435" cy="6762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764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Racial/ethnic background: Metro &amp; Greater MN</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077727768"/>
              </p:ext>
            </p:extLst>
          </p:nvPr>
        </p:nvGraphicFramePr>
        <p:xfrm>
          <a:off x="551543" y="1253804"/>
          <a:ext cx="8200571" cy="4862516"/>
        </p:xfrm>
        <a:graphic>
          <a:graphicData uri="http://schemas.openxmlformats.org/drawingml/2006/table">
            <a:tbl>
              <a:tblPr firstRow="1" bandRow="1">
                <a:tableStyleId>{3B4B98B0-60AC-42C2-AFA5-B58CD77FA1E5}</a:tableStyleId>
              </a:tblPr>
              <a:tblGrid>
                <a:gridCol w="3541486">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220685">
                  <a:extLst>
                    <a:ext uri="{9D8B030D-6E8A-4147-A177-3AD203B41FA5}">
                      <a16:colId xmlns:a16="http://schemas.microsoft.com/office/drawing/2014/main" val="20002"/>
                    </a:ext>
                  </a:extLst>
                </a:gridCol>
              </a:tblGrid>
              <a:tr h="538257">
                <a:tc>
                  <a:txBody>
                    <a:bodyPr/>
                    <a:lstStyle/>
                    <a:p>
                      <a:endParaRPr lang="en-US" sz="2400" dirty="0"/>
                    </a:p>
                  </a:txBody>
                  <a:tcPr marL="91848" marR="91848" anchor="ctr">
                    <a:lnT w="12700" cmpd="sng">
                      <a:noFill/>
                    </a:lnT>
                  </a:tcPr>
                </a:tc>
                <a:tc gridSpan="2">
                  <a:txBody>
                    <a:bodyPr/>
                    <a:lstStyle/>
                    <a:p>
                      <a:pPr algn="ctr"/>
                      <a:r>
                        <a:rPr lang="en-US" sz="2400" dirty="0" smtClean="0"/>
                        <a:t>Homeless Adults</a:t>
                      </a:r>
                      <a:endParaRPr lang="en-US" sz="2400" dirty="0"/>
                    </a:p>
                  </a:txBody>
                  <a:tcPr marL="91848" marR="91848" anchor="ctr">
                    <a:lnT w="12700" cmpd="sng">
                      <a:noFill/>
                    </a:lnT>
                  </a:tcPr>
                </a:tc>
                <a:tc hMerge="1">
                  <a:txBody>
                    <a:bodyPr/>
                    <a:lstStyle/>
                    <a:p>
                      <a:endParaRPr lang="en-US"/>
                    </a:p>
                  </a:txBody>
                  <a:tcPr/>
                </a:tc>
                <a:extLst>
                  <a:ext uri="{0D108BD9-81ED-4DB2-BD59-A6C34878D82A}">
                    <a16:rowId xmlns:a16="http://schemas.microsoft.com/office/drawing/2014/main" val="10000"/>
                  </a:ext>
                </a:extLst>
              </a:tr>
              <a:tr h="538257">
                <a:tc>
                  <a:txBody>
                    <a:bodyPr/>
                    <a:lstStyle/>
                    <a:p>
                      <a:endParaRPr lang="en-US" dirty="0"/>
                    </a:p>
                  </a:txBody>
                  <a:tcPr marL="91848" marR="91848" anchor="ctr"/>
                </a:tc>
                <a:tc>
                  <a:txBody>
                    <a:bodyPr/>
                    <a:lstStyle/>
                    <a:p>
                      <a:pPr algn="ctr"/>
                      <a:r>
                        <a:rPr lang="en-US" sz="2400" dirty="0"/>
                        <a:t>Greater MN</a:t>
                      </a:r>
                      <a:endParaRPr lang="en-US" sz="1800" dirty="0"/>
                    </a:p>
                  </a:txBody>
                  <a:tcPr marL="91848" marR="91848" anchor="ctr"/>
                </a:tc>
                <a:tc>
                  <a:txBody>
                    <a:bodyPr/>
                    <a:lstStyle/>
                    <a:p>
                      <a:pPr algn="ctr"/>
                      <a:r>
                        <a:rPr lang="en-US" sz="2400" dirty="0"/>
                        <a:t>Metro</a:t>
                      </a:r>
                      <a:endParaRPr lang="en-US" sz="1800" dirty="0"/>
                    </a:p>
                  </a:txBody>
                  <a:tcPr marL="91848" marR="91848" anchor="ctr"/>
                </a:tc>
                <a:extLst>
                  <a:ext uri="{0D108BD9-81ED-4DB2-BD59-A6C34878D82A}">
                    <a16:rowId xmlns:a16="http://schemas.microsoft.com/office/drawing/2014/main" val="10001"/>
                  </a:ext>
                </a:extLst>
              </a:tr>
              <a:tr h="538257">
                <a:tc>
                  <a:txBody>
                    <a:bodyPr/>
                    <a:lstStyle/>
                    <a:p>
                      <a:pPr marL="0" marR="0" algn="l">
                        <a:lnSpc>
                          <a:spcPct val="100000"/>
                        </a:lnSpc>
                        <a:spcBef>
                          <a:spcPts val="0"/>
                        </a:spcBef>
                        <a:spcAft>
                          <a:spcPts val="0"/>
                        </a:spcAft>
                      </a:pPr>
                      <a:r>
                        <a:rPr lang="en-US" sz="2400" kern="1400" dirty="0"/>
                        <a:t>American Indian</a:t>
                      </a:r>
                      <a:r>
                        <a:rPr lang="en-US" sz="2400" kern="1400" baseline="0" dirty="0"/>
                        <a:t> </a:t>
                      </a:r>
                      <a:br>
                        <a:rPr lang="en-US" sz="2400" kern="1400" baseline="0" dirty="0"/>
                      </a:br>
                      <a:r>
                        <a:rPr lang="en-US" sz="1800" kern="1400" baseline="0" dirty="0"/>
                        <a:t>(not including Reservation study)</a:t>
                      </a:r>
                      <a:endParaRPr lang="en-US" sz="18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17%</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11%</a:t>
                      </a:r>
                      <a:endParaRPr lang="en-US" sz="2400" kern="1400" dirty="0">
                        <a:solidFill>
                          <a:srgbClr val="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605922">
                <a:tc>
                  <a:txBody>
                    <a:bodyPr/>
                    <a:lstStyle/>
                    <a:p>
                      <a:pPr marL="0" marR="0" algn="l">
                        <a:lnSpc>
                          <a:spcPct val="100000"/>
                        </a:lnSpc>
                        <a:spcBef>
                          <a:spcPts val="0"/>
                        </a:spcBef>
                        <a:spcAft>
                          <a:spcPts val="0"/>
                        </a:spcAft>
                      </a:pPr>
                      <a:r>
                        <a:rPr lang="en-US" sz="2400" kern="1400" dirty="0"/>
                        <a:t>Asian American</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1%</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2%</a:t>
                      </a:r>
                      <a:endParaRPr lang="en-US" sz="2400" kern="1400" dirty="0">
                        <a:solidFill>
                          <a:srgbClr val="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3"/>
                  </a:ext>
                </a:extLst>
              </a:tr>
              <a:tr h="619760">
                <a:tc>
                  <a:txBody>
                    <a:bodyPr/>
                    <a:lstStyle/>
                    <a:p>
                      <a:pPr marL="0" marR="0" algn="l">
                        <a:lnSpc>
                          <a:spcPct val="100000"/>
                        </a:lnSpc>
                        <a:spcBef>
                          <a:spcPts val="0"/>
                        </a:spcBef>
                        <a:spcAft>
                          <a:spcPts val="0"/>
                        </a:spcAft>
                      </a:pPr>
                      <a:r>
                        <a:rPr lang="en-US" sz="2400" kern="1400" dirty="0"/>
                        <a:t>Black/African American</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17%</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47%</a:t>
                      </a:r>
                      <a:endParaRPr lang="en-US" sz="2400" kern="1400" dirty="0">
                        <a:solidFill>
                          <a:srgbClr val="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4"/>
                  </a:ext>
                </a:extLst>
              </a:tr>
              <a:tr h="650240">
                <a:tc>
                  <a:txBody>
                    <a:bodyPr/>
                    <a:lstStyle/>
                    <a:p>
                      <a:pPr marL="0" marR="0" algn="l">
                        <a:lnSpc>
                          <a:spcPct val="100000"/>
                        </a:lnSpc>
                        <a:spcBef>
                          <a:spcPts val="300"/>
                        </a:spcBef>
                        <a:spcAft>
                          <a:spcPts val="0"/>
                        </a:spcAft>
                      </a:pPr>
                      <a:r>
                        <a:rPr lang="en-US" sz="2400" kern="1400" dirty="0"/>
                        <a:t>White </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55%</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26%</a:t>
                      </a:r>
                      <a:endParaRPr lang="en-US" sz="2400" kern="1400" dirty="0">
                        <a:solidFill>
                          <a:srgbClr val="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5"/>
                  </a:ext>
                </a:extLst>
              </a:tr>
              <a:tr h="619760">
                <a:tc>
                  <a:txBody>
                    <a:bodyPr/>
                    <a:lstStyle/>
                    <a:p>
                      <a:pPr marL="0" marR="0" algn="l">
                        <a:lnSpc>
                          <a:spcPct val="100000"/>
                        </a:lnSpc>
                        <a:spcBef>
                          <a:spcPts val="300"/>
                        </a:spcBef>
                        <a:spcAft>
                          <a:spcPts val="0"/>
                        </a:spcAft>
                      </a:pPr>
                      <a:r>
                        <a:rPr lang="en-US" sz="2400" kern="1400" dirty="0"/>
                        <a:t>Multi-racial</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7%</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8%</a:t>
                      </a:r>
                      <a:endParaRPr lang="en-US" sz="2400" kern="1400" dirty="0">
                        <a:solidFill>
                          <a:srgbClr val="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6"/>
                  </a:ext>
                </a:extLst>
              </a:tr>
              <a:tr h="650240">
                <a:tc>
                  <a:txBody>
                    <a:bodyPr/>
                    <a:lstStyle/>
                    <a:p>
                      <a:pPr marL="0" marR="0" algn="l">
                        <a:lnSpc>
                          <a:spcPct val="100000"/>
                        </a:lnSpc>
                        <a:spcBef>
                          <a:spcPts val="0"/>
                        </a:spcBef>
                        <a:spcAft>
                          <a:spcPts val="0"/>
                        </a:spcAft>
                      </a:pPr>
                      <a:r>
                        <a:rPr lang="en-US" sz="2400" kern="1400" dirty="0"/>
                        <a:t>Hispanic </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8%</a:t>
                      </a:r>
                      <a:endParaRPr lang="en-US" sz="2400" kern="1400" dirty="0">
                        <a:solidFill>
                          <a:srgbClr val="000000"/>
                        </a:solidFill>
                        <a:latin typeface="+mn-lt"/>
                        <a:ea typeface="Times New Roman"/>
                        <a:cs typeface="Times New Roman"/>
                      </a:endParaRPr>
                    </a:p>
                  </a:txBody>
                  <a:tcPr marL="68580" marR="68580" marT="0" marB="0" anchor="ctr"/>
                </a:tc>
                <a:tc>
                  <a:txBody>
                    <a:bodyPr/>
                    <a:lstStyle/>
                    <a:p>
                      <a:pPr marL="0" marR="0" algn="ctr">
                        <a:lnSpc>
                          <a:spcPct val="100000"/>
                        </a:lnSpc>
                        <a:spcBef>
                          <a:spcPts val="0"/>
                        </a:spcBef>
                        <a:spcAft>
                          <a:spcPts val="0"/>
                        </a:spcAft>
                      </a:pPr>
                      <a:r>
                        <a:rPr lang="en-US" sz="2400" kern="1400" dirty="0"/>
                        <a:t>8%</a:t>
                      </a:r>
                      <a:endParaRPr lang="en-US" sz="2400" kern="1400" dirty="0">
                        <a:solidFill>
                          <a:srgbClr val="000000"/>
                        </a:solidFill>
                        <a:latin typeface="+mn-lt"/>
                        <a:ea typeface="Times New Roman"/>
                        <a:cs typeface="Times New Roman"/>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5111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0644" y="1456770"/>
            <a:ext cx="8076156" cy="4525963"/>
          </a:xfrm>
        </p:spPr>
        <p:txBody>
          <a:bodyPr/>
          <a:lstStyle/>
          <a:p>
            <a:r>
              <a:rPr lang="en-US" dirty="0"/>
              <a:t>Tables and reports at </a:t>
            </a:r>
            <a:r>
              <a:rPr lang="en-US" b="1" dirty="0">
                <a:hlinkClick r:id="rId3"/>
              </a:rPr>
              <a:t>mnhomeless.org</a:t>
            </a:r>
            <a:endParaRPr lang="en-US" b="1" dirty="0"/>
          </a:p>
          <a:p>
            <a:pPr lvl="1"/>
            <a:r>
              <a:rPr lang="en-US" dirty="0"/>
              <a:t>Data tables detailing </a:t>
            </a:r>
            <a:r>
              <a:rPr lang="en-US" b="1" dirty="0"/>
              <a:t>counts </a:t>
            </a:r>
            <a:r>
              <a:rPr lang="en-US" dirty="0"/>
              <a:t>of those experiencing </a:t>
            </a:r>
            <a:r>
              <a:rPr lang="en-US" dirty="0" smtClean="0"/>
              <a:t>homelessness, by </a:t>
            </a:r>
            <a:r>
              <a:rPr lang="en-US" dirty="0" err="1" smtClean="0"/>
              <a:t>CoC</a:t>
            </a:r>
            <a:r>
              <a:rPr lang="en-US" dirty="0" smtClean="0"/>
              <a:t> region</a:t>
            </a:r>
            <a:endParaRPr lang="en-US" dirty="0"/>
          </a:p>
          <a:p>
            <a:pPr lvl="1"/>
            <a:r>
              <a:rPr lang="en-US" dirty="0"/>
              <a:t>Data tables detailing </a:t>
            </a:r>
            <a:r>
              <a:rPr lang="en-US" b="1" dirty="0"/>
              <a:t>face-to-face interview </a:t>
            </a:r>
            <a:r>
              <a:rPr lang="en-US" dirty="0" smtClean="0"/>
              <a:t>responses, by </a:t>
            </a:r>
            <a:r>
              <a:rPr lang="en-US" dirty="0" err="1" smtClean="0"/>
              <a:t>CoC</a:t>
            </a:r>
            <a:r>
              <a:rPr lang="en-US" dirty="0" smtClean="0"/>
              <a:t> region</a:t>
            </a:r>
            <a:endParaRPr lang="en-US" dirty="0"/>
          </a:p>
          <a:p>
            <a:pPr lvl="1"/>
            <a:r>
              <a:rPr lang="en-US" dirty="0"/>
              <a:t>Overall report on homelessness in Minnesota</a:t>
            </a:r>
          </a:p>
          <a:p>
            <a:pPr lvl="1"/>
            <a:r>
              <a:rPr lang="en-US" dirty="0"/>
              <a:t>Topic- and region-specific reports</a:t>
            </a:r>
          </a:p>
          <a:p>
            <a:r>
              <a:rPr lang="en-US" dirty="0"/>
              <a:t>Data requests and special </a:t>
            </a:r>
            <a:r>
              <a:rPr lang="en-US" dirty="0" smtClean="0"/>
              <a:t>analyses</a:t>
            </a:r>
          </a:p>
          <a:p>
            <a:endParaRPr lang="en-US" dirty="0" smtClean="0"/>
          </a:p>
          <a:p>
            <a:r>
              <a:rPr lang="en-US" dirty="0" smtClean="0">
                <a:solidFill>
                  <a:schemeClr val="tx2">
                    <a:lumMod val="50000"/>
                  </a:schemeClr>
                </a:solidFill>
              </a:rPr>
              <a:t>Questions? michelle.gerrard@wilder.org</a:t>
            </a:r>
            <a:endParaRPr lang="en-US" dirty="0">
              <a:solidFill>
                <a:schemeClr val="tx2">
                  <a:lumMod val="50000"/>
                </a:schemeClr>
              </a:solidFill>
            </a:endParaRPr>
          </a:p>
        </p:txBody>
      </p:sp>
      <p:sp>
        <p:nvSpPr>
          <p:cNvPr id="3" name="Title 2"/>
          <p:cNvSpPr>
            <a:spLocks noGrp="1"/>
          </p:cNvSpPr>
          <p:nvPr>
            <p:ph type="title"/>
          </p:nvPr>
        </p:nvSpPr>
        <p:spPr/>
        <p:txBody>
          <a:bodyPr/>
          <a:lstStyle/>
          <a:p>
            <a:r>
              <a:rPr lang="en-US" dirty="0"/>
              <a:t>Homeless Study </a:t>
            </a:r>
            <a:r>
              <a:rPr lang="en-US" dirty="0" smtClean="0"/>
              <a:t>Data</a:t>
            </a:r>
            <a:r>
              <a:rPr lang="en-US" dirty="0"/>
              <a:t>: What’s </a:t>
            </a:r>
            <a:r>
              <a:rPr lang="en-US" dirty="0" smtClean="0"/>
              <a:t>Available</a:t>
            </a:r>
            <a:r>
              <a:rPr lang="en-US" dirty="0"/>
              <a:t>? </a:t>
            </a:r>
          </a:p>
        </p:txBody>
      </p:sp>
      <p:pic>
        <p:nvPicPr>
          <p:cNvPr id="4" name="Picture 2" descr="Image result for i love data"/>
          <p:cNvPicPr>
            <a:picLocks noChangeAspect="1" noChangeArrowheads="1"/>
          </p:cNvPicPr>
          <p:nvPr/>
        </p:nvPicPr>
        <p:blipFill rotWithShape="1">
          <a:blip r:embed="rId4">
            <a:extLst>
              <a:ext uri="{28A0092B-C50C-407E-A947-70E740481C1C}">
                <a14:useLocalDpi xmlns:a14="http://schemas.microsoft.com/office/drawing/2010/main" val="0"/>
              </a:ext>
            </a:extLst>
          </a:blip>
          <a:srcRect t="9202" r="7267"/>
          <a:stretch/>
        </p:blipFill>
        <p:spPr bwMode="auto">
          <a:xfrm rot="635114">
            <a:off x="7195602" y="4160926"/>
            <a:ext cx="1879026" cy="1839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66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background</a:t>
            </a:r>
            <a:endParaRPr lang="en-US" dirty="0"/>
          </a:p>
        </p:txBody>
      </p:sp>
      <p:pic>
        <p:nvPicPr>
          <p:cNvPr id="5" name="Picture Placeholder 4"/>
          <p:cNvPicPr>
            <a:picLocks noGrp="1" noChangeAspect="1"/>
          </p:cNvPicPr>
          <p:nvPr>
            <p:ph type="pic" idx="4294967295"/>
          </p:nvPr>
        </p:nvPicPr>
        <p:blipFill>
          <a:blip r:embed="rId4" cstate="print">
            <a:extLst>
              <a:ext uri="{28A0092B-C50C-407E-A947-70E740481C1C}">
                <a14:useLocalDpi xmlns:a14="http://schemas.microsoft.com/office/drawing/2010/main" val="0"/>
              </a:ext>
            </a:extLst>
          </a:blip>
          <a:srcRect l="7246" r="7246"/>
          <a:stretch>
            <a:fillRect/>
          </a:stretch>
        </p:blipFill>
        <p:spPr>
          <a:xfrm>
            <a:off x="5416274" y="1784178"/>
            <a:ext cx="3568700" cy="4175125"/>
          </a:xfrm>
        </p:spPr>
      </p:pic>
      <p:sp>
        <p:nvSpPr>
          <p:cNvPr id="6" name="TextBox 5"/>
          <p:cNvSpPr txBox="1"/>
          <p:nvPr/>
        </p:nvSpPr>
        <p:spPr>
          <a:xfrm>
            <a:off x="5486400" y="1600202"/>
            <a:ext cx="3657600" cy="369332"/>
          </a:xfrm>
          <a:prstGeom prst="rect">
            <a:avLst/>
          </a:prstGeom>
          <a:noFill/>
        </p:spPr>
        <p:txBody>
          <a:bodyPr wrap="square" rtlCol="0">
            <a:spAutoFit/>
          </a:bodyPr>
          <a:lstStyle/>
          <a:p>
            <a:r>
              <a:rPr lang="en-US" b="1" dirty="0" smtClean="0"/>
              <a:t>Continuum of Care regions</a:t>
            </a:r>
            <a:endParaRPr lang="en-US" b="1" dirty="0"/>
          </a:p>
        </p:txBody>
      </p:sp>
      <p:sp>
        <p:nvSpPr>
          <p:cNvPr id="3" name="Content Placeholder 2"/>
          <p:cNvSpPr>
            <a:spLocks noGrp="1"/>
          </p:cNvSpPr>
          <p:nvPr>
            <p:ph idx="1"/>
          </p:nvPr>
        </p:nvSpPr>
        <p:spPr/>
        <p:txBody>
          <a:bodyPr/>
          <a:lstStyle/>
          <a:p>
            <a:r>
              <a:rPr lang="en-US" b="1" dirty="0" smtClean="0">
                <a:solidFill>
                  <a:schemeClr val="tx2"/>
                </a:solidFill>
              </a:rPr>
              <a:t>When?</a:t>
            </a:r>
          </a:p>
          <a:p>
            <a:pPr lvl="1"/>
            <a:r>
              <a:rPr lang="en-US" sz="2400" dirty="0" smtClean="0"/>
              <a:t>Every 3 years since 1991</a:t>
            </a:r>
          </a:p>
          <a:p>
            <a:pPr lvl="1"/>
            <a:r>
              <a:rPr lang="en-US" sz="2400" dirty="0" smtClean="0"/>
              <a:t>Interviews (45 min.)</a:t>
            </a:r>
            <a:endParaRPr lang="en-US" sz="2400" dirty="0"/>
          </a:p>
          <a:p>
            <a:pPr lvl="1"/>
            <a:r>
              <a:rPr lang="en-US" sz="2400" dirty="0"/>
              <a:t>Census </a:t>
            </a:r>
            <a:r>
              <a:rPr lang="en-US" sz="2400" dirty="0" smtClean="0"/>
              <a:t>count</a:t>
            </a:r>
          </a:p>
          <a:p>
            <a:pPr>
              <a:spcBef>
                <a:spcPts val="1800"/>
              </a:spcBef>
            </a:pPr>
            <a:r>
              <a:rPr lang="en-US" b="1" dirty="0" smtClean="0">
                <a:solidFill>
                  <a:schemeClr val="tx2"/>
                </a:solidFill>
              </a:rPr>
              <a:t>Who?</a:t>
            </a:r>
          </a:p>
          <a:p>
            <a:pPr lvl="1"/>
            <a:r>
              <a:rPr lang="en-US" sz="2400" dirty="0" smtClean="0"/>
              <a:t>In shelter</a:t>
            </a:r>
          </a:p>
          <a:p>
            <a:pPr lvl="1"/>
            <a:r>
              <a:rPr lang="en-US" sz="2400" dirty="0" smtClean="0"/>
              <a:t>Not in formal shelter system</a:t>
            </a:r>
          </a:p>
          <a:p>
            <a:pPr lvl="1"/>
            <a:r>
              <a:rPr lang="en-US" sz="2400" dirty="0" smtClean="0"/>
              <a:t>Companion study in partnership </a:t>
            </a:r>
            <a:br>
              <a:rPr lang="en-US" sz="2400" dirty="0" smtClean="0"/>
            </a:br>
            <a:r>
              <a:rPr lang="en-US" sz="2400" dirty="0" smtClean="0"/>
              <a:t>with 6 </a:t>
            </a:r>
            <a:r>
              <a:rPr lang="en-US" sz="2400" dirty="0" err="1" smtClean="0"/>
              <a:t>Ojibwe</a:t>
            </a:r>
            <a:r>
              <a:rPr lang="en-US" sz="2400" dirty="0" smtClean="0"/>
              <a:t> Tribes</a:t>
            </a:r>
          </a:p>
          <a:p>
            <a:pPr lvl="1"/>
            <a:endParaRPr lang="en-US" dirty="0" smtClean="0"/>
          </a:p>
        </p:txBody>
      </p:sp>
    </p:spTree>
    <p:custDataLst>
      <p:tags r:id="rId1"/>
    </p:custDataLst>
    <p:extLst>
      <p:ext uri="{BB962C8B-B14F-4D97-AF65-F5344CB8AC3E}">
        <p14:creationId xmlns:p14="http://schemas.microsoft.com/office/powerpoint/2010/main" val="126781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chemeClr val="tx2"/>
                </a:solidFill>
              </a:rPr>
              <a:t>October </a:t>
            </a:r>
            <a:r>
              <a:rPr lang="en-US" b="1" dirty="0">
                <a:solidFill>
                  <a:schemeClr val="tx2"/>
                </a:solidFill>
              </a:rPr>
              <a:t>25, 2018</a:t>
            </a:r>
          </a:p>
          <a:p>
            <a:pPr lvl="1"/>
            <a:r>
              <a:rPr lang="en-US" dirty="0" smtClean="0"/>
              <a:t>1,200 volunteers</a:t>
            </a:r>
          </a:p>
          <a:p>
            <a:pPr lvl="1"/>
            <a:r>
              <a:rPr lang="en-US" dirty="0"/>
              <a:t>4</a:t>
            </a:r>
            <a:r>
              <a:rPr lang="en-US" dirty="0" smtClean="0"/>
              <a:t>00 sites</a:t>
            </a:r>
          </a:p>
          <a:p>
            <a:endParaRPr lang="en-US" dirty="0" smtClean="0"/>
          </a:p>
          <a:p>
            <a:r>
              <a:rPr lang="en-US" dirty="0" smtClean="0"/>
              <a:t>Reporting</a:t>
            </a:r>
          </a:p>
          <a:p>
            <a:pPr lvl="1"/>
            <a:r>
              <a:rPr lang="en-US" dirty="0" smtClean="0"/>
              <a:t>Data tables</a:t>
            </a:r>
          </a:p>
          <a:p>
            <a:pPr lvl="1"/>
            <a:r>
              <a:rPr lang="en-US" dirty="0" smtClean="0"/>
              <a:t>Reports</a:t>
            </a:r>
          </a:p>
          <a:p>
            <a:pPr marL="457200" lvl="1" indent="0">
              <a:buNone/>
            </a:pPr>
            <a:endParaRPr lang="en-US" dirty="0"/>
          </a:p>
        </p:txBody>
      </p:sp>
      <p:sp>
        <p:nvSpPr>
          <p:cNvPr id="2" name="Title 1"/>
          <p:cNvSpPr>
            <a:spLocks noGrp="1"/>
          </p:cNvSpPr>
          <p:nvPr>
            <p:ph type="title"/>
          </p:nvPr>
        </p:nvSpPr>
        <p:spPr/>
        <p:txBody>
          <a:bodyPr/>
          <a:lstStyle/>
          <a:p>
            <a:r>
              <a:rPr lang="en-US" dirty="0" smtClean="0"/>
              <a:t>Study background</a:t>
            </a:r>
            <a:endParaRPr lang="en-US" dirty="0"/>
          </a:p>
        </p:txBody>
      </p:sp>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3958249" y="3472497"/>
            <a:ext cx="4996180" cy="3385503"/>
          </a:xfrm>
          <a:prstGeom prst="rect">
            <a:avLst/>
          </a:prstGeom>
          <a:ln w="28575">
            <a:solidFill>
              <a:schemeClr val="bg1"/>
            </a:solidFill>
          </a:ln>
          <a:effectLst>
            <a:outerShdw blurRad="50800" dist="38100" dir="10800000" algn="r" rotWithShape="0">
              <a:prstClr val="black">
                <a:alpha val="40000"/>
              </a:prstClr>
            </a:outerShdw>
          </a:effectLst>
        </p:spPr>
      </p:pic>
    </p:spTree>
    <p:custDataLst>
      <p:tags r:id="rId1"/>
    </p:custDataLst>
    <p:extLst>
      <p:ext uri="{BB962C8B-B14F-4D97-AF65-F5344CB8AC3E}">
        <p14:creationId xmlns:p14="http://schemas.microsoft.com/office/powerpoint/2010/main" val="9252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Homelessness in </a:t>
            </a:r>
            <a:r>
              <a:rPr lang="en-US" dirty="0" smtClean="0"/>
              <a:t>Minnesota</a:t>
            </a:r>
            <a:endParaRPr lang="en-US" dirty="0"/>
          </a:p>
        </p:txBody>
      </p:sp>
      <p:sp>
        <p:nvSpPr>
          <p:cNvPr id="5" name="Footer Placeholder 3"/>
          <p:cNvSpPr txBox="1">
            <a:spLocks/>
          </p:cNvSpPr>
          <p:nvPr/>
        </p:nvSpPr>
        <p:spPr>
          <a:xfrm>
            <a:off x="0" y="5911392"/>
            <a:ext cx="5704493" cy="457200"/>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a:defRPr/>
            </a:pPr>
            <a:r>
              <a:rPr lang="en-US" sz="1400" dirty="0">
                <a:solidFill>
                  <a:schemeClr val="tx1">
                    <a:lumMod val="65000"/>
                    <a:lumOff val="35000"/>
                  </a:schemeClr>
                </a:solidFill>
              </a:rPr>
              <a:t>Wilder Research, 2018 Statewide Homeless Study count</a:t>
            </a:r>
          </a:p>
        </p:txBody>
      </p:sp>
      <p:sp>
        <p:nvSpPr>
          <p:cNvPr id="6" name="Content Placeholder 1"/>
          <p:cNvSpPr txBox="1">
            <a:spLocks/>
          </p:cNvSpPr>
          <p:nvPr/>
        </p:nvSpPr>
        <p:spPr>
          <a:xfrm>
            <a:off x="254858" y="1163195"/>
            <a:ext cx="8076156" cy="1346022"/>
          </a:xfrm>
          <a:prstGeom prst="rect">
            <a:avLst/>
          </a:prstGeom>
        </p:spPr>
        <p:txBody>
          <a:bodyPr vert="horz" lIns="91440" tIns="45720" rIns="91440" bIns="45720" rtlCol="0">
            <a:noAutofit/>
          </a:bodyPr>
          <a:lstStyle>
            <a:lvl1pPr marL="257175" indent="-257175" algn="l" defTabSz="685800" rtl="0" eaLnBrk="1" latinLnBrk="0" hangingPunct="1">
              <a:spcBef>
                <a:spcPts val="900"/>
              </a:spcBef>
              <a:buClr>
                <a:schemeClr val="tx2"/>
              </a:buClr>
              <a:buFont typeface="Wingdings" pitchFamily="2" charset="2"/>
              <a:buChar char="§"/>
              <a:defRPr sz="28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4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Clr>
                <a:schemeClr val="accent3"/>
              </a:buClr>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Clr>
                <a:schemeClr val="accent3"/>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400" b="1" i="1" dirty="0" smtClean="0">
                <a:solidFill>
                  <a:schemeClr val="tx2"/>
                </a:solidFill>
              </a:rPr>
              <a:t>After leveling off in the early 2000s, homelessness in Minnesota has been increasing</a:t>
            </a:r>
          </a:p>
        </p:txBody>
      </p:sp>
      <p:pic>
        <p:nvPicPr>
          <p:cNvPr id="4" name="Picture 3"/>
          <p:cNvPicPr>
            <a:picLocks noChangeAspect="1"/>
          </p:cNvPicPr>
          <p:nvPr/>
        </p:nvPicPr>
        <p:blipFill>
          <a:blip r:embed="rId3"/>
          <a:stretch>
            <a:fillRect/>
          </a:stretch>
        </p:blipFill>
        <p:spPr>
          <a:xfrm>
            <a:off x="533400" y="1943987"/>
            <a:ext cx="8198667" cy="3906266"/>
          </a:xfrm>
          <a:prstGeom prst="rect">
            <a:avLst/>
          </a:prstGeom>
        </p:spPr>
      </p:pic>
    </p:spTree>
    <p:extLst>
      <p:ext uri="{BB962C8B-B14F-4D97-AF65-F5344CB8AC3E}">
        <p14:creationId xmlns:p14="http://schemas.microsoft.com/office/powerpoint/2010/main" val="29734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note"/>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a:t>
            </a:r>
            <a:br>
              <a:rPr lang="en-US" sz="1400" dirty="0">
                <a:solidFill>
                  <a:schemeClr val="bg1"/>
                </a:solidFill>
              </a:rPr>
            </a:br>
            <a:r>
              <a:rPr lang="en-US" sz="1400" dirty="0">
                <a:solidFill>
                  <a:schemeClr val="bg1"/>
                </a:solidFill>
              </a:rPr>
              <a:t>Statewide Homeless Study </a:t>
            </a:r>
            <a:r>
              <a:rPr lang="en-US" sz="1400" dirty="0" smtClean="0">
                <a:solidFill>
                  <a:schemeClr val="bg1"/>
                </a:solidFill>
              </a:rPr>
              <a:t>estimate</a:t>
            </a:r>
            <a:endParaRPr lang="en-US" sz="1400" dirty="0">
              <a:solidFill>
                <a:schemeClr val="bg1"/>
              </a:solidFill>
            </a:endParaRPr>
          </a:p>
        </p:txBody>
      </p:sp>
      <p:sp>
        <p:nvSpPr>
          <p:cNvPr id="6" name="Most homless people"/>
          <p:cNvSpPr txBox="1">
            <a:spLocks/>
          </p:cNvSpPr>
          <p:nvPr/>
        </p:nvSpPr>
        <p:spPr>
          <a:xfrm>
            <a:off x="107065" y="1457011"/>
            <a:ext cx="3002479" cy="5012052"/>
          </a:xfrm>
          <a:prstGeom prst="rect">
            <a:avLst/>
          </a:prstGeom>
        </p:spPr>
        <p:txBody>
          <a:bodyPr vert="horz" lIns="91440" tIns="45720" rIns="91440" bIns="45720" rtlCol="0">
            <a:noAutofit/>
          </a:bodyPr>
          <a:lstStyle>
            <a:lvl1pPr marL="0" indent="0" algn="l" defTabSz="914400" rtl="0" eaLnBrk="1" latinLnBrk="0" hangingPunct="1">
              <a:spcBef>
                <a:spcPts val="1200"/>
              </a:spcBef>
              <a:buClr>
                <a:schemeClr val="tx2"/>
              </a:buClr>
              <a:buFont typeface="Wingdings" pitchFamily="2" charset="2"/>
              <a:buNone/>
              <a:defRPr sz="2400" kern="1200">
                <a:solidFill>
                  <a:schemeClr val="bg1"/>
                </a:solidFill>
                <a:latin typeface="+mn-lt"/>
                <a:ea typeface="+mn-ea"/>
                <a:cs typeface="+mn-cs"/>
              </a:defRPr>
            </a:lvl1pPr>
            <a:lvl2pPr marL="457200" indent="0" algn="l" defTabSz="914400" rtl="0" eaLnBrk="1" latinLnBrk="0" hangingPunct="1">
              <a:spcBef>
                <a:spcPts val="1200"/>
              </a:spcBef>
              <a:buClr>
                <a:schemeClr val="accent2"/>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Clr>
                <a:schemeClr val="accent3"/>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110000"/>
              </a:lnSpc>
              <a:spcBef>
                <a:spcPts val="600"/>
              </a:spcBef>
            </a:pPr>
            <a:r>
              <a:rPr lang="en-US" sz="2800" b="1" dirty="0" smtClean="0"/>
              <a:t>Many more people face homelessness than what we can count </a:t>
            </a:r>
            <a:br>
              <a:rPr lang="en-US" sz="2800" b="1" dirty="0" smtClean="0"/>
            </a:br>
            <a:r>
              <a:rPr lang="en-US" sz="2800" b="1" dirty="0" smtClean="0"/>
              <a:t>on the night of the survey </a:t>
            </a:r>
            <a:endParaRPr lang="en-US" sz="2800" b="1" dirty="0"/>
          </a:p>
          <a:p>
            <a:endParaRPr lang="en-US" dirty="0"/>
          </a:p>
        </p:txBody>
      </p:sp>
      <p:sp>
        <p:nvSpPr>
          <p:cNvPr id="17" name="Content Placeholder 5"/>
          <p:cNvSpPr txBox="1">
            <a:spLocks/>
          </p:cNvSpPr>
          <p:nvPr/>
        </p:nvSpPr>
        <p:spPr>
          <a:xfrm>
            <a:off x="3394837" y="522514"/>
            <a:ext cx="5352282" cy="1177249"/>
          </a:xfrm>
          <a:prstGeom prst="rect">
            <a:avLst/>
          </a:prstGeom>
        </p:spPr>
        <p:txBody>
          <a:bodyPr>
            <a:noAutofit/>
          </a:bodyPr>
          <a:lst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itchFamily="2" charset="2"/>
              <a:buNone/>
              <a:tabLst>
                <a:tab pos="2743200" algn="l"/>
              </a:tabLst>
            </a:pPr>
            <a:r>
              <a:rPr lang="en-US" sz="3200" b="1" dirty="0" smtClean="0">
                <a:latin typeface="+mj-lt"/>
                <a:cs typeface="Arial" panose="020B0604020202020204" pitchFamily="34" charset="0"/>
              </a:rPr>
              <a:t>Wilder Research estimates: </a:t>
            </a:r>
            <a:endParaRPr lang="en-US" sz="3200" b="1" dirty="0">
              <a:latin typeface="+mj-lt"/>
              <a:cs typeface="Arial" panose="020B0604020202020204" pitchFamily="34" charset="0"/>
            </a:endParaRPr>
          </a:p>
        </p:txBody>
      </p:sp>
      <p:sp>
        <p:nvSpPr>
          <p:cNvPr id="18" name="TextBox 17"/>
          <p:cNvSpPr txBox="1"/>
          <p:nvPr/>
        </p:nvSpPr>
        <p:spPr>
          <a:xfrm>
            <a:off x="3364692" y="1818302"/>
            <a:ext cx="3799784" cy="2031325"/>
          </a:xfrm>
          <a:prstGeom prst="rect">
            <a:avLst/>
          </a:prstGeom>
          <a:noFill/>
        </p:spPr>
        <p:txBody>
          <a:bodyPr wrap="square" rtlCol="0">
            <a:spAutoFit/>
          </a:bodyPr>
          <a:lstStyle/>
          <a:p>
            <a:pPr algn="ctr"/>
            <a:r>
              <a:rPr lang="en-US" sz="3600" b="1" dirty="0" smtClean="0">
                <a:solidFill>
                  <a:schemeClr val="tx2"/>
                </a:solidFill>
                <a:latin typeface="Arial" panose="020B0604020202020204" pitchFamily="34" charset="0"/>
                <a:cs typeface="Arial" panose="020B0604020202020204" pitchFamily="34" charset="0"/>
              </a:rPr>
              <a:t>19,600</a:t>
            </a:r>
            <a:r>
              <a:rPr lang="en-US" sz="2800" b="1" dirty="0" smtClean="0">
                <a:solidFill>
                  <a:srgbClr val="0070C0"/>
                </a:solidFill>
                <a:latin typeface="Arial" panose="020B0604020202020204" pitchFamily="34" charset="0"/>
                <a:cs typeface="Arial" panose="020B0604020202020204" pitchFamily="34" charset="0"/>
              </a:rPr>
              <a:t> </a:t>
            </a:r>
            <a:r>
              <a:rPr lang="en-US" sz="2800" b="1" dirty="0">
                <a:solidFill>
                  <a:srgbClr val="0070C0"/>
                </a:solidFill>
                <a:latin typeface="Arial" panose="020B0604020202020204" pitchFamily="34" charset="0"/>
                <a:cs typeface="Arial" panose="020B0604020202020204" pitchFamily="34" charset="0"/>
              </a:rPr>
              <a:t/>
            </a:r>
            <a:br>
              <a:rPr lang="en-US" sz="2800" b="1" dirty="0">
                <a:solidFill>
                  <a:srgbClr val="0070C0"/>
                </a:solidFill>
                <a:latin typeface="Arial" panose="020B0604020202020204" pitchFamily="34" charset="0"/>
                <a:cs typeface="Arial" panose="020B0604020202020204" pitchFamily="34" charset="0"/>
              </a:rPr>
            </a:br>
            <a:r>
              <a:rPr lang="en-US" sz="2400" dirty="0" smtClean="0"/>
              <a:t>people experience homelessness </a:t>
            </a:r>
            <a:r>
              <a:rPr lang="en-US" sz="2400" b="1" dirty="0" smtClean="0"/>
              <a:t>on any given night</a:t>
            </a:r>
            <a:r>
              <a:rPr lang="en-US" sz="2400" dirty="0" smtClean="0"/>
              <a:t> in Minnesota</a:t>
            </a:r>
            <a:endParaRPr lang="en-US" dirty="0">
              <a:solidFill>
                <a:srgbClr val="0070C0"/>
              </a:solidFill>
            </a:endParaRPr>
          </a:p>
          <a:p>
            <a:endParaRPr lang="en-US" dirty="0"/>
          </a:p>
        </p:txBody>
      </p:sp>
      <p:sp>
        <p:nvSpPr>
          <p:cNvPr id="30" name="TextBox 29"/>
          <p:cNvSpPr txBox="1"/>
          <p:nvPr/>
        </p:nvSpPr>
        <p:spPr>
          <a:xfrm>
            <a:off x="3379765" y="4833501"/>
            <a:ext cx="3769638" cy="2031325"/>
          </a:xfrm>
          <a:prstGeom prst="rect">
            <a:avLst/>
          </a:prstGeom>
          <a:noFill/>
        </p:spPr>
        <p:txBody>
          <a:bodyPr wrap="square" rtlCol="0">
            <a:spAutoFit/>
          </a:bodyPr>
          <a:lstStyle/>
          <a:p>
            <a:pPr algn="ctr"/>
            <a:r>
              <a:rPr lang="en-US" sz="3600" b="1" dirty="0" smtClean="0">
                <a:solidFill>
                  <a:schemeClr val="tx2"/>
                </a:solidFill>
                <a:latin typeface="Arial" panose="020B0604020202020204" pitchFamily="34" charset="0"/>
                <a:cs typeface="Arial" panose="020B0604020202020204" pitchFamily="34" charset="0"/>
              </a:rPr>
              <a:t>50,600</a:t>
            </a:r>
            <a:r>
              <a:rPr lang="en-US" sz="2800" b="1" dirty="0">
                <a:solidFill>
                  <a:srgbClr val="0070C0"/>
                </a:solidFill>
                <a:latin typeface="Arial" panose="020B0604020202020204" pitchFamily="34" charset="0"/>
                <a:cs typeface="Arial" panose="020B0604020202020204" pitchFamily="34" charset="0"/>
              </a:rPr>
              <a:t/>
            </a:r>
            <a:br>
              <a:rPr lang="en-US" sz="2800" b="1" dirty="0">
                <a:solidFill>
                  <a:srgbClr val="0070C0"/>
                </a:solidFill>
                <a:latin typeface="Arial" panose="020B0604020202020204" pitchFamily="34" charset="0"/>
                <a:cs typeface="Arial" panose="020B0604020202020204" pitchFamily="34" charset="0"/>
              </a:rPr>
            </a:br>
            <a:r>
              <a:rPr lang="en-US" sz="2400" dirty="0" smtClean="0"/>
              <a:t>people experience homelessness </a:t>
            </a:r>
            <a:r>
              <a:rPr lang="en-US" sz="2400" b="1" dirty="0" smtClean="0"/>
              <a:t>during an entire year </a:t>
            </a:r>
            <a:r>
              <a:rPr lang="en-US" sz="2400" dirty="0" smtClean="0"/>
              <a:t>in Minnesota</a:t>
            </a:r>
            <a:endParaRPr lang="en-US" dirty="0">
              <a:solidFill>
                <a:srgbClr val="0070C0"/>
              </a:solidFill>
            </a:endParaRPr>
          </a:p>
          <a:p>
            <a:endParaRPr lang="en-US" dirty="0"/>
          </a:p>
        </p:txBody>
      </p:sp>
      <p:sp>
        <p:nvSpPr>
          <p:cNvPr id="31" name="Content Placeholder 5"/>
          <p:cNvSpPr txBox="1">
            <a:spLocks/>
          </p:cNvSpPr>
          <p:nvPr/>
        </p:nvSpPr>
        <p:spPr>
          <a:xfrm>
            <a:off x="3394837" y="3987330"/>
            <a:ext cx="5352282" cy="833357"/>
          </a:xfrm>
          <a:prstGeom prst="rect">
            <a:avLst/>
          </a:prstGeom>
        </p:spPr>
        <p:txBody>
          <a:bodyPr>
            <a:noAutofit/>
          </a:bodyPr>
          <a:lst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itchFamily="2" charset="2"/>
              <a:buNone/>
              <a:tabLst>
                <a:tab pos="2743200" algn="l"/>
              </a:tabLst>
            </a:pPr>
            <a:r>
              <a:rPr lang="en-US" sz="3200" b="1" dirty="0" smtClean="0">
                <a:latin typeface="+mj-lt"/>
                <a:cs typeface="Arial" panose="020B0604020202020204" pitchFamily="34" charset="0"/>
              </a:rPr>
              <a:t>… and …  </a:t>
            </a:r>
            <a:endParaRPr lang="en-US" sz="3200" b="1" dirty="0">
              <a:latin typeface="+mj-lt"/>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255053" y="1958063"/>
            <a:ext cx="1554480" cy="1569276"/>
          </a:xfrm>
          <a:prstGeom prst="rect">
            <a:avLst/>
          </a:prstGeom>
        </p:spPr>
      </p:pic>
      <p:pic>
        <p:nvPicPr>
          <p:cNvPr id="8" name="Picture 7"/>
          <p:cNvPicPr>
            <a:picLocks noChangeAspect="1"/>
          </p:cNvPicPr>
          <p:nvPr/>
        </p:nvPicPr>
        <p:blipFill>
          <a:blip r:embed="rId4"/>
          <a:stretch>
            <a:fillRect/>
          </a:stretch>
        </p:blipFill>
        <p:spPr>
          <a:xfrm>
            <a:off x="7255053" y="4833501"/>
            <a:ext cx="1554480" cy="1575729"/>
          </a:xfrm>
          <a:prstGeom prst="rect">
            <a:avLst/>
          </a:prstGeom>
        </p:spPr>
      </p:pic>
    </p:spTree>
    <p:extLst>
      <p:ext uri="{BB962C8B-B14F-4D97-AF65-F5344CB8AC3E}">
        <p14:creationId xmlns:p14="http://schemas.microsoft.com/office/powerpoint/2010/main" val="225125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1470" y="528549"/>
            <a:ext cx="8122719" cy="838200"/>
          </a:xfrm>
        </p:spPr>
        <p:txBody>
          <a:bodyPr/>
          <a:lstStyle/>
          <a:p>
            <a:r>
              <a:rPr lang="en-US" dirty="0" smtClean="0"/>
              <a:t>Children and youth make up almost half of our homeless population</a:t>
            </a:r>
            <a:endParaRPr lang="en-US" dirty="0"/>
          </a:p>
        </p:txBody>
      </p:sp>
      <p:sp>
        <p:nvSpPr>
          <p:cNvPr id="5" name="Footer Placeholder 3"/>
          <p:cNvSpPr txBox="1">
            <a:spLocks/>
          </p:cNvSpPr>
          <p:nvPr/>
        </p:nvSpPr>
        <p:spPr>
          <a:xfrm>
            <a:off x="0" y="5911392"/>
            <a:ext cx="5704493" cy="457200"/>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a:defRPr/>
            </a:pPr>
            <a:r>
              <a:rPr lang="en-US" sz="1400" dirty="0">
                <a:solidFill>
                  <a:schemeClr val="tx1">
                    <a:lumMod val="65000"/>
                    <a:lumOff val="35000"/>
                  </a:schemeClr>
                </a:solidFill>
              </a:rPr>
              <a:t>Wilder Research, 2018 Statewide Homeless Study count</a:t>
            </a:r>
          </a:p>
        </p:txBody>
      </p:sp>
      <p:pic>
        <p:nvPicPr>
          <p:cNvPr id="6" name="Picture 5"/>
          <p:cNvPicPr>
            <a:picLocks noChangeAspect="1"/>
          </p:cNvPicPr>
          <p:nvPr/>
        </p:nvPicPr>
        <p:blipFill>
          <a:blip r:embed="rId3"/>
          <a:stretch>
            <a:fillRect/>
          </a:stretch>
        </p:blipFill>
        <p:spPr>
          <a:xfrm>
            <a:off x="933648" y="1600803"/>
            <a:ext cx="7374255" cy="3710814"/>
          </a:xfrm>
          <a:prstGeom prst="rect">
            <a:avLst/>
          </a:prstGeom>
        </p:spPr>
      </p:pic>
    </p:spTree>
    <p:extLst>
      <p:ext uri="{BB962C8B-B14F-4D97-AF65-F5344CB8AC3E}">
        <p14:creationId xmlns:p14="http://schemas.microsoft.com/office/powerpoint/2010/main" val="150101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111"/>
          <a:stretch/>
        </p:blipFill>
        <p:spPr>
          <a:xfrm>
            <a:off x="0" y="0"/>
            <a:ext cx="9144000" cy="6858000"/>
          </a:xfrm>
          <a:prstGeom prst="rect">
            <a:avLst/>
          </a:prstGeom>
        </p:spPr>
      </p:pic>
      <p:sp>
        <p:nvSpPr>
          <p:cNvPr id="3" name="Title 2"/>
          <p:cNvSpPr txBox="1">
            <a:spLocks/>
          </p:cNvSpPr>
          <p:nvPr/>
        </p:nvSpPr>
        <p:spPr>
          <a:xfrm>
            <a:off x="2799953" y="1769234"/>
            <a:ext cx="5945462" cy="1150705"/>
          </a:xfrm>
          <a:prstGeom prst="rect">
            <a:avLst/>
          </a:prstGeom>
        </p:spPr>
        <p:txBody>
          <a:bodyPr/>
          <a:lstStyle>
            <a:lvl1pPr algn="l" defTabSz="685800" rtl="0" eaLnBrk="1" latinLnBrk="0" hangingPunct="1">
              <a:spcBef>
                <a:spcPct val="0"/>
              </a:spcBef>
              <a:buNone/>
              <a:defRPr sz="2700" kern="1200">
                <a:solidFill>
                  <a:schemeClr val="tx1"/>
                </a:solidFill>
                <a:latin typeface="+mj-lt"/>
                <a:ea typeface="+mj-ea"/>
                <a:cs typeface="+mj-cs"/>
              </a:defRPr>
            </a:lvl1pPr>
          </a:lstStyle>
          <a:p>
            <a:r>
              <a:rPr lang="en-US" sz="5400" dirty="0" smtClean="0">
                <a:solidFill>
                  <a:schemeClr val="bg1"/>
                </a:solidFill>
              </a:rPr>
              <a:t>Key Findings</a:t>
            </a:r>
            <a:endParaRPr lang="en-US" sz="5400" dirty="0">
              <a:solidFill>
                <a:schemeClr val="bg1"/>
              </a:solidFill>
            </a:endParaRPr>
          </a:p>
        </p:txBody>
      </p:sp>
    </p:spTree>
    <p:extLst>
      <p:ext uri="{BB962C8B-B14F-4D97-AF65-F5344CB8AC3E}">
        <p14:creationId xmlns:p14="http://schemas.microsoft.com/office/powerpoint/2010/main" val="24291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half" idx="4294967295"/>
          </p:nvPr>
        </p:nvSpPr>
        <p:spPr>
          <a:xfrm>
            <a:off x="259307" y="2107584"/>
            <a:ext cx="2788693" cy="4351954"/>
          </a:xfrm>
          <a:prstGeom prst="rect">
            <a:avLst/>
          </a:prstGeom>
        </p:spPr>
        <p:txBody>
          <a:bodyPr/>
          <a:lstStyle/>
          <a:p>
            <a:pPr marL="0" indent="0" algn="ctr">
              <a:lnSpc>
                <a:spcPct val="110000"/>
              </a:lnSpc>
              <a:buNone/>
            </a:pPr>
            <a:r>
              <a:rPr lang="en-US" sz="2800" b="1" dirty="0">
                <a:solidFill>
                  <a:schemeClr val="bg1"/>
                </a:solidFill>
              </a:rPr>
              <a:t>There is not enough affordable housing</a:t>
            </a:r>
          </a:p>
          <a:p>
            <a:endParaRPr lang="en-US" dirty="0"/>
          </a:p>
        </p:txBody>
      </p:sp>
      <p:sp>
        <p:nvSpPr>
          <p:cNvPr id="5" name="Content Placeholder 5"/>
          <p:cNvSpPr txBox="1">
            <a:spLocks/>
          </p:cNvSpPr>
          <p:nvPr/>
        </p:nvSpPr>
        <p:spPr>
          <a:xfrm>
            <a:off x="3289817" y="368301"/>
            <a:ext cx="5687945" cy="2407084"/>
          </a:xfrm>
          <a:prstGeom prst="rect">
            <a:avLst/>
          </a:prstGeom>
        </p:spPr>
        <p:txBody>
          <a:bodyPr>
            <a:normAutofit/>
          </a:bodyPr>
          <a:lst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itchFamily="2" charset="2"/>
              <a:buNone/>
              <a:tabLst>
                <a:tab pos="2743200" algn="l"/>
              </a:tabLst>
            </a:pPr>
            <a:r>
              <a:rPr lang="en-US" sz="3200" b="1" dirty="0"/>
              <a:t>Incomes of homeless adults </a:t>
            </a:r>
          </a:p>
          <a:p>
            <a:pPr marL="0" indent="0" algn="ctr">
              <a:buFont typeface="Wingdings" pitchFamily="2" charset="2"/>
              <a:buNone/>
              <a:tabLst>
                <a:tab pos="2743200" algn="l"/>
              </a:tabLst>
            </a:pPr>
            <a:r>
              <a:rPr lang="en-US" b="1" i="1" dirty="0"/>
              <a:t>versus</a:t>
            </a:r>
            <a:r>
              <a:rPr lang="en-US" sz="3200" b="1" dirty="0"/>
              <a:t> </a:t>
            </a:r>
          </a:p>
          <a:p>
            <a:pPr marL="0" indent="0" algn="ctr">
              <a:buFont typeface="Wingdings" pitchFamily="2" charset="2"/>
              <a:buNone/>
              <a:tabLst>
                <a:tab pos="2743200" algn="l"/>
              </a:tabLst>
            </a:pPr>
            <a:r>
              <a:rPr lang="en-US" sz="3200" b="1" dirty="0"/>
              <a:t>housing costs</a:t>
            </a:r>
          </a:p>
        </p:txBody>
      </p:sp>
      <p:sp>
        <p:nvSpPr>
          <p:cNvPr id="6" name="Oval 5"/>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1</a:t>
            </a:r>
          </a:p>
        </p:txBody>
      </p:sp>
      <p:grpSp>
        <p:nvGrpSpPr>
          <p:cNvPr id="7" name="Group 6"/>
          <p:cNvGrpSpPr/>
          <p:nvPr/>
        </p:nvGrpSpPr>
        <p:grpSpPr>
          <a:xfrm>
            <a:off x="3351042" y="2592284"/>
            <a:ext cx="5319939" cy="1015663"/>
            <a:chOff x="3441923" y="2389866"/>
            <a:chExt cx="5319939" cy="1015663"/>
          </a:xfrm>
        </p:grpSpPr>
        <p:sp>
          <p:nvSpPr>
            <p:cNvPr id="8" name="TextBox 7"/>
            <p:cNvSpPr txBox="1"/>
            <p:nvPr/>
          </p:nvSpPr>
          <p:spPr>
            <a:xfrm>
              <a:off x="3441923" y="2389866"/>
              <a:ext cx="2540049" cy="1015663"/>
            </a:xfrm>
            <a:prstGeom prst="rect">
              <a:avLst/>
            </a:prstGeom>
            <a:noFill/>
          </p:spPr>
          <p:txBody>
            <a:bodyPr wrap="square" rtlCol="0">
              <a:spAutoFit/>
            </a:bodyPr>
            <a:lstStyle/>
            <a:p>
              <a:pPr algn="ctr"/>
              <a:r>
                <a:rPr lang="en-US" sz="2400" dirty="0"/>
                <a:t>Median income: </a:t>
              </a:r>
              <a:r>
                <a:rPr lang="en-US" sz="3600" b="1" dirty="0">
                  <a:solidFill>
                    <a:schemeClr val="accent1"/>
                  </a:solidFill>
                </a:rPr>
                <a:t>$550</a:t>
              </a:r>
              <a:r>
                <a:rPr lang="en-US" sz="2800" b="1" dirty="0">
                  <a:solidFill>
                    <a:schemeClr val="accent1"/>
                  </a:solidFill>
                </a:rPr>
                <a:t> </a:t>
              </a:r>
              <a:r>
                <a:rPr lang="en-US" b="1" dirty="0">
                  <a:solidFill>
                    <a:schemeClr val="accent1"/>
                  </a:solidFill>
                </a:rPr>
                <a:t>per month</a:t>
              </a:r>
            </a:p>
          </p:txBody>
        </p:sp>
        <p:pic>
          <p:nvPicPr>
            <p:cNvPr id="9" name="Picture 8"/>
            <p:cNvPicPr>
              <a:picLocks noChangeAspect="1"/>
            </p:cNvPicPr>
            <p:nvPr/>
          </p:nvPicPr>
          <p:blipFill>
            <a:blip r:embed="rId3">
              <a:duotone>
                <a:prstClr val="black"/>
                <a:schemeClr val="accent3">
                  <a:tint val="45000"/>
                  <a:satMod val="400000"/>
                </a:schemeClr>
              </a:duotone>
            </a:blip>
            <a:stretch>
              <a:fillRect/>
            </a:stretch>
          </p:blipFill>
          <p:spPr>
            <a:xfrm>
              <a:off x="6567730" y="2421409"/>
              <a:ext cx="2194132" cy="927954"/>
            </a:xfrm>
            <a:prstGeom prst="rect">
              <a:avLst/>
            </a:prstGeom>
          </p:spPr>
        </p:pic>
      </p:grpSp>
      <p:grpSp>
        <p:nvGrpSpPr>
          <p:cNvPr id="10" name="Group 9"/>
          <p:cNvGrpSpPr/>
          <p:nvPr/>
        </p:nvGrpSpPr>
        <p:grpSpPr>
          <a:xfrm>
            <a:off x="3453383" y="4218467"/>
            <a:ext cx="5085518" cy="1665910"/>
            <a:chOff x="3450237" y="3784487"/>
            <a:chExt cx="5085518" cy="1665910"/>
          </a:xfrm>
        </p:grpSpPr>
        <p:sp>
          <p:nvSpPr>
            <p:cNvPr id="11" name="TextBox 10"/>
            <p:cNvSpPr txBox="1"/>
            <p:nvPr/>
          </p:nvSpPr>
          <p:spPr>
            <a:xfrm>
              <a:off x="3450237" y="4190117"/>
              <a:ext cx="2844261" cy="1015663"/>
            </a:xfrm>
            <a:prstGeom prst="rect">
              <a:avLst/>
            </a:prstGeom>
            <a:noFill/>
          </p:spPr>
          <p:txBody>
            <a:bodyPr wrap="square" rtlCol="0">
              <a:spAutoFit/>
            </a:bodyPr>
            <a:lstStyle/>
            <a:p>
              <a:r>
                <a:rPr lang="en-US" sz="2400" dirty="0"/>
                <a:t>Median rent</a:t>
              </a:r>
              <a:r>
                <a:rPr lang="en-US" sz="2400" dirty="0" smtClean="0"/>
                <a:t>:</a:t>
              </a:r>
            </a:p>
            <a:p>
              <a:r>
                <a:rPr lang="en-US" sz="3600" b="1" dirty="0" smtClean="0">
                  <a:solidFill>
                    <a:schemeClr val="tx2"/>
                  </a:solidFill>
                </a:rPr>
                <a:t>$906 </a:t>
              </a:r>
              <a:r>
                <a:rPr lang="en-US" b="1" dirty="0" smtClean="0">
                  <a:solidFill>
                    <a:schemeClr val="accent1"/>
                  </a:solidFill>
                </a:rPr>
                <a:t>per month</a:t>
              </a:r>
              <a:endParaRPr lang="en-US" dirty="0"/>
            </a:p>
          </p:txBody>
        </p:sp>
        <p:pic>
          <p:nvPicPr>
            <p:cNvPr id="12" name="Picture 11"/>
            <p:cNvPicPr>
              <a:picLocks noChangeAspect="1"/>
            </p:cNvPicPr>
            <p:nvPr/>
          </p:nvPicPr>
          <p:blipFill>
            <a:blip r:embed="rId4">
              <a:duotone>
                <a:prstClr val="black"/>
                <a:schemeClr val="accent2">
                  <a:tint val="45000"/>
                  <a:satMod val="400000"/>
                </a:schemeClr>
              </a:duotone>
            </a:blip>
            <a:stretch>
              <a:fillRect/>
            </a:stretch>
          </p:blipFill>
          <p:spPr>
            <a:xfrm>
              <a:off x="6684744" y="3784487"/>
              <a:ext cx="1851011" cy="1665910"/>
            </a:xfrm>
            <a:prstGeom prst="rect">
              <a:avLst/>
            </a:prstGeom>
          </p:spPr>
        </p:pic>
      </p:grpSp>
      <p:sp>
        <p:nvSpPr>
          <p:cNvPr id="13" name="Footer Placeholder 3"/>
          <p:cNvSpPr txBox="1">
            <a:spLocks/>
          </p:cNvSpPr>
          <p:nvPr/>
        </p:nvSpPr>
        <p:spPr>
          <a:xfrm>
            <a:off x="141027" y="5730845"/>
            <a:ext cx="3025256" cy="112715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a:t>
            </a:r>
            <a:br>
              <a:rPr lang="en-US" sz="1400" dirty="0">
                <a:solidFill>
                  <a:schemeClr val="bg1"/>
                </a:solidFill>
              </a:rPr>
            </a:br>
            <a:r>
              <a:rPr lang="en-US" sz="1400" dirty="0">
                <a:solidFill>
                  <a:schemeClr val="bg1"/>
                </a:solidFill>
              </a:rPr>
              <a:t>Statewide Homeless Study </a:t>
            </a:r>
            <a:r>
              <a:rPr lang="en-US" sz="1400" dirty="0" smtClean="0">
                <a:solidFill>
                  <a:schemeClr val="bg1"/>
                </a:solidFill>
              </a:rPr>
              <a:t>survey</a:t>
            </a:r>
          </a:p>
          <a:p>
            <a:pPr>
              <a:defRPr/>
            </a:pPr>
            <a:r>
              <a:rPr lang="en-US" sz="1400" dirty="0" smtClean="0">
                <a:solidFill>
                  <a:schemeClr val="bg1"/>
                </a:solidFill>
              </a:rPr>
              <a:t>HUD, FY2018 Fair Market Rent Documentation System </a:t>
            </a:r>
            <a:endParaRPr lang="en-US" sz="1400" dirty="0">
              <a:solidFill>
                <a:schemeClr val="bg1"/>
              </a:solidFill>
            </a:endParaRPr>
          </a:p>
        </p:txBody>
      </p:sp>
    </p:spTree>
    <p:extLst>
      <p:ext uri="{BB962C8B-B14F-4D97-AF65-F5344CB8AC3E}">
        <p14:creationId xmlns:p14="http://schemas.microsoft.com/office/powerpoint/2010/main" val="37911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half" idx="4294967295"/>
          </p:nvPr>
        </p:nvSpPr>
        <p:spPr>
          <a:xfrm>
            <a:off x="259307" y="2107584"/>
            <a:ext cx="2788693" cy="4351954"/>
          </a:xfrm>
          <a:prstGeom prst="rect">
            <a:avLst/>
          </a:prstGeom>
        </p:spPr>
        <p:txBody>
          <a:bodyPr/>
          <a:lstStyle/>
          <a:p>
            <a:pPr marL="0" indent="0" algn="ctr">
              <a:lnSpc>
                <a:spcPct val="110000"/>
              </a:lnSpc>
              <a:buNone/>
            </a:pPr>
            <a:r>
              <a:rPr lang="en-US" sz="2800" b="1" dirty="0">
                <a:solidFill>
                  <a:schemeClr val="bg1"/>
                </a:solidFill>
              </a:rPr>
              <a:t>There is not enough affordable housing</a:t>
            </a:r>
          </a:p>
          <a:p>
            <a:endParaRPr lang="en-US" dirty="0"/>
          </a:p>
        </p:txBody>
      </p:sp>
      <p:sp>
        <p:nvSpPr>
          <p:cNvPr id="5" name="Content Placeholder 5"/>
          <p:cNvSpPr txBox="1">
            <a:spLocks/>
          </p:cNvSpPr>
          <p:nvPr/>
        </p:nvSpPr>
        <p:spPr>
          <a:xfrm>
            <a:off x="3517900" y="246382"/>
            <a:ext cx="5352282" cy="1041398"/>
          </a:xfrm>
          <a:prstGeom prst="rect">
            <a:avLst/>
          </a:prstGeom>
        </p:spPr>
        <p:txBody>
          <a:bodyPr>
            <a:noAutofit/>
          </a:bodyPr>
          <a:lstStyle>
            <a:lvl1pPr marL="257175" indent="-257175" algn="l" defTabSz="685800" rtl="0" eaLnBrk="1" latinLnBrk="0" hangingPunct="1">
              <a:spcBef>
                <a:spcPts val="900"/>
              </a:spcBef>
              <a:buClr>
                <a:schemeClr val="tx2"/>
              </a:buClr>
              <a:buFont typeface="Wingdings" pitchFamily="2" charset="2"/>
              <a:buChar char="§"/>
              <a:defRPr sz="2400" kern="1200">
                <a:solidFill>
                  <a:schemeClr val="tx1"/>
                </a:solidFill>
                <a:latin typeface="+mn-lt"/>
                <a:ea typeface="+mn-ea"/>
                <a:cs typeface="+mn-cs"/>
              </a:defRPr>
            </a:lvl1pPr>
            <a:lvl2pPr marL="557213" indent="-214313" algn="l" defTabSz="685800" rtl="0" eaLnBrk="1" latinLnBrk="0" hangingPunct="1">
              <a:spcBef>
                <a:spcPts val="900"/>
              </a:spcBef>
              <a:buClr>
                <a:schemeClr val="accent2"/>
              </a:buClr>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Font typeface="Wingdings" pitchFamily="2" charset="2"/>
              <a:buNone/>
              <a:tabLst>
                <a:tab pos="2743200" algn="l"/>
              </a:tabLst>
            </a:pPr>
            <a:r>
              <a:rPr lang="en-US" sz="3200" b="1" dirty="0">
                <a:latin typeface="+mj-lt"/>
                <a:cs typeface="Arial" panose="020B0604020202020204" pitchFamily="34" charset="0"/>
              </a:rPr>
              <a:t>On wait list for </a:t>
            </a:r>
            <a:br>
              <a:rPr lang="en-US" sz="3200" b="1" dirty="0">
                <a:latin typeface="+mj-lt"/>
                <a:cs typeface="Arial" panose="020B0604020202020204" pitchFamily="34" charset="0"/>
              </a:rPr>
            </a:br>
            <a:r>
              <a:rPr lang="en-US" sz="3200" b="1" dirty="0">
                <a:latin typeface="+mj-lt"/>
                <a:cs typeface="Arial" panose="020B0604020202020204" pitchFamily="34" charset="0"/>
              </a:rPr>
              <a:t>subsidized housing</a:t>
            </a:r>
          </a:p>
        </p:txBody>
      </p:sp>
      <p:sp>
        <p:nvSpPr>
          <p:cNvPr id="6" name="Content Placeholder 5"/>
          <p:cNvSpPr txBox="1">
            <a:spLocks/>
          </p:cNvSpPr>
          <p:nvPr/>
        </p:nvSpPr>
        <p:spPr>
          <a:xfrm>
            <a:off x="3245618" y="3348859"/>
            <a:ext cx="5675364" cy="2920809"/>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Clr>
                <a:schemeClr val="tx2"/>
              </a:buClr>
              <a:buFont typeface="Wingdings" pitchFamily="2" charset="2"/>
              <a:buChar char="§"/>
              <a:defRPr sz="2400" kern="1200">
                <a:solidFill>
                  <a:schemeClr val="tx1"/>
                </a:solidFill>
                <a:latin typeface="+mn-lt"/>
                <a:ea typeface="+mn-ea"/>
                <a:cs typeface="+mn-cs"/>
              </a:defRPr>
            </a:lvl1pPr>
            <a:lvl2pPr marL="742950" indent="-285750" algn="l" defTabSz="914400" rtl="0" eaLnBrk="1" latinLnBrk="0" hangingPunct="1">
              <a:spcBef>
                <a:spcPts val="1200"/>
              </a:spcBef>
              <a:buClr>
                <a:schemeClr val="accent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3000"/>
              </a:spcBef>
              <a:buNone/>
              <a:tabLst>
                <a:tab pos="2743200" algn="l"/>
              </a:tabLst>
            </a:pPr>
            <a:r>
              <a:rPr lang="en-US" sz="2800" b="1" dirty="0">
                <a:cs typeface="Arial" panose="020B0604020202020204" pitchFamily="34" charset="0"/>
              </a:rPr>
              <a:t>No housing they can afford</a:t>
            </a:r>
          </a:p>
          <a:p>
            <a:pPr marL="973138" indent="0">
              <a:spcBef>
                <a:spcPts val="1800"/>
              </a:spcBef>
              <a:buNone/>
              <a:tabLst>
                <a:tab pos="2743200" algn="l"/>
              </a:tabLst>
            </a:pPr>
            <a:r>
              <a:rPr lang="en-US" sz="3600" b="1" dirty="0">
                <a:solidFill>
                  <a:schemeClr val="accent1"/>
                </a:solidFill>
                <a:latin typeface="Arial" panose="020B0604020202020204" pitchFamily="34" charset="0"/>
                <a:cs typeface="Arial" panose="020B0604020202020204" pitchFamily="34" charset="0"/>
              </a:rPr>
              <a:t>56%</a:t>
            </a:r>
            <a:r>
              <a:rPr lang="en-US" sz="3600" b="1" dirty="0">
                <a:solidFill>
                  <a:srgbClr val="0070C0"/>
                </a:solidFill>
                <a:latin typeface="Arial" panose="020B0604020202020204" pitchFamily="34" charset="0"/>
                <a:cs typeface="Arial" panose="020B0604020202020204" pitchFamily="34" charset="0"/>
              </a:rPr>
              <a:t> </a:t>
            </a:r>
            <a:r>
              <a:rPr lang="en-US" dirty="0"/>
              <a:t>of homeless adults </a:t>
            </a:r>
            <a:br>
              <a:rPr lang="en-US" dirty="0"/>
            </a:br>
            <a:r>
              <a:rPr lang="en-US" dirty="0"/>
              <a:t>(this is the highest among 12 reasons they were asked about) </a:t>
            </a:r>
            <a:endParaRPr lang="en-US" sz="2800" b="1" dirty="0">
              <a:solidFill>
                <a:schemeClr val="accent2"/>
              </a:solidFill>
            </a:endParaRPr>
          </a:p>
        </p:txBody>
      </p:sp>
      <p:sp>
        <p:nvSpPr>
          <p:cNvPr id="7" name="TextBox 6"/>
          <p:cNvSpPr txBox="1"/>
          <p:nvPr/>
        </p:nvSpPr>
        <p:spPr>
          <a:xfrm>
            <a:off x="3688470" y="1818302"/>
            <a:ext cx="3046998" cy="1292662"/>
          </a:xfrm>
          <a:prstGeom prst="rect">
            <a:avLst/>
          </a:prstGeom>
          <a:noFill/>
        </p:spPr>
        <p:txBody>
          <a:bodyPr wrap="square" rtlCol="0">
            <a:spAutoFit/>
          </a:bodyPr>
          <a:lstStyle/>
          <a:p>
            <a:pPr algn="ctr"/>
            <a:r>
              <a:rPr lang="en-US" sz="3600" b="1" dirty="0">
                <a:solidFill>
                  <a:schemeClr val="tx2"/>
                </a:solidFill>
                <a:latin typeface="Arial" panose="020B0604020202020204" pitchFamily="34" charset="0"/>
                <a:cs typeface="Arial" panose="020B0604020202020204" pitchFamily="34" charset="0"/>
              </a:rPr>
              <a:t>50%</a:t>
            </a:r>
            <a:r>
              <a:rPr lang="en-US" sz="2800" b="1" dirty="0">
                <a:solidFill>
                  <a:srgbClr val="0070C0"/>
                </a:solidFill>
                <a:latin typeface="Arial" panose="020B0604020202020204" pitchFamily="34" charset="0"/>
                <a:cs typeface="Arial" panose="020B0604020202020204" pitchFamily="34" charset="0"/>
              </a:rPr>
              <a:t> </a:t>
            </a:r>
            <a:br>
              <a:rPr lang="en-US" sz="2800" b="1" dirty="0">
                <a:solidFill>
                  <a:srgbClr val="0070C0"/>
                </a:solidFill>
                <a:latin typeface="Arial" panose="020B0604020202020204" pitchFamily="34" charset="0"/>
                <a:cs typeface="Arial" panose="020B0604020202020204" pitchFamily="34" charset="0"/>
              </a:rPr>
            </a:br>
            <a:r>
              <a:rPr lang="en-US" sz="2400" dirty="0"/>
              <a:t>of homeless adults</a:t>
            </a:r>
            <a:endParaRPr lang="en-US" dirty="0">
              <a:solidFill>
                <a:srgbClr val="0070C0"/>
              </a:solidFill>
            </a:endParaRPr>
          </a:p>
          <a:p>
            <a:endParaRPr lang="en-US" dirty="0"/>
          </a:p>
        </p:txBody>
      </p:sp>
      <p:sp>
        <p:nvSpPr>
          <p:cNvPr id="8" name="Footer Placeholder 3"/>
          <p:cNvSpPr txBox="1">
            <a:spLocks/>
          </p:cNvSpPr>
          <p:nvPr/>
        </p:nvSpPr>
        <p:spPr>
          <a:xfrm>
            <a:off x="141027" y="6126163"/>
            <a:ext cx="3025256" cy="73183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400" dirty="0">
                <a:solidFill>
                  <a:schemeClr val="bg1"/>
                </a:solidFill>
              </a:rPr>
              <a:t>Wilder Research, 2018</a:t>
            </a:r>
            <a:br>
              <a:rPr lang="en-US" sz="1400" dirty="0">
                <a:solidFill>
                  <a:schemeClr val="bg1"/>
                </a:solidFill>
              </a:rPr>
            </a:br>
            <a:r>
              <a:rPr lang="en-US" sz="1400" dirty="0">
                <a:solidFill>
                  <a:schemeClr val="bg1"/>
                </a:solidFill>
              </a:rPr>
              <a:t>Statewide Homeless Study survey</a:t>
            </a:r>
          </a:p>
        </p:txBody>
      </p:sp>
      <p:pic>
        <p:nvPicPr>
          <p:cNvPr id="9" name="Picture 8"/>
          <p:cNvPicPr>
            <a:picLocks noChangeAspect="1"/>
          </p:cNvPicPr>
          <p:nvPr/>
        </p:nvPicPr>
        <p:blipFill>
          <a:blip r:embed="rId3">
            <a:duotone>
              <a:schemeClr val="accent2">
                <a:shade val="45000"/>
                <a:satMod val="135000"/>
              </a:schemeClr>
              <a:prstClr val="white"/>
            </a:duotone>
          </a:blip>
          <a:stretch>
            <a:fillRect/>
          </a:stretch>
        </p:blipFill>
        <p:spPr>
          <a:xfrm>
            <a:off x="7056781" y="1642936"/>
            <a:ext cx="1394947" cy="1310708"/>
          </a:xfrm>
          <a:prstGeom prst="rect">
            <a:avLst/>
          </a:prstGeom>
        </p:spPr>
      </p:pic>
      <p:sp>
        <p:nvSpPr>
          <p:cNvPr id="10" name="Oval 9"/>
          <p:cNvSpPr/>
          <p:nvPr/>
        </p:nvSpPr>
        <p:spPr>
          <a:xfrm>
            <a:off x="1230221" y="835008"/>
            <a:ext cx="831772" cy="831770"/>
          </a:xfrm>
          <a:prstGeom prst="ellipse">
            <a:avLst/>
          </a:prstGeom>
          <a:solidFill>
            <a:schemeClr val="bg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b="1" dirty="0">
                <a:solidFill>
                  <a:schemeClr val="tx2"/>
                </a:solidFill>
              </a:rPr>
              <a:t>1</a:t>
            </a:r>
          </a:p>
        </p:txBody>
      </p:sp>
    </p:spTree>
    <p:extLst>
      <p:ext uri="{BB962C8B-B14F-4D97-AF65-F5344CB8AC3E}">
        <p14:creationId xmlns:p14="http://schemas.microsoft.com/office/powerpoint/2010/main" val="234519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 name="TPVERSION" val="2008"/>
  <p:tag name="PPVERSION" val="14.0"/>
  <p:tag name="POWERPOINTVERSION" val="14.0"/>
  <p:tag name="SHOWBARVISIBLE" val="True"/>
  <p:tag name="EXPANDSHOWBAR" val="True"/>
  <p:tag name="USESECONDARYMONITOR" val="True"/>
  <p:tag name="SAVECSVWITHSESSION" val="False"/>
  <p:tag name="CSVFORMAT" val="0"/>
  <p:tag name="BULLETTYPE" val="3"/>
  <p:tag name="ANSWERNOWSTYLE" val="-1"/>
  <p:tag name="ANSWERNOWTEXT" val="Answer Now"/>
  <p:tag name="COUNTDOWNSTYLE" val="3"/>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True"/>
  <p:tag name="REVIEWONLY" val="False"/>
  <p:tag name="ROTATIONINTERVAL" val="2"/>
  <p:tag name="AUTOUPDATEALIASES" val="True"/>
  <p:tag name="STDCHART" val="0"/>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1"/>
  <p:tag name="CHARTLABELS" val="0"/>
  <p:tag name="RESETCHARTS" val="True"/>
  <p:tag name="INCLUDENONRESPONDERS" val="False"/>
  <p:tag name="MULTIRESPDIVISOR"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Fals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TASKPANEKEY" val="818da12c-0d27-42e2-924c-84840eff9c75"/>
  <p:tag name="TPFULLVERSION" val="4.3.2.1178"/>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WR_PowerPointTemplate">
  <a:themeElements>
    <a:clrScheme name="Wilder 2018">
      <a:dk1>
        <a:sysClr val="windowText" lastClr="000000"/>
      </a:dk1>
      <a:lt1>
        <a:sysClr val="window" lastClr="FFFFFF"/>
      </a:lt1>
      <a:dk2>
        <a:srgbClr val="007398"/>
      </a:dk2>
      <a:lt2>
        <a:srgbClr val="9BD3DD"/>
      </a:lt2>
      <a:accent1>
        <a:srgbClr val="007398"/>
      </a:accent1>
      <a:accent2>
        <a:srgbClr val="F68D2E"/>
      </a:accent2>
      <a:accent3>
        <a:srgbClr val="00966C"/>
      </a:accent3>
      <a:accent4>
        <a:srgbClr val="C63663"/>
      </a:accent4>
      <a:accent5>
        <a:srgbClr val="BFBFBF"/>
      </a:accent5>
      <a:accent6>
        <a:srgbClr val="00966C"/>
      </a:accent6>
      <a:hlink>
        <a:srgbClr val="007398"/>
      </a:hlink>
      <a:folHlink>
        <a:srgbClr val="00739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potx" id="{8098FC08-3DC3-46B3-AE9E-D641774646C4}" vid="{3F8730F2-44CD-4A87-8577-08DAF307BDFD}"/>
    </a:ext>
  </a:extLst>
</a:theme>
</file>

<file path=ppt/theme/theme2.xml><?xml version="1.0" encoding="utf-8"?>
<a:theme xmlns:a="http://schemas.openxmlformats.org/drawingml/2006/main" name="1_Office Theme">
  <a:themeElements>
    <a:clrScheme name="Research">
      <a:dk1>
        <a:sysClr val="windowText" lastClr="000000"/>
      </a:dk1>
      <a:lt1>
        <a:sysClr val="window" lastClr="FFFFFF"/>
      </a:lt1>
      <a:dk2>
        <a:srgbClr val="0067AC"/>
      </a:dk2>
      <a:lt2>
        <a:srgbClr val="DBE5F1"/>
      </a:lt2>
      <a:accent1>
        <a:srgbClr val="0067AC"/>
      </a:accent1>
      <a:accent2>
        <a:srgbClr val="F3901D"/>
      </a:accent2>
      <a:accent3>
        <a:srgbClr val="8D8B00"/>
      </a:accent3>
      <a:accent4>
        <a:srgbClr val="B5121B"/>
      </a:accent4>
      <a:accent5>
        <a:srgbClr val="F5E5D2"/>
      </a:accent5>
      <a:accent6>
        <a:srgbClr val="8D8B00"/>
      </a:accent6>
      <a:hlink>
        <a:srgbClr val="8D8B00"/>
      </a:hlink>
      <a:folHlink>
        <a:srgbClr val="F390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 Template.potx" id="{8098FC08-3DC3-46B3-AE9E-D641774646C4}" vid="{AC81CD2D-AFFC-4016-9323-3A990EF5984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4598</TotalTime>
  <Words>1518</Words>
  <Application>Microsoft Office PowerPoint</Application>
  <PresentationFormat>On-screen Show (4:3)</PresentationFormat>
  <Paragraphs>240</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Narrow</vt:lpstr>
      <vt:lpstr>Calibri</vt:lpstr>
      <vt:lpstr>Tahoma</vt:lpstr>
      <vt:lpstr>Times New Roman</vt:lpstr>
      <vt:lpstr>Wingdings</vt:lpstr>
      <vt:lpstr>WR_PowerPointTemplate</vt:lpstr>
      <vt:lpstr>1_Office Theme</vt:lpstr>
      <vt:lpstr>Minnesota House of Representatives Preventing Homelessness</vt:lpstr>
      <vt:lpstr>Study background</vt:lpstr>
      <vt:lpstr>Study background</vt:lpstr>
      <vt:lpstr>Homelessness in Minnesota</vt:lpstr>
      <vt:lpstr>PowerPoint Presentation</vt:lpstr>
      <vt:lpstr>Children and youth make up almost half of our homeless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Racial/ethnic background: Metro &amp; Greater MN</vt:lpstr>
      <vt:lpstr>Homeless Study Data: What’s Available? </vt:lpstr>
    </vt:vector>
  </TitlesOfParts>
  <Company>Amherst H Wilder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Marilyn Conrad</dc:creator>
  <cp:lastModifiedBy>Michelle Gerrard</cp:lastModifiedBy>
  <cp:revision>168</cp:revision>
  <cp:lastPrinted>2019-10-02T14:27:44Z</cp:lastPrinted>
  <dcterms:created xsi:type="dcterms:W3CDTF">2019-09-13T18:31:30Z</dcterms:created>
  <dcterms:modified xsi:type="dcterms:W3CDTF">2022-03-15T20:57:50Z</dcterms:modified>
</cp:coreProperties>
</file>