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notesSlides/notesSlide18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notesSlides/notesSlide1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ppt/notesSlides/notesSlide2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5.xml" ContentType="application/vnd.openxmlformats-officedocument.themeOverride+xml"/>
  <Override PartName="/ppt/notesSlides/notesSlide2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6.xml" ContentType="application/vnd.openxmlformats-officedocument.themeOverr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2" r:id="rId5"/>
  </p:sldMasterIdLst>
  <p:notesMasterIdLst>
    <p:notesMasterId r:id="rId35"/>
  </p:notesMasterIdLst>
  <p:handoutMasterIdLst>
    <p:handoutMasterId r:id="rId36"/>
  </p:handoutMasterIdLst>
  <p:sldIdLst>
    <p:sldId id="546" r:id="rId6"/>
    <p:sldId id="343" r:id="rId7"/>
    <p:sldId id="535" r:id="rId8"/>
    <p:sldId id="557" r:id="rId9"/>
    <p:sldId id="344" r:id="rId10"/>
    <p:sldId id="554" r:id="rId11"/>
    <p:sldId id="331" r:id="rId12"/>
    <p:sldId id="462" r:id="rId13"/>
    <p:sldId id="356" r:id="rId14"/>
    <p:sldId id="555" r:id="rId15"/>
    <p:sldId id="358" r:id="rId16"/>
    <p:sldId id="548" r:id="rId17"/>
    <p:sldId id="488" r:id="rId18"/>
    <p:sldId id="438" r:id="rId19"/>
    <p:sldId id="487" r:id="rId20"/>
    <p:sldId id="399" r:id="rId21"/>
    <p:sldId id="553" r:id="rId22"/>
    <p:sldId id="551" r:id="rId23"/>
    <p:sldId id="1955" r:id="rId24"/>
    <p:sldId id="1953" r:id="rId25"/>
    <p:sldId id="560" r:id="rId26"/>
    <p:sldId id="556" r:id="rId27"/>
    <p:sldId id="370" r:id="rId28"/>
    <p:sldId id="362" r:id="rId29"/>
    <p:sldId id="365" r:id="rId30"/>
    <p:sldId id="366" r:id="rId31"/>
    <p:sldId id="361" r:id="rId32"/>
    <p:sldId id="369" r:id="rId33"/>
    <p:sldId id="360" r:id="rId34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3C167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06" autoAdjust="0"/>
    <p:restoredTop sz="94043" autoAdjust="0"/>
  </p:normalViewPr>
  <p:slideViewPr>
    <p:cSldViewPr>
      <p:cViewPr varScale="1">
        <p:scale>
          <a:sx n="107" d="100"/>
          <a:sy n="107" d="100"/>
        </p:scale>
        <p:origin x="552" y="108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3462" y="5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heme" Target="theme/theme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Anticipated Return</a:t>
            </a:r>
            <a:r>
              <a:rPr lang="en-US" b="1" baseline="0" dirty="0"/>
              <a:t> to Worksite</a:t>
            </a:r>
          </a:p>
          <a:p>
            <a:pPr>
              <a:defRPr/>
            </a:pPr>
            <a:r>
              <a:rPr lang="en-US" b="1" dirty="0"/>
              <a:t>March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1-A438-44F2-B281-18BED97477CF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3-A438-44F2-B281-18BED97477CF}"/>
              </c:ext>
            </c:extLst>
          </c:dPt>
          <c:dPt>
            <c:idx val="2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5-A438-44F2-B281-18BED97477CF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438-44F2-B281-18BED97477CF}"/>
              </c:ext>
            </c:extLst>
          </c:dPt>
          <c:dLbls>
            <c:dLbl>
              <c:idx val="0"/>
              <c:layout>
                <c:manualLayout>
                  <c:x val="-8.6285214348206449E-3"/>
                  <c:y val="-0.1597119301805065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>
                    <a:noAutofit/>
                  </a:bodyPr>
                  <a:lstStyle/>
                  <a:p>
                    <a:pPr algn="ctr"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100" b="1"/>
                      <a:t>April 2022</a:t>
                    </a:r>
                    <a:endParaRPr lang="en-US" sz="1100" b="1" baseline="0"/>
                  </a:p>
                  <a:p>
                    <a:pPr algn="ctr">
                      <a:defRPr/>
                    </a:pPr>
                    <a:fld id="{CD8C5830-933E-4A42-9693-26E41A1A1A70}" type="VALUE">
                      <a:rPr lang="en-US" sz="1100" b="1" baseline="0"/>
                      <a:pPr algn="ctr"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>
                  <a:noAutofit/>
                </a:bodyPr>
                <a:lstStyle/>
                <a:p>
                  <a:pPr algn="ctr"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933333333333333"/>
                      <c:h val="0.14893676633979033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A438-44F2-B281-18BED97477CF}"/>
                </c:ext>
              </c:extLst>
            </c:dLbl>
            <c:dLbl>
              <c:idx val="1"/>
              <c:layout>
                <c:manualLayout>
                  <c:x val="-0.13833756780402451"/>
                  <c:y val="-8.173518187527172E-2"/>
                </c:manualLayout>
              </c:layout>
              <c:tx>
                <c:rich>
                  <a:bodyPr/>
                  <a:lstStyle/>
                  <a:p>
                    <a:fld id="{2D647C22-2C11-4787-ABC6-D43EF148C53D}" type="CATEGORYNAME">
                      <a:rPr lang="en-US" sz="1100" b="1"/>
                      <a:pPr/>
                      <a:t>[CATEGORY NAME]</a:t>
                    </a:fld>
                    <a:endParaRPr lang="en-US" sz="1100" b="1" baseline="0"/>
                  </a:p>
                  <a:p>
                    <a:fld id="{EE59B1CB-7BCD-4311-89F3-60502F586C1C}" type="VALUE">
                      <a:rPr lang="en-US" sz="1100" b="1" baseline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A438-44F2-B281-18BED97477CF}"/>
                </c:ext>
              </c:extLst>
            </c:dLbl>
            <c:dLbl>
              <c:idx val="2"/>
              <c:layout>
                <c:manualLayout>
                  <c:x val="-2.0424146981627297E-2"/>
                  <c:y val="3.659919810637168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D420126E-188A-488F-8F41-3FD246B0B878}" type="CATEGORYNAME">
                      <a:rPr lang="en-US" sz="1100" b="1"/>
                      <a:pPr>
                        <a:defRPr/>
                      </a:pPr>
                      <a:t>[CATEGORY NAME]</a:t>
                    </a:fld>
                    <a:endParaRPr lang="en-US" sz="1100" b="1" baseline="0"/>
                  </a:p>
                  <a:p>
                    <a:pPr>
                      <a:defRPr/>
                    </a:pPr>
                    <a:fld id="{D90B8C1A-55CA-4352-B8D7-38906EE14A45}" type="VALUE">
                      <a:rPr lang="en-US" sz="1100" b="1" baseline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6512013998250217"/>
                      <c:h val="0.1606952965235174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A438-44F2-B281-18BED97477C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1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Apr-22</c:v>
                </c:pt>
                <c:pt idx="1">
                  <c:v>Unknown</c:v>
                </c:pt>
                <c:pt idx="2">
                  <c:v>May-June 2022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0.33</c:v>
                </c:pt>
                <c:pt idx="1">
                  <c:v>0.33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438-44F2-B281-18BED9747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75000"/>
          <a:lumOff val="25000"/>
        </a:schemeClr>
      </a:solidFill>
      <a:round/>
    </a:ln>
    <a:effectLst>
      <a:outerShdw blurRad="50800" dist="38100" dir="2700000" algn="tl" rotWithShape="0">
        <a:schemeClr val="accent6">
          <a:alpha val="40000"/>
        </a:scheme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Anticipated Return to Worksite</a:t>
            </a:r>
          </a:p>
          <a:p>
            <a:pPr>
              <a:defRPr/>
            </a:pPr>
            <a:r>
              <a:rPr lang="en-US" b="1" dirty="0"/>
              <a:t>July 2022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rgbClr val="00B0F0"/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1-329F-476E-B336-D60C1676D169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accent6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3-329F-476E-B336-D60C1676D169}"/>
              </c:ext>
            </c:extLst>
          </c:dPt>
          <c:dPt>
            <c:idx val="2"/>
            <c:bubble3D val="0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 w="50800"/>
              </a:sp3d>
            </c:spPr>
            <c:extLst>
              <c:ext xmlns:c16="http://schemas.microsoft.com/office/drawing/2014/chart" uri="{C3380CC4-5D6E-409C-BE32-E72D297353CC}">
                <c16:uniqueId val="{00000005-329F-476E-B336-D60C1676D16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29F-476E-B336-D60C1676D169}"/>
              </c:ext>
            </c:extLst>
          </c:dPt>
          <c:dLbls>
            <c:dLbl>
              <c:idx val="0"/>
              <c:layout>
                <c:manualLayout>
                  <c:x val="9.2489007076896931E-2"/>
                  <c:y val="-5.028050933427059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A5F2E07C-FE5C-4976-B52E-2551F72732E7}" type="CATEGORYNAME">
                      <a:rPr lang="en-US" sz="1100" b="1" smtClean="0"/>
                      <a:pPr>
                        <a:defRPr/>
                      </a:pPr>
                      <a:t>[CATEGORY NAME]</a:t>
                    </a:fld>
                    <a:endParaRPr lang="en-US" sz="900" b="0" baseline="0" dirty="0"/>
                  </a:p>
                  <a:p>
                    <a:pPr>
                      <a:defRPr/>
                    </a:pPr>
                    <a:fld id="{371689ED-D31E-419D-9478-FF29FC7D6357}" type="VALUE">
                      <a:rPr lang="en-US" b="1" baseline="0" smtClean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1115956904563929"/>
                      <c:h val="0.2048171423946592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329F-476E-B336-D60C1676D169}"/>
                </c:ext>
              </c:extLst>
            </c:dLbl>
            <c:dLbl>
              <c:idx val="1"/>
              <c:layout>
                <c:manualLayout>
                  <c:x val="-9.5767641113826282E-2"/>
                  <c:y val="0.15336382952130984"/>
                </c:manualLayout>
              </c:layout>
              <c:tx>
                <c:rich>
                  <a:bodyPr/>
                  <a:lstStyle/>
                  <a:p>
                    <a:fld id="{5DA14964-723B-464C-9D28-8CC6367E37A3}" type="CATEGORYNAME">
                      <a:rPr lang="en-US" sz="1100" b="1"/>
                      <a:pPr/>
                      <a:t>[CATEGORY NAME]</a:t>
                    </a:fld>
                    <a:r>
                      <a:rPr lang="en-US" sz="1100" b="1" baseline="0" dirty="0"/>
                      <a:t> </a:t>
                    </a:r>
                    <a:fld id="{A2747F38-2113-4460-B83A-CAA98AF00BFB}" type="VALUE">
                      <a:rPr lang="en-US" sz="1100" b="1" baseline="0"/>
                      <a:pPr/>
                      <a:t>[VALUE]</a:t>
                    </a:fld>
                    <a:endParaRPr lang="en-US" sz="1100" b="1" baseline="0" dirty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329F-476E-B336-D60C1676D169}"/>
                </c:ext>
              </c:extLst>
            </c:dLbl>
            <c:dLbl>
              <c:idx val="2"/>
              <c:layout>
                <c:manualLayout>
                  <c:x val="-0.26203698675596587"/>
                  <c:y val="8.572695079781696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6236D53-56E6-4865-B43D-D7FA830BB58C}" type="CATEGORYNAME">
                      <a:rPr lang="en-US" sz="1100" b="1"/>
                      <a:pPr>
                        <a:defRPr/>
                      </a:pPr>
                      <a:t>[CATEGORY NAME]</a:t>
                    </a:fld>
                    <a:r>
                      <a:rPr lang="en-US" sz="1100" b="0" baseline="0" dirty="0"/>
                      <a:t> </a:t>
                    </a:r>
                  </a:p>
                  <a:p>
                    <a:pPr>
                      <a:defRPr/>
                    </a:pPr>
                    <a:fld id="{D3BF5376-32B2-4D3B-A23C-9BE0C2E58C80}" type="VALUE">
                      <a:rPr lang="en-US" sz="1100" b="1" baseline="0"/>
                      <a:pPr>
                        <a:defRPr/>
                      </a:pPr>
                      <a:t>[VALUE]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282375478927203"/>
                      <c:h val="0.1874708994708994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329F-476E-B336-D60C1676D16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3"/>
                <c:pt idx="0">
                  <c:v>Already returned</c:v>
                </c:pt>
                <c:pt idx="1">
                  <c:v>Unknown</c:v>
                </c:pt>
                <c:pt idx="2">
                  <c:v>End of 2022</c:v>
                </c:pt>
              </c:strCache>
            </c:strRef>
          </c:cat>
          <c:val>
            <c:numRef>
              <c:f>Sheet1!$B$2:$B$5</c:f>
              <c:numCache>
                <c:formatCode>0%</c:formatCode>
                <c:ptCount val="4"/>
                <c:pt idx="0">
                  <c:v>0.73</c:v>
                </c:pt>
                <c:pt idx="1">
                  <c:v>0.15</c:v>
                </c:pt>
                <c:pt idx="2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29F-476E-B336-D60C1676D16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75000"/>
          <a:lumOff val="25000"/>
        </a:schemeClr>
      </a:solidFill>
      <a:round/>
    </a:ln>
    <a:effectLst>
      <a:outerShdw blurRad="50800" dist="38100" dir="2700000" algn="tl" rotWithShape="0">
        <a:schemeClr val="accent6">
          <a:alpha val="40000"/>
        </a:scheme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3200" b="1" dirty="0">
                <a:solidFill>
                  <a:srgbClr val="0070C0"/>
                </a:solidFill>
              </a:rPr>
              <a:t>Percentage</a:t>
            </a:r>
            <a:r>
              <a:rPr lang="en-US" sz="3200" b="1" baseline="0" dirty="0">
                <a:solidFill>
                  <a:srgbClr val="0070C0"/>
                </a:solidFill>
              </a:rPr>
              <a:t> of t</a:t>
            </a:r>
            <a:r>
              <a:rPr lang="en-US" sz="3200" b="1" dirty="0">
                <a:solidFill>
                  <a:srgbClr val="0070C0"/>
                </a:solidFill>
              </a:rPr>
              <a:t>elework vs. drive alone</a:t>
            </a:r>
            <a:r>
              <a:rPr lang="en-US" sz="3200" b="1" baseline="0" dirty="0">
                <a:solidFill>
                  <a:srgbClr val="0070C0"/>
                </a:solidFill>
              </a:rPr>
              <a:t> </a:t>
            </a:r>
            <a:r>
              <a:rPr lang="en-US" sz="2000" b="1" baseline="0" dirty="0">
                <a:solidFill>
                  <a:srgbClr val="0070C0"/>
                </a:solidFill>
              </a:rPr>
              <a:t>2020-2022</a:t>
            </a:r>
            <a:endParaRPr lang="en-US" sz="2000" b="1" dirty="0">
              <a:solidFill>
                <a:srgbClr val="0070C0"/>
              </a:solidFill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Telework</c:v>
                </c:pt>
              </c:strCache>
            </c:strRef>
          </c:tx>
          <c:spPr>
            <a:ln w="28575" cap="rnd">
              <a:solidFill>
                <a:schemeClr val="accent1">
                  <a:lumMod val="75000"/>
                </a:schemeClr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Early 2020</c:v>
                </c:pt>
                <c:pt idx="1">
                  <c:v>May-20</c:v>
                </c:pt>
                <c:pt idx="2">
                  <c:v>Aug-20</c:v>
                </c:pt>
                <c:pt idx="3">
                  <c:v>Feb-21</c:v>
                </c:pt>
                <c:pt idx="4">
                  <c:v>Jul-21</c:v>
                </c:pt>
                <c:pt idx="5">
                  <c:v>Dec-21</c:v>
                </c:pt>
                <c:pt idx="6">
                  <c:v>May-22</c:v>
                </c:pt>
                <c:pt idx="7">
                  <c:v>Oct-22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</c:v>
                </c:pt>
                <c:pt idx="1">
                  <c:v>76</c:v>
                </c:pt>
                <c:pt idx="2">
                  <c:v>62</c:v>
                </c:pt>
                <c:pt idx="3">
                  <c:v>65</c:v>
                </c:pt>
                <c:pt idx="4">
                  <c:v>42</c:v>
                </c:pt>
                <c:pt idx="5">
                  <c:v>46</c:v>
                </c:pt>
                <c:pt idx="6">
                  <c:v>37</c:v>
                </c:pt>
                <c:pt idx="7">
                  <c:v>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C0E-4CDA-AAB5-C646DDBC969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Hybrid</c:v>
                </c:pt>
              </c:strCache>
            </c:strRef>
          </c:tx>
          <c:spPr>
            <a:ln w="28575" cap="rnd">
              <a:solidFill>
                <a:srgbClr val="00B0F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Early 2020</c:v>
                </c:pt>
                <c:pt idx="1">
                  <c:v>May-20</c:v>
                </c:pt>
                <c:pt idx="2">
                  <c:v>Aug-20</c:v>
                </c:pt>
                <c:pt idx="3">
                  <c:v>Feb-21</c:v>
                </c:pt>
                <c:pt idx="4">
                  <c:v>Jul-21</c:v>
                </c:pt>
                <c:pt idx="5">
                  <c:v>Dec-21</c:v>
                </c:pt>
                <c:pt idx="6">
                  <c:v>May-22</c:v>
                </c:pt>
                <c:pt idx="7">
                  <c:v>Oct-22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2</c:v>
                </c:pt>
                <c:pt idx="1">
                  <c:v>2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2</c:v>
                </c:pt>
                <c:pt idx="6">
                  <c:v>5</c:v>
                </c:pt>
                <c:pt idx="7">
                  <c:v>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C0E-4CDA-AAB5-C646DDBC969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Drive alone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Early 2020</c:v>
                </c:pt>
                <c:pt idx="1">
                  <c:v>May-20</c:v>
                </c:pt>
                <c:pt idx="2">
                  <c:v>Aug-20</c:v>
                </c:pt>
                <c:pt idx="3">
                  <c:v>Feb-21</c:v>
                </c:pt>
                <c:pt idx="4">
                  <c:v>Jul-21</c:v>
                </c:pt>
                <c:pt idx="5">
                  <c:v>Dec-21</c:v>
                </c:pt>
                <c:pt idx="6">
                  <c:v>May-22</c:v>
                </c:pt>
                <c:pt idx="7">
                  <c:v>Oct-22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57</c:v>
                </c:pt>
                <c:pt idx="1">
                  <c:v>8</c:v>
                </c:pt>
                <c:pt idx="2">
                  <c:v>20</c:v>
                </c:pt>
                <c:pt idx="3">
                  <c:v>19</c:v>
                </c:pt>
                <c:pt idx="4">
                  <c:v>46</c:v>
                </c:pt>
                <c:pt idx="5">
                  <c:v>35</c:v>
                </c:pt>
                <c:pt idx="6">
                  <c:v>38</c:v>
                </c:pt>
                <c:pt idx="7">
                  <c:v>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C0E-4CDA-AAB5-C646DDBC9693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Average telework and hybrid</c:v>
                </c:pt>
              </c:strCache>
            </c:strRef>
          </c:tx>
          <c:spPr>
            <a:ln w="38100" cap="rnd">
              <a:solidFill>
                <a:srgbClr val="FFC000"/>
              </a:solidFill>
              <a:prstDash val="sysDash"/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Early 2020</c:v>
                </c:pt>
                <c:pt idx="1">
                  <c:v>May-20</c:v>
                </c:pt>
                <c:pt idx="2">
                  <c:v>Aug-20</c:v>
                </c:pt>
                <c:pt idx="3">
                  <c:v>Feb-21</c:v>
                </c:pt>
                <c:pt idx="4">
                  <c:v>Jul-21</c:v>
                </c:pt>
                <c:pt idx="5">
                  <c:v>Dec-21</c:v>
                </c:pt>
                <c:pt idx="6">
                  <c:v>May-22</c:v>
                </c:pt>
                <c:pt idx="7">
                  <c:v>Oct-22</c:v>
                </c:pt>
              </c:strCache>
            </c:strRef>
          </c:cat>
          <c:val>
            <c:numRef>
              <c:f>Sheet1!$E$2:$E$9</c:f>
              <c:numCache>
                <c:formatCode>General</c:formatCode>
                <c:ptCount val="8"/>
                <c:pt idx="0">
                  <c:v>7</c:v>
                </c:pt>
                <c:pt idx="1">
                  <c:v>78</c:v>
                </c:pt>
                <c:pt idx="2">
                  <c:v>63</c:v>
                </c:pt>
                <c:pt idx="3">
                  <c:v>66</c:v>
                </c:pt>
                <c:pt idx="4">
                  <c:v>43</c:v>
                </c:pt>
                <c:pt idx="5">
                  <c:v>48</c:v>
                </c:pt>
                <c:pt idx="6">
                  <c:v>42</c:v>
                </c:pt>
                <c:pt idx="7">
                  <c:v>35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C0E-4CDA-AAB5-C646DDBC96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713527760"/>
        <c:axId val="1713525264"/>
      </c:lineChart>
      <c:catAx>
        <c:axId val="17135277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525264"/>
        <c:crosses val="autoZero"/>
        <c:auto val="1"/>
        <c:lblAlgn val="ctr"/>
        <c:lblOffset val="100"/>
        <c:noMultiLvlLbl val="0"/>
      </c:catAx>
      <c:valAx>
        <c:axId val="17135252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713527760"/>
        <c:crosses val="autoZero"/>
        <c:crossBetween val="between"/>
      </c:valAx>
      <c:spPr>
        <a:noFill/>
        <a:ln>
          <a:solidFill>
            <a:srgbClr val="00B0F0"/>
          </a:solidFill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zero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tx1">
          <a:lumMod val="50000"/>
          <a:lumOff val="50000"/>
        </a:schemeClr>
      </a:solidFill>
      <a:round/>
    </a:ln>
    <a:effectLst>
      <a:outerShdw blurRad="50800" dist="38100" dir="2700000" algn="tl" rotWithShape="0">
        <a:schemeClr val="accent6">
          <a:alpha val="40000"/>
        </a:scheme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800" b="1" dirty="0">
                <a:solidFill>
                  <a:srgbClr val="0070C0"/>
                </a:solidFill>
              </a:rPr>
              <a:t>The October</a:t>
            </a:r>
            <a:r>
              <a:rPr lang="en-US" sz="2800" b="1" baseline="0" dirty="0">
                <a:solidFill>
                  <a:srgbClr val="0070C0"/>
                </a:solidFill>
              </a:rPr>
              <a:t> 2022 commute, by mode</a:t>
            </a:r>
            <a:endParaRPr lang="en-US" sz="2800" b="1" dirty="0">
              <a:solidFill>
                <a:srgbClr val="0070C0"/>
              </a:solidFill>
            </a:endParaRPr>
          </a:p>
        </c:rich>
      </c:tx>
      <c:layout>
        <c:manualLayout>
          <c:xMode val="edge"/>
          <c:yMode val="edge"/>
          <c:x val="0.1637215719534616"/>
          <c:y val="3.312734015406262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6678789943270403"/>
          <c:y val="0.22277529930168652"/>
          <c:w val="0.44645730431782549"/>
          <c:h val="0.70057660547000811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accent6">
                    <a:lumMod val="60000"/>
                    <a:lumOff val="40000"/>
                  </a:schemeClr>
                </a:solidFill>
              </a:ln>
              <a:effectLst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4C3E-4C2B-8531-46ADF186031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accent4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4C3E-4C2B-8531-46ADF1860312}"/>
              </c:ext>
            </c:extLst>
          </c:dPt>
          <c:dPt>
            <c:idx val="2"/>
            <c:bubble3D val="0"/>
            <c:spPr>
              <a:solidFill>
                <a:srgbClr val="002060"/>
              </a:solidFill>
              <a:ln w="19050">
                <a:solidFill>
                  <a:srgbClr val="00206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4C3E-4C2B-8531-46ADF1860312}"/>
              </c:ext>
            </c:extLst>
          </c:dPt>
          <c:dPt>
            <c:idx val="3"/>
            <c:bubble3D val="0"/>
            <c:spPr>
              <a:solidFill>
                <a:srgbClr val="0070C0"/>
              </a:solidFill>
              <a:ln w="19050">
                <a:solidFill>
                  <a:srgbClr val="0070C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4C3E-4C2B-8531-46ADF1860312}"/>
              </c:ext>
            </c:extLst>
          </c:dPt>
          <c:dPt>
            <c:idx val="4"/>
            <c:bubble3D val="0"/>
            <c:spPr>
              <a:solidFill>
                <a:srgbClr val="179EA1"/>
              </a:solidFill>
              <a:ln w="19050">
                <a:solidFill>
                  <a:srgbClr val="179EA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4C3E-4C2B-8531-46ADF1860312}"/>
              </c:ext>
            </c:extLst>
          </c:dPt>
          <c:dPt>
            <c:idx val="5"/>
            <c:bubble3D val="0"/>
            <c:spPr>
              <a:solidFill>
                <a:srgbClr val="7030A0"/>
              </a:solidFill>
              <a:ln w="19050">
                <a:solidFill>
                  <a:srgbClr val="7030A0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4C3E-4C2B-8531-46ADF1860312}"/>
              </c:ext>
            </c:extLst>
          </c:dPt>
          <c:dLbls>
            <c:dLbl>
              <c:idx val="0"/>
              <c:layout>
                <c:manualLayout>
                  <c:x val="-0.21691450382346134"/>
                  <c:y val="0.1577782803259253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/>
                      <a:t>Telework/hybrid</a:t>
                    </a:r>
                  </a:p>
                  <a:p>
                    <a:pPr>
                      <a:defRPr/>
                    </a:pPr>
                    <a:r>
                      <a:rPr lang="en-US" sz="1800" b="1" dirty="0"/>
                      <a:t>35%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3201271956390065"/>
                      <c:h val="0.14064279155188247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1-4C3E-4C2B-8531-46ADF1860312}"/>
                </c:ext>
              </c:extLst>
            </c:dLbl>
            <c:dLbl>
              <c:idx val="1"/>
              <c:layout>
                <c:manualLayout>
                  <c:x val="4.2902917227273081E-2"/>
                  <c:y val="-0.19729935427743142"/>
                </c:manualLayout>
              </c:layout>
              <c:tx>
                <c:rich>
                  <a:bodyPr/>
                  <a:lstStyle/>
                  <a:p>
                    <a:r>
                      <a:rPr lang="en-US" sz="1800" b="1" dirty="0"/>
                      <a:t>Drive</a:t>
                    </a:r>
                    <a:r>
                      <a:rPr lang="en-US" sz="1800" b="1" baseline="0" dirty="0"/>
                      <a:t> alone</a:t>
                    </a:r>
                  </a:p>
                  <a:p>
                    <a:r>
                      <a:rPr lang="en-US" sz="1800" b="1" baseline="0" dirty="0"/>
                      <a:t>34</a:t>
                    </a:r>
                    <a:r>
                      <a:rPr lang="en-US" sz="1800" b="1" dirty="0"/>
                      <a:t>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4C3E-4C2B-8531-46ADF1860312}"/>
                </c:ext>
              </c:extLst>
            </c:dLbl>
            <c:dLbl>
              <c:idx val="2"/>
              <c:layout>
                <c:manualLayout>
                  <c:x val="-2.2102107028288132E-2"/>
                  <c:y val="-1.0328396450443695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Bike commuting</a:t>
                    </a:r>
                  </a:p>
                  <a:p>
                    <a:r>
                      <a:rPr lang="en-US" sz="1400" b="1" dirty="0"/>
                      <a:t>13%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4C3E-4C2B-8531-46ADF1860312}"/>
                </c:ext>
              </c:extLst>
            </c:dLbl>
            <c:dLbl>
              <c:idx val="3"/>
              <c:layout>
                <c:manualLayout>
                  <c:x val="-6.2184105202973128E-2"/>
                  <c:y val="8.1439081772809521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Transit</a:t>
                    </a:r>
                  </a:p>
                  <a:p>
                    <a:r>
                      <a:rPr lang="en-US" sz="1400" b="1" dirty="0"/>
                      <a:t>9%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4C3E-4C2B-8531-46ADF1860312}"/>
                </c:ext>
              </c:extLst>
            </c:dLbl>
            <c:dLbl>
              <c:idx val="4"/>
              <c:layout>
                <c:manualLayout>
                  <c:x val="3.3693043944120946E-3"/>
                  <c:y val="6.8739205526770292E-2"/>
                </c:manualLayout>
              </c:layout>
              <c:tx>
                <c:rich>
                  <a:bodyPr/>
                  <a:lstStyle/>
                  <a:p>
                    <a:r>
                      <a:rPr lang="en-US" sz="1400" b="1" dirty="0"/>
                      <a:t>Other/combination</a:t>
                    </a:r>
                  </a:p>
                  <a:p>
                    <a:r>
                      <a:rPr lang="en-US" sz="1400" b="1" dirty="0"/>
                      <a:t>7%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67867352773013"/>
                      <c:h val="0.14953367875647669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9-4C3E-4C2B-8531-46ADF1860312}"/>
                </c:ext>
              </c:extLst>
            </c:dLbl>
            <c:dLbl>
              <c:idx val="5"/>
              <c:layout>
                <c:manualLayout>
                  <c:x val="0.1122501024021728"/>
                  <c:y val="2.7397826116120856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400" b="1" dirty="0"/>
                      <a:t>Carpool</a:t>
                    </a:r>
                  </a:p>
                  <a:p>
                    <a:pPr>
                      <a:defRPr/>
                    </a:pPr>
                    <a:r>
                      <a:rPr lang="en-US" sz="1400" b="1" dirty="0"/>
                      <a:t>2%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358293244725319"/>
                      <c:h val="0.11137773216713172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B-4C3E-4C2B-8531-46ADF18603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Sheet1!$A$2:$A$7</c:f>
              <c:strCache>
                <c:ptCount val="6"/>
                <c:pt idx="0">
                  <c:v>Telework/hybrid</c:v>
                </c:pt>
                <c:pt idx="1">
                  <c:v>Drive alone</c:v>
                </c:pt>
                <c:pt idx="2">
                  <c:v>Bike</c:v>
                </c:pt>
                <c:pt idx="3">
                  <c:v>Transit</c:v>
                </c:pt>
                <c:pt idx="4">
                  <c:v>Other/combination</c:v>
                </c:pt>
                <c:pt idx="5">
                  <c:v>Carpool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35</c:v>
                </c:pt>
                <c:pt idx="1">
                  <c:v>34</c:v>
                </c:pt>
                <c:pt idx="2">
                  <c:v>13</c:v>
                </c:pt>
                <c:pt idx="3">
                  <c:v>9</c:v>
                </c:pt>
                <c:pt idx="4">
                  <c:v>7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4C3E-4C2B-8531-46ADF18603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solidFill>
            <a:schemeClr val="bg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/>
      </a:solidFill>
      <a:round/>
    </a:ln>
    <a:effectLst>
      <a:outerShdw blurRad="50800" dist="38100" dir="2700000" algn="tl" rotWithShape="0">
        <a:prstClr val="black">
          <a:alpha val="40000"/>
        </a:prst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Days per week at</a:t>
            </a:r>
            <a:r>
              <a:rPr lang="en-US" sz="1600" b="1" baseline="0" dirty="0"/>
              <a:t> the worksite (by percentage)</a:t>
            </a:r>
            <a:endParaRPr lang="en-US" sz="16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May-22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70CF-45B9-8249-83569B6D3766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70CF-45B9-8249-83569B6D3766}"/>
              </c:ext>
            </c:extLst>
          </c:dPt>
          <c:dPt>
            <c:idx val="5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70CF-45B9-8249-83569B6D376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</c:v>
                </c:pt>
              </c:strCache>
            </c:strRef>
          </c:cat>
          <c:val>
            <c:numRef>
              <c:f>Sheet1!$B$2:$B$7</c:f>
              <c:numCache>
                <c:formatCode>General</c:formatCode>
                <c:ptCount val="6"/>
                <c:pt idx="0">
                  <c:v>24</c:v>
                </c:pt>
                <c:pt idx="1">
                  <c:v>11</c:v>
                </c:pt>
                <c:pt idx="2">
                  <c:v>13</c:v>
                </c:pt>
                <c:pt idx="3">
                  <c:v>16</c:v>
                </c:pt>
                <c:pt idx="4">
                  <c:v>8</c:v>
                </c:pt>
                <c:pt idx="5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70CF-45B9-8249-83569B6D376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Oct-22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Sheet1!$A$2:$A$7</c:f>
              <c:strCache>
                <c:ptCount val="6"/>
                <c:pt idx="0">
                  <c:v>None</c:v>
                </c:pt>
                <c:pt idx="1">
                  <c:v>One</c:v>
                </c:pt>
                <c:pt idx="2">
                  <c:v>Two</c:v>
                </c:pt>
                <c:pt idx="3">
                  <c:v>Three</c:v>
                </c:pt>
                <c:pt idx="4">
                  <c:v>Four</c:v>
                </c:pt>
                <c:pt idx="5">
                  <c:v>Five</c:v>
                </c:pt>
              </c:strCache>
            </c:strRef>
          </c:cat>
          <c:val>
            <c:numRef>
              <c:f>Sheet1!$C$2:$C$7</c:f>
              <c:numCache>
                <c:formatCode>General</c:formatCode>
                <c:ptCount val="6"/>
                <c:pt idx="0">
                  <c:v>11</c:v>
                </c:pt>
                <c:pt idx="1">
                  <c:v>9</c:v>
                </c:pt>
                <c:pt idx="2">
                  <c:v>15</c:v>
                </c:pt>
                <c:pt idx="3">
                  <c:v>16</c:v>
                </c:pt>
                <c:pt idx="4">
                  <c:v>11</c:v>
                </c:pt>
                <c:pt idx="5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70CF-45B9-8249-83569B6D37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5"/>
        <c:overlap val="-35"/>
        <c:axId val="1879656943"/>
        <c:axId val="1879658191"/>
      </c:barChart>
      <c:catAx>
        <c:axId val="187965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658191"/>
        <c:crosses val="autoZero"/>
        <c:auto val="1"/>
        <c:lblAlgn val="ctr"/>
        <c:lblOffset val="100"/>
        <c:noMultiLvlLbl val="0"/>
      </c:catAx>
      <c:valAx>
        <c:axId val="187965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6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>
          <a:alpha val="48000"/>
        </a:schemeClr>
      </a:solidFill>
      <a:round/>
    </a:ln>
    <a:effectLst>
      <a:outerShdw blurRad="50800" dist="38100" dir="2700000" algn="tl" rotWithShape="0">
        <a:schemeClr val="bg1">
          <a:lumMod val="50000"/>
          <a:alpha val="40000"/>
        </a:scheme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1" dirty="0"/>
              <a:t>The</a:t>
            </a:r>
            <a:r>
              <a:rPr lang="en-US" sz="1800" b="1" baseline="0" dirty="0"/>
              <a:t> daily commute (by percentage)</a:t>
            </a:r>
            <a:endParaRPr lang="en-US" sz="1800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May-22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21D3-46DD-BCF4-A0ACD6E07BEA}"/>
              </c:ext>
            </c:extLst>
          </c:dPt>
          <c:dPt>
            <c:idx val="1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softEdge rad="12700"/>
              </a:effectLst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21D3-46DD-BCF4-A0ACD6E07BE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36</c:v>
                </c:pt>
                <c:pt idx="1">
                  <c:v>54</c:v>
                </c:pt>
                <c:pt idx="2">
                  <c:v>54</c:v>
                </c:pt>
                <c:pt idx="3">
                  <c:v>50</c:v>
                </c:pt>
                <c:pt idx="4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D3-46DD-BCF4-A0ACD6E07BE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Oct-22</c:v>
                </c:pt>
              </c:strCache>
            </c:strRef>
          </c:tx>
          <c:spPr>
            <a:solidFill>
              <a:srgbClr val="FFC000"/>
            </a:solidFill>
            <a:ln>
              <a:solidFill>
                <a:srgbClr val="FFC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  <a:softEdge rad="12700"/>
            </a:effectLst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Monday</c:v>
                </c:pt>
                <c:pt idx="1">
                  <c:v>Tuesday</c:v>
                </c:pt>
                <c:pt idx="2">
                  <c:v>Wednesday</c:v>
                </c:pt>
                <c:pt idx="3">
                  <c:v>Thursday</c:v>
                </c:pt>
                <c:pt idx="4">
                  <c:v>Friday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55</c:v>
                </c:pt>
                <c:pt idx="1">
                  <c:v>68</c:v>
                </c:pt>
                <c:pt idx="2">
                  <c:v>69</c:v>
                </c:pt>
                <c:pt idx="3">
                  <c:v>61</c:v>
                </c:pt>
                <c:pt idx="4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21D3-46DD-BCF4-A0ACD6E07B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55"/>
        <c:overlap val="-35"/>
        <c:axId val="1879656943"/>
        <c:axId val="1879658191"/>
      </c:barChart>
      <c:catAx>
        <c:axId val="187965694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658191"/>
        <c:crosses val="autoZero"/>
        <c:auto val="1"/>
        <c:lblAlgn val="ctr"/>
        <c:lblOffset val="100"/>
        <c:noMultiLvlLbl val="0"/>
      </c:catAx>
      <c:valAx>
        <c:axId val="18796581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796569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 w="9525" cap="flat" cmpd="sng" algn="ctr">
      <a:solidFill>
        <a:schemeClr val="accent6">
          <a:alpha val="48000"/>
        </a:schemeClr>
      </a:solidFill>
      <a:round/>
    </a:ln>
    <a:effectLst>
      <a:outerShdw blurRad="50800" dist="38100" dir="2700000" algn="tl" rotWithShape="0">
        <a:schemeClr val="bg1">
          <a:lumMod val="50000"/>
          <a:alpha val="40000"/>
        </a:schemeClr>
      </a:outerShdw>
    </a:effectLst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38A6060-7D6E-433D-BDCB-9B0A1AED9D63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BE3BB19-CA07-448C-9E66-E5C018A83B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588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AC33AB8-8D6C-44A3-8CD2-410CEEDFDC7D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11" tIns="46508" rIns="93011" bIns="46508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011" tIns="46508" rIns="93011" bIns="46508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4820"/>
          </a:xfrm>
          <a:prstGeom prst="rect">
            <a:avLst/>
          </a:prstGeom>
        </p:spPr>
        <p:txBody>
          <a:bodyPr vert="horz" lIns="93011" tIns="46508" rIns="93011" bIns="46508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A89AE95-003D-4AA2-9AA0-2D3422ACA3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00420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4333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773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6203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5186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41068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877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703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E95-003D-4AA2-9AA0-2D3422AC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298423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14"/>
              </a:spcAft>
            </a:pPr>
            <a:endParaRPr lang="en-US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E95-003D-4AA2-9AA0-2D3422AC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7048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E95-003D-4AA2-9AA0-2D3422AC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136909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E95-003D-4AA2-9AA0-2D3422AC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217665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47080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E95-003D-4AA2-9AA0-2D3422AC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931423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637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E95-003D-4AA2-9AA0-2D3422AC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36106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1800" y="708025"/>
            <a:ext cx="6300788" cy="35448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3163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A89AE95-003D-4AA2-9AA0-2D3422ACA30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3163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7492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2914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4304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823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24747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7036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47762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A89AE95-003D-4AA2-9AA0-2D3422ACA30C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5522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3BF02-72CD-4C41-82C3-1CCD468B92FB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8DD921-BF67-4F0B-86AD-4E725D3740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914400"/>
            <a:ext cx="10972800" cy="1143000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57401"/>
            <a:ext cx="10972800" cy="4068763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D4FE78C-1FDE-49F5-B5EE-FDB18A63F373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598EF153-2FE4-41A1-BFCC-A8D92F38A712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963613"/>
            <a:ext cx="2743200" cy="5162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963613"/>
            <a:ext cx="8026400" cy="5162550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584DD13-BB45-465A-AC7E-F5139CCD432D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AD64CB25-1D0D-4D5C-A838-C36FA56FF18D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592667" y="604839"/>
            <a:ext cx="10989733" cy="55213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88195D-FAD7-45E8-9ECC-174F75E34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7371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1D662A-55F1-41ED-A7E5-D560FD0FC8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B90CCE8-95BE-469F-80EB-7D2B0A91B4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D6777A-026D-4380-BD71-45A8834F57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3B6FC-5841-43D2-A106-1C3F10B850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FCD821-C24F-4F93-922B-3B7DB5E59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5183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A5D4E1-85AA-4A56-85B1-7C21982220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A942A7-B8E4-4981-B607-92E19F7A99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8CC579-D84B-4930-B4EC-6E6681AD07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8B6BEF-2B82-48A5-B2AA-718E5859B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E2722E-D5A2-4DAE-917A-C24A7D400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3735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7874CC-2D04-48C8-8B20-99C165589B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1ABA5A-70B8-49BF-B1EC-4B8BC51388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09A5CA-6760-44F8-A4F7-20C7B6F31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4756DF-B4B1-4B99-BB7C-39C1E65C36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DD744-6D33-46C0-BCDA-19493AB7BD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27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FB13F1-6E2C-4B02-A5F7-CCEA1B0E50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350F38-76D7-400E-AF69-5009B2E6AD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8E2690-8380-4B0C-879E-67029D9DEC2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2CCE5FF-14C5-4AA4-841D-02B90911A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41559B4-A2D2-4B98-8DC5-54469E949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0E754E-F138-4820-8D7C-F68934947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6485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BDF3F-0BE3-47DC-9E48-A73E020EF7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9AB954-12E3-4A64-A1A4-11528963CA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A48D256-6FEB-4F4B-80D6-0804A64B93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DFD42BB-451C-4C80-8F6F-4A9A223C2BB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EAE161-1420-4982-B51E-46DA8464A0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99DC22-98D6-4F99-9F5A-E53FCCBF7A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0A0DF3-C07B-4B86-BD60-4E78D5E11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DF40D-A3AC-49CE-BC50-8E7AC179B1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0270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FF7DD-8B81-4A6F-85CB-48E2A51EBC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EA06FD-906E-40AD-A12E-3DBA1AC01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08854A-AF26-4BA7-9DA7-691DEA77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D55FB-941C-4DEA-BB75-903B4D004E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2485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B0BEFCB-FA24-4C5B-BCDE-68AC593FD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2813E6-6BB0-41B2-83CD-67AE02121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F69307-EF40-43A6-88D2-C84EF5DAE3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79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CA703A-5D23-4AD6-BF6F-AD577CA3E8E7}" type="datetimeFigureOut">
              <a:rPr lang="en-US"/>
              <a:pPr>
                <a:defRPr/>
              </a:pPr>
              <a:t>1/23/2023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285C25-93C5-4106-9BCF-E1A5121DD8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6D3FBE-1951-4AB0-8A54-E41EACB4E1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64FA3-0431-4CBD-BA42-312C803D45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E4301E-C8BB-4E21-BBD7-5E35856C8C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31FAFE-95A1-4BF7-874A-DF96630F9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F47868-91CB-484D-AF4F-B60F0C7BFA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614DEB-2664-48D1-A6A0-65760666A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8493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65343A-1CBF-4425-B354-3A487D8CA5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03B8D-438C-4887-97BF-4B9297559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EA5D74-2BDE-4731-8F98-9553A540F4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1E21B8-770F-4AB1-BE9F-1252BAA45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C74872-7CF9-4738-A3C7-6D9C83D3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062A80-8A11-4897-B10C-384C1EB3C3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92434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57EC2C-32E0-4829-9BAC-DC5FB8701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94E945-A4EF-4EDA-BEF5-F4F3D0EA99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2B7AB4-1B29-479F-8649-898A5ECA6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32A967-1DF9-4DC0-A67F-52EF8BAE5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14F71-3F3C-4798-83B0-95D5C3DB7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45564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9AE34-EC03-4D5B-93C1-6E2C80AA26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3E847B-DADC-4BD0-A1B4-58D679AE508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6F6719-C1F1-4F89-833D-92A27A7B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CC6C2-2540-4E44-8E4D-269E84BEE2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DBABF7-8F70-4FAF-9810-7E80522DA4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302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1FCEE-654C-4DD6-A593-CC7CB9606503}" type="datetimeFigureOut">
              <a:rPr lang="en-US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25BA4-4FA9-4FD2-B55D-04AABF817D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F071ED43-0AE6-4810-9F16-D644B344EBA5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F24B3E6-4666-4037-837A-59E9FDC1FF5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2658789-E0DF-4586-B631-BA567980DC71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B3FFBD9C-F9E4-4FB5-9B7C-EC25B5655C87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219200"/>
            <a:ext cx="10972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5925A80-CC09-4EC1-8FCD-F06C32D65A27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5B1B71B-1DDE-44E6-9D05-10147D1F4A49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1D4CC17-E460-469C-B071-EE30E74D558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963614"/>
            <a:ext cx="4011084" cy="9413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963613"/>
            <a:ext cx="6815667" cy="51625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905000"/>
            <a:ext cx="4011084" cy="42100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49CDB19-C04F-45B5-8EA9-2CC4E95644A4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12DB091-B835-4E96-9E44-37B6C4CCE7B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4876800"/>
            <a:ext cx="6705600" cy="490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8400" y="1066800"/>
            <a:ext cx="6705600" cy="37719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8400" y="5367338"/>
            <a:ext cx="6705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149AA355-EB59-4C51-AACD-D778CD156BD4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9764AE1-6D5F-46F7-B2D1-2812B1D634CA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762000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741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905000"/>
            <a:ext cx="109728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F190675-D62C-46AA-899C-011A3721098A}" type="datetimeFigureOut">
              <a:rPr lang="en-US" smtClean="0"/>
              <a:pPr>
                <a:defRPr/>
              </a:pPr>
              <a:t>1/23/2023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C6C80D9-08AA-47D0-8688-15941625E21C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26FB197-31CD-4315-83AA-F5D1434E93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0600" y="6292452"/>
            <a:ext cx="3304674" cy="39934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C718FF1-61C5-4293-B386-02DE94716D95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26" y="6352808"/>
            <a:ext cx="4066547" cy="27863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61" r:id="rId7"/>
    <p:sldLayoutId id="2147483657" r:id="rId8"/>
    <p:sldLayoutId id="2147483658" r:id="rId9"/>
    <p:sldLayoutId id="2147483659" r:id="rId10"/>
    <p:sldLayoutId id="2147483660" r:id="rId11"/>
    <p:sldLayoutId id="2147483674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00B0F0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4BBC2C3-657C-4859-9080-48D174290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D9C01E-8766-4EDF-A185-D6FCF82B9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7238E1-2168-44AB-A592-98044AEE3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E5785D-1EC0-4055-A299-4EC90598203E}" type="datetimeFigureOut">
              <a:rPr lang="en-US" smtClean="0"/>
              <a:t>1/23/2023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7A1BD9-0D98-4B2A-966E-5C4F26BF4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4FCE82-B4C4-4765-9374-D1D456BCDF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E9430-8E1C-452B-8828-178112FAACC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CE203D8-8B69-4CC7-9094-76C9D517197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301"/>
            <a:ext cx="4491356" cy="54274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AC3A0EB-3DA8-455E-A23B-C6EEEE4D756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644" y="49301"/>
            <a:ext cx="4491356" cy="54274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6B95B6F-4AB8-4308-B770-B3642D9C66E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844" y="49301"/>
            <a:ext cx="4491356" cy="54274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A37EBEF6-2EAA-4920-A07B-2AA7D56F8C30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2706" y="5558714"/>
            <a:ext cx="1371605" cy="1371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584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0B0F0"/>
          </a:solidFill>
          <a:latin typeface="Avenir LT Std 35 Light" panose="020B0402020203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65000"/>
              <a:lumOff val="35000"/>
            </a:schemeClr>
          </a:solidFill>
          <a:latin typeface="Avenir LT Std 35 Light" panose="020B04020202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venir LT Std 35 Light" panose="020B04020202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venir LT Std 35 Light" panose="020B04020202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venir LT Std 35 Light" panose="020B04020202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venir LT Std 35 Light" panose="020B04020202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g"/><Relationship Id="rId5" Type="http://schemas.openxmlformats.org/officeDocument/2006/relationships/image" Target="../media/image21.gif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mailto:melissa@494corridor.org" TargetMode="Externa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leonard@494corridor.or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89C298F-A5BA-4885-A430-244E4077F8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15913" y="0"/>
            <a:ext cx="9144000" cy="6858000"/>
          </a:xfrm>
          <a:prstGeom prst="rect">
            <a:avLst/>
          </a:prstGeom>
        </p:spPr>
      </p:pic>
      <p:sp>
        <p:nvSpPr>
          <p:cNvPr id="12" name="Chord 11">
            <a:extLst>
              <a:ext uri="{FF2B5EF4-FFF2-40B4-BE49-F238E27FC236}">
                <a16:creationId xmlns:a16="http://schemas.microsoft.com/office/drawing/2014/main" id="{56D8BDFE-95A6-4CCA-920D-EEBF2AEA0FAB}"/>
              </a:ext>
            </a:extLst>
          </p:cNvPr>
          <p:cNvSpPr/>
          <p:nvPr/>
        </p:nvSpPr>
        <p:spPr>
          <a:xfrm rot="1329976">
            <a:off x="5152078" y="-1735412"/>
            <a:ext cx="10224491" cy="10328823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36DF27C0-E184-4890-902A-6D5C1A5588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5471" y="4959263"/>
            <a:ext cx="5931729" cy="99059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93DED-2A7E-4F3C-A5AC-A678E0DFB3B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5334000"/>
            <a:ext cx="1389067" cy="9906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873057CB-5547-4BCA-8759-28EA10F7CF07}"/>
              </a:ext>
            </a:extLst>
          </p:cNvPr>
          <p:cNvSpPr/>
          <p:nvPr/>
        </p:nvSpPr>
        <p:spPr>
          <a:xfrm>
            <a:off x="5835235" y="1828800"/>
            <a:ext cx="6051965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Arial" panose="020B0604020202020204" pitchFamily="34" charset="0"/>
              </a:rPr>
              <a:t>The I-494 Corridor Commission’s Strategies for Reducing Traffic Congestion</a:t>
            </a:r>
            <a:endParaRPr lang="en-US" sz="3600" b="1" dirty="0">
              <a:solidFill>
                <a:srgbClr val="73C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034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1524000" y="368699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Resources for Employers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to Help Employees Commute Sustainably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512094"/>
            <a:ext cx="5148165" cy="43434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Displays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– </a:t>
            </a:r>
            <a:r>
              <a:rPr lang="en-US" sz="2000" dirty="0"/>
              <a:t>with transit routes serving that employer, bicycle commuting tips, carpool and Guaranteed Ride Home information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+mn-lt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A Free Outdoor Bike Rack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–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for companies that agree to promote bicycle commuting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Preferential Carpool Parking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–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management of carpool parking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Commuter Fairs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Lunch &amp; Learns – </a:t>
            </a:r>
            <a:r>
              <a:rPr lang="en-US" sz="2000" dirty="0">
                <a:solidFill>
                  <a:schemeClr val="tx1"/>
                </a:solidFill>
              </a:rPr>
              <a:t>construction projects, how to bike in traffic, updates on transit projects</a:t>
            </a:r>
            <a:endParaRPr lang="en-US" sz="2000" dirty="0">
              <a:solidFill>
                <a:schemeClr val="tx1"/>
              </a:solidFill>
              <a:latin typeface="+mn-lt"/>
            </a:endParaRP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Telework/Hybrid resources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rot="10800000">
            <a:off x="5489209" y="1423200"/>
            <a:ext cx="2892790" cy="2169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0800000">
            <a:off x="7687434" y="3697065"/>
            <a:ext cx="3132966" cy="23497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C8FE04A-2A03-473B-B452-BF43B9B97F6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886200"/>
            <a:ext cx="1524000" cy="22577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22AE43C-0BC3-4DA6-B358-B718F33777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8342" y="1538288"/>
            <a:ext cx="2692832" cy="1890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71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1524000" y="368699"/>
            <a:ext cx="9144000" cy="914400"/>
          </a:xfrm>
        </p:spPr>
        <p:txBody>
          <a:bodyPr/>
          <a:lstStyle/>
          <a:p>
            <a:pPr eaLnBrk="1" hangingPunct="1"/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Individualized Commute Assistance</a:t>
            </a:r>
            <a:b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Commute Concierge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52400" y="1512094"/>
            <a:ext cx="5148165" cy="4343400"/>
          </a:xfrm>
        </p:spPr>
        <p:txBody>
          <a:bodyPr>
            <a:normAutofit/>
          </a:bodyPr>
          <a:lstStyle/>
          <a:p>
            <a:pPr lvl="1" eaLnBrk="1" hangingPunct="1">
              <a:lnSpc>
                <a:spcPct val="80000"/>
              </a:lnSpc>
              <a:buFont typeface="Arial" charset="0"/>
              <a:buChar char="•"/>
            </a:pPr>
            <a:r>
              <a:rPr lang="en-US" sz="2000" b="1" dirty="0" err="1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Ridematching</a:t>
            </a: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–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individuals with a similar work trip who are interested in sharing the ride for carpooling or vanpooling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Customized Transit information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–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personalized trip itinerary, schedules for bus or train, 2 free passes to try it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Bike commuting resources </a:t>
            </a:r>
            <a:r>
              <a:rPr lang="en-US" sz="20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– </a:t>
            </a: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customized route plan from employee home to work, a map and bicycle commuting tips and the MN bike laws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Guaranteed Ride Home </a:t>
            </a:r>
          </a:p>
          <a:p>
            <a:pPr lvl="1" eaLnBrk="1" hangingPunct="1">
              <a:lnSpc>
                <a:spcPct val="80000"/>
              </a:lnSpc>
              <a:spcBef>
                <a:spcPts val="1200"/>
              </a:spcBef>
              <a:buFont typeface="Arial" charset="0"/>
              <a:buChar char="•"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Telework/Hybrid resources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89210" y="1512094"/>
            <a:ext cx="2377941" cy="2377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9004" y="4119030"/>
            <a:ext cx="2418352" cy="1612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055796" y="3599021"/>
            <a:ext cx="3355511" cy="223679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D225F0D-6D1C-4EEE-849B-0C5C1273490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9" b="579"/>
          <a:stretch/>
        </p:blipFill>
        <p:spPr>
          <a:xfrm>
            <a:off x="8055796" y="1523224"/>
            <a:ext cx="2888325" cy="19057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534586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, application&#10;&#10;Description automatically generated">
            <a:extLst>
              <a:ext uri="{FF2B5EF4-FFF2-40B4-BE49-F238E27FC236}">
                <a16:creationId xmlns:a16="http://schemas.microsoft.com/office/drawing/2014/main" id="{22271F82-0793-4BDF-B366-82192A3E998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1752600"/>
            <a:ext cx="1747040" cy="1905000"/>
          </a:xfrm>
          <a:prstGeom prst="rect">
            <a:avLst/>
          </a:prstGeom>
        </p:spPr>
      </p:pic>
      <p:sp>
        <p:nvSpPr>
          <p:cNvPr id="30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12192000" cy="1027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Commuter Services</a:t>
            </a:r>
            <a:b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</a:b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Average Annual Results by Mode</a:t>
            </a:r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819400" y="1685544"/>
            <a:ext cx="7772400" cy="4114800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1,887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 transit riders</a:t>
            </a:r>
          </a:p>
          <a:p>
            <a:pPr marL="0" indent="0" eaLnBrk="1" hangingPunct="1">
              <a:buNone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1,635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 carpoolers</a:t>
            </a:r>
          </a:p>
          <a:p>
            <a:pPr marL="0" indent="0" eaLnBrk="1" hangingPunct="1">
              <a:buNone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1,254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 bicycle commuters</a:t>
            </a:r>
          </a:p>
          <a:p>
            <a:pPr marL="0" indent="0" eaLnBrk="1" hangingPunct="1">
              <a:buNone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937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 teleworkers</a:t>
            </a:r>
          </a:p>
          <a:p>
            <a:pPr marL="0" indent="0" eaLnBrk="1" hangingPunct="1">
              <a:buNone/>
              <a:defRPr/>
            </a:pPr>
            <a:r>
              <a:rPr lang="en-US" sz="22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61</a:t>
            </a:r>
            <a:r>
              <a:rPr lang="en-US" sz="22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new vanpoolers in 5 vanpools</a:t>
            </a:r>
          </a:p>
          <a:p>
            <a:pPr eaLnBrk="1" hangingPunct="1"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0" indent="0" eaLnBrk="1" hangingPunct="1">
              <a:buNone/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5,774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Drive alone commuters 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switch</a:t>
            </a:r>
            <a:r>
              <a:rPr lang="en-US" sz="2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rPr>
              <a:t> to using a sustainable commute mode (three or more days per week) after receiving customized assistance from Commuter Services staff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5423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1279" y="1828800"/>
            <a:ext cx="2203229" cy="40386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2543" y="1828800"/>
            <a:ext cx="2126831" cy="4033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9458" y="1828800"/>
            <a:ext cx="2267942" cy="403398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152400" y="533400"/>
            <a:ext cx="11658600" cy="12157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3300"/>
              </a:lnSpc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Resulting in an estimated 56 Million vehicle miles avoided </a:t>
            </a: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as a direct result of Commuter Services outreach</a:t>
            </a:r>
            <a:endParaRPr lang="en-US" sz="2400" b="1" dirty="0">
              <a:solidFill>
                <a:srgbClr val="73C167"/>
              </a:solidFill>
              <a:latin typeface="+mn-lt"/>
            </a:endParaRPr>
          </a:p>
          <a:p>
            <a:pPr algn="ctr"/>
            <a:endParaRPr lang="en-US" b="1" dirty="0">
              <a:solidFill>
                <a:srgbClr val="73C16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861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30892"/>
            <a:ext cx="12192000" cy="1027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Annual Report Summary</a:t>
            </a:r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28127" y="1219200"/>
            <a:ext cx="7249273" cy="1514444"/>
          </a:xfrm>
        </p:spPr>
        <p:txBody>
          <a:bodyPr/>
          <a:lstStyle/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56 million vehicle miles avoided is 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23,234 metric tons of CO2 emissions saved</a:t>
            </a:r>
          </a:p>
          <a:p>
            <a:pPr eaLnBrk="1" hangingPunct="1"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90013"/>
            <a:ext cx="7269978" cy="34686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397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28600"/>
            <a:ext cx="12192000" cy="1027112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</a:rPr>
              <a:t>Annual Report Summary</a:t>
            </a:r>
          </a:p>
        </p:txBody>
      </p:sp>
      <p:sp>
        <p:nvSpPr>
          <p:cNvPr id="18434" name="Rectangle 7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2446962" y="752430"/>
            <a:ext cx="7772400" cy="2819400"/>
          </a:xfrm>
        </p:spPr>
        <p:txBody>
          <a:bodyPr/>
          <a:lstStyle/>
          <a:p>
            <a:pPr eaLnBrk="1" hangingPunct="1"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eaLnBrk="1" hangingPunct="1">
              <a:buNone/>
              <a:defRPr/>
            </a:pP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It takes </a:t>
            </a:r>
            <a:r>
              <a:rPr lang="en-US" sz="2800" b="1" dirty="0">
                <a:solidFill>
                  <a:srgbClr val="00B050"/>
                </a:solidFill>
                <a:latin typeface="+mn-lt"/>
              </a:rPr>
              <a:t>1,161,692 million </a:t>
            </a:r>
            <a:r>
              <a:rPr lang="en-US" sz="28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rPr>
              <a:t>mature trees to reduce the same amount of CO2 emissions</a:t>
            </a:r>
          </a:p>
          <a:p>
            <a:pPr eaLnBrk="1" hangingPunct="1">
              <a:defRPr/>
            </a:pPr>
            <a:endParaRPr lang="en-US" sz="2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eaLnBrk="1" hangingPunct="1">
              <a:defRPr/>
            </a:pP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7845" y="2362200"/>
            <a:ext cx="7177193" cy="3200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995684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9FF6506-D618-4C97-864A-34AB63E792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600" y="0"/>
            <a:ext cx="10324206" cy="6882804"/>
          </a:xfrm>
          <a:prstGeom prst="rect">
            <a:avLst/>
          </a:prstGeom>
        </p:spPr>
      </p:pic>
      <p:sp>
        <p:nvSpPr>
          <p:cNvPr id="12" name="Chord 11">
            <a:extLst>
              <a:ext uri="{FF2B5EF4-FFF2-40B4-BE49-F238E27FC236}">
                <a16:creationId xmlns:a16="http://schemas.microsoft.com/office/drawing/2014/main" id="{56D8BDFE-95A6-4CCA-920D-EEBF2AEA0FAB}"/>
              </a:ext>
            </a:extLst>
          </p:cNvPr>
          <p:cNvSpPr/>
          <p:nvPr/>
        </p:nvSpPr>
        <p:spPr>
          <a:xfrm rot="12137566">
            <a:off x="-5916560" y="-1735412"/>
            <a:ext cx="10224491" cy="10328823"/>
          </a:xfrm>
          <a:prstGeom prst="chord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1107" y="1600200"/>
            <a:ext cx="4360893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Telework</a:t>
            </a:r>
          </a:p>
          <a:p>
            <a:r>
              <a: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cs typeface="Arial" panose="020B0604020202020204" pitchFamily="34" charset="0"/>
              </a:rPr>
              <a:t>as a Business Strategy</a:t>
            </a:r>
          </a:p>
          <a:p>
            <a:pPr algn="ctr"/>
            <a:endParaRPr lang="en-US" b="1" dirty="0">
              <a:solidFill>
                <a:srgbClr val="73C167"/>
              </a:solidFill>
            </a:endParaRPr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C26A147D-D68E-4074-8030-DC8B86DDF3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4462522"/>
            <a:ext cx="3276600" cy="90312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1023184-26B7-4B43-90B6-2A0442A16E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489715" y="5638800"/>
            <a:ext cx="1389067" cy="99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973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09600"/>
            <a:ext cx="12192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the $300,000 Telework Appropriation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-152400" y="1540844"/>
            <a:ext cx="5334000" cy="3335956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Twin Cities Telework Website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Webinars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Ask an Expert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Newsletter</a:t>
            </a:r>
          </a:p>
          <a:p>
            <a:pPr lvl="1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Telework/Hybrid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Resources for 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Employers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Managers of Teleworkers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Teleworkers</a:t>
            </a:r>
          </a:p>
          <a:p>
            <a:pPr lvl="2">
              <a:buFont typeface="Arial" pitchFamily="34" charset="0"/>
              <a:buChar char="•"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Hybrid Teams </a:t>
            </a:r>
            <a:endParaRPr lang="en-US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133600"/>
            <a:ext cx="6963308" cy="353611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C95B453-12CB-5C35-96DA-2A9C4111F6BB}"/>
              </a:ext>
            </a:extLst>
          </p:cNvPr>
          <p:cNvSpPr/>
          <p:nvPr/>
        </p:nvSpPr>
        <p:spPr>
          <a:xfrm>
            <a:off x="0" y="6152894"/>
            <a:ext cx="12192000" cy="70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8A7E3D9C-F3AE-AF5C-477D-D76103E2537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19800"/>
            <a:ext cx="2084058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74681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121920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Employers Asked for 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>
            <a:off x="5029200" y="990600"/>
            <a:ext cx="54102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Training for Managers to manage remote workers and hybrid teams</a:t>
            </a:r>
          </a:p>
          <a:p>
            <a:pPr marL="788670" lvl="2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Webinars</a:t>
            </a:r>
          </a:p>
          <a:p>
            <a:pPr marL="788670" lvl="2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22 Tips for Manager Success</a:t>
            </a:r>
          </a:p>
          <a:p>
            <a:pPr marL="788670" lvl="2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How to Measure Productivity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Ergonomic and home office recommendations</a:t>
            </a:r>
          </a:p>
          <a:p>
            <a:pPr marL="788670" lvl="2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Webinar</a:t>
            </a:r>
          </a:p>
          <a:p>
            <a:pPr marL="788670" lvl="2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Home Office Ergonomics and Safety Guide 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Mental Health Tips for Teleworkers</a:t>
            </a:r>
          </a:p>
          <a:p>
            <a:pPr marL="0"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	</a:t>
            </a:r>
            <a:r>
              <a:rPr 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</a:rPr>
              <a:t>Multiple Mental Health Resources</a:t>
            </a: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endParaRPr lang="en-US" sz="1300" dirty="0">
              <a:latin typeface="Calibri" pitchFamily="34" charset="0"/>
            </a:endParaRP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200" y="3048000"/>
            <a:ext cx="3462495" cy="2311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FF0A5F6F-6856-4FA2-BCC4-3583F57E54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838200"/>
            <a:ext cx="2971800" cy="19812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B38E469C-B215-7B4F-40B3-45F33F368B7F}"/>
              </a:ext>
            </a:extLst>
          </p:cNvPr>
          <p:cNvSpPr/>
          <p:nvPr/>
        </p:nvSpPr>
        <p:spPr>
          <a:xfrm>
            <a:off x="0" y="6152894"/>
            <a:ext cx="12192000" cy="70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0C05C04-18B7-4DE0-FD84-98513299D87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19800"/>
            <a:ext cx="2084058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70240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228600"/>
            <a:ext cx="12192000" cy="914400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24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>
            <a:off x="5334000" y="1905000"/>
            <a:ext cx="5410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Retaining Company Culture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Combating Digital Exhaustion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Burnout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Fear Of Missing Out- FOMO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Building Connection on Your Hybrid Team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Overcoming Challenges </a:t>
            </a: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r>
              <a:rPr 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Calibri" pitchFamily="34" charset="0"/>
              </a:rPr>
              <a:t>Evaluation</a:t>
            </a:r>
          </a:p>
          <a:p>
            <a:pPr marL="0" lvl="1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331470" lvl="1" indent="-342900">
              <a:lnSpc>
                <a:spcPct val="80000"/>
              </a:lnSpc>
              <a:spcBef>
                <a:spcPts val="0"/>
              </a:spcBef>
              <a:spcAft>
                <a:spcPts val="1200"/>
              </a:spcAft>
              <a:buBlip>
                <a:blip r:embed="rId3"/>
              </a:buBlip>
            </a:pP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  <a:latin typeface="Calibri" pitchFamily="34" charset="0"/>
            </a:endParaRPr>
          </a:p>
          <a:p>
            <a:pPr marL="742950" lvl="1" indent="-285750">
              <a:lnSpc>
                <a:spcPct val="80000"/>
              </a:lnSpc>
              <a:spcBef>
                <a:spcPct val="20000"/>
              </a:spcBef>
              <a:spcAft>
                <a:spcPts val="1200"/>
              </a:spcAft>
              <a:buFont typeface="Arial" charset="0"/>
              <a:buChar char="–"/>
            </a:pPr>
            <a:endParaRPr lang="en-US" sz="1300" dirty="0">
              <a:latin typeface="Calibri" pitchFamily="34" charset="0"/>
            </a:endParaRPr>
          </a:p>
        </p:txBody>
      </p:sp>
      <p:pic>
        <p:nvPicPr>
          <p:cNvPr id="7" name="Picture 6" descr="Timeline&#10;&#10;Description automatically generated">
            <a:extLst>
              <a:ext uri="{FF2B5EF4-FFF2-40B4-BE49-F238E27FC236}">
                <a16:creationId xmlns:a16="http://schemas.microsoft.com/office/drawing/2014/main" id="{BDDEDF35-F36F-4FF9-81E8-05B5B45B2BC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685800"/>
            <a:ext cx="2346960" cy="5334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17383ED8-6A1E-B144-7868-0C4EAE48F6F5}"/>
              </a:ext>
            </a:extLst>
          </p:cNvPr>
          <p:cNvSpPr/>
          <p:nvPr/>
        </p:nvSpPr>
        <p:spPr>
          <a:xfrm>
            <a:off x="0" y="6152894"/>
            <a:ext cx="12192000" cy="70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593C94D2-BBF9-0D65-84D0-66B811E80CC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19800"/>
            <a:ext cx="2084058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086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33400"/>
            <a:ext cx="12192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Working Jointly on Transportation Improvements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8800"/>
            <a:ext cx="4545579" cy="3276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The I-494 Corridor Commission formed in 1986 when the cities of Bloomington, Richfield, Edina, Eden Prairie and Minnetonka formed to jointly work on transportation improvements on I-494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589705" y="1745964"/>
            <a:ext cx="5916495" cy="281033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9A1F90D-DFFE-481C-98AC-8097A8B989C4}"/>
              </a:ext>
            </a:extLst>
          </p:cNvPr>
          <p:cNvSpPr/>
          <p:nvPr/>
        </p:nvSpPr>
        <p:spPr>
          <a:xfrm>
            <a:off x="152400" y="6324600"/>
            <a:ext cx="4648200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D741AC6-2F5E-4881-84EE-4504AF1CFD9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5991988"/>
            <a:ext cx="3940675" cy="6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317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Table&#10;&#10;Description automatically generated">
            <a:extLst>
              <a:ext uri="{FF2B5EF4-FFF2-40B4-BE49-F238E27FC236}">
                <a16:creationId xmlns:a16="http://schemas.microsoft.com/office/drawing/2014/main" id="{DFB119ED-6D2A-0487-6E9D-4CB845AAFC1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1826" y="228600"/>
            <a:ext cx="4917374" cy="6324600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40000"/>
              </a:schemeClr>
            </a:outerShdw>
          </a:effec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29C2BC18-DBF0-F5F4-1EAC-32B7DB388080}"/>
              </a:ext>
            </a:extLst>
          </p:cNvPr>
          <p:cNvSpPr/>
          <p:nvPr/>
        </p:nvSpPr>
        <p:spPr>
          <a:xfrm>
            <a:off x="0" y="6152894"/>
            <a:ext cx="12192000" cy="70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9A3BF2EF-58E8-5B2B-9F53-ECA78D384C8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19800"/>
            <a:ext cx="2084058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68915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1752600" y="838200"/>
            <a:ext cx="853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dirty="0"/>
          </a:p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Twin Cities Telework assisted </a:t>
            </a:r>
          </a:p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331 employers statewide </a:t>
            </a:r>
          </a:p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with telework and hybrid work resources in 2022</a:t>
            </a:r>
          </a:p>
          <a:p>
            <a:endParaRPr lang="en-US" sz="2000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2125A13-D0F6-2E5F-8254-DDD0214DCB12}"/>
              </a:ext>
            </a:extLst>
          </p:cNvPr>
          <p:cNvSpPr/>
          <p:nvPr/>
        </p:nvSpPr>
        <p:spPr>
          <a:xfrm>
            <a:off x="0" y="6152894"/>
            <a:ext cx="12192000" cy="7051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A9A3D2E0-D837-F3BA-FEB9-6A3DE433D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8800" y="6019800"/>
            <a:ext cx="2084058" cy="705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67758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1524000" y="685800"/>
            <a:ext cx="8534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dirty="0"/>
          </a:p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Michelle Leonard</a:t>
            </a:r>
          </a:p>
          <a:p>
            <a:endParaRPr lang="en-US" sz="2000" dirty="0"/>
          </a:p>
          <a:p>
            <a:r>
              <a:rPr lang="en-US" sz="32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Commuter Services</a:t>
            </a:r>
          </a:p>
        </p:txBody>
      </p:sp>
    </p:spTree>
    <p:extLst>
      <p:ext uri="{BB962C8B-B14F-4D97-AF65-F5344CB8AC3E}">
        <p14:creationId xmlns:p14="http://schemas.microsoft.com/office/powerpoint/2010/main" val="1347907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73206" y="1099667"/>
            <a:ext cx="11081981" cy="1657181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Changing Commute of 2022: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 flipH="1">
            <a:off x="10363200" y="6324600"/>
            <a:ext cx="457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100B34F-17E6-7190-21E4-C5FAB61C21FA}"/>
              </a:ext>
            </a:extLst>
          </p:cNvPr>
          <p:cNvSpPr txBox="1"/>
          <p:nvPr/>
        </p:nvSpPr>
        <p:spPr>
          <a:xfrm>
            <a:off x="1619534" y="3377878"/>
            <a:ext cx="895293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Compilation of Employer and Commuter/Telework Survey Results</a:t>
            </a:r>
          </a:p>
        </p:txBody>
      </p:sp>
    </p:spTree>
    <p:extLst>
      <p:ext uri="{BB962C8B-B14F-4D97-AF65-F5344CB8AC3E}">
        <p14:creationId xmlns:p14="http://schemas.microsoft.com/office/powerpoint/2010/main" val="899386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381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The return to the worksite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 flipH="1">
            <a:off x="10363200" y="6324600"/>
            <a:ext cx="457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66CF0D77-8508-A7E4-0A5E-ADF87F03D627}"/>
              </a:ext>
            </a:extLst>
          </p:cNvPr>
          <p:cNvGraphicFramePr/>
          <p:nvPr/>
        </p:nvGraphicFramePr>
        <p:xfrm>
          <a:off x="862669" y="1450429"/>
          <a:ext cx="4433232" cy="37413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FBE698-C48A-9DE8-B9CF-000C9CE5B62A}"/>
              </a:ext>
            </a:extLst>
          </p:cNvPr>
          <p:cNvGraphicFramePr/>
          <p:nvPr/>
        </p:nvGraphicFramePr>
        <p:xfrm>
          <a:off x="6821214" y="1534511"/>
          <a:ext cx="4288714" cy="365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33007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 txBox="1">
            <a:spLocks/>
          </p:cNvSpPr>
          <p:nvPr/>
        </p:nvSpPr>
        <p:spPr bwMode="auto">
          <a:xfrm flipH="1">
            <a:off x="10363200" y="6324600"/>
            <a:ext cx="457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04EC64E-41DC-2CB5-144B-E9A6CDE8BB4A}"/>
              </a:ext>
            </a:extLst>
          </p:cNvPr>
          <p:cNvGraphicFramePr/>
          <p:nvPr/>
        </p:nvGraphicFramePr>
        <p:xfrm>
          <a:off x="1701407" y="752168"/>
          <a:ext cx="8504478" cy="4866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12736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2"/>
          <p:cNvSpPr txBox="1">
            <a:spLocks/>
          </p:cNvSpPr>
          <p:nvPr/>
        </p:nvSpPr>
        <p:spPr bwMode="auto">
          <a:xfrm flipH="1">
            <a:off x="10363200" y="6324600"/>
            <a:ext cx="457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18C6AFF-1797-9FC9-6ACD-32518E5E92CC}"/>
              </a:ext>
            </a:extLst>
          </p:cNvPr>
          <p:cNvGraphicFramePr/>
          <p:nvPr/>
        </p:nvGraphicFramePr>
        <p:xfrm>
          <a:off x="2116428" y="978946"/>
          <a:ext cx="7855911" cy="4838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056359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75767" y="476250"/>
            <a:ext cx="10430864" cy="77544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October commute exceeds earlier projections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 flipH="1">
            <a:off x="10363200" y="6324600"/>
            <a:ext cx="457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081BD09F-A638-AA21-3838-374C4D3DCBBC}"/>
              </a:ext>
            </a:extLst>
          </p:cNvPr>
          <p:cNvGraphicFramePr/>
          <p:nvPr/>
        </p:nvGraphicFramePr>
        <p:xfrm>
          <a:off x="2274094" y="1475534"/>
          <a:ext cx="7643812" cy="4325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414941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21685" y="457200"/>
            <a:ext cx="10602090" cy="83371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/>
                <a:ea typeface="+mn-ea"/>
                <a:cs typeface="Arial" charset="0"/>
              </a:rPr>
              <a:t>October commute exceeds earlier projections</a:t>
            </a: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 flipH="1">
            <a:off x="10363200" y="6324600"/>
            <a:ext cx="457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charset="0"/>
              <a:buChar char="•"/>
              <a:tabLst/>
              <a:defRPr/>
            </a:pPr>
            <a:endParaRPr kumimoji="0" lang="en-US" sz="15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A6A4DE16-8DC0-4B9F-4525-9E967E83E847}"/>
              </a:ext>
            </a:extLst>
          </p:cNvPr>
          <p:cNvGraphicFramePr/>
          <p:nvPr/>
        </p:nvGraphicFramePr>
        <p:xfrm>
          <a:off x="1918586" y="1464329"/>
          <a:ext cx="8354827" cy="4172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451284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 idx="4294967295"/>
          </p:nvPr>
        </p:nvSpPr>
        <p:spPr>
          <a:xfrm>
            <a:off x="1524000" y="3009900"/>
            <a:ext cx="9144000" cy="914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3600" b="1" dirty="0">
                <a:solidFill>
                  <a:srgbClr val="0070C0"/>
                </a:solidFill>
                <a:latin typeface="+mn-lt"/>
              </a:rPr>
              <a:t>For more information:</a:t>
            </a:r>
            <a:br>
              <a:rPr lang="en-US" sz="3600" b="1" dirty="0">
                <a:solidFill>
                  <a:srgbClr val="0070C0"/>
                </a:solidFill>
                <a:latin typeface="+mn-lt"/>
              </a:rPr>
            </a:br>
            <a:br>
              <a:rPr lang="en-US" sz="3600" b="1" dirty="0">
                <a:solidFill>
                  <a:srgbClr val="0070C0"/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Contact Melissa Madison</a:t>
            </a: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3"/>
              </a:rPr>
              <a:t>melissa@494corridor.org</a:t>
            </a: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  <a:t>; or,</a:t>
            </a: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800" b="1" dirty="0">
                <a:solidFill>
                  <a:srgbClr val="0070C0"/>
                </a:solidFill>
                <a:latin typeface="+mn-lt"/>
              </a:rPr>
              <a:t>Michelle Leonard</a:t>
            </a: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  <a:hlinkClick r:id="rId4"/>
              </a:rPr>
              <a:t>mleonard@494corridor.org</a:t>
            </a:r>
            <a:b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n-lt"/>
              </a:rPr>
            </a:br>
            <a:endParaRPr lang="en-US" sz="2800" b="1" dirty="0">
              <a:solidFill>
                <a:schemeClr val="tx2">
                  <a:lumMod val="60000"/>
                  <a:lumOff val="4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6211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09600"/>
            <a:ext cx="12192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The I-494 Corridor 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457200" y="1981200"/>
            <a:ext cx="6324601" cy="2438400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19%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metro area population lives along corridor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21%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of metro area jobs are located on/near corridor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Over </a:t>
            </a:r>
            <a:r>
              <a:rPr lang="en-US" sz="2400" b="1" dirty="0">
                <a:solidFill>
                  <a:srgbClr val="0070C0"/>
                </a:solidFill>
              </a:rPr>
              <a:t>313,696</a:t>
            </a:r>
            <a:r>
              <a:rPr lang="en-US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jobs near the corridor compared with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216,000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jobs in downtown Minneapolis</a:t>
            </a:r>
          </a:p>
          <a:p>
            <a:pPr marL="914400" lvl="2" indent="0">
              <a:buNone/>
            </a:pPr>
            <a:r>
              <a:rPr lang="en-US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44,687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jobs in downtown St. Paul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1981200"/>
            <a:ext cx="4419600" cy="294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4CD7438-39A1-4AE6-8888-8416757A4827}"/>
              </a:ext>
            </a:extLst>
          </p:cNvPr>
          <p:cNvSpPr/>
          <p:nvPr/>
        </p:nvSpPr>
        <p:spPr>
          <a:xfrm>
            <a:off x="152400" y="6248400"/>
            <a:ext cx="4800600" cy="457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4F180-F509-4A15-9D87-27F24F8B8FF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09600" y="5991988"/>
            <a:ext cx="3940675" cy="665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48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 bwMode="auto">
          <a:xfrm>
            <a:off x="11734800" y="152400"/>
            <a:ext cx="548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325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en-US" dirty="0"/>
          </a:p>
          <a:p>
            <a:endParaRPr lang="en-US" sz="2000" dirty="0"/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C03A8B95-34AC-4D35-8321-8FA5304A85F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609600"/>
            <a:ext cx="3941064" cy="5254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8784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1143000" y="838200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200" b="1" dirty="0">
                <a:solidFill>
                  <a:srgbClr val="73C167"/>
                </a:solidFill>
              </a:rPr>
              <a:t>Study of Commute Behavior on I-494</a:t>
            </a:r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>
          <a:xfrm>
            <a:off x="1219200" y="1524000"/>
            <a:ext cx="77724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95% drive alone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4% carpool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1% bicycle and take transit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One-third have “seriously considered changing jobs due to commuting hassles”</a:t>
            </a:r>
          </a:p>
          <a:p>
            <a:r>
              <a:rPr lang="en-US" sz="2400" b="1" dirty="0">
                <a:solidFill>
                  <a:srgbClr val="73C167"/>
                </a:solidFill>
              </a:rPr>
              <a:t>30%</a:t>
            </a:r>
            <a:r>
              <a:rPr lang="en-US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are willing to try transit</a:t>
            </a:r>
          </a:p>
          <a:p>
            <a:r>
              <a:rPr lang="en-US" sz="2400" b="1" dirty="0">
                <a:solidFill>
                  <a:srgbClr val="73C167"/>
                </a:solidFill>
              </a:rPr>
              <a:t>30%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open to carpooling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3276600"/>
            <a:ext cx="3429000" cy="2905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01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609600"/>
            <a:ext cx="12192000" cy="914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US" sz="36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Commuter Services Staff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381000" y="2057400"/>
            <a:ext cx="6324600" cy="24384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r>
              <a:rPr lang="en-US" sz="2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In 2001 the Commission hired staff to work with employers to reach employees with resources </a:t>
            </a:r>
            <a:r>
              <a:rPr lang="en-US" sz="2400" b="1" dirty="0">
                <a:solidFill>
                  <a:srgbClr val="73C167"/>
                </a:solidFill>
              </a:rPr>
              <a:t>to shift drive alone commuters into a sustainable mode</a:t>
            </a:r>
            <a:endParaRPr lang="en-US" dirty="0">
              <a:solidFill>
                <a:srgbClr val="73C167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000" y="1676400"/>
            <a:ext cx="4673599" cy="35052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868042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1981200" y="685800"/>
            <a:ext cx="8229600" cy="1143000"/>
          </a:xfrm>
        </p:spPr>
        <p:txBody>
          <a:bodyPr/>
          <a:lstStyle/>
          <a:p>
            <a:r>
              <a:rPr lang="en-US" sz="3200" b="1" dirty="0">
                <a:solidFill>
                  <a:srgbClr val="73C167"/>
                </a:solidFill>
              </a:rPr>
              <a:t>Transportation Management Organizations</a:t>
            </a:r>
          </a:p>
        </p:txBody>
      </p:sp>
      <p:pic>
        <p:nvPicPr>
          <p:cNvPr id="15363" name="Picture 5" descr="TMO_map"/>
          <p:cNvPicPr>
            <a:picLocks noGrp="1"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19401" y="1659351"/>
            <a:ext cx="6588919" cy="4585875"/>
          </a:xfrm>
        </p:spPr>
      </p:pic>
      <p:sp>
        <p:nvSpPr>
          <p:cNvPr id="3" name="Rectangle 2"/>
          <p:cNvSpPr/>
          <p:nvPr/>
        </p:nvSpPr>
        <p:spPr>
          <a:xfrm>
            <a:off x="2438400" y="2115670"/>
            <a:ext cx="2209800" cy="609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582825" y="2281971"/>
            <a:ext cx="24364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Light blue indicates Metro Transit</a:t>
            </a:r>
          </a:p>
        </p:txBody>
      </p:sp>
    </p:spTree>
    <p:extLst>
      <p:ext uri="{BB962C8B-B14F-4D97-AF65-F5344CB8AC3E}">
        <p14:creationId xmlns:p14="http://schemas.microsoft.com/office/powerpoint/2010/main" val="6095692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71800" y="1066800"/>
            <a:ext cx="6172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</a:rPr>
              <a:t>Twin City CMAQ Funding for TDM</a:t>
            </a: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8926245"/>
              </p:ext>
            </p:extLst>
          </p:nvPr>
        </p:nvGraphicFramePr>
        <p:xfrm>
          <a:off x="3780155" y="1941732"/>
          <a:ext cx="4555490" cy="4075938"/>
        </p:xfrm>
        <a:graphic>
          <a:graphicData uri="http://schemas.openxmlformats.org/drawingml/2006/table">
            <a:tbl>
              <a:tblPr firstRow="1" firstCol="1" bandRow="1">
                <a:tableStyleId>{C083E6E3-FA7D-4D7B-A595-EF9225AFEA82}</a:tableStyleId>
              </a:tblPr>
              <a:tblGrid>
                <a:gridCol w="27101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53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20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Annually</a:t>
                      </a:r>
                      <a:endParaRPr lang="en-US" sz="20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CMAQ Grant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$3.8 Million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0259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MetCouncil</a:t>
                      </a: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/Metro</a:t>
                      </a:r>
                      <a:r>
                        <a:rPr lang="en-US" sz="160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 Transit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62%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Anoka County TMO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6%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286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Move Minnesota (St. Paul) TMO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9%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494 TMO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11%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Move Minneapolis TMO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12%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322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 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</a:rPr>
                        <a:t>100%</a:t>
                      </a:r>
                      <a:endParaRPr lang="en-US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73C167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950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981200" y="381000"/>
            <a:ext cx="8229600" cy="9144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endParaRPr lang="en-US" sz="3600" b="1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9458" name="Content Placeholder 2"/>
          <p:cNvSpPr txBox="1">
            <a:spLocks/>
          </p:cNvSpPr>
          <p:nvPr/>
        </p:nvSpPr>
        <p:spPr bwMode="auto">
          <a:xfrm flipH="1">
            <a:off x="10363200" y="6324600"/>
            <a:ext cx="45719" cy="7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charset="0"/>
              <a:buChar char="•"/>
            </a:pPr>
            <a:endParaRPr lang="en-US" sz="1500" b="1" dirty="0">
              <a:solidFill>
                <a:srgbClr val="0000FF"/>
              </a:solidFill>
              <a:latin typeface="Calibri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79688"/>
            <a:ext cx="3276600" cy="2184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6" name="Picture 5" descr="A picture containing person, indoor&#10;&#10;Description automatically generated">
            <a:extLst>
              <a:ext uri="{FF2B5EF4-FFF2-40B4-BE49-F238E27FC236}">
                <a16:creationId xmlns:a16="http://schemas.microsoft.com/office/drawing/2014/main" id="{CF5D1D30-8EDE-4838-8B47-9C919EDC12C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200900" y="1538891"/>
            <a:ext cx="2743200" cy="20574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73156C-B2D2-4428-9F2D-8C030253D7A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 flipV="1">
            <a:off x="723107" y="2564606"/>
            <a:ext cx="3073399" cy="1728787"/>
          </a:xfrm>
          <a:prstGeom prst="rect">
            <a:avLst/>
          </a:prstGeom>
        </p:spPr>
      </p:pic>
      <p:pic>
        <p:nvPicPr>
          <p:cNvPr id="10" name="Picture 9" descr="A picture containing text, bicycle, standing&#10;&#10;Description automatically generated">
            <a:extLst>
              <a:ext uri="{FF2B5EF4-FFF2-40B4-BE49-F238E27FC236}">
                <a16:creationId xmlns:a16="http://schemas.microsoft.com/office/drawing/2014/main" id="{AE82F61A-74F5-4D96-B36F-CC080DEE2D1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390900" y="3657600"/>
            <a:ext cx="3886200" cy="2185988"/>
          </a:xfrm>
          <a:prstGeom prst="rect">
            <a:avLst/>
          </a:prstGeom>
        </p:spPr>
      </p:pic>
      <p:pic>
        <p:nvPicPr>
          <p:cNvPr id="13" name="Picture 12" descr="A picture containing text, person, indoor, ceiling&#10;&#10;Description automatically generated">
            <a:extLst>
              <a:ext uri="{FF2B5EF4-FFF2-40B4-BE49-F238E27FC236}">
                <a16:creationId xmlns:a16="http://schemas.microsoft.com/office/drawing/2014/main" id="{8D67B640-7A86-436E-8231-A26CBF7DA55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226" y="4119282"/>
            <a:ext cx="3048000" cy="202522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A5CAD9B-642C-4F2D-B9D3-AF7B76A126D4}"/>
              </a:ext>
            </a:extLst>
          </p:cNvPr>
          <p:cNvSpPr txBox="1"/>
          <p:nvPr/>
        </p:nvSpPr>
        <p:spPr>
          <a:xfrm>
            <a:off x="1905000" y="304799"/>
            <a:ext cx="8991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Working Through Employers to Reach Commuters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5299442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明朝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427A102BF0584EB8C1C472C46752F9" ma:contentTypeVersion="16" ma:contentTypeDescription="Create a new document." ma:contentTypeScope="" ma:versionID="417c80fd77c975ee884c36199d4b4cfd">
  <xsd:schema xmlns:xsd="http://www.w3.org/2001/XMLSchema" xmlns:xs="http://www.w3.org/2001/XMLSchema" xmlns:p="http://schemas.microsoft.com/office/2006/metadata/properties" xmlns:ns2="f7cccd13-603b-4706-adee-51586b83a113" xmlns:ns3="f2d123cf-15f8-4ac1-a766-f8f29add32a0" targetNamespace="http://schemas.microsoft.com/office/2006/metadata/properties" ma:root="true" ma:fieldsID="c18b092c2644affdd676c4b3e86cdf8f" ns2:_="" ns3:_="">
    <xsd:import namespace="f7cccd13-603b-4706-adee-51586b83a113"/>
    <xsd:import namespace="f2d123cf-15f8-4ac1-a766-f8f29add32a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cccd13-603b-4706-adee-51586b83a11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c28ec017-62ce-45b4-8218-acb9cddf967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d123cf-15f8-4ac1-a766-f8f29add32a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6b08f8bc-2f90-42c0-97cf-c4a3c71327b0}" ma:internalName="TaxCatchAll" ma:showField="CatchAllData" ma:web="f2d123cf-15f8-4ac1-a766-f8f29add32a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2d123cf-15f8-4ac1-a766-f8f29add32a0" xsi:nil="true"/>
    <lcf76f155ced4ddcb4097134ff3c332f xmlns="f7cccd13-603b-4706-adee-51586b83a113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F62777-11E4-44F0-B298-1E58688870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7cccd13-603b-4706-adee-51586b83a113"/>
    <ds:schemaRef ds:uri="f2d123cf-15f8-4ac1-a766-f8f29add32a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7D61B03-AD82-4FC1-B1C7-0E2D6925FF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FAB8C0-F890-4962-85B7-E0499591BE79}">
  <ds:schemaRefs>
    <ds:schemaRef ds:uri="http://schemas.microsoft.com/office/2006/documentManagement/types"/>
    <ds:schemaRef ds:uri="f2d123cf-15f8-4ac1-a766-f8f29add32a0"/>
    <ds:schemaRef ds:uri="http://purl.org/dc/elements/1.1/"/>
    <ds:schemaRef ds:uri="http://purl.org/dc/terms/"/>
    <ds:schemaRef ds:uri="http://www.w3.org/XML/1998/namespace"/>
    <ds:schemaRef ds:uri="http://purl.org/dc/dcmitype/"/>
    <ds:schemaRef ds:uri="f7cccd13-603b-4706-adee-51586b83a113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5546</TotalTime>
  <Words>756</Words>
  <Application>Microsoft Office PowerPoint</Application>
  <PresentationFormat>Widescreen</PresentationFormat>
  <Paragraphs>169</Paragraphs>
  <Slides>29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Arial</vt:lpstr>
      <vt:lpstr>Avenir LT Std 35 Light</vt:lpstr>
      <vt:lpstr>Calibri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Transportation Management Organizations</vt:lpstr>
      <vt:lpstr>PowerPoint Presentation</vt:lpstr>
      <vt:lpstr>PowerPoint Presentation</vt:lpstr>
      <vt:lpstr>Resources for Employers to Help Employees Commute Sustainably</vt:lpstr>
      <vt:lpstr>Individualized Commute Assistance Commute Concierge</vt:lpstr>
      <vt:lpstr>Commuter Services Average Annual Results by Mode</vt:lpstr>
      <vt:lpstr>PowerPoint Presentation</vt:lpstr>
      <vt:lpstr>Annual Report Summary</vt:lpstr>
      <vt:lpstr>Annual Report Summary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more information:  Contact Melissa Madison melissa@494corridor.org; or,  Michelle Leonard mleonard@494corridor.org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Melissa Madison</dc:creator>
  <cp:lastModifiedBy>Melissa Madison</cp:lastModifiedBy>
  <cp:revision>471</cp:revision>
  <cp:lastPrinted>2022-12-13T18:54:05Z</cp:lastPrinted>
  <dcterms:created xsi:type="dcterms:W3CDTF">2010-04-02T20:06:57Z</dcterms:created>
  <dcterms:modified xsi:type="dcterms:W3CDTF">2023-01-23T17:41:56Z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0x010100E4427A102BF0584EB8C1C472C46752F9</vt:lpwstr>
  </property>
  <property fmtid="{D5CDD505-2E9C-101B-9397-08002B2CF9AE}" pid="3" name="MediaServiceImageTags">
    <vt:lpwstr/>
  </property>
</Properties>
</file>