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62" r:id="rId3"/>
    <p:sldId id="258" r:id="rId4"/>
    <p:sldId id="419" r:id="rId5"/>
    <p:sldId id="260" r:id="rId6"/>
    <p:sldId id="434" r:id="rId7"/>
    <p:sldId id="435" r:id="rId8"/>
    <p:sldId id="436" r:id="rId9"/>
    <p:sldId id="392" r:id="rId10"/>
    <p:sldId id="393" r:id="rId11"/>
    <p:sldId id="411" r:id="rId12"/>
    <p:sldId id="425" r:id="rId13"/>
    <p:sldId id="426" r:id="rId14"/>
    <p:sldId id="439" r:id="rId15"/>
    <p:sldId id="428" r:id="rId16"/>
    <p:sldId id="429" r:id="rId17"/>
    <p:sldId id="430" r:id="rId18"/>
    <p:sldId id="397" r:id="rId19"/>
    <p:sldId id="432" r:id="rId20"/>
    <p:sldId id="433" r:id="rId21"/>
    <p:sldId id="438" r:id="rId22"/>
    <p:sldId id="399" r:id="rId23"/>
    <p:sldId id="400" r:id="rId24"/>
    <p:sldId id="437" r:id="rId2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6C2F"/>
    <a:srgbClr val="000000"/>
    <a:srgbClr val="74778C"/>
    <a:srgbClr val="7F8295"/>
    <a:srgbClr val="FF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96" autoAdjust="0"/>
    <p:restoredTop sz="73631" autoAdjust="0"/>
  </p:normalViewPr>
  <p:slideViewPr>
    <p:cSldViewPr>
      <p:cViewPr>
        <p:scale>
          <a:sx n="73" d="100"/>
          <a:sy n="73" d="100"/>
        </p:scale>
        <p:origin x="-499" y="4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594"/>
    </p:cViewPr>
  </p:sorterViewPr>
  <p:notesViewPr>
    <p:cSldViewPr>
      <p:cViewPr varScale="1">
        <p:scale>
          <a:sx n="83" d="100"/>
          <a:sy n="83" d="100"/>
        </p:scale>
        <p:origin x="-2040" y="-84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1"/>
          </a:xfrm>
          <a:prstGeom prst="rect">
            <a:avLst/>
          </a:prstGeom>
        </p:spPr>
        <p:txBody>
          <a:bodyPr vert="horz" lIns="93167" tIns="46585" rIns="93167" bIns="4658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Minnesota Management &amp; Budget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1"/>
          </a:xfrm>
          <a:prstGeom prst="rect">
            <a:avLst/>
          </a:prstGeom>
        </p:spPr>
        <p:txBody>
          <a:bodyPr vert="horz" lIns="93167" tIns="46585" rIns="93167" bIns="4658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B764E47-4CF2-45E4-9F72-BC1A42068681}" type="datetimeFigureOut">
              <a:rPr lang="en-US"/>
              <a:pPr>
                <a:defRPr/>
              </a:pPr>
              <a:t>1/25/2011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1"/>
          </a:xfrm>
          <a:prstGeom prst="rect">
            <a:avLst/>
          </a:prstGeom>
        </p:spPr>
        <p:txBody>
          <a:bodyPr vert="horz" lIns="93167" tIns="46585" rIns="93167" bIns="4658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5FC644E-2D8C-43E4-9B3B-EAEC1208EA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54842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1"/>
          </a:xfrm>
          <a:prstGeom prst="rect">
            <a:avLst/>
          </a:prstGeom>
        </p:spPr>
        <p:txBody>
          <a:bodyPr vert="horz" lIns="93167" tIns="46585" rIns="93167" bIns="4658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1"/>
          </a:xfrm>
          <a:prstGeom prst="rect">
            <a:avLst/>
          </a:prstGeom>
        </p:spPr>
        <p:txBody>
          <a:bodyPr vert="horz" lIns="93167" tIns="46585" rIns="93167" bIns="4658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4E87211-2A69-4FBA-9E51-45BA42BB4683}" type="datetimeFigureOut">
              <a:rPr lang="en-US"/>
              <a:pPr>
                <a:defRPr/>
              </a:pPr>
              <a:t>1/25/2011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7" tIns="46585" rIns="93167" bIns="46585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1"/>
          </a:xfrm>
          <a:prstGeom prst="rect">
            <a:avLst/>
          </a:prstGeom>
        </p:spPr>
        <p:txBody>
          <a:bodyPr vert="horz" lIns="93167" tIns="46585" rIns="93167" bIns="4658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1"/>
          </a:xfrm>
          <a:prstGeom prst="rect">
            <a:avLst/>
          </a:prstGeom>
        </p:spPr>
        <p:txBody>
          <a:bodyPr vert="horz" lIns="93167" tIns="46585" rIns="93167" bIns="4658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1"/>
          </a:xfrm>
          <a:prstGeom prst="rect">
            <a:avLst/>
          </a:prstGeom>
        </p:spPr>
        <p:txBody>
          <a:bodyPr vert="horz" lIns="93167" tIns="46585" rIns="93167" bIns="4658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E5A1B97-A924-47D5-A1CD-7F6A7D052F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564740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E5A1B97-A924-47D5-A1CD-7F6A7D052F32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137270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F3C62D1-E055-4032-BE1F-2E32F97EFC72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06B85A-8E3C-455F-9E0D-E9FBEE41684B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2886AA-C1D2-46FB-926C-BC571BC6F048}" type="slidenum">
              <a:rPr lang="en-US" smtClean="0"/>
              <a:pPr/>
              <a:t>24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E5A1B97-A924-47D5-A1CD-7F6A7D052F3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E5A1B97-A924-47D5-A1CD-7F6A7D052F32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E5A1B97-A924-47D5-A1CD-7F6A7D052F32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E5A1B97-A924-47D5-A1CD-7F6A7D052F32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23060B-19C6-4BE4-969E-D6FC5F383E0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3E4771-2A27-4B74-8A93-1C433CD6496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67360" y="4419601"/>
            <a:ext cx="5842000" cy="4179888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3E4771-2A27-4B74-8A93-1C433CD6496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66BA00-1607-44CB-86A9-B10907306C80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jpe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jpe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MB 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6718827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9400" y="4191000"/>
            <a:ext cx="6019800" cy="762000"/>
          </a:xfrm>
        </p:spPr>
        <p:txBody>
          <a:bodyPr/>
          <a:lstStyle>
            <a:lvl1pPr algn="l">
              <a:defRPr b="1" baseline="0">
                <a:solidFill>
                  <a:srgbClr val="CF6C2F"/>
                </a:solidFill>
                <a:latin typeface="Batang" pitchFamily="18" charset="-127"/>
                <a:ea typeface="Batang" pitchFamily="18" charset="-127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5638800"/>
            <a:ext cx="5943600" cy="990600"/>
          </a:xfrm>
        </p:spPr>
        <p:txBody>
          <a:bodyPr>
            <a:normAutofit/>
          </a:bodyPr>
          <a:lstStyle>
            <a:lvl1pPr marL="0" indent="0" algn="l">
              <a:buNone/>
              <a:defRPr sz="1800" b="1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2"/>
          </p:nvPr>
        </p:nvSpPr>
        <p:spPr>
          <a:xfrm>
            <a:off x="2971800" y="152400"/>
            <a:ext cx="5715000" cy="304800"/>
          </a:xfrm>
        </p:spPr>
        <p:txBody>
          <a:bodyPr>
            <a:normAutofit/>
          </a:bodyPr>
          <a:lstStyle>
            <a:lvl1pPr algn="ctr">
              <a:buNone/>
              <a:defRPr sz="1600" b="1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3048000" y="457200"/>
            <a:ext cx="3048000" cy="304800"/>
          </a:xfrm>
        </p:spPr>
        <p:txBody>
          <a:bodyPr>
            <a:noAutofit/>
          </a:bodyPr>
          <a:lstStyle>
            <a:lvl1pPr algn="ctr">
              <a:buNone/>
              <a:defRPr sz="1200" b="1">
                <a:solidFill>
                  <a:srgbClr val="CF6C2F"/>
                </a:solidFill>
              </a:defRPr>
            </a:lvl1pPr>
            <a:lvl5pPr algn="ctr"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096000" y="457200"/>
            <a:ext cx="2667000" cy="304800"/>
          </a:xfrm>
        </p:spPr>
        <p:txBody>
          <a:bodyPr>
            <a:noAutofit/>
          </a:bodyPr>
          <a:lstStyle>
            <a:lvl1pPr algn="ctr">
              <a:buNone/>
              <a:defRPr sz="1200" b="1">
                <a:solidFill>
                  <a:srgbClr val="CF6C2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52400" y="152400"/>
            <a:ext cx="2667000" cy="609600"/>
          </a:xfrm>
        </p:spPr>
        <p:txBody>
          <a:bodyPr rtlCol="0" anchor="ctr">
            <a:noAutofit/>
          </a:bodyPr>
          <a:lstStyle>
            <a:lvl1pPr algn="ctr">
              <a:buNone/>
              <a:defRPr sz="1400" b="1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6E378-1703-4402-8FAC-92332430648D}" type="datetimeFigureOut">
              <a:rPr lang="en-US"/>
              <a:pPr>
                <a:defRPr/>
              </a:pPr>
              <a:t>1/25/2011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72961-6E7F-49F0-8D76-FEC6DF20B9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8ED88-0090-4B10-B5F6-248DBFFD35ED}" type="datetimeFigureOut">
              <a:rPr lang="en-US"/>
              <a:pPr>
                <a:defRPr/>
              </a:pPr>
              <a:t>1/25/2011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81F3F-391E-4DDB-BB85-C299069270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MB Content Slide 1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243714" name="Picture 2" descr="http://www.mmb.state.mn.us/images/stories/logos/mmb/linear-logo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6281837"/>
            <a:ext cx="3505200" cy="423763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MB Content Slide 2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242690" name="Picture 2" descr="http://www.mmb.state.mn.us/images/stories/logos/mmb/linear-logo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6248400"/>
            <a:ext cx="3505200" cy="423763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MB Content Slide 3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F6C2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241668" name="Picture 4" descr="http://www.mmb.state.mn.us/images/stories/logos/mmb/linear-logo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6263413"/>
            <a:ext cx="3657600" cy="442187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MB Content Slide 4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F6C2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240642" name="Picture 2" descr="http://www.mmb.state.mn.us/images/stories/logos/mmb/linear-logo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6300261"/>
            <a:ext cx="3352800" cy="405339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MB Content Slide 5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6172200"/>
            <a:ext cx="1579563" cy="649288"/>
          </a:xfrm>
          <a:prstGeom prst="rect">
            <a:avLst/>
          </a:prstGeom>
          <a:blipFill dpi="0" rotWithShape="1">
            <a:blip r:embed="rId4" cstate="print">
              <a:alphaModFix amt="0"/>
            </a:blip>
            <a:srcRect/>
            <a:tile tx="0" ty="0" sx="100000" sy="100000" flip="none" algn="tl"/>
          </a:blipFill>
          <a:ln w="3175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F6C2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MB Content Slide 6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6172200"/>
            <a:ext cx="1579563" cy="649288"/>
          </a:xfrm>
          <a:prstGeom prst="rect">
            <a:avLst/>
          </a:prstGeom>
          <a:blipFill dpi="0" rotWithShape="1">
            <a:blip r:embed="rId4" cstate="print">
              <a:alphaModFix amt="0"/>
            </a:blip>
            <a:srcRect/>
            <a:tile tx="0" ty="0" sx="100000" sy="100000" flip="none" algn="tl"/>
          </a:blipFill>
          <a:ln w="3175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F6C2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MMB Content Slide 7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237570" name="Picture 2" descr="http://www.mmb.state.mn.us/images/stories/logos/mmb/linear-logo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6238875"/>
            <a:ext cx="3860560" cy="466725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MMB Content Slide 8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F6C2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236546" name="Picture 2" descr="http://www.mmb.state.mn.us/images/stories/logos/mmb/linear-logo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6248400"/>
            <a:ext cx="3781779" cy="457200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ransition>
    <p:fade thruBlk="1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rgbClr val="CF6C2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F6C2F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F6C2F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F6C2F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CF6C2F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CF6C2F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CF6C2F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CF6C2F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CF6C2F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9"/>
          <p:cNvSpPr>
            <a:spLocks noGrp="1"/>
          </p:cNvSpPr>
          <p:nvPr>
            <p:ph type="ctrTitle"/>
          </p:nvPr>
        </p:nvSpPr>
        <p:spPr>
          <a:xfrm>
            <a:off x="3810000" y="3962400"/>
            <a:ext cx="5029200" cy="1295400"/>
          </a:xfrm>
        </p:spPr>
        <p:txBody>
          <a:bodyPr/>
          <a:lstStyle/>
          <a:p>
            <a:pPr algn="r" eaLnBrk="1" hangingPunct="1"/>
            <a:r>
              <a:rPr lang="en-US" sz="40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Introduction to MMB</a:t>
            </a:r>
            <a:br>
              <a:rPr lang="en-US" sz="40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January 10, 2011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000" b="1" dirty="0" smtClean="0"/>
              <a:t>Treasury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5105400"/>
          </a:xfrm>
        </p:spPr>
        <p:txBody>
          <a:bodyPr>
            <a:noAutofit/>
          </a:bodyPr>
          <a:lstStyle/>
          <a:p>
            <a:pPr marL="0" indent="0" eaLnBrk="1" hangingPunct="1">
              <a:buNone/>
            </a:pPr>
            <a:r>
              <a:rPr lang="en-US" sz="2800" dirty="0" smtClean="0"/>
              <a:t>Debt Management</a:t>
            </a:r>
          </a:p>
          <a:p>
            <a:pPr marL="0" indent="0" eaLnBrk="1" hangingPunct="1">
              <a:buNone/>
            </a:pPr>
            <a:endParaRPr lang="en-US" sz="2800" dirty="0" smtClean="0"/>
          </a:p>
          <a:p>
            <a:pPr eaLnBrk="1" hangingPunct="1"/>
            <a:r>
              <a:rPr lang="en-US" sz="2800" dirty="0" smtClean="0"/>
              <a:t>Manage state’s G.O. debt and certain revenue bond financing programs</a:t>
            </a:r>
          </a:p>
          <a:p>
            <a:pPr eaLnBrk="1" hangingPunct="1"/>
            <a:r>
              <a:rPr lang="en-US" sz="2800" dirty="0" smtClean="0"/>
              <a:t>Administer the state’s $17M lease purchase financing programs</a:t>
            </a:r>
          </a:p>
          <a:p>
            <a:pPr eaLnBrk="1" hangingPunct="1"/>
            <a:r>
              <a:rPr lang="en-US" sz="2800" smtClean="0"/>
              <a:t>$5.7 </a:t>
            </a:r>
            <a:r>
              <a:rPr lang="en-US" sz="2800" dirty="0" smtClean="0"/>
              <a:t>B- total amount of G.G. debt currently outstanding</a:t>
            </a:r>
          </a:p>
          <a:p>
            <a:pPr eaLnBrk="1" hangingPunct="1"/>
            <a:r>
              <a:rPr lang="en-US" sz="2800" dirty="0" smtClean="0"/>
              <a:t>$2.6 B- total amount of G.O. debt authorized</a:t>
            </a:r>
          </a:p>
          <a:p>
            <a:pPr eaLnBrk="1" hangingPunct="1"/>
            <a:r>
              <a:rPr lang="en-US" sz="2800" dirty="0" smtClean="0"/>
              <a:t>AAA/AAA/Aa1- current state G.O. bond ratings</a:t>
            </a:r>
          </a:p>
          <a:p>
            <a:pPr marL="747522" lvl="1" indent="-347472">
              <a:buFont typeface="Arial" pitchFamily="34" charset="0"/>
              <a:buChar char="•"/>
              <a:defRPr/>
            </a:pPr>
            <a:endParaRPr lang="en-US" sz="2800" dirty="0" smtClean="0"/>
          </a:p>
          <a:p>
            <a:pPr marL="514350" indent="-514350" eaLnBrk="1" hangingPunct="1">
              <a:buFont typeface="Arial" charset="0"/>
              <a:buNone/>
              <a:defRPr/>
            </a:pPr>
            <a:r>
              <a:rPr lang="en-US" sz="2800" dirty="0" smtClean="0"/>
              <a:t>	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>
                <a:solidFill>
                  <a:srgbClr val="4D6C9B"/>
                </a:solidFill>
              </a:rPr>
              <a:t>Economic  Analysis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76800"/>
          </a:xfrm>
        </p:spPr>
        <p:txBody>
          <a:bodyPr/>
          <a:lstStyle/>
          <a:p>
            <a:pPr eaLnBrk="1" hangingPunct="1">
              <a:buNone/>
            </a:pPr>
            <a:r>
              <a:rPr lang="en-US" sz="2600" dirty="0" smtClean="0"/>
              <a:t>Major products</a:t>
            </a:r>
          </a:p>
          <a:p>
            <a:pPr lvl="1" eaLnBrk="1" hangingPunct="1"/>
            <a:r>
              <a:rPr lang="en-US" sz="2600" dirty="0" smtClean="0"/>
              <a:t>Revenue Forecasts</a:t>
            </a:r>
          </a:p>
          <a:p>
            <a:pPr lvl="2" eaLnBrk="1" hangingPunct="1"/>
            <a:r>
              <a:rPr lang="en-US" sz="2600" dirty="0" smtClean="0"/>
              <a:t>Two per year – November and February </a:t>
            </a:r>
          </a:p>
          <a:p>
            <a:pPr lvl="1" eaLnBrk="1" hangingPunct="1"/>
            <a:r>
              <a:rPr lang="en-US" sz="2600" dirty="0" smtClean="0"/>
              <a:t>Economic Updates</a:t>
            </a:r>
          </a:p>
          <a:p>
            <a:pPr lvl="2" eaLnBrk="1" hangingPunct="1"/>
            <a:r>
              <a:rPr lang="en-US" sz="2600" dirty="0" smtClean="0"/>
              <a:t>Four per year – January, April, July, October</a:t>
            </a:r>
          </a:p>
          <a:p>
            <a:pPr eaLnBrk="1" hangingPunct="1">
              <a:buNone/>
            </a:pPr>
            <a:r>
              <a:rPr lang="en-US" sz="2600" dirty="0" smtClean="0"/>
              <a:t>Forecast Myths </a:t>
            </a:r>
          </a:p>
          <a:p>
            <a:pPr marL="914400" lvl="1" indent="-514350" eaLnBrk="1" hangingPunct="1">
              <a:buFont typeface="Calibri" pitchFamily="34" charset="0"/>
              <a:buAutoNum type="arabicPeriod"/>
            </a:pPr>
            <a:r>
              <a:rPr lang="en-US" sz="2600" dirty="0" smtClean="0"/>
              <a:t>Revenue forecast</a:t>
            </a:r>
          </a:p>
          <a:p>
            <a:pPr marL="914400" lvl="1" indent="-514350" eaLnBrk="1" hangingPunct="1">
              <a:buFont typeface="Calibri" pitchFamily="34" charset="0"/>
              <a:buAutoNum type="arabicPeriod"/>
            </a:pPr>
            <a:r>
              <a:rPr lang="en-US" sz="2600" dirty="0" smtClean="0"/>
              <a:t>Money in the bank</a:t>
            </a:r>
          </a:p>
          <a:p>
            <a:pPr marL="914400" lvl="1" indent="-514350" eaLnBrk="1" hangingPunct="1">
              <a:buFont typeface="Calibri" pitchFamily="34" charset="0"/>
              <a:buAutoNum type="arabicPeriod"/>
            </a:pPr>
            <a:r>
              <a:rPr lang="en-US" sz="2600" dirty="0" smtClean="0"/>
              <a:t>Economy is doing well so the forecast will be up</a:t>
            </a:r>
          </a:p>
          <a:p>
            <a:pPr marL="914400" lvl="1" indent="-514350" eaLnBrk="1" hangingPunct="1">
              <a:buFont typeface="Calibri" pitchFamily="34" charset="0"/>
              <a:buAutoNum type="arabicPeriod"/>
            </a:pPr>
            <a:r>
              <a:rPr lang="en-US" sz="2600" dirty="0" smtClean="0"/>
              <a:t>You guys are always conservative</a:t>
            </a:r>
          </a:p>
          <a:p>
            <a:pPr lvl="2" eaLnBrk="1" hangingPunct="1">
              <a:buNone/>
            </a:pPr>
            <a:endParaRPr lang="en-US" sz="2800" b="1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>
                <a:solidFill>
                  <a:srgbClr val="4D6C9B"/>
                </a:solidFill>
              </a:rPr>
              <a:t>Information Systems</a:t>
            </a:r>
            <a:r>
              <a:rPr lang="en-US" dirty="0" smtClean="0">
                <a:solidFill>
                  <a:srgbClr val="4D6C9B"/>
                </a:solidFill>
              </a:rPr>
              <a:t/>
            </a:r>
            <a:br>
              <a:rPr lang="en-US" dirty="0" smtClean="0">
                <a:solidFill>
                  <a:srgbClr val="4D6C9B"/>
                </a:solidFill>
              </a:rPr>
            </a:br>
            <a:r>
              <a:rPr lang="en-US" sz="2000" dirty="0" smtClean="0">
                <a:solidFill>
                  <a:srgbClr val="4D6C9B"/>
                </a:solidFill>
              </a:rPr>
              <a:t>“…more than just the computers for our agency”</a:t>
            </a:r>
            <a:endParaRPr lang="en-US" sz="2000" b="1" dirty="0" smtClean="0">
              <a:solidFill>
                <a:srgbClr val="4D6C9B"/>
              </a:solidFill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MMB’s systems provide the technical foundation for state government </a:t>
            </a:r>
          </a:p>
          <a:p>
            <a:pPr lvl="1" eaLnBrk="1" hangingPunct="1"/>
            <a:r>
              <a:rPr lang="en-US" dirty="0" smtClean="0"/>
              <a:t>Technical Support Unit  (TSU)</a:t>
            </a:r>
          </a:p>
          <a:p>
            <a:pPr lvl="1" eaLnBrk="1" hangingPunct="1"/>
            <a:r>
              <a:rPr lang="en-US" dirty="0" smtClean="0"/>
              <a:t>Business Intelligence and Agency Applications</a:t>
            </a:r>
          </a:p>
          <a:p>
            <a:pPr lvl="1" eaLnBrk="1" hangingPunct="1"/>
            <a:r>
              <a:rPr lang="en-US" dirty="0" smtClean="0"/>
              <a:t>Benefits &amp; Payroll:  SEMA4</a:t>
            </a:r>
          </a:p>
          <a:p>
            <a:pPr lvl="1" eaLnBrk="1" hangingPunct="1"/>
            <a:r>
              <a:rPr lang="en-US" dirty="0" smtClean="0"/>
              <a:t>Information Access/Budget Information System  (IA/BIS)…the data warehouse</a:t>
            </a:r>
          </a:p>
          <a:p>
            <a:pPr lvl="1" eaLnBrk="1" hangingPunct="1"/>
            <a:r>
              <a:rPr lang="en-US" dirty="0" smtClean="0"/>
              <a:t>Accounting &amp; Procurement</a:t>
            </a:r>
          </a:p>
          <a:p>
            <a:pPr lvl="2" eaLnBrk="1" hangingPunct="1">
              <a:buNone/>
            </a:pPr>
            <a:r>
              <a:rPr lang="en-US" sz="2800" dirty="0" smtClean="0"/>
              <a:t>MAPS                SWIFT</a:t>
            </a:r>
          </a:p>
          <a:p>
            <a:pPr lvl="1" eaLnBrk="1" hangingPunct="1"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sz="2400" dirty="0" smtClean="0"/>
          </a:p>
        </p:txBody>
      </p:sp>
      <p:sp>
        <p:nvSpPr>
          <p:cNvPr id="5" name="Right Arrow 4"/>
          <p:cNvSpPr/>
          <p:nvPr/>
        </p:nvSpPr>
        <p:spPr>
          <a:xfrm>
            <a:off x="2667000" y="5638800"/>
            <a:ext cx="5334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>
                <a:solidFill>
                  <a:srgbClr val="4D6C9B"/>
                </a:solidFill>
              </a:rPr>
              <a:t>Financial Reporting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2209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Statewide Reporting</a:t>
            </a:r>
          </a:p>
          <a:p>
            <a:pPr lvl="1" eaLnBrk="1" hangingPunct="1"/>
            <a:r>
              <a:rPr lang="en-US" dirty="0" smtClean="0"/>
              <a:t>Financial information</a:t>
            </a:r>
          </a:p>
          <a:p>
            <a:pPr lvl="1" eaLnBrk="1" hangingPunct="1"/>
            <a:r>
              <a:rPr lang="en-US" dirty="0" smtClean="0"/>
              <a:t>Federal Reporting</a:t>
            </a:r>
          </a:p>
          <a:p>
            <a:pPr eaLnBrk="1" hangingPunct="1"/>
            <a:r>
              <a:rPr lang="en-US" sz="2800" dirty="0" smtClean="0"/>
              <a:t>Maintain the state’s General Ledger (MAPS)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533400" y="3505200"/>
            <a:ext cx="85344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Comprehensive Annual Financial Report (CAFR)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Minnesota Comparison of Budget and Actual Revenues, Expenditures, and Changes in Fund Balances (LLBC or Legal Level of Budgetary Control)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dirty="0" smtClean="0">
                <a:latin typeface="+mn-lt"/>
              </a:rPr>
              <a:t>Federal Reporting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Agency Support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Agency Assistance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/>
              <a:t>Training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/>
              <a:t>Help Desk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/>
              <a:t>System Support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sz="3200" dirty="0" smtClean="0"/>
              <a:t>File Maintenance/ System Compliance</a:t>
            </a:r>
          </a:p>
        </p:txBody>
      </p:sp>
    </p:spTree>
    <p:extLst>
      <p:ext uri="{BB962C8B-B14F-4D97-AF65-F5344CB8AC3E}">
        <p14:creationId xmlns:p14="http://schemas.microsoft.com/office/powerpoint/2010/main" xmlns="" val="61824730"/>
      </p:ext>
    </p:extLst>
  </p:cSld>
  <p:clrMapOvr>
    <a:masterClrMapping/>
  </p:clrMapOvr>
  <p:transition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</a:rPr>
              <a:t>Payroll Operations</a:t>
            </a:r>
            <a:endParaRPr lang="en-US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00600"/>
          </a:xfrm>
        </p:spPr>
        <p:txBody>
          <a:bodyPr/>
          <a:lstStyle/>
          <a:p>
            <a:r>
              <a:rPr lang="en-US" sz="2800" dirty="0" smtClean="0"/>
              <a:t>Operations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System Support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Training and Communications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Control Function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3"/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715962"/>
          </a:xfrm>
        </p:spPr>
        <p:txBody>
          <a:bodyPr/>
          <a:lstStyle/>
          <a:p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</a:rPr>
              <a:t>Budget Division</a:t>
            </a:r>
          </a:p>
        </p:txBody>
      </p:sp>
      <p:sp>
        <p:nvSpPr>
          <p:cNvPr id="3075" name="Content Placeholder 7"/>
          <p:cNvSpPr>
            <a:spLocks noGrp="1"/>
          </p:cNvSpPr>
          <p:nvPr>
            <p:ph sz="quarter" idx="4"/>
          </p:nvPr>
        </p:nvSpPr>
        <p:spPr>
          <a:xfrm>
            <a:off x="685800" y="1676400"/>
            <a:ext cx="8001000" cy="32004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800" dirty="0" smtClean="0"/>
              <a:t>Add analysis and context to financial data to create useful information for decisions</a:t>
            </a:r>
          </a:p>
          <a:p>
            <a:pPr>
              <a:spcAft>
                <a:spcPts val="600"/>
              </a:spcAft>
            </a:pPr>
            <a:r>
              <a:rPr lang="en-US" sz="2800" dirty="0" smtClean="0"/>
              <a:t>Develop tools &amp; processes for evaluating, comparing  and deciding budget options </a:t>
            </a:r>
          </a:p>
          <a:p>
            <a:pPr marL="342900" lvl="1" indent="-342900">
              <a:spcAft>
                <a:spcPts val="600"/>
              </a:spcAft>
              <a:buFont typeface="Arial" charset="0"/>
              <a:buChar char="•"/>
            </a:pPr>
            <a:r>
              <a:rPr lang="en-US" sz="2800" dirty="0" smtClean="0"/>
              <a:t>Promote consistent use of good budget concepts and policies</a:t>
            </a:r>
            <a:endParaRPr lang="en-US" sz="2800" u="sng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533400"/>
          </a:xfrm>
        </p:spPr>
        <p:txBody>
          <a:bodyPr/>
          <a:lstStyle/>
          <a:p>
            <a:r>
              <a:rPr lang="en-US" sz="4000" dirty="0" smtClean="0"/>
              <a:t>Budget Services</a:t>
            </a:r>
            <a:endParaRPr lang="en-US" sz="2400" dirty="0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685800" y="1646237"/>
            <a:ext cx="7772400" cy="3230563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800" dirty="0" smtClean="0"/>
              <a:t>Work with agencies to resolve budget and implementation issues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 smtClean="0"/>
              <a:t>Create options and material used to make budget decisions 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 smtClean="0"/>
              <a:t>Understand issues, trends and try to help people understand our $50 billion enterprise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rgbClr val="4D6C9B"/>
                </a:solidFill>
              </a:rPr>
              <a:t>Labor Relations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914400" y="914400"/>
            <a:ext cx="7391400" cy="54102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Set statewide policy for management’s relationship with labor unions; </a:t>
            </a:r>
          </a:p>
          <a:p>
            <a:pPr eaLnBrk="1" hangingPunct="1">
              <a:defRPr/>
            </a:pPr>
            <a:r>
              <a:rPr lang="en-US" sz="2400" dirty="0" smtClean="0"/>
              <a:t>Advise state agency management in their relationships with labor unions.</a:t>
            </a:r>
          </a:p>
          <a:p>
            <a:pPr eaLnBrk="1" hangingPunct="1">
              <a:defRPr/>
            </a:pPr>
            <a:r>
              <a:rPr lang="en-US" sz="2400" dirty="0" smtClean="0"/>
              <a:t>Negotiate labor agreements every 2 years</a:t>
            </a:r>
          </a:p>
          <a:p>
            <a:pPr eaLnBrk="1" hangingPunct="1">
              <a:defRPr/>
            </a:pPr>
            <a:r>
              <a:rPr lang="en-US" sz="2400" dirty="0" smtClean="0"/>
              <a:t>Administer labor contracts and pay plans.</a:t>
            </a:r>
          </a:p>
          <a:p>
            <a:pPr eaLnBrk="1" hangingPunct="1">
              <a:defRPr/>
            </a:pPr>
            <a:r>
              <a:rPr lang="en-US" sz="2400" dirty="0" smtClean="0"/>
              <a:t>Facilitate statewide Labor/Management Committees:</a:t>
            </a:r>
          </a:p>
          <a:p>
            <a:pPr marL="1257300" lvl="2" indent="-457200" eaLnBrk="1" hangingPunct="1">
              <a:buNone/>
            </a:pPr>
            <a:r>
              <a:rPr lang="en-US" sz="2000" dirty="0" smtClean="0"/>
              <a:t>Insurance;</a:t>
            </a:r>
          </a:p>
          <a:p>
            <a:pPr marL="1257300" lvl="2" indent="-457200" eaLnBrk="1" hangingPunct="1">
              <a:buNone/>
            </a:pPr>
            <a:r>
              <a:rPr lang="en-US" sz="2000" dirty="0" smtClean="0"/>
              <a:t>Affirmative Action;</a:t>
            </a:r>
          </a:p>
          <a:p>
            <a:pPr marL="1257300" lvl="2" indent="-457200" eaLnBrk="1" hangingPunct="1">
              <a:buNone/>
            </a:pPr>
            <a:r>
              <a:rPr lang="en-US" sz="2000" dirty="0" smtClean="0"/>
              <a:t>Safety.</a:t>
            </a:r>
          </a:p>
          <a:p>
            <a:pPr eaLnBrk="1" hangingPunct="1">
              <a:defRPr/>
            </a:pPr>
            <a:r>
              <a:rPr lang="en-US" sz="2400" dirty="0" smtClean="0"/>
              <a:t>Grievance administration.</a:t>
            </a:r>
          </a:p>
          <a:p>
            <a:pPr eaLnBrk="1" hangingPunct="1">
              <a:defRPr/>
            </a:pPr>
            <a:r>
              <a:rPr lang="en-US" sz="2400" dirty="0" smtClean="0"/>
              <a:t>Code of ethics opinions.</a:t>
            </a:r>
          </a:p>
          <a:p>
            <a:pPr eaLnBrk="1" hangingPunct="1">
              <a:defRPr/>
            </a:pPr>
            <a:r>
              <a:rPr lang="en-US" sz="2400" dirty="0" smtClean="0"/>
              <a:t>Continuity of operations. </a:t>
            </a:r>
          </a:p>
          <a:p>
            <a:pPr marL="742950" indent="-742950" eaLnBrk="1" hangingPunct="1">
              <a:buNone/>
            </a:pPr>
            <a:endParaRPr lang="en-US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1"/>
            <a:ext cx="8686800" cy="838200"/>
          </a:xfrm>
        </p:spPr>
        <p:txBody>
          <a:bodyPr/>
          <a:lstStyle/>
          <a:p>
            <a:r>
              <a:rPr lang="en-US" sz="4000" dirty="0" smtClean="0">
                <a:solidFill>
                  <a:srgbClr val="4D6C9B"/>
                </a:solidFill>
              </a:rPr>
              <a:t>Workforce Planning &amp; Development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1"/>
            <a:ext cx="8229600" cy="2971800"/>
          </a:xfrm>
        </p:spPr>
        <p:txBody>
          <a:bodyPr/>
          <a:lstStyle/>
          <a:p>
            <a:pPr>
              <a:buNone/>
            </a:pPr>
            <a:r>
              <a:rPr lang="en-US" sz="2800" dirty="0" smtClean="0"/>
              <a:t>Workforce planning </a:t>
            </a:r>
          </a:p>
          <a:p>
            <a:pPr lvl="1"/>
            <a:r>
              <a:rPr lang="en-US" dirty="0" smtClean="0"/>
              <a:t>Planning and reporting to ensure state agencies have the right employees in the right place at the right time.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Analysis of workforce trends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Helps agencies determine where critical hiring and employee development needs to occur.</a:t>
            </a: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3886200"/>
            <a:ext cx="82296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 descr="new logo fin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990600"/>
            <a:ext cx="4800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Box 3"/>
          <p:cNvSpPr txBox="1">
            <a:spLocks noChangeArrowheads="1"/>
          </p:cNvSpPr>
          <p:nvPr/>
        </p:nvSpPr>
        <p:spPr bwMode="auto">
          <a:xfrm>
            <a:off x="1066800" y="3048000"/>
            <a:ext cx="70104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Our mission is to increase state government’s capacity to manage and utilize financial, human, information and analytical resources to ensure exceptional service and value for Minnesota’s citizens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2438400"/>
          </a:xfrm>
        </p:spPr>
        <p:txBody>
          <a:bodyPr/>
          <a:lstStyle/>
          <a:p>
            <a:pPr>
              <a:buNone/>
            </a:pPr>
            <a:r>
              <a:rPr lang="en-US" sz="2600" dirty="0" smtClean="0"/>
              <a:t>Workforce Diversity and Pay Equity </a:t>
            </a:r>
          </a:p>
          <a:p>
            <a:pPr lvl="1"/>
            <a:r>
              <a:rPr lang="en-US" sz="2600" dirty="0" smtClean="0"/>
              <a:t>Equal Employment Opportunity</a:t>
            </a:r>
          </a:p>
          <a:p>
            <a:pPr lvl="1"/>
            <a:r>
              <a:rPr lang="en-US" sz="2600" dirty="0" smtClean="0"/>
              <a:t>Affirmative Action</a:t>
            </a:r>
          </a:p>
          <a:p>
            <a:pPr lvl="1"/>
            <a:r>
              <a:rPr lang="en-US" sz="2600" dirty="0" smtClean="0"/>
              <a:t>Americans with Disabilities Act (ADA)</a:t>
            </a:r>
          </a:p>
          <a:p>
            <a:pPr lvl="1"/>
            <a:r>
              <a:rPr lang="en-US" sz="2600" dirty="0" smtClean="0"/>
              <a:t>Pay Equity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533400" y="2819400"/>
            <a:ext cx="82296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Training &amp; Development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Houses the Learning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Management System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Supervisory and Managerial Core Training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Leadership Development and Emerging Leaders Institute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Individual, team or organization professional development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4D6C9B"/>
                </a:solidFill>
              </a:rPr>
              <a:t>Employee Insurance Division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7696200" cy="2133600"/>
          </a:xfrm>
        </p:spPr>
        <p:txBody>
          <a:bodyPr/>
          <a:lstStyle/>
          <a:p>
            <a:pPr>
              <a:buNone/>
            </a:pPr>
            <a:r>
              <a:rPr lang="en-US" sz="2800" dirty="0" smtClean="0"/>
              <a:t>Comprised of 2 functions</a:t>
            </a:r>
          </a:p>
          <a:p>
            <a:pPr>
              <a:buNone/>
            </a:pPr>
            <a:endParaRPr lang="en-US" sz="900" dirty="0" smtClean="0"/>
          </a:p>
          <a:p>
            <a:r>
              <a:rPr lang="en-US" sz="2800" dirty="0" smtClean="0"/>
              <a:t>State Employee Group Insurance Program (SEGIP)</a:t>
            </a:r>
          </a:p>
          <a:p>
            <a:endParaRPr lang="en-US" sz="900" dirty="0" smtClean="0"/>
          </a:p>
          <a:p>
            <a:r>
              <a:rPr lang="en-US" sz="2800" dirty="0" smtClean="0"/>
              <a:t>Public Employer Insurance Program (PEIP)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4D6C9B"/>
                </a:solidFill>
              </a:rPr>
              <a:t>SEGIP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8229600" cy="4648200"/>
          </a:xfrm>
        </p:spPr>
        <p:txBody>
          <a:bodyPr/>
          <a:lstStyle/>
          <a:p>
            <a:r>
              <a:rPr lang="en-US" sz="2800" dirty="0" smtClean="0"/>
              <a:t>Covers over 50,000 state employees</a:t>
            </a:r>
          </a:p>
          <a:p>
            <a:r>
              <a:rPr lang="en-US" sz="2800" dirty="0" smtClean="0"/>
              <a:t>Covers 120,000 total lives (employees, dependents and retirees)</a:t>
            </a:r>
          </a:p>
          <a:p>
            <a:r>
              <a:rPr lang="en-US" sz="2800" dirty="0" smtClean="0"/>
              <a:t>All 3 branches of government</a:t>
            </a:r>
          </a:p>
          <a:p>
            <a:r>
              <a:rPr lang="en-US" sz="2800" dirty="0" smtClean="0"/>
              <a:t>Includes quasi state agencies called IBUs</a:t>
            </a:r>
          </a:p>
          <a:p>
            <a:pPr lvl="1"/>
            <a:r>
              <a:rPr lang="en-US" dirty="0" smtClean="0"/>
              <a:t>Historical society</a:t>
            </a:r>
          </a:p>
          <a:p>
            <a:pPr lvl="1"/>
            <a:r>
              <a:rPr lang="en-US" dirty="0" smtClean="0"/>
              <a:t>Affinity Plus Credit Union</a:t>
            </a:r>
          </a:p>
          <a:p>
            <a:r>
              <a:rPr lang="en-US" sz="2800" dirty="0" smtClean="0"/>
              <a:t>Approximately $750M annual spend</a:t>
            </a:r>
          </a:p>
          <a:p>
            <a:r>
              <a:rPr lang="en-US" sz="2800" dirty="0" smtClean="0"/>
              <a:t>40 FTE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4D6C9B"/>
                </a:solidFill>
              </a:rPr>
              <a:t>PEIP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00600"/>
          </a:xfrm>
        </p:spPr>
        <p:txBody>
          <a:bodyPr/>
          <a:lstStyle/>
          <a:p>
            <a:pPr lvl="1"/>
            <a:r>
              <a:rPr lang="en-US" dirty="0" smtClean="0"/>
              <a:t>73 Groups (fall 2010)</a:t>
            </a:r>
          </a:p>
          <a:p>
            <a:pPr lvl="2"/>
            <a:r>
              <a:rPr lang="en-US" dirty="0" smtClean="0"/>
              <a:t>35 Cities</a:t>
            </a:r>
          </a:p>
          <a:p>
            <a:pPr lvl="2"/>
            <a:r>
              <a:rPr lang="en-US" dirty="0" smtClean="0"/>
              <a:t>3 Counties</a:t>
            </a:r>
          </a:p>
          <a:p>
            <a:pPr lvl="2"/>
            <a:r>
              <a:rPr lang="en-US" dirty="0" smtClean="0"/>
              <a:t>12 K-12 Districts</a:t>
            </a:r>
          </a:p>
          <a:p>
            <a:pPr lvl="2"/>
            <a:r>
              <a:rPr lang="en-US" dirty="0" smtClean="0"/>
              <a:t>23 Other</a:t>
            </a:r>
          </a:p>
          <a:p>
            <a:pPr lvl="1"/>
            <a:r>
              <a:rPr lang="en-US" dirty="0" smtClean="0"/>
              <a:t>4,000 Total Lives</a:t>
            </a:r>
          </a:p>
          <a:p>
            <a:pPr lvl="1"/>
            <a:r>
              <a:rPr lang="en-US" dirty="0" smtClean="0"/>
              <a:t>$13.5M Total Premium</a:t>
            </a:r>
          </a:p>
          <a:p>
            <a:pPr lvl="1"/>
            <a:r>
              <a:rPr lang="en-US" dirty="0" smtClean="0"/>
              <a:t>Shares many similarities to SEGIP</a:t>
            </a:r>
          </a:p>
          <a:p>
            <a:pPr lvl="2"/>
            <a:r>
              <a:rPr lang="en-US" dirty="0" smtClean="0"/>
              <a:t>Vendors</a:t>
            </a:r>
          </a:p>
          <a:p>
            <a:pPr lvl="2"/>
            <a:r>
              <a:rPr lang="en-US" dirty="0" smtClean="0"/>
              <a:t>Plan Design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990600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rgbClr val="4D6C9B"/>
                </a:solidFill>
              </a:rPr>
              <a:t>Management Analysis and Development </a:t>
            </a:r>
          </a:p>
        </p:txBody>
      </p:sp>
      <p:sp>
        <p:nvSpPr>
          <p:cNvPr id="29699" name="Subtitle 2"/>
          <p:cNvSpPr>
            <a:spLocks noGrp="1"/>
          </p:cNvSpPr>
          <p:nvPr>
            <p:ph type="subTitle" idx="1"/>
          </p:nvPr>
        </p:nvSpPr>
        <p:spPr>
          <a:xfrm>
            <a:off x="533400" y="1524000"/>
            <a:ext cx="8077200" cy="4114800"/>
          </a:xfrm>
        </p:spPr>
        <p:txBody>
          <a:bodyPr/>
          <a:lstStyle/>
          <a:p>
            <a:pPr algn="l" eaLnBrk="1" hangingPunct="1">
              <a:buFont typeface="Arial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MAD is the state’s management consulting organization</a:t>
            </a:r>
          </a:p>
          <a:p>
            <a:pPr algn="l" eaLnBrk="1" hangingPunct="1"/>
            <a:endParaRPr lang="en-US" sz="2800" dirty="0" smtClean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Provide services to state and local governments and higher education on a fee for service basis</a:t>
            </a:r>
          </a:p>
          <a:p>
            <a:pPr algn="l" eaLnBrk="1" hangingPunct="1"/>
            <a:endParaRPr lang="en-US" sz="2800" dirty="0" smtClean="0">
              <a:solidFill>
                <a:schemeClr val="tx1"/>
              </a:solidFill>
            </a:endParaRPr>
          </a:p>
          <a:p>
            <a:pPr algn="l" eaLnBrk="1" hangingPunct="1">
              <a:buFont typeface="Arial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Total of 18 staff</a:t>
            </a:r>
          </a:p>
        </p:txBody>
      </p:sp>
      <p:pic>
        <p:nvPicPr>
          <p:cNvPr id="267266" name="Picture 2" descr="http://www.mmb.state.mn.us/images/stories/logos/mmb/linear-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6272625"/>
            <a:ext cx="3581400" cy="432975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</a:rPr>
              <a:t>Our brief history…</a:t>
            </a:r>
          </a:p>
        </p:txBody>
      </p:sp>
      <p:sp>
        <p:nvSpPr>
          <p:cNvPr id="13315" name="Content Placeholder 4"/>
          <p:cNvSpPr>
            <a:spLocks noGrp="1"/>
          </p:cNvSpPr>
          <p:nvPr>
            <p:ph idx="1"/>
          </p:nvPr>
        </p:nvSpPr>
        <p:spPr>
          <a:xfrm>
            <a:off x="685800" y="1600201"/>
            <a:ext cx="7696200" cy="3352799"/>
          </a:xfrm>
        </p:spPr>
        <p:txBody>
          <a:bodyPr/>
          <a:lstStyle/>
          <a:p>
            <a:pPr eaLnBrk="1" hangingPunct="1"/>
            <a:r>
              <a:rPr lang="en-US" sz="2800" dirty="0" smtClean="0"/>
              <a:t>MMB was formed on July 1, 2008 merging the Department of Employee Relations into the Department of Finance  </a:t>
            </a:r>
          </a:p>
          <a:p>
            <a:pPr eaLnBrk="1" hangingPunct="1"/>
            <a:endParaRPr lang="en-US" sz="2800" dirty="0" smtClean="0"/>
          </a:p>
          <a:p>
            <a:pPr eaLnBrk="1" hangingPunct="1"/>
            <a:r>
              <a:rPr lang="en-US" sz="2800" dirty="0" smtClean="0"/>
              <a:t>The Governor’s reorganization order transferred the Management Analysis &amp; Development (MAD) division into the agency six weeks later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Agency Snapshot FY 2011</a:t>
            </a:r>
            <a:endParaRPr lang="en-US" sz="40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609600" y="1524000"/>
          <a:ext cx="7924801" cy="4191005"/>
        </p:xfrm>
        <a:graphic>
          <a:graphicData uri="http://schemas.openxmlformats.org/drawingml/2006/table">
            <a:tbl>
              <a:tblPr/>
              <a:tblGrid>
                <a:gridCol w="2284628"/>
                <a:gridCol w="160636"/>
                <a:gridCol w="874584"/>
                <a:gridCol w="160636"/>
                <a:gridCol w="1481439"/>
                <a:gridCol w="1481439"/>
                <a:gridCol w="1481439"/>
              </a:tblGrid>
              <a:tr h="54252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Division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FTEs 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General Fund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Spending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Other Funds Spending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Total</a:t>
                      </a:r>
                      <a:b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</a:b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Spending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Accounting Services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44.7 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$3.8M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$3.8M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257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Budget Services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   23.8 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$3.8M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$3.8M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Economic Analysis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     4.0 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$.5M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$.5M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257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Information Systems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   44.9 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$3.7M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$12M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$15.7M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Treasury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14.0 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$1.9M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$1.9M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257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Management Analysis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15.4 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$.5M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$2M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$2.5M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257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Human Resource Mgmt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30.1 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$2.4M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$.7M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$3.1M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257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Labor Relations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8.0 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$.9M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$.3M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$1.2M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Agency Administration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22.9 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$4.1M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$4.1M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257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Employee Insurance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47.3 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$773.9M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$773.9M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1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Total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255.0 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$21.6M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$788.9M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$810.5M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271260"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SWIFT Project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62.8 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$45.3M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$45.3M</a:t>
                      </a: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271260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71" marR="9371" marT="93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</a:rPr>
              <a:t>Components of MMB</a:t>
            </a:r>
          </a:p>
        </p:txBody>
      </p:sp>
      <p:sp>
        <p:nvSpPr>
          <p:cNvPr id="15363" name="Content Placeholder 4"/>
          <p:cNvSpPr>
            <a:spLocks noGrp="1"/>
          </p:cNvSpPr>
          <p:nvPr>
            <p:ph idx="1"/>
          </p:nvPr>
        </p:nvSpPr>
        <p:spPr>
          <a:xfrm>
            <a:off x="533400" y="838200"/>
            <a:ext cx="8382000" cy="5410200"/>
          </a:xfrm>
        </p:spPr>
        <p:txBody>
          <a:bodyPr/>
          <a:lstStyle/>
          <a:p>
            <a:r>
              <a:rPr lang="en-US" sz="1600" b="1" i="1" dirty="0" smtClean="0"/>
              <a:t>Debt &amp; Capital Project  Management 		Asst. Commissioner Kristin Hanson</a:t>
            </a:r>
          </a:p>
          <a:p>
            <a:pPr lvl="1"/>
            <a:r>
              <a:rPr lang="en-US" sz="1400" dirty="0" smtClean="0"/>
              <a:t>Conduct two bond sales annually, with about $4.4 billion in outstanding general obligation debt</a:t>
            </a:r>
          </a:p>
          <a:p>
            <a:r>
              <a:rPr lang="en-US" sz="1600" b="1" i="1" dirty="0" smtClean="0"/>
              <a:t>Economic Analysis 			State Economist Tom Stinson</a:t>
            </a:r>
            <a:endParaRPr lang="en-US" sz="400" b="1" i="1" dirty="0" smtClean="0"/>
          </a:p>
          <a:p>
            <a:pPr lvl="1"/>
            <a:r>
              <a:rPr lang="en-US" sz="1400" dirty="0" smtClean="0"/>
              <a:t>Develop biannual economic forecasts, monthly economic updates and periodic analytical reviews</a:t>
            </a:r>
          </a:p>
          <a:p>
            <a:r>
              <a:rPr lang="en-US" sz="1600" b="1" i="1" dirty="0" smtClean="0"/>
              <a:t>Information Systems 			Chief Information Officer Steve Jorgenson</a:t>
            </a:r>
          </a:p>
          <a:p>
            <a:pPr lvl="1"/>
            <a:r>
              <a:rPr lang="en-US" sz="1400" dirty="0" smtClean="0"/>
              <a:t>Operate and maintain enterprise accounting, payroll, benefits, budget, human resource management systems for state government</a:t>
            </a:r>
          </a:p>
          <a:p>
            <a:r>
              <a:rPr lang="en-US" sz="1600" b="1" i="1" dirty="0" smtClean="0"/>
              <a:t>Statewide Accounting Services		Asst. Commissioner Lori Mo</a:t>
            </a:r>
          </a:p>
          <a:p>
            <a:pPr lvl="1" algn="just"/>
            <a:r>
              <a:rPr lang="en-US" sz="1400" dirty="0" smtClean="0"/>
              <a:t>Provide accounting and financial management for the state’s $56.5 billion two-year budget</a:t>
            </a:r>
          </a:p>
          <a:p>
            <a:pPr lvl="1" algn="just"/>
            <a:r>
              <a:rPr lang="en-US" sz="1400" dirty="0" smtClean="0"/>
              <a:t>Pay 50,000 employees biweekly</a:t>
            </a:r>
          </a:p>
          <a:p>
            <a:r>
              <a:rPr lang="en-US" sz="1600" b="1" i="1" dirty="0" smtClean="0"/>
              <a:t>Budget Management &amp; Analysis		Asst. Commissioner Kristin Dybdal</a:t>
            </a:r>
            <a:endParaRPr lang="en-US" sz="400" b="1" i="1" dirty="0" smtClean="0"/>
          </a:p>
          <a:p>
            <a:pPr lvl="1">
              <a:spcBef>
                <a:spcPts val="81"/>
              </a:spcBef>
            </a:pPr>
            <a:r>
              <a:rPr lang="en-US" sz="1400" dirty="0" smtClean="0"/>
              <a:t>Lead  development of the governor’s budget proposal</a:t>
            </a:r>
          </a:p>
          <a:p>
            <a:pPr lvl="1">
              <a:spcBef>
                <a:spcPts val="81"/>
              </a:spcBef>
            </a:pPr>
            <a:r>
              <a:rPr lang="en-US" sz="1400" dirty="0" smtClean="0"/>
              <a:t>Prepare analysis and information for the governor, public, and the legislature</a:t>
            </a:r>
          </a:p>
          <a:p>
            <a:r>
              <a:rPr lang="en-US" sz="1600" b="1" i="1" dirty="0" smtClean="0"/>
              <a:t>Labor Relations 				Asst. Commissioner Barbara Holmes</a:t>
            </a:r>
          </a:p>
          <a:p>
            <a:pPr lvl="1">
              <a:spcBef>
                <a:spcPts val="81"/>
              </a:spcBef>
            </a:pPr>
            <a:r>
              <a:rPr lang="en-US" sz="1400" dirty="0" smtClean="0"/>
              <a:t>Negotiate and administer nine bargaining agreements and two compensation plans affecting 37,300 executive branch employees</a:t>
            </a:r>
          </a:p>
          <a:p>
            <a:r>
              <a:rPr lang="en-US" sz="1600" b="1" i="1" dirty="0" smtClean="0"/>
              <a:t>Human Resource Mgmt &amp; Employee Insurance	Asst. Commissioner Judy Plante</a:t>
            </a:r>
          </a:p>
          <a:p>
            <a:pPr lvl="1">
              <a:spcBef>
                <a:spcPts val="81"/>
              </a:spcBef>
            </a:pPr>
            <a:r>
              <a:rPr lang="en-US" sz="1400" dirty="0" smtClean="0"/>
              <a:t>Provide human resource management to 130 state agencies</a:t>
            </a:r>
          </a:p>
          <a:p>
            <a:pPr lvl="1">
              <a:spcBef>
                <a:spcPts val="81"/>
              </a:spcBef>
            </a:pPr>
            <a:r>
              <a:rPr lang="en-US" sz="1400" dirty="0" smtClean="0"/>
              <a:t>Lead and coordinate  enterprise workforce development strategies</a:t>
            </a:r>
          </a:p>
          <a:p>
            <a:pPr lvl="1">
              <a:spcBef>
                <a:spcPts val="81"/>
              </a:spcBef>
            </a:pPr>
            <a:r>
              <a:rPr lang="en-US" sz="1400" dirty="0" smtClean="0"/>
              <a:t>Train executive, judicial and legislative branch employees</a:t>
            </a:r>
          </a:p>
          <a:p>
            <a:pPr lvl="1">
              <a:spcBef>
                <a:spcPts val="81"/>
              </a:spcBef>
            </a:pPr>
            <a:r>
              <a:rPr lang="en-US" sz="1400" dirty="0" smtClean="0"/>
              <a:t>Develop and manage benefits for state employees, retirees, and their families (120,000 individuals)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5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3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536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536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536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36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536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Internal Control</a:t>
            </a:r>
            <a:br>
              <a:rPr lang="en-US" sz="3600" dirty="0" smtClean="0"/>
            </a:br>
            <a:r>
              <a:rPr lang="en-US" sz="2800" dirty="0" smtClean="0"/>
              <a:t>Initiative Enacted in 2009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3352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Key emphasis on training agencies and proactive identification and resolution of issues</a:t>
            </a:r>
          </a:p>
          <a:p>
            <a:pPr lvl="1" eaLnBrk="1" hangingPunct="1"/>
            <a:r>
              <a:rPr lang="en-US" dirty="0" smtClean="0"/>
              <a:t>6 staff in Internal Control and Accountability unit for statewide internal controls </a:t>
            </a:r>
          </a:p>
          <a:p>
            <a:pPr lvl="1" eaLnBrk="1" hangingPunct="1"/>
            <a:r>
              <a:rPr lang="en-US" dirty="0" smtClean="0"/>
              <a:t>Also 2 staff in Treasury to strengthen oversight of capital projects (post issuance) and capital financing</a:t>
            </a:r>
          </a:p>
          <a:p>
            <a:pPr eaLnBrk="1" hangingPunct="1">
              <a:buFont typeface="Arial" charset="0"/>
              <a:buNone/>
            </a:pPr>
            <a:endParaRPr lang="en-US" dirty="0" smtClean="0"/>
          </a:p>
          <a:p>
            <a:pPr eaLnBrk="1" hangingPunct="1">
              <a:buFont typeface="Arial" charset="0"/>
              <a:buNone/>
            </a:pPr>
            <a:endParaRPr lang="en-US" dirty="0" smtClean="0"/>
          </a:p>
          <a:p>
            <a:pPr lvl="1" eaLnBrk="1" hangingPunct="1">
              <a:buFont typeface="Arial" charset="0"/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05800" cy="1066800"/>
          </a:xfrm>
        </p:spPr>
        <p:txBody>
          <a:bodyPr/>
          <a:lstStyle/>
          <a:p>
            <a:r>
              <a:rPr lang="en-US" sz="3600" dirty="0" smtClean="0"/>
              <a:t>Internal Control</a:t>
            </a:r>
            <a:br>
              <a:rPr lang="en-US" sz="3600" dirty="0" smtClean="0"/>
            </a:br>
            <a:r>
              <a:rPr lang="en-US" sz="2800" dirty="0" smtClean="0"/>
              <a:t>Agency Training and Assistance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3611563"/>
          </a:xfrm>
        </p:spPr>
        <p:txBody>
          <a:bodyPr/>
          <a:lstStyle/>
          <a:p>
            <a:r>
              <a:rPr lang="en-US" sz="2800" dirty="0" smtClean="0"/>
              <a:t>American Recovery and Reinvestment Act (ARRA) involvement</a:t>
            </a:r>
          </a:p>
          <a:p>
            <a:r>
              <a:rPr lang="en-US" sz="2800" dirty="0" smtClean="0"/>
              <a:t>Internal control framework and documentation tools (in progress)</a:t>
            </a:r>
          </a:p>
          <a:p>
            <a:r>
              <a:rPr lang="en-US" sz="2800" dirty="0" smtClean="0"/>
              <a:t>Agency site visits and training</a:t>
            </a:r>
          </a:p>
          <a:p>
            <a:r>
              <a:rPr lang="en-US" sz="2800" dirty="0" smtClean="0"/>
              <a:t>Formal follow up on OLA audit findings</a:t>
            </a:r>
          </a:p>
          <a:p>
            <a:r>
              <a:rPr lang="en-US" sz="2800" dirty="0" smtClean="0"/>
              <a:t>Internal Control Bulletins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219200"/>
          </a:xfrm>
        </p:spPr>
        <p:txBody>
          <a:bodyPr/>
          <a:lstStyle/>
          <a:p>
            <a:r>
              <a:rPr lang="en-US" sz="3600" dirty="0" smtClean="0"/>
              <a:t>Internal Control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800" dirty="0" smtClean="0"/>
              <a:t>Code of Conduct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810000"/>
          </a:xfrm>
        </p:spPr>
        <p:txBody>
          <a:bodyPr/>
          <a:lstStyle/>
          <a:p>
            <a:r>
              <a:rPr lang="en-US" sz="2800" dirty="0" smtClean="0"/>
              <a:t>Modeled after the Sarbanes-Oxley Act of 2002</a:t>
            </a:r>
          </a:p>
          <a:p>
            <a:r>
              <a:rPr lang="en-US" sz="2800" dirty="0" smtClean="0"/>
              <a:t>Covers executive branch</a:t>
            </a:r>
          </a:p>
          <a:p>
            <a:pPr lvl="1"/>
            <a:r>
              <a:rPr lang="en-US" dirty="0" smtClean="0"/>
              <a:t>Applies to agency heads &amp; employees with accounting, auditing, financial reporting or tax filing duties</a:t>
            </a:r>
          </a:p>
          <a:p>
            <a:pPr lvl="1"/>
            <a:r>
              <a:rPr lang="en-US" dirty="0" smtClean="0"/>
              <a:t>December 31, 2009 implementation deadline</a:t>
            </a:r>
          </a:p>
          <a:p>
            <a:pPr lvl="1"/>
            <a:r>
              <a:rPr lang="en-US" dirty="0" smtClean="0"/>
              <a:t>8,900 employees involved</a:t>
            </a:r>
          </a:p>
          <a:p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514600" y="152400"/>
            <a:ext cx="41910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b="1" dirty="0" smtClean="0"/>
              <a:t>Treasury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001000" cy="5410200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en-US" b="1" dirty="0" smtClean="0"/>
              <a:t>Treasury Operations</a:t>
            </a:r>
          </a:p>
          <a:p>
            <a:pPr eaLnBrk="1" hangingPunct="1"/>
            <a:r>
              <a:rPr lang="en-US" b="1" dirty="0" smtClean="0"/>
              <a:t>Average amount of daily invested cash is $485 million</a:t>
            </a:r>
          </a:p>
          <a:p>
            <a:pPr marL="0" indent="0" eaLnBrk="1" hangingPunct="1">
              <a:buNone/>
            </a:pPr>
            <a:endParaRPr lang="en-US" b="1" dirty="0" smtClean="0"/>
          </a:p>
          <a:p>
            <a:pPr eaLnBrk="1" hangingPunct="1"/>
            <a:r>
              <a:rPr lang="en-US" b="1" dirty="0" smtClean="0"/>
              <a:t>Over 650 bank accounts are reconciled every month</a:t>
            </a:r>
          </a:p>
          <a:p>
            <a:pPr marL="0" indent="0" eaLnBrk="1" hangingPunct="1">
              <a:buNone/>
            </a:pPr>
            <a:endParaRPr lang="en-US" b="1" dirty="0" smtClean="0"/>
          </a:p>
          <a:p>
            <a:pPr eaLnBrk="1" hangingPunct="1"/>
            <a:r>
              <a:rPr lang="en-US" b="1" dirty="0" smtClean="0"/>
              <a:t>Warrants are presented by image</a:t>
            </a:r>
          </a:p>
          <a:p>
            <a:pPr eaLnBrk="1" hangingPunct="1">
              <a:buFont typeface="Arial" charset="0"/>
              <a:buNone/>
            </a:pPr>
            <a:endParaRPr lang="en-US" b="1" dirty="0"/>
          </a:p>
          <a:p>
            <a:pPr eaLnBrk="1" hangingPunct="1">
              <a:buFont typeface="Arial" charset="0"/>
              <a:buNone/>
            </a:pPr>
            <a:endParaRPr lang="en-US" b="1" dirty="0" smtClean="0"/>
          </a:p>
          <a:p>
            <a:pPr lvl="1" eaLnBrk="1" hangingPunct="1"/>
            <a:endParaRPr lang="en-US" sz="2400" dirty="0" smtClean="0"/>
          </a:p>
          <a:p>
            <a:pPr lvl="1" eaLnBrk="1" hangingPunct="1"/>
            <a:endParaRPr lang="en-US" sz="2400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MB PowerPoint Template">
  <a:themeElements>
    <a:clrScheme name="MMB Template">
      <a:dk1>
        <a:srgbClr val="002060"/>
      </a:dk1>
      <a:lt1>
        <a:sysClr val="window" lastClr="FFFFFF"/>
      </a:lt1>
      <a:dk2>
        <a:srgbClr val="002060"/>
      </a:dk2>
      <a:lt2>
        <a:srgbClr val="EEECE1"/>
      </a:lt2>
      <a:accent1>
        <a:srgbClr val="1F497D"/>
      </a:accent1>
      <a:accent2>
        <a:srgbClr val="17365D"/>
      </a:accent2>
      <a:accent3>
        <a:srgbClr val="548DD4"/>
      </a:accent3>
      <a:accent4>
        <a:srgbClr val="8DB3E2"/>
      </a:accent4>
      <a:accent5>
        <a:srgbClr val="C6D9F0"/>
      </a:accent5>
      <a:accent6>
        <a:srgbClr val="DBE5F1"/>
      </a:accent6>
      <a:hlink>
        <a:srgbClr val="002060"/>
      </a:hlink>
      <a:folHlink>
        <a:srgbClr val="2F75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MMB PowerPoint Template</Template>
  <TotalTime>3798</TotalTime>
  <Words>933</Words>
  <Application>Microsoft Office PowerPoint</Application>
  <PresentationFormat>On-screen Show (4:3)</PresentationFormat>
  <Paragraphs>269</Paragraphs>
  <Slides>24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MMB PowerPoint Template</vt:lpstr>
      <vt:lpstr>Introduction to MMB January 10, 2011</vt:lpstr>
      <vt:lpstr>Slide 2</vt:lpstr>
      <vt:lpstr>Our brief history…</vt:lpstr>
      <vt:lpstr>Agency Snapshot FY 2011</vt:lpstr>
      <vt:lpstr>Components of MMB</vt:lpstr>
      <vt:lpstr>Internal Control Initiative Enacted in 2009</vt:lpstr>
      <vt:lpstr>Internal Control Agency Training and Assistance</vt:lpstr>
      <vt:lpstr>Internal Control Code of Conduct</vt:lpstr>
      <vt:lpstr>Treasury</vt:lpstr>
      <vt:lpstr>Treasury</vt:lpstr>
      <vt:lpstr>Economic  Analysis</vt:lpstr>
      <vt:lpstr>Information Systems “…more than just the computers for our agency”</vt:lpstr>
      <vt:lpstr>Financial Reporting</vt:lpstr>
      <vt:lpstr>Agency Support </vt:lpstr>
      <vt:lpstr>Payroll Operations</vt:lpstr>
      <vt:lpstr>Budget Division</vt:lpstr>
      <vt:lpstr>Budget Services</vt:lpstr>
      <vt:lpstr>Labor Relations</vt:lpstr>
      <vt:lpstr>Workforce Planning &amp; Development</vt:lpstr>
      <vt:lpstr>Slide 20</vt:lpstr>
      <vt:lpstr>Employee Insurance Division</vt:lpstr>
      <vt:lpstr>SEGIP</vt:lpstr>
      <vt:lpstr>PEIP</vt:lpstr>
      <vt:lpstr>Management Analysis and Development </vt:lpstr>
    </vt:vector>
  </TitlesOfParts>
  <Company>Department of Finance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Joel Ludwigson</dc:creator>
  <cp:lastModifiedBy>Software Administration</cp:lastModifiedBy>
  <cp:revision>213</cp:revision>
  <cp:lastPrinted>2011-01-10T15:14:57Z</cp:lastPrinted>
  <dcterms:created xsi:type="dcterms:W3CDTF">2008-12-10T13:34:55Z</dcterms:created>
  <dcterms:modified xsi:type="dcterms:W3CDTF">2011-01-25T18:32:34Z</dcterms:modified>
</cp:coreProperties>
</file>