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2" r:id="rId3"/>
    <p:sldId id="258" r:id="rId4"/>
    <p:sldId id="419" r:id="rId5"/>
    <p:sldId id="260" r:id="rId6"/>
    <p:sldId id="434" r:id="rId7"/>
    <p:sldId id="435" r:id="rId8"/>
    <p:sldId id="436" r:id="rId9"/>
    <p:sldId id="392" r:id="rId10"/>
    <p:sldId id="393" r:id="rId11"/>
    <p:sldId id="411" r:id="rId12"/>
    <p:sldId id="425" r:id="rId13"/>
    <p:sldId id="426" r:id="rId14"/>
    <p:sldId id="439" r:id="rId15"/>
    <p:sldId id="428" r:id="rId16"/>
    <p:sldId id="429" r:id="rId17"/>
    <p:sldId id="430" r:id="rId18"/>
    <p:sldId id="397" r:id="rId19"/>
    <p:sldId id="432" r:id="rId20"/>
    <p:sldId id="433" r:id="rId21"/>
    <p:sldId id="438" r:id="rId22"/>
    <p:sldId id="399" r:id="rId23"/>
    <p:sldId id="400" r:id="rId24"/>
    <p:sldId id="437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6C2F"/>
    <a:srgbClr val="000000"/>
    <a:srgbClr val="74778C"/>
    <a:srgbClr val="7F8295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6" autoAdjust="0"/>
    <p:restoredTop sz="73631" autoAdjust="0"/>
  </p:normalViewPr>
  <p:slideViewPr>
    <p:cSldViewPr>
      <p:cViewPr>
        <p:scale>
          <a:sx n="73" d="100"/>
          <a:sy n="73" d="100"/>
        </p:scale>
        <p:origin x="-499" y="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94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Minnesota Management &amp; Budget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764E47-4CF2-45E4-9F72-BC1A42068681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FC644E-2D8C-43E4-9B3B-EAEC1208E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8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E87211-2A69-4FBA-9E51-45BA42BB4683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1"/>
          </a:xfrm>
          <a:prstGeom prst="rect">
            <a:avLst/>
          </a:prstGeom>
        </p:spPr>
        <p:txBody>
          <a:bodyPr vert="horz" lIns="93167" tIns="46585" rIns="93167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5A1B97-A924-47D5-A1CD-7F6A7D052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474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A1B97-A924-47D5-A1CD-7F6A7D052F3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727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3C62D1-E055-4032-BE1F-2E32F97EFC7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6B85A-8E3C-455F-9E0D-E9FBEE4168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2886AA-C1D2-46FB-926C-BC571BC6F048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A1B97-A924-47D5-A1CD-7F6A7D052F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A1B97-A924-47D5-A1CD-7F6A7D052F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A1B97-A924-47D5-A1CD-7F6A7D052F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5A1B97-A924-47D5-A1CD-7F6A7D052F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3060B-19C6-4BE4-969E-D6FC5F383E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E4771-2A27-4B74-8A93-1C433CD649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7360" y="4419601"/>
            <a:ext cx="5842000" cy="417988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E4771-2A27-4B74-8A93-1C433CD649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6BA00-1607-44CB-86A9-B10907306C8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B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671882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4191000"/>
            <a:ext cx="6019800" cy="762000"/>
          </a:xfrm>
        </p:spPr>
        <p:txBody>
          <a:bodyPr/>
          <a:lstStyle>
            <a:lvl1pPr algn="l">
              <a:defRPr b="1" baseline="0">
                <a:solidFill>
                  <a:srgbClr val="CF6C2F"/>
                </a:solidFill>
                <a:latin typeface="Batang" pitchFamily="18" charset="-127"/>
                <a:ea typeface="Batang" pitchFamily="18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638800"/>
            <a:ext cx="5943600" cy="990600"/>
          </a:xfrm>
        </p:spPr>
        <p:txBody>
          <a:bodyPr>
            <a:normAutofit/>
          </a:bodyPr>
          <a:lstStyle>
            <a:lvl1pPr marL="0" indent="0" algn="l">
              <a:buNone/>
              <a:defRPr sz="18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971800" y="152400"/>
            <a:ext cx="5715000" cy="304800"/>
          </a:xfrm>
        </p:spPr>
        <p:txBody>
          <a:bodyPr>
            <a:normAutofit/>
          </a:bodyPr>
          <a:lstStyle>
            <a:lvl1pPr algn="ctr">
              <a:buNone/>
              <a:defRPr sz="16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048000" y="4572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1200" b="1">
                <a:solidFill>
                  <a:srgbClr val="CF6C2F"/>
                </a:solidFill>
              </a:defRPr>
            </a:lvl1pPr>
            <a:lvl5pPr algn="ctr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0" y="457200"/>
            <a:ext cx="2667000" cy="304800"/>
          </a:xfrm>
        </p:spPr>
        <p:txBody>
          <a:bodyPr>
            <a:noAutofit/>
          </a:bodyPr>
          <a:lstStyle>
            <a:lvl1pPr algn="ctr">
              <a:buNone/>
              <a:defRPr sz="1200" b="1">
                <a:solidFill>
                  <a:srgbClr val="CF6C2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52400" y="152400"/>
            <a:ext cx="2667000" cy="609600"/>
          </a:xfrm>
        </p:spPr>
        <p:txBody>
          <a:bodyPr rtlCol="0" anchor="ctr">
            <a:noAutofit/>
          </a:bodyPr>
          <a:lstStyle>
            <a:lvl1pPr algn="ctr">
              <a:buNone/>
              <a:defRPr sz="14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E378-1703-4402-8FAC-92332430648D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72961-6E7F-49F0-8D76-FEC6DF20B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ED88-0090-4B10-B5F6-248DBFFD35ED}" type="datetimeFigureOut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1F3F-391E-4DDB-BB85-C29906927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43714" name="Picture 2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81837"/>
            <a:ext cx="3505200" cy="4237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42690" name="Picture 2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48400"/>
            <a:ext cx="3505200" cy="4237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3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F6C2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41668" name="Picture 4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63413"/>
            <a:ext cx="3657600" cy="44218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4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F6C2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40642" name="Picture 2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300261"/>
            <a:ext cx="3352800" cy="40533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5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172200"/>
            <a:ext cx="1579563" cy="649288"/>
          </a:xfrm>
          <a:prstGeom prst="rect">
            <a:avLst/>
          </a:prstGeom>
          <a:blipFill dpi="0" rotWithShape="1">
            <a:blip r:embed="rId4" cstate="print">
              <a:alphaModFix amt="0"/>
            </a:blip>
            <a:srcRect/>
            <a:tile tx="0" ty="0" sx="100000" sy="100000" flip="none" algn="tl"/>
          </a:blip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F6C2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MB Content Slide 6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172200"/>
            <a:ext cx="1579563" cy="649288"/>
          </a:xfrm>
          <a:prstGeom prst="rect">
            <a:avLst/>
          </a:prstGeom>
          <a:blipFill dpi="0" rotWithShape="1">
            <a:blip r:embed="rId4" cstate="print">
              <a:alphaModFix amt="0"/>
            </a:blip>
            <a:srcRect/>
            <a:tile tx="0" ty="0" sx="100000" sy="100000" flip="none" algn="tl"/>
          </a:blip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F6C2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MB Content Slide 7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37570" name="Picture 2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38875"/>
            <a:ext cx="3860560" cy="4667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MB Content Slide 8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F6C2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36546" name="Picture 2" descr="http://www.mmb.state.mn.us/images/stories/logos/mmb/linear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48400"/>
            <a:ext cx="3781779" cy="457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F6C2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F6C2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9"/>
          <p:cNvSpPr>
            <a:spLocks noGrp="1"/>
          </p:cNvSpPr>
          <p:nvPr>
            <p:ph type="ctrTitle"/>
          </p:nvPr>
        </p:nvSpPr>
        <p:spPr>
          <a:xfrm>
            <a:off x="3810000" y="3962400"/>
            <a:ext cx="5029200" cy="1295400"/>
          </a:xfrm>
        </p:spPr>
        <p:txBody>
          <a:bodyPr/>
          <a:lstStyle/>
          <a:p>
            <a:pPr algn="r" eaLnBrk="1" hangingPunct="1"/>
            <a:r>
              <a:rPr lang="en-US" sz="40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to MMB</a:t>
            </a:r>
            <a:br>
              <a:rPr lang="en-US" sz="40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10, 2011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Treasury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Debt Management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Manage state’s G.O. debt and certain revenue bond financing programs</a:t>
            </a:r>
          </a:p>
          <a:p>
            <a:pPr eaLnBrk="1" hangingPunct="1"/>
            <a:r>
              <a:rPr lang="en-US" sz="2800" dirty="0" smtClean="0"/>
              <a:t>Administer the state’s $17M lease purchase financing programs</a:t>
            </a:r>
          </a:p>
          <a:p>
            <a:pPr eaLnBrk="1" hangingPunct="1"/>
            <a:r>
              <a:rPr lang="en-US" sz="2800" smtClean="0"/>
              <a:t>$5.7 </a:t>
            </a:r>
            <a:r>
              <a:rPr lang="en-US" sz="2800" dirty="0" smtClean="0"/>
              <a:t>B- total amount of G.G. debt currently outstanding</a:t>
            </a:r>
          </a:p>
          <a:p>
            <a:pPr eaLnBrk="1" hangingPunct="1"/>
            <a:r>
              <a:rPr lang="en-US" sz="2800" dirty="0" smtClean="0"/>
              <a:t>$2.6 B- total amount of G.O. debt authorized</a:t>
            </a:r>
          </a:p>
          <a:p>
            <a:pPr eaLnBrk="1" hangingPunct="1"/>
            <a:r>
              <a:rPr lang="en-US" sz="2800" dirty="0" smtClean="0"/>
              <a:t>AAA/AAA/Aa1- current state G.O. bond ratings</a:t>
            </a:r>
          </a:p>
          <a:p>
            <a:pPr marL="747522" lvl="1" indent="-347472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D6C9B"/>
                </a:solidFill>
              </a:rPr>
              <a:t>Economic  Analysis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n-US" sz="2600" dirty="0" smtClean="0"/>
              <a:t>Major products</a:t>
            </a:r>
          </a:p>
          <a:p>
            <a:pPr lvl="1" eaLnBrk="1" hangingPunct="1"/>
            <a:r>
              <a:rPr lang="en-US" sz="2600" dirty="0" smtClean="0"/>
              <a:t>Revenue Forecasts</a:t>
            </a:r>
          </a:p>
          <a:p>
            <a:pPr lvl="2" eaLnBrk="1" hangingPunct="1"/>
            <a:r>
              <a:rPr lang="en-US" sz="2600" dirty="0" smtClean="0"/>
              <a:t>Two per year – November and February </a:t>
            </a:r>
          </a:p>
          <a:p>
            <a:pPr lvl="1" eaLnBrk="1" hangingPunct="1"/>
            <a:r>
              <a:rPr lang="en-US" sz="2600" dirty="0" smtClean="0"/>
              <a:t>Economic Updates</a:t>
            </a:r>
          </a:p>
          <a:p>
            <a:pPr lvl="2" eaLnBrk="1" hangingPunct="1"/>
            <a:r>
              <a:rPr lang="en-US" sz="2600" dirty="0" smtClean="0"/>
              <a:t>Four per year – January, April, July, October</a:t>
            </a:r>
          </a:p>
          <a:p>
            <a:pPr eaLnBrk="1" hangingPunct="1">
              <a:buNone/>
            </a:pPr>
            <a:r>
              <a:rPr lang="en-US" sz="2600" dirty="0" smtClean="0"/>
              <a:t>Forecast Myths 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2600" dirty="0" smtClean="0"/>
              <a:t>Revenue forecast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2600" dirty="0" smtClean="0"/>
              <a:t>Money in the bank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2600" dirty="0" smtClean="0"/>
              <a:t>Economy is doing well so the forecast will be up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2600" dirty="0" smtClean="0"/>
              <a:t>You guys are always conservative</a:t>
            </a:r>
          </a:p>
          <a:p>
            <a:pPr lvl="2" eaLnBrk="1" hangingPunct="1"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4D6C9B"/>
                </a:solidFill>
              </a:rPr>
              <a:t>Information Systems</a:t>
            </a:r>
            <a:r>
              <a:rPr lang="en-US" dirty="0" smtClean="0">
                <a:solidFill>
                  <a:srgbClr val="4D6C9B"/>
                </a:solidFill>
              </a:rPr>
              <a:t/>
            </a:r>
            <a:br>
              <a:rPr lang="en-US" dirty="0" smtClean="0">
                <a:solidFill>
                  <a:srgbClr val="4D6C9B"/>
                </a:solidFill>
              </a:rPr>
            </a:br>
            <a:r>
              <a:rPr lang="en-US" sz="2000" dirty="0" smtClean="0">
                <a:solidFill>
                  <a:srgbClr val="4D6C9B"/>
                </a:solidFill>
              </a:rPr>
              <a:t>“…more than just the computers for our agency”</a:t>
            </a:r>
            <a:endParaRPr lang="en-US" sz="2000" b="1" dirty="0" smtClean="0">
              <a:solidFill>
                <a:srgbClr val="4D6C9B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MMB’s systems provide the technical foundation for state government </a:t>
            </a:r>
          </a:p>
          <a:p>
            <a:pPr lvl="1" eaLnBrk="1" hangingPunct="1"/>
            <a:r>
              <a:rPr lang="en-US" dirty="0" smtClean="0"/>
              <a:t>Technical Support Unit  (TSU)</a:t>
            </a:r>
          </a:p>
          <a:p>
            <a:pPr lvl="1" eaLnBrk="1" hangingPunct="1"/>
            <a:r>
              <a:rPr lang="en-US" dirty="0" smtClean="0"/>
              <a:t>Business Intelligence and Agency Applications</a:t>
            </a:r>
          </a:p>
          <a:p>
            <a:pPr lvl="1" eaLnBrk="1" hangingPunct="1"/>
            <a:r>
              <a:rPr lang="en-US" dirty="0" smtClean="0"/>
              <a:t>Benefits &amp; Payroll:  SEMA4</a:t>
            </a:r>
          </a:p>
          <a:p>
            <a:pPr lvl="1" eaLnBrk="1" hangingPunct="1"/>
            <a:r>
              <a:rPr lang="en-US" dirty="0" smtClean="0"/>
              <a:t>Information Access/Budget Information System  (IA/BIS)…the data warehouse</a:t>
            </a:r>
          </a:p>
          <a:p>
            <a:pPr lvl="1" eaLnBrk="1" hangingPunct="1"/>
            <a:r>
              <a:rPr lang="en-US" dirty="0" smtClean="0"/>
              <a:t>Accounting &amp; Procurement</a:t>
            </a:r>
          </a:p>
          <a:p>
            <a:pPr lvl="2" eaLnBrk="1" hangingPunct="1">
              <a:buNone/>
            </a:pPr>
            <a:r>
              <a:rPr lang="en-US" sz="2800" dirty="0" smtClean="0"/>
              <a:t>MAPS                SWIFT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2667000" y="5638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D6C9B"/>
                </a:solidFill>
              </a:rPr>
              <a:t>Financial Reporting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2209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Statewide Reporting</a:t>
            </a:r>
          </a:p>
          <a:p>
            <a:pPr lvl="1" eaLnBrk="1" hangingPunct="1"/>
            <a:r>
              <a:rPr lang="en-US" dirty="0" smtClean="0"/>
              <a:t>Financial information</a:t>
            </a:r>
          </a:p>
          <a:p>
            <a:pPr lvl="1" eaLnBrk="1" hangingPunct="1"/>
            <a:r>
              <a:rPr lang="en-US" dirty="0" smtClean="0"/>
              <a:t>Federal Reporting</a:t>
            </a:r>
          </a:p>
          <a:p>
            <a:pPr eaLnBrk="1" hangingPunct="1"/>
            <a:r>
              <a:rPr lang="en-US" sz="2800" dirty="0" smtClean="0"/>
              <a:t>Maintain the state’s General Ledger (MAPS)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5052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Comprehensive Annual Financial Report (CAFR)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Minnesota Comparison of Budget and Actual Revenues, Expenditures, and Changes in Fund Balances (LLBC or Legal Level of Budgetary Control)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Federal Reporting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Support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Agency Assistance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Training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Help Desk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System Support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File Maintenance/ System Compliance</a:t>
            </a:r>
          </a:p>
        </p:txBody>
      </p:sp>
    </p:spTree>
    <p:extLst>
      <p:ext uri="{BB962C8B-B14F-4D97-AF65-F5344CB8AC3E}">
        <p14:creationId xmlns:p14="http://schemas.microsoft.com/office/powerpoint/2010/main" xmlns="" val="6182473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Payroll Operations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sz="2800" dirty="0" smtClean="0"/>
              <a:t>Operations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System Support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Training and Communications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Control Function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Budget Division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sz="quarter" idx="4"/>
          </p:nvPr>
        </p:nvSpPr>
        <p:spPr>
          <a:xfrm>
            <a:off x="685800" y="1676400"/>
            <a:ext cx="8001000" cy="3200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Add analysis and context to financial data to create useful information for decisions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Develop tools &amp; processes for evaluating, comparing  and deciding budget options </a:t>
            </a:r>
          </a:p>
          <a:p>
            <a:pPr marL="342900" lvl="1" indent="-342900">
              <a:spcAft>
                <a:spcPts val="600"/>
              </a:spcAft>
              <a:buFont typeface="Arial" charset="0"/>
              <a:buChar char="•"/>
            </a:pPr>
            <a:r>
              <a:rPr lang="en-US" sz="2800" dirty="0" smtClean="0"/>
              <a:t>Promote consistent use of good budget concepts and policies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r>
              <a:rPr lang="en-US" sz="4000" dirty="0" smtClean="0"/>
              <a:t>Budget Services</a:t>
            </a:r>
            <a:endParaRPr lang="en-US" sz="24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646237"/>
            <a:ext cx="7772400" cy="32305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Work with agencies to resolve budget and implementation issues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Create options and material used to make budget decisions 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Understand issues, trends and try to help people understand our $50 billion enterprise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D6C9B"/>
                </a:solidFill>
              </a:rPr>
              <a:t>Labor Relations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391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Set statewide policy for management’s relationship with labor unions; </a:t>
            </a:r>
          </a:p>
          <a:p>
            <a:pPr eaLnBrk="1" hangingPunct="1">
              <a:defRPr/>
            </a:pPr>
            <a:r>
              <a:rPr lang="en-US" sz="2400" dirty="0" smtClean="0"/>
              <a:t>Advise state agency management in their relationships with labor unions.</a:t>
            </a:r>
          </a:p>
          <a:p>
            <a:pPr eaLnBrk="1" hangingPunct="1">
              <a:defRPr/>
            </a:pPr>
            <a:r>
              <a:rPr lang="en-US" sz="2400" dirty="0" smtClean="0"/>
              <a:t>Negotiate labor agreements every 2 years</a:t>
            </a:r>
          </a:p>
          <a:p>
            <a:pPr eaLnBrk="1" hangingPunct="1">
              <a:defRPr/>
            </a:pPr>
            <a:r>
              <a:rPr lang="en-US" sz="2400" dirty="0" smtClean="0"/>
              <a:t>Administer labor contracts and pay plans.</a:t>
            </a:r>
          </a:p>
          <a:p>
            <a:pPr eaLnBrk="1" hangingPunct="1">
              <a:defRPr/>
            </a:pPr>
            <a:r>
              <a:rPr lang="en-US" sz="2400" dirty="0" smtClean="0"/>
              <a:t>Facilitate statewide Labor/Management Committees:</a:t>
            </a:r>
          </a:p>
          <a:p>
            <a:pPr marL="1257300" lvl="2" indent="-457200" eaLnBrk="1" hangingPunct="1">
              <a:buNone/>
            </a:pPr>
            <a:r>
              <a:rPr lang="en-US" sz="2000" dirty="0" smtClean="0"/>
              <a:t>Insurance;</a:t>
            </a:r>
          </a:p>
          <a:p>
            <a:pPr marL="1257300" lvl="2" indent="-457200" eaLnBrk="1" hangingPunct="1">
              <a:buNone/>
            </a:pPr>
            <a:r>
              <a:rPr lang="en-US" sz="2000" dirty="0" smtClean="0"/>
              <a:t>Affirmative Action;</a:t>
            </a:r>
          </a:p>
          <a:p>
            <a:pPr marL="1257300" lvl="2" indent="-457200" eaLnBrk="1" hangingPunct="1">
              <a:buNone/>
            </a:pPr>
            <a:r>
              <a:rPr lang="en-US" sz="2000" dirty="0" smtClean="0"/>
              <a:t>Safety.</a:t>
            </a:r>
          </a:p>
          <a:p>
            <a:pPr eaLnBrk="1" hangingPunct="1">
              <a:defRPr/>
            </a:pPr>
            <a:r>
              <a:rPr lang="en-US" sz="2400" dirty="0" smtClean="0"/>
              <a:t>Grievance administration.</a:t>
            </a:r>
          </a:p>
          <a:p>
            <a:pPr eaLnBrk="1" hangingPunct="1">
              <a:defRPr/>
            </a:pPr>
            <a:r>
              <a:rPr lang="en-US" sz="2400" dirty="0" smtClean="0"/>
              <a:t>Code of ethics opinions.</a:t>
            </a:r>
          </a:p>
          <a:p>
            <a:pPr eaLnBrk="1" hangingPunct="1">
              <a:defRPr/>
            </a:pPr>
            <a:r>
              <a:rPr lang="en-US" sz="2400" dirty="0" smtClean="0"/>
              <a:t>Continuity of operations. </a:t>
            </a:r>
          </a:p>
          <a:p>
            <a:pPr marL="742950" indent="-7429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1"/>
            <a:ext cx="86868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4D6C9B"/>
                </a:solidFill>
              </a:rPr>
              <a:t>Workforce Planning &amp;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971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Workforce planning </a:t>
            </a:r>
          </a:p>
          <a:p>
            <a:pPr lvl="1"/>
            <a:r>
              <a:rPr lang="en-US" dirty="0" smtClean="0"/>
              <a:t>Planning and reporting to ensure state agencies have the right employees in the right place at the right 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Analysis of workforce trends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Helps agencies determine where critical hiring and employee development needs to occur.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8862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new logo 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990600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066800" y="3048000"/>
            <a:ext cx="701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Our mission is to increase state government’s capacity to manage and utilize financial, human, information and analytical resources to ensure exceptional service and value for Minnesota’s citizens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4384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Workforce Diversity and Pay Equity </a:t>
            </a:r>
          </a:p>
          <a:p>
            <a:pPr lvl="1"/>
            <a:r>
              <a:rPr lang="en-US" sz="2600" dirty="0" smtClean="0"/>
              <a:t>Equal Employment Opportunity</a:t>
            </a:r>
          </a:p>
          <a:p>
            <a:pPr lvl="1"/>
            <a:r>
              <a:rPr lang="en-US" sz="2600" dirty="0" smtClean="0"/>
              <a:t>Affirmative Action</a:t>
            </a:r>
          </a:p>
          <a:p>
            <a:pPr lvl="1"/>
            <a:r>
              <a:rPr lang="en-US" sz="2600" dirty="0" smtClean="0"/>
              <a:t>Americans with Disabilities Act (ADA)</a:t>
            </a:r>
          </a:p>
          <a:p>
            <a:pPr lvl="1"/>
            <a:r>
              <a:rPr lang="en-US" sz="2600" dirty="0" smtClean="0"/>
              <a:t>Pay Equity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28194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&amp; Development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Houses the Learning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Management System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Supervisory and Managerial Core Training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Leadership Development and Emerging Leaders Institute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Individual, team or organization professional development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4D6C9B"/>
                </a:solidFill>
              </a:rPr>
              <a:t>Employee Insurance Division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2133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Comprised of 2 functions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2800" dirty="0" smtClean="0"/>
              <a:t>State Employee Group Insurance Program (SEGIP)</a:t>
            </a:r>
          </a:p>
          <a:p>
            <a:endParaRPr lang="en-US" sz="900" dirty="0" smtClean="0"/>
          </a:p>
          <a:p>
            <a:r>
              <a:rPr lang="en-US" sz="2800" dirty="0" smtClean="0"/>
              <a:t>Public Employer Insurance Program (PEIP)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4D6C9B"/>
                </a:solidFill>
              </a:rPr>
              <a:t>SEGIP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648200"/>
          </a:xfrm>
        </p:spPr>
        <p:txBody>
          <a:bodyPr/>
          <a:lstStyle/>
          <a:p>
            <a:r>
              <a:rPr lang="en-US" sz="2800" dirty="0" smtClean="0"/>
              <a:t>Covers over 50,000 state employees</a:t>
            </a:r>
          </a:p>
          <a:p>
            <a:r>
              <a:rPr lang="en-US" sz="2800" dirty="0" smtClean="0"/>
              <a:t>Covers 120,000 total lives (employees, dependents and retirees)</a:t>
            </a:r>
          </a:p>
          <a:p>
            <a:r>
              <a:rPr lang="en-US" sz="2800" dirty="0" smtClean="0"/>
              <a:t>All 3 branches of government</a:t>
            </a:r>
          </a:p>
          <a:p>
            <a:r>
              <a:rPr lang="en-US" sz="2800" dirty="0" smtClean="0"/>
              <a:t>Includes quasi state agencies called IBUs</a:t>
            </a:r>
          </a:p>
          <a:p>
            <a:pPr lvl="1"/>
            <a:r>
              <a:rPr lang="en-US" dirty="0" smtClean="0"/>
              <a:t>Historical society</a:t>
            </a:r>
          </a:p>
          <a:p>
            <a:pPr lvl="1"/>
            <a:r>
              <a:rPr lang="en-US" dirty="0" smtClean="0"/>
              <a:t>Affinity Plus Credit Union</a:t>
            </a:r>
          </a:p>
          <a:p>
            <a:r>
              <a:rPr lang="en-US" sz="2800" dirty="0" smtClean="0"/>
              <a:t>Approximately $750M annual spend</a:t>
            </a:r>
          </a:p>
          <a:p>
            <a:r>
              <a:rPr lang="en-US" sz="2800" dirty="0" smtClean="0"/>
              <a:t>40 FTE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4D6C9B"/>
                </a:solidFill>
              </a:rPr>
              <a:t>PEIP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lvl="1"/>
            <a:r>
              <a:rPr lang="en-US" dirty="0" smtClean="0"/>
              <a:t>73 Groups (fall 2010)</a:t>
            </a:r>
          </a:p>
          <a:p>
            <a:pPr lvl="2"/>
            <a:r>
              <a:rPr lang="en-US" dirty="0" smtClean="0"/>
              <a:t>35 Cities</a:t>
            </a:r>
          </a:p>
          <a:p>
            <a:pPr lvl="2"/>
            <a:r>
              <a:rPr lang="en-US" dirty="0" smtClean="0"/>
              <a:t>3 Counties</a:t>
            </a:r>
          </a:p>
          <a:p>
            <a:pPr lvl="2"/>
            <a:r>
              <a:rPr lang="en-US" dirty="0" smtClean="0"/>
              <a:t>12 K-12 Districts</a:t>
            </a:r>
          </a:p>
          <a:p>
            <a:pPr lvl="2"/>
            <a:r>
              <a:rPr lang="en-US" dirty="0" smtClean="0"/>
              <a:t>23 Other</a:t>
            </a:r>
          </a:p>
          <a:p>
            <a:pPr lvl="1"/>
            <a:r>
              <a:rPr lang="en-US" dirty="0" smtClean="0"/>
              <a:t>4,000 Total Lives</a:t>
            </a:r>
          </a:p>
          <a:p>
            <a:pPr lvl="1"/>
            <a:r>
              <a:rPr lang="en-US" dirty="0" smtClean="0"/>
              <a:t>$13.5M Total Premium</a:t>
            </a:r>
          </a:p>
          <a:p>
            <a:pPr lvl="1"/>
            <a:r>
              <a:rPr lang="en-US" dirty="0" smtClean="0"/>
              <a:t>Shares many similarities to SEGIP</a:t>
            </a:r>
          </a:p>
          <a:p>
            <a:pPr lvl="2"/>
            <a:r>
              <a:rPr lang="en-US" dirty="0" smtClean="0"/>
              <a:t>Vendors</a:t>
            </a:r>
          </a:p>
          <a:p>
            <a:pPr lvl="2"/>
            <a:r>
              <a:rPr lang="en-US" dirty="0" smtClean="0"/>
              <a:t>Plan Design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D6C9B"/>
                </a:solidFill>
              </a:rPr>
              <a:t>Management Analysis and Development 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114800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MAD is the state’s management consulting organization</a:t>
            </a:r>
          </a:p>
          <a:p>
            <a:pPr algn="l"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Provide services to state and local governments and higher education on a fee for service basis</a:t>
            </a:r>
          </a:p>
          <a:p>
            <a:pPr algn="l"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Total of 18 staff</a:t>
            </a:r>
          </a:p>
        </p:txBody>
      </p:sp>
      <p:pic>
        <p:nvPicPr>
          <p:cNvPr id="267266" name="Picture 2" descr="http://www.mmb.state.mn.us/images/stories/logos/mmb/linear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72625"/>
            <a:ext cx="3581400" cy="4329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Our brief history…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685800" y="1600201"/>
            <a:ext cx="7696200" cy="3352799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MMB was formed on July 1, 2008 merging the Department of Employee Relations into the Department of Finance 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Governor’s reorganization order transferred the Management Analysis &amp; Development (MAD) division into the agency six weeks later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Agency Snapshot FY 2011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24801" cy="4191005"/>
        </p:xfrm>
        <a:graphic>
          <a:graphicData uri="http://schemas.openxmlformats.org/drawingml/2006/table">
            <a:tbl>
              <a:tblPr/>
              <a:tblGrid>
                <a:gridCol w="2284628"/>
                <a:gridCol w="160636"/>
                <a:gridCol w="874584"/>
                <a:gridCol w="160636"/>
                <a:gridCol w="1481439"/>
                <a:gridCol w="1481439"/>
                <a:gridCol w="1481439"/>
              </a:tblGrid>
              <a:tr h="542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Division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FTEs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General Fund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Spending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 Funds Spending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Spending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Accounting Services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44.7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$3.8M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$3.8M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Budget Services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23.8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$3.8M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$3.8M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Economic Analysis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4.0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$.5M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$.5M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Information Systems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44.9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$3.7M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$12M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$15.7M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Treasury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14.0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Management Analysis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15.4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$.5M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$2.5M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Human Resource Mgmt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30.1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$2.4M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$.7M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$3.1M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Labor Relations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8.0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$.3M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$1.2M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Agency Administration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22.9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$4.1M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$4.1M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Employee Insurance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47.3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$773.9M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$773.9M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Total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255.0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$21.6M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$788.9M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$810.5M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7126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SWIFT Project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62.8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$45.3M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$45.3M</a:t>
                      </a: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7126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71" marR="9371" marT="9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Components of MMB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5410200"/>
          </a:xfrm>
        </p:spPr>
        <p:txBody>
          <a:bodyPr/>
          <a:lstStyle/>
          <a:p>
            <a:r>
              <a:rPr lang="en-US" sz="1600" b="1" i="1" dirty="0" smtClean="0"/>
              <a:t>Debt &amp; Capital Project  Management 		Asst. Commissioner Kristin Hanson</a:t>
            </a:r>
          </a:p>
          <a:p>
            <a:pPr lvl="1"/>
            <a:r>
              <a:rPr lang="en-US" sz="1400" dirty="0" smtClean="0"/>
              <a:t>Conduct two bond sales annually, with about $4.4 billion in outstanding general obligation debt</a:t>
            </a:r>
          </a:p>
          <a:p>
            <a:r>
              <a:rPr lang="en-US" sz="1600" b="1" i="1" dirty="0" smtClean="0"/>
              <a:t>Economic Analysis 			State Economist Tom Stinson</a:t>
            </a:r>
            <a:endParaRPr lang="en-US" sz="400" b="1" i="1" dirty="0" smtClean="0"/>
          </a:p>
          <a:p>
            <a:pPr lvl="1"/>
            <a:r>
              <a:rPr lang="en-US" sz="1400" dirty="0" smtClean="0"/>
              <a:t>Develop biannual economic forecasts, monthly economic updates and periodic analytical reviews</a:t>
            </a:r>
          </a:p>
          <a:p>
            <a:r>
              <a:rPr lang="en-US" sz="1600" b="1" i="1" dirty="0" smtClean="0"/>
              <a:t>Information Systems 			Chief Information Officer Steve Jorgenson</a:t>
            </a:r>
          </a:p>
          <a:p>
            <a:pPr lvl="1"/>
            <a:r>
              <a:rPr lang="en-US" sz="1400" dirty="0" smtClean="0"/>
              <a:t>Operate and maintain enterprise accounting, payroll, benefits, budget, human resource management systems for state government</a:t>
            </a:r>
          </a:p>
          <a:p>
            <a:r>
              <a:rPr lang="en-US" sz="1600" b="1" i="1" dirty="0" smtClean="0"/>
              <a:t>Statewide Accounting Services		Asst. Commissioner Lori Mo</a:t>
            </a:r>
          </a:p>
          <a:p>
            <a:pPr lvl="1" algn="just"/>
            <a:r>
              <a:rPr lang="en-US" sz="1400" dirty="0" smtClean="0"/>
              <a:t>Provide accounting and financial management for the state’s $56.5 billion two-year budget</a:t>
            </a:r>
          </a:p>
          <a:p>
            <a:pPr lvl="1" algn="just"/>
            <a:r>
              <a:rPr lang="en-US" sz="1400" dirty="0" smtClean="0"/>
              <a:t>Pay 50,000 employees biweekly</a:t>
            </a:r>
          </a:p>
          <a:p>
            <a:r>
              <a:rPr lang="en-US" sz="1600" b="1" i="1" dirty="0" smtClean="0"/>
              <a:t>Budget Management &amp; Analysis		Asst. Commissioner Kristin Dybdal</a:t>
            </a:r>
            <a:endParaRPr lang="en-US" sz="400" b="1" i="1" dirty="0" smtClean="0"/>
          </a:p>
          <a:p>
            <a:pPr lvl="1">
              <a:spcBef>
                <a:spcPts val="81"/>
              </a:spcBef>
            </a:pPr>
            <a:r>
              <a:rPr lang="en-US" sz="1400" dirty="0" smtClean="0"/>
              <a:t>Lead  development of the governor’s budget proposal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Prepare analysis and information for the governor, public, and the legislature</a:t>
            </a:r>
          </a:p>
          <a:p>
            <a:r>
              <a:rPr lang="en-US" sz="1600" b="1" i="1" dirty="0" smtClean="0"/>
              <a:t>Labor Relations 				Asst. Commissioner Barbara Holmes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Negotiate and administer nine bargaining agreements and two compensation plans affecting 37,300 executive branch employees</a:t>
            </a:r>
          </a:p>
          <a:p>
            <a:r>
              <a:rPr lang="en-US" sz="1600" b="1" i="1" dirty="0" smtClean="0"/>
              <a:t>Human Resource Mgmt &amp; Employee Insurance	Asst. Commissioner Judy Plante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Provide human resource management to 130 state agencies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Lead and coordinate  enterprise workforce development strategies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Train executive, judicial and legislative branch employees</a:t>
            </a:r>
          </a:p>
          <a:p>
            <a:pPr lvl="1">
              <a:spcBef>
                <a:spcPts val="81"/>
              </a:spcBef>
            </a:pPr>
            <a:r>
              <a:rPr lang="en-US" sz="1400" dirty="0" smtClean="0"/>
              <a:t>Develop and manage benefits for state employees, retirees, and their families (120,000 individuals)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Internal Control</a:t>
            </a:r>
            <a:br>
              <a:rPr lang="en-US" sz="3600" dirty="0" smtClean="0"/>
            </a:br>
            <a:r>
              <a:rPr lang="en-US" sz="2800" dirty="0" smtClean="0"/>
              <a:t>Initiative Enacted in 2009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352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Key emphasis on training agencies and proactive identification and resolution of issues</a:t>
            </a:r>
          </a:p>
          <a:p>
            <a:pPr lvl="1" eaLnBrk="1" hangingPunct="1"/>
            <a:r>
              <a:rPr lang="en-US" dirty="0" smtClean="0"/>
              <a:t>6 staff in Internal Control and Accountability unit for statewide internal controls </a:t>
            </a:r>
          </a:p>
          <a:p>
            <a:pPr lvl="1" eaLnBrk="1" hangingPunct="1"/>
            <a:r>
              <a:rPr lang="en-US" dirty="0" smtClean="0"/>
              <a:t>Also 2 staff in Treasury to strengthen oversight of capital projects (post issuance) and capital financing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066800"/>
          </a:xfrm>
        </p:spPr>
        <p:txBody>
          <a:bodyPr/>
          <a:lstStyle/>
          <a:p>
            <a:r>
              <a:rPr lang="en-US" sz="3600" dirty="0" smtClean="0"/>
              <a:t>Internal Control</a:t>
            </a:r>
            <a:br>
              <a:rPr lang="en-US" sz="3600" dirty="0" smtClean="0"/>
            </a:br>
            <a:r>
              <a:rPr lang="en-US" sz="2800" dirty="0" smtClean="0"/>
              <a:t>Agency Training and Assistance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3611563"/>
          </a:xfrm>
        </p:spPr>
        <p:txBody>
          <a:bodyPr/>
          <a:lstStyle/>
          <a:p>
            <a:r>
              <a:rPr lang="en-US" sz="2800" dirty="0" smtClean="0"/>
              <a:t>American Recovery and Reinvestment Act (ARRA) involvement</a:t>
            </a:r>
          </a:p>
          <a:p>
            <a:r>
              <a:rPr lang="en-US" sz="2800" dirty="0" smtClean="0"/>
              <a:t>Internal control framework and documentation tools (in progress)</a:t>
            </a:r>
          </a:p>
          <a:p>
            <a:r>
              <a:rPr lang="en-US" sz="2800" dirty="0" smtClean="0"/>
              <a:t>Agency site visits and training</a:t>
            </a:r>
          </a:p>
          <a:p>
            <a:r>
              <a:rPr lang="en-US" sz="2800" dirty="0" smtClean="0"/>
              <a:t>Formal follow up on OLA audit findings</a:t>
            </a:r>
          </a:p>
          <a:p>
            <a:r>
              <a:rPr lang="en-US" sz="2800" dirty="0" smtClean="0"/>
              <a:t>Internal Control Bulletins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3600" dirty="0" smtClean="0"/>
              <a:t>Internal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Code of Conduct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sz="2800" dirty="0" smtClean="0"/>
              <a:t>Modeled after the Sarbanes-Oxley Act of 2002</a:t>
            </a:r>
          </a:p>
          <a:p>
            <a:r>
              <a:rPr lang="en-US" sz="2800" dirty="0" smtClean="0"/>
              <a:t>Covers executive branch</a:t>
            </a:r>
          </a:p>
          <a:p>
            <a:pPr lvl="1"/>
            <a:r>
              <a:rPr lang="en-US" dirty="0" smtClean="0"/>
              <a:t>Applies to agency heads &amp; employees with accounting, auditing, financial reporting or tax filing duties</a:t>
            </a:r>
          </a:p>
          <a:p>
            <a:pPr lvl="1"/>
            <a:r>
              <a:rPr lang="en-US" dirty="0" smtClean="0"/>
              <a:t>December 31, 2009 implementation deadline</a:t>
            </a:r>
          </a:p>
          <a:p>
            <a:pPr lvl="1"/>
            <a:r>
              <a:rPr lang="en-US" dirty="0" smtClean="0"/>
              <a:t>8,900 employees involved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1910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Treasury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01000" cy="54102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Treasury Operations</a:t>
            </a:r>
          </a:p>
          <a:p>
            <a:pPr eaLnBrk="1" hangingPunct="1"/>
            <a:r>
              <a:rPr lang="en-US" b="1" dirty="0" smtClean="0"/>
              <a:t>Average amount of daily invested cash is $485 million</a:t>
            </a:r>
          </a:p>
          <a:p>
            <a:pPr marL="0" indent="0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Over 650 bank accounts are reconciled every month</a:t>
            </a:r>
          </a:p>
          <a:p>
            <a:pPr marL="0" indent="0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Warrants are presented by image</a:t>
            </a:r>
          </a:p>
          <a:p>
            <a:pPr eaLnBrk="1" hangingPunct="1">
              <a:buFont typeface="Arial" charset="0"/>
              <a:buNone/>
            </a:pPr>
            <a:endParaRPr lang="en-US" b="1" dirty="0"/>
          </a:p>
          <a:p>
            <a:pPr eaLnBrk="1" hangingPunct="1">
              <a:buFont typeface="Arial" charset="0"/>
              <a:buNone/>
            </a:pPr>
            <a:endParaRPr lang="en-US" b="1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B PowerPoint Template">
  <a:themeElements>
    <a:clrScheme name="MMB Template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F497D"/>
      </a:accent1>
      <a:accent2>
        <a:srgbClr val="17365D"/>
      </a:accent2>
      <a:accent3>
        <a:srgbClr val="548DD4"/>
      </a:accent3>
      <a:accent4>
        <a:srgbClr val="8DB3E2"/>
      </a:accent4>
      <a:accent5>
        <a:srgbClr val="C6D9F0"/>
      </a:accent5>
      <a:accent6>
        <a:srgbClr val="DBE5F1"/>
      </a:accent6>
      <a:hlink>
        <a:srgbClr val="002060"/>
      </a:hlink>
      <a:folHlink>
        <a:srgbClr val="2F7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MMB PowerPoint Template</Template>
  <TotalTime>3798</TotalTime>
  <Words>933</Words>
  <Application>Microsoft Office PowerPoint</Application>
  <PresentationFormat>On-screen Show (4:3)</PresentationFormat>
  <Paragraphs>269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MMB PowerPoint Template</vt:lpstr>
      <vt:lpstr>Introduction to MMB January 10, 2011</vt:lpstr>
      <vt:lpstr>Slide 2</vt:lpstr>
      <vt:lpstr>Our brief history…</vt:lpstr>
      <vt:lpstr>Agency Snapshot FY 2011</vt:lpstr>
      <vt:lpstr>Components of MMB</vt:lpstr>
      <vt:lpstr>Internal Control Initiative Enacted in 2009</vt:lpstr>
      <vt:lpstr>Internal Control Agency Training and Assistance</vt:lpstr>
      <vt:lpstr>Internal Control Code of Conduct</vt:lpstr>
      <vt:lpstr>Treasury</vt:lpstr>
      <vt:lpstr>Treasury</vt:lpstr>
      <vt:lpstr>Economic  Analysis</vt:lpstr>
      <vt:lpstr>Information Systems “…more than just the computers for our agency”</vt:lpstr>
      <vt:lpstr>Financial Reporting</vt:lpstr>
      <vt:lpstr>Agency Support </vt:lpstr>
      <vt:lpstr>Payroll Operations</vt:lpstr>
      <vt:lpstr>Budget Division</vt:lpstr>
      <vt:lpstr>Budget Services</vt:lpstr>
      <vt:lpstr>Labor Relations</vt:lpstr>
      <vt:lpstr>Workforce Planning &amp; Development</vt:lpstr>
      <vt:lpstr>Slide 20</vt:lpstr>
      <vt:lpstr>Employee Insurance Division</vt:lpstr>
      <vt:lpstr>SEGIP</vt:lpstr>
      <vt:lpstr>PEIP</vt:lpstr>
      <vt:lpstr>Management Analysis and Development </vt:lpstr>
    </vt:vector>
  </TitlesOfParts>
  <Company>Department of Finance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 Ludwigson</dc:creator>
  <cp:lastModifiedBy>Software Administration</cp:lastModifiedBy>
  <cp:revision>213</cp:revision>
  <cp:lastPrinted>2011-01-10T15:14:57Z</cp:lastPrinted>
  <dcterms:created xsi:type="dcterms:W3CDTF">2008-12-10T13:34:55Z</dcterms:created>
  <dcterms:modified xsi:type="dcterms:W3CDTF">2011-01-25T18:32:34Z</dcterms:modified>
</cp:coreProperties>
</file>