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1" r:id="rId3"/>
    <p:sldId id="270" r:id="rId4"/>
    <p:sldId id="274" r:id="rId5"/>
    <p:sldId id="262" r:id="rId6"/>
    <p:sldId id="282" r:id="rId7"/>
    <p:sldId id="278" r:id="rId8"/>
    <p:sldId id="277" r:id="rId9"/>
    <p:sldId id="280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Martinez" initials="JM" lastIdx="7" clrIdx="0">
    <p:extLst>
      <p:ext uri="{19B8F6BF-5375-455C-9EA6-DF929625EA0E}">
        <p15:presenceInfo xmlns:p15="http://schemas.microsoft.com/office/powerpoint/2012/main" userId="S-1-5-21-1416822302-570523865-2707224865-6610" providerId="AD"/>
      </p:ext>
    </p:extLst>
  </p:cmAuthor>
  <p:cmAuthor id="2" name="Anne-Marie Kuiper" initials="AK" lastIdx="9" clrIdx="1">
    <p:extLst>
      <p:ext uri="{19B8F6BF-5375-455C-9EA6-DF929625EA0E}">
        <p15:presenceInfo xmlns:p15="http://schemas.microsoft.com/office/powerpoint/2012/main" userId="S-1-5-21-1416822302-570523865-2707224865-1444" providerId="AD"/>
      </p:ext>
    </p:extLst>
  </p:cmAuthor>
  <p:cmAuthor id="3" name="Sarah Armstrong" initials="SA" lastIdx="3" clrIdx="2">
    <p:extLst>
      <p:ext uri="{19B8F6BF-5375-455C-9EA6-DF929625EA0E}">
        <p15:presenceInfo xmlns:p15="http://schemas.microsoft.com/office/powerpoint/2012/main" userId="S-1-5-21-1416822302-570523865-2707224865-3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698"/>
    <a:srgbClr val="FFCD00"/>
    <a:srgbClr val="33477B"/>
    <a:srgbClr val="BA5251"/>
    <a:srgbClr val="7F7F7F"/>
    <a:srgbClr val="12284A"/>
    <a:srgbClr val="BF9001"/>
    <a:srgbClr val="21408E"/>
    <a:srgbClr val="88B8DD"/>
    <a:srgbClr val="12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9" autoAdjust="0"/>
    <p:restoredTop sz="79862" autoAdjust="0"/>
  </p:normalViewPr>
  <p:slideViewPr>
    <p:cSldViewPr snapToGrid="0" snapToObjects="1">
      <p:cViewPr varScale="1">
        <p:scale>
          <a:sx n="113" d="100"/>
          <a:sy n="113" d="100"/>
        </p:scale>
        <p:origin x="18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D6F49-E3BC-4562-94D3-7F4B4CE03781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98C1-94BC-48EF-9E99-E434C7B50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1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6D3D-4B13-4D20-A743-B395D9BBB968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B4FA-8A97-4E36-B7AE-932A7F060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B4FA-8A97-4E36-B7AE-932A7F0601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3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need to update this slide? Also, should we have average salary numbers for each industry rather than an average of all of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B4FA-8A97-4E36-B7AE-932A7F0601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we need to update this slide? Also, should we have average salary numbers for each industry rather than an average of all of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B4FA-8A97-4E36-B7AE-932A7F0601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slide:  Highlight stories for two graduates – one from US Bank and one from Atomic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B4FA-8A97-4E36-B7AE-932A7F0601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12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 – problem/solution:  state appropriates funding from workforce development fund just two years at a time (no permanent funding).  Solution:  Summit needs a stable General Fund appropriation.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B4FA-8A97-4E36-B7AE-932A7F0601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9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slide – add contact information for Summit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2B4FA-8A97-4E36-B7AE-932A7F0601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5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1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1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2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3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3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6BB1-074F-EA47-86DA-3A68DC0C619B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8AEA-8974-A743-B7DF-2B01AA9B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4A35C0-1EF1-4A47-822E-EE36791AA5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96"/>
          <a:stretch/>
        </p:blipFill>
        <p:spPr>
          <a:xfrm>
            <a:off x="8467" y="0"/>
            <a:ext cx="9135533" cy="69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04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34" y="227129"/>
            <a:ext cx="637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THE FUTURE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1966" y="2144777"/>
            <a:ext cx="41855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rgbClr val="233F8F"/>
              </a:buClr>
              <a:buSzPct val="100000"/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400" dirty="0">
                <a:latin typeface="Open Sans"/>
                <a:ea typeface="Times New Roman" panose="02020603050405020304" pitchFamily="18" charset="0"/>
              </a:rPr>
              <a:t>Summit has received direct appropriations from the legislature since 2017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233F8F"/>
              </a:buClr>
              <a:buSzPct val="100000"/>
              <a:tabLst>
                <a:tab pos="457200" algn="l"/>
              </a:tabLst>
            </a:pPr>
            <a:endParaRPr lang="en-US" sz="1400" dirty="0">
              <a:latin typeface="Open Sans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rgbClr val="233F8F"/>
              </a:buClr>
              <a:buSzPct val="100000"/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400" dirty="0">
                <a:latin typeface="Open Sans"/>
                <a:ea typeface="Times New Roman" panose="02020603050405020304" pitchFamily="18" charset="0"/>
              </a:rPr>
              <a:t>These investments have allowed Summit to strategically expand our offerings to meet growing employer demand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233F8F"/>
              </a:buClr>
              <a:buSzPct val="100000"/>
              <a:tabLst>
                <a:tab pos="457200" algn="l"/>
              </a:tabLst>
            </a:pPr>
            <a:endParaRPr lang="en-US" sz="1400" dirty="0">
              <a:latin typeface="Open Sans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rgbClr val="233F8F"/>
              </a:buClr>
              <a:buSzPct val="100000"/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400" dirty="0">
                <a:latin typeface="Open Sans"/>
                <a:ea typeface="Times New Roman" panose="02020603050405020304" pitchFamily="18" charset="0"/>
              </a:rPr>
              <a:t>As a result, Summit’s placement ratio far exceeds industry standards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233F8F"/>
              </a:buClr>
              <a:buSzPct val="100000"/>
              <a:tabLst>
                <a:tab pos="457200" algn="l"/>
              </a:tabLst>
            </a:pPr>
            <a:endParaRPr lang="en-US" sz="1400" dirty="0">
              <a:latin typeface="Open Sans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rgbClr val="233F8F"/>
              </a:buClr>
              <a:buSzPct val="100000"/>
              <a:buFont typeface="Wingdings" panose="05000000000000000000" pitchFamily="2" charset="2"/>
              <a:buChar char=""/>
              <a:tabLst>
                <a:tab pos="457200" algn="l"/>
              </a:tabLst>
            </a:pPr>
            <a:r>
              <a:rPr lang="en-US" sz="1400" dirty="0">
                <a:latin typeface="Open Sans"/>
                <a:ea typeface="Times New Roman" panose="02020603050405020304" pitchFamily="18" charset="0"/>
              </a:rPr>
              <a:t>Reliable, predictable state funding allows us to grow to meet employer needs in an ever-changing economy</a:t>
            </a:r>
            <a:endParaRPr lang="en-US" sz="1400" dirty="0">
              <a:latin typeface="Open Sans"/>
              <a:ea typeface="Calibri" panose="020F0502020204030204" pitchFamily="34" charset="0"/>
            </a:endParaRPr>
          </a:p>
          <a:p>
            <a:pPr marL="285750" indent="-285750">
              <a:buClr>
                <a:srgbClr val="233F8F"/>
              </a:buClr>
              <a:buSzPct val="100000"/>
              <a:buFont typeface="Wingdings" panose="05000000000000000000" pitchFamily="2" charset="2"/>
              <a:buChar char=""/>
            </a:pPr>
            <a:endParaRPr lang="en-US" sz="1400" dirty="0">
              <a:latin typeface="Open Sans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233F8F"/>
              </a:buClr>
              <a:buSzPct val="100000"/>
              <a:buFont typeface="Wingdings" panose="05000000000000000000" pitchFamily="2" charset="2"/>
              <a:buChar char=""/>
            </a:pPr>
            <a:r>
              <a:rPr lang="en-US" sz="1400" dirty="0">
                <a:latin typeface="Open Sans"/>
                <a:ea typeface="Times New Roman" panose="02020603050405020304" pitchFamily="18" charset="0"/>
              </a:rPr>
              <a:t>Request  to move Summit funding to the General Fund </a:t>
            </a:r>
            <a:r>
              <a:rPr lang="en-US" sz="1400" dirty="0" smtClean="0">
                <a:latin typeface="Open Sans"/>
                <a:ea typeface="Times New Roman" panose="02020603050405020304" pitchFamily="18" charset="0"/>
              </a:rPr>
              <a:t>base and expand funding to implement metro and statewide virtual networks  </a:t>
            </a:r>
            <a:endParaRPr lang="en-US" sz="1400" dirty="0">
              <a:latin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06134"/>
            <a:ext cx="4204899" cy="61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97F7583-6EC1-2C41-AD7C-EC6152089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370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88A27AF-3486-404E-AF0A-D19C0CC53A7C}"/>
              </a:ext>
            </a:extLst>
          </p:cNvPr>
          <p:cNvGrpSpPr/>
          <p:nvPr/>
        </p:nvGrpSpPr>
        <p:grpSpPr>
          <a:xfrm>
            <a:off x="1" y="1938867"/>
            <a:ext cx="9144000" cy="4919133"/>
            <a:chOff x="-1" y="1846503"/>
            <a:chExt cx="9144001" cy="5011497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1284466-A455-3344-9BD0-93485CDAC68F}"/>
                </a:ext>
              </a:extLst>
            </p:cNvPr>
            <p:cNvSpPr/>
            <p:nvPr/>
          </p:nvSpPr>
          <p:spPr>
            <a:xfrm>
              <a:off x="-1" y="3663545"/>
              <a:ext cx="9144001" cy="3194455"/>
            </a:xfrm>
            <a:prstGeom prst="rect">
              <a:avLst/>
            </a:prstGeom>
            <a:solidFill>
              <a:srgbClr val="233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FB6ABCC8-C97E-FB46-8655-E020BE48455C}"/>
                </a:ext>
              </a:extLst>
            </p:cNvPr>
            <p:cNvSpPr/>
            <p:nvPr/>
          </p:nvSpPr>
          <p:spPr>
            <a:xfrm>
              <a:off x="3514737" y="1846503"/>
              <a:ext cx="2110084" cy="2110084"/>
            </a:xfrm>
            <a:prstGeom prst="ellipse">
              <a:avLst/>
            </a:prstGeom>
            <a:solidFill>
              <a:srgbClr val="233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Logo&#10;&#10;Description automatically generated">
              <a:extLst>
                <a:ext uri="{FF2B5EF4-FFF2-40B4-BE49-F238E27FC236}">
                  <a16:creationId xmlns="" xmlns:a16="http://schemas.microsoft.com/office/drawing/2014/main" id="{F3B9D31C-3C2A-614E-B668-19FFB165C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1256" y="2028156"/>
              <a:ext cx="3317409" cy="2559425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911074" y="4871010"/>
            <a:ext cx="3317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Contact: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</a:rPr>
              <a:t>Leroy West, President 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dirty="0" smtClean="0">
                <a:solidFill>
                  <a:srgbClr val="FFCD00"/>
                </a:solidFill>
              </a:rPr>
              <a:t>lwest@saoic.org</a:t>
            </a:r>
            <a:endParaRPr lang="en-US" sz="1100" b="1" dirty="0">
              <a:solidFill>
                <a:srgbClr val="FFCD00"/>
              </a:solidFill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Tel: </a:t>
            </a:r>
            <a:r>
              <a:rPr lang="en-US" sz="1100" b="1" dirty="0" smtClean="0">
                <a:solidFill>
                  <a:schemeClr val="bg1"/>
                </a:solidFill>
              </a:rPr>
              <a:t>612.278.5240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3E7D6FF-825D-554C-B92C-582CB84FBE48}"/>
              </a:ext>
            </a:extLst>
          </p:cNvPr>
          <p:cNvCxnSpPr>
            <a:cxnSpLocks/>
          </p:cNvCxnSpPr>
          <p:nvPr/>
        </p:nvCxnSpPr>
        <p:spPr>
          <a:xfrm>
            <a:off x="2986149" y="4876585"/>
            <a:ext cx="3317409" cy="0"/>
          </a:xfrm>
          <a:prstGeom prst="line">
            <a:avLst/>
          </a:prstGeom>
          <a:ln w="19050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5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" y="0"/>
            <a:ext cx="9144000" cy="14044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DDE4084-414E-8A43-8F98-B9097726A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0" b="-266"/>
          <a:stretch/>
        </p:blipFill>
        <p:spPr>
          <a:xfrm>
            <a:off x="-7314" y="2086380"/>
            <a:ext cx="5685112" cy="311717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-7314" y="5188397"/>
            <a:ext cx="9151314" cy="1749115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00386B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6477C50-AFA6-7A41-9739-E002CD8BD159}"/>
              </a:ext>
            </a:extLst>
          </p:cNvPr>
          <p:cNvSpPr txBox="1"/>
          <p:nvPr/>
        </p:nvSpPr>
        <p:spPr>
          <a:xfrm>
            <a:off x="3026092" y="5429100"/>
            <a:ext cx="2224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DB00"/>
                </a:solidFill>
                <a:ea typeface="Yu Gothic Medium" panose="020B0500000000000000" pitchFamily="34" charset="-128"/>
                <a:cs typeface="Tahoma" panose="020B0604030504040204" pitchFamily="34" charset="0"/>
              </a:rPr>
              <a:t>Construction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Yu Gothic Medium" panose="020B0500000000000000" pitchFamily="34" charset="-128"/>
                <a:cs typeface="Tahoma" panose="020B0604030504040204" pitchFamily="34" charset="0"/>
              </a:rPr>
              <a:t>Electrician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Yu Gothic Medium" panose="020B0500000000000000" pitchFamily="34" charset="-128"/>
                <a:cs typeface="Tahoma" panose="020B0604030504040204" pitchFamily="34" charset="0"/>
              </a:rPr>
              <a:t>Carpentry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  <a:ea typeface="Yu Gothic Medium" panose="020B0500000000000000" pitchFamily="34" charset="-128"/>
                <a:cs typeface="Tahoma" panose="020B0604030504040204" pitchFamily="34" charset="0"/>
              </a:rPr>
              <a:t>Solar Energy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00B0F0"/>
                </a:solidFill>
                <a:ea typeface="Yu Gothic Medium" panose="020B0500000000000000" pitchFamily="34" charset="-128"/>
                <a:cs typeface="Tahoma" panose="020B0604030504040204" pitchFamily="34" charset="0"/>
              </a:rPr>
              <a:t>Project Management </a:t>
            </a:r>
          </a:p>
          <a:p>
            <a:pPr lvl="1"/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F059067-A5DC-F042-8353-53C734837638}"/>
              </a:ext>
            </a:extLst>
          </p:cNvPr>
          <p:cNvSpPr txBox="1"/>
          <p:nvPr/>
        </p:nvSpPr>
        <p:spPr>
          <a:xfrm>
            <a:off x="4955711" y="5442554"/>
            <a:ext cx="2914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DB00"/>
                </a:solidFill>
              </a:rPr>
              <a:t>Healthcare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Medical Administrative Assistant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00B0F0"/>
                </a:solidFill>
              </a:rPr>
              <a:t>Health Informatics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00B0F0"/>
                </a:solidFill>
              </a:rPr>
              <a:t>Medical Assistance (Clinical)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E14F76-E8B9-C24F-B97E-16DF1F0ABD22}"/>
              </a:ext>
            </a:extLst>
          </p:cNvPr>
          <p:cNvSpPr txBox="1"/>
          <p:nvPr/>
        </p:nvSpPr>
        <p:spPr>
          <a:xfrm>
            <a:off x="4024905" y="1398362"/>
            <a:ext cx="459482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Proxima Nova Rg" panose="02000506030000020004" pitchFamily="2" charset="77"/>
              </a:rPr>
              <a:t>The North Star Innovation Center, located in North Minneapolis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177" y="5430612"/>
            <a:ext cx="29125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DB00"/>
                </a:solidFill>
              </a:rPr>
              <a:t>Information Technology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Service Desk Technician </a:t>
            </a:r>
            <a:r>
              <a:rPr lang="en-US" sz="1200" b="1" dirty="0">
                <a:solidFill>
                  <a:srgbClr val="FFCD00"/>
                </a:solidFill>
              </a:rPr>
              <a:t>(2018)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Cybersecurity </a:t>
            </a:r>
            <a:r>
              <a:rPr lang="en-US" sz="1200" b="1" dirty="0">
                <a:solidFill>
                  <a:srgbClr val="FFCD00"/>
                </a:solidFill>
              </a:rPr>
              <a:t>(2020)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Application Development </a:t>
            </a:r>
            <a:r>
              <a:rPr lang="en-US" sz="1200" b="1" dirty="0">
                <a:solidFill>
                  <a:srgbClr val="FFCD00"/>
                </a:solidFill>
              </a:rPr>
              <a:t>(2020)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00B0F0"/>
                </a:solidFill>
              </a:rPr>
              <a:t>Financial 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642262-D693-4219-BC18-0F492F211EB4}"/>
              </a:ext>
            </a:extLst>
          </p:cNvPr>
          <p:cNvSpPr txBox="1"/>
          <p:nvPr/>
        </p:nvSpPr>
        <p:spPr>
          <a:xfrm>
            <a:off x="7569208" y="5442554"/>
            <a:ext cx="21010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DB00"/>
                </a:solidFill>
              </a:rPr>
              <a:t>Accelerated GED</a:t>
            </a:r>
          </a:p>
        </p:txBody>
      </p: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F9B127EC-3387-2B4D-98DF-A75786DB9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883" y="1719012"/>
            <a:ext cx="1361845" cy="279053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="" xmlns:a16="http://schemas.microsoft.com/office/drawing/2014/main" id="{3951683C-E652-7E41-913A-D3C862C65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813" y="711604"/>
            <a:ext cx="1982585" cy="827574"/>
          </a:xfrm>
          <a:prstGeom prst="rect">
            <a:avLst/>
          </a:prstGeom>
        </p:spPr>
      </p:pic>
      <p:pic>
        <p:nvPicPr>
          <p:cNvPr id="41" name="Picture 40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A72864A5-3449-7349-9F7F-08E38AE35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095" y="1570094"/>
            <a:ext cx="1962593" cy="464116"/>
          </a:xfrm>
          <a:prstGeom prst="rect">
            <a:avLst/>
          </a:prstGeom>
        </p:spPr>
      </p:pic>
      <p:pic>
        <p:nvPicPr>
          <p:cNvPr id="44" name="Picture 4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A836ABA-64E9-FC41-AC1E-1568CB61D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905" y="1208419"/>
            <a:ext cx="1777676" cy="6918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4B9669C-F161-B846-A8C1-59796413DD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00" y="899578"/>
            <a:ext cx="2148443" cy="372503"/>
          </a:xfrm>
          <a:prstGeom prst="rect">
            <a:avLst/>
          </a:prstGeom>
        </p:spPr>
      </p:pic>
      <p:pic>
        <p:nvPicPr>
          <p:cNvPr id="50" name="Picture 49" descr="Logo&#10;&#10;Description automatically generated">
            <a:extLst>
              <a:ext uri="{FF2B5EF4-FFF2-40B4-BE49-F238E27FC236}">
                <a16:creationId xmlns="" xmlns:a16="http://schemas.microsoft.com/office/drawing/2014/main" id="{D9B554C8-D197-5142-98C3-EE8A19E8B5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3" y="1424772"/>
            <a:ext cx="2018456" cy="672984"/>
          </a:xfrm>
          <a:prstGeom prst="rect">
            <a:avLst/>
          </a:prstGeom>
        </p:spPr>
      </p:pic>
      <p:pic>
        <p:nvPicPr>
          <p:cNvPr id="1026" name="Picture 2" descr="Atomic Data | Hom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193" y="1125391"/>
            <a:ext cx="2134855" cy="11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-7314" y="199593"/>
            <a:ext cx="787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</a:t>
            </a:r>
            <a:r>
              <a:rPr lang="en-US" sz="2000" b="1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INVESTMENT IN TALENT &amp; PARTNERSHIP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72475" y="2094369"/>
            <a:ext cx="3471525" cy="3109184"/>
          </a:xfrm>
          <a:prstGeom prst="rect">
            <a:avLst/>
          </a:prstGeom>
          <a:solidFill>
            <a:srgbClr val="FFD400"/>
          </a:solidFill>
        </p:spPr>
        <p:txBody>
          <a:bodyPr wrap="square">
            <a:noAutofit/>
          </a:bodyPr>
          <a:lstStyle/>
          <a:p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Accredited CTE </a:t>
            </a:r>
          </a:p>
          <a:p>
            <a:endParaRPr lang="en-US" sz="1200" b="1" dirty="0">
              <a:solidFill>
                <a:srgbClr val="233F8E"/>
              </a:solidFill>
              <a:latin typeface="Proxima Nova Black"/>
            </a:endParaRPr>
          </a:p>
          <a:p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Over 1,000 students enroll annually</a:t>
            </a:r>
          </a:p>
          <a:p>
            <a:endParaRPr lang="en-US" sz="1200" b="1" dirty="0">
              <a:solidFill>
                <a:srgbClr val="233F8E"/>
              </a:solidFill>
              <a:latin typeface="Proxima Nova Black"/>
            </a:endParaRPr>
          </a:p>
          <a:p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Recognized by the </a:t>
            </a:r>
            <a:r>
              <a:rPr lang="en-US" sz="1200" b="1" i="1" dirty="0">
                <a:solidFill>
                  <a:srgbClr val="233F8E"/>
                </a:solidFill>
                <a:latin typeface="Proxima Nova Black"/>
              </a:rPr>
              <a:t>New York Times </a:t>
            </a:r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as a leader in training and workforce development (Business Day, </a:t>
            </a:r>
            <a:r>
              <a:rPr lang="en-US" sz="1200" b="1" i="1" dirty="0">
                <a:solidFill>
                  <a:srgbClr val="233F8E"/>
                </a:solidFill>
                <a:latin typeface="Proxima Nova Black"/>
              </a:rPr>
              <a:t>February 23, 2018 </a:t>
            </a:r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) </a:t>
            </a:r>
          </a:p>
          <a:p>
            <a:endParaRPr lang="en-US" sz="1200" b="1" dirty="0">
              <a:solidFill>
                <a:srgbClr val="233F8E"/>
              </a:solidFill>
              <a:latin typeface="Proxima Nova Black"/>
            </a:endParaRPr>
          </a:p>
          <a:p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Largest construction training provider awarding short-term certificates in the Twin Cities </a:t>
            </a:r>
            <a:r>
              <a:rPr lang="en-US" sz="1200" b="1" i="1" dirty="0">
                <a:solidFill>
                  <a:srgbClr val="233F8E"/>
                </a:solidFill>
                <a:latin typeface="Proxima Nova Black"/>
              </a:rPr>
              <a:t>(RealTime Talent) </a:t>
            </a:r>
          </a:p>
          <a:p>
            <a:endParaRPr lang="en-US" sz="1200" b="1" i="1" dirty="0">
              <a:solidFill>
                <a:srgbClr val="233F8E"/>
              </a:solidFill>
              <a:latin typeface="Proxima Nova Black"/>
            </a:endParaRPr>
          </a:p>
          <a:p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For every dollar invested in Summit, the ROI is </a:t>
            </a:r>
            <a:r>
              <a:rPr lang="en-US" sz="1200" b="1" dirty="0">
                <a:solidFill>
                  <a:srgbClr val="C00000"/>
                </a:solidFill>
                <a:latin typeface="Proxima Nova Black"/>
              </a:rPr>
              <a:t>$7.52 </a:t>
            </a:r>
            <a:r>
              <a:rPr lang="en-US" sz="1200" b="1" dirty="0">
                <a:solidFill>
                  <a:srgbClr val="233F8E"/>
                </a:solidFill>
                <a:latin typeface="Proxima Nova Black"/>
              </a:rPr>
              <a:t>as reported by the Constellation Fund</a:t>
            </a:r>
          </a:p>
        </p:txBody>
      </p:sp>
    </p:spTree>
    <p:extLst>
      <p:ext uri="{BB962C8B-B14F-4D97-AF65-F5344CB8AC3E}">
        <p14:creationId xmlns:p14="http://schemas.microsoft.com/office/powerpoint/2010/main" val="34783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4BBFE2D-2800-2347-9C26-AA48B3FD1A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9048"/>
            <a:ext cx="8236443" cy="5588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1"/>
            <a:ext cx="9144000" cy="1404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4666" y="248444"/>
            <a:ext cx="7573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CAREER GLIDEPATH TO $70,000 &gt; </a:t>
            </a:r>
          </a:p>
        </p:txBody>
      </p:sp>
    </p:spTree>
    <p:extLst>
      <p:ext uri="{BB962C8B-B14F-4D97-AF65-F5344CB8AC3E}">
        <p14:creationId xmlns:p14="http://schemas.microsoft.com/office/powerpoint/2010/main" val="12453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0517EA4-A596-2B43-BFFC-CEACB1DEC6CF}"/>
              </a:ext>
            </a:extLst>
          </p:cNvPr>
          <p:cNvGrpSpPr/>
          <p:nvPr/>
        </p:nvGrpSpPr>
        <p:grpSpPr>
          <a:xfrm>
            <a:off x="313248" y="1566887"/>
            <a:ext cx="4177954" cy="4989007"/>
            <a:chOff x="299800" y="1566888"/>
            <a:chExt cx="3574642" cy="426857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24A0A98-7AAF-E841-9071-0306EFA3C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800" y="1566888"/>
              <a:ext cx="3574642" cy="426857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9AB7366B-A909-624C-AC8A-59C2A3E3B416}"/>
                </a:ext>
              </a:extLst>
            </p:cNvPr>
            <p:cNvSpPr txBox="1"/>
            <p:nvPr/>
          </p:nvSpPr>
          <p:spPr>
            <a:xfrm>
              <a:off x="2177528" y="4077504"/>
              <a:ext cx="1230406" cy="500331"/>
            </a:xfrm>
            <a:prstGeom prst="rect">
              <a:avLst/>
            </a:prstGeom>
            <a:solidFill>
              <a:srgbClr val="33477B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Proxima Nova Rg" panose="02000506030000020004" pitchFamily="2" charset="77"/>
                </a:rPr>
                <a:t>49%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roxima Nova Semibold" panose="02000506030000020004" pitchFamily="2" charset="77"/>
                </a:rPr>
                <a:t>Black</a:t>
              </a:r>
            </a:p>
          </p:txBody>
        </p:sp>
      </p:grpSp>
      <p:pic>
        <p:nvPicPr>
          <p:cNvPr id="6" name="Picture 5" descr="Chart, pie chart&#10;&#10;Description automatically generated">
            <a:extLst>
              <a:ext uri="{FF2B5EF4-FFF2-40B4-BE49-F238E27FC236}">
                <a16:creationId xmlns="" xmlns:a16="http://schemas.microsoft.com/office/drawing/2014/main" id="{22265D34-DAB7-9E4A-A9C1-6FFD838C5B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926" y="1647305"/>
            <a:ext cx="2915635" cy="3146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04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2105"/>
            <a:ext cx="637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DEMOGRAPHICS (FY21)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13863"/>
              </p:ext>
            </p:extLst>
          </p:nvPr>
        </p:nvGraphicFramePr>
        <p:xfrm>
          <a:off x="4784541" y="4906682"/>
          <a:ext cx="3258407" cy="17406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69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3340"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Proxima Nova Rg" panose="02000506030000020004" pitchFamily="2" charset="77"/>
                        </a:rPr>
                        <a:t>Income Level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Proxima Nova Rg" panose="02000506030000020004" pitchFamily="2" charset="77"/>
                        </a:rPr>
                        <a:t>FY21</a:t>
                      </a:r>
                      <a:r>
                        <a:rPr lang="en-US" sz="1400" b="0" baseline="0" dirty="0">
                          <a:latin typeface="Proxima Nova Rg" panose="02000506030000020004" pitchFamily="2" charset="77"/>
                        </a:rPr>
                        <a:t> </a:t>
                      </a:r>
                      <a:endParaRPr lang="en-US" sz="1400" b="0" dirty="0">
                        <a:latin typeface="Proxima Nova Rg" panose="02000506030000020004" pitchFamily="2" charset="77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33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Unemployed </a:t>
                      </a:r>
                    </a:p>
                  </a:txBody>
                  <a:tcPr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45%</a:t>
                      </a:r>
                    </a:p>
                  </a:txBody>
                  <a:tcPr>
                    <a:solidFill>
                      <a:srgbClr val="FFCD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33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Below 100% FPG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36%</a:t>
                      </a:r>
                    </a:p>
                  </a:txBody>
                  <a:tcPr>
                    <a:solidFill>
                      <a:schemeClr val="bg1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33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Below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 200% FPG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Proxima Nova Rg" panose="02000506030000020004" pitchFamily="2" charset="77"/>
                      </a:endParaRPr>
                    </a:p>
                  </a:txBody>
                  <a:tcPr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69%</a:t>
                      </a:r>
                    </a:p>
                  </a:txBody>
                  <a:tcPr>
                    <a:solidFill>
                      <a:srgbClr val="FFCD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33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No income info</a:t>
                      </a:r>
                    </a:p>
                  </a:txBody>
                  <a:tcPr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roxima Nova Rg" panose="02000506030000020004" pitchFamily="2" charset="77"/>
                        </a:rPr>
                        <a:t>7%</a:t>
                      </a:r>
                    </a:p>
                  </a:txBody>
                  <a:tcPr>
                    <a:solidFill>
                      <a:srgbClr val="C2C4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0535DB-3AAF-1E4F-8AA1-453C44041E80}"/>
              </a:ext>
            </a:extLst>
          </p:cNvPr>
          <p:cNvSpPr txBox="1"/>
          <p:nvPr/>
        </p:nvSpPr>
        <p:spPr>
          <a:xfrm>
            <a:off x="85200" y="1282847"/>
            <a:ext cx="400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latin typeface="Proxima Nova Rg" panose="02000506030000020004" pitchFamily="2" charset="77"/>
                <a:cs typeface="Arial" panose="020B0604020202020204" pitchFamily="34" charset="0"/>
              </a:rPr>
              <a:t>Student Demographics (FY21)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581FBF9-5A43-F446-9740-A4DB70694A17}"/>
              </a:ext>
            </a:extLst>
          </p:cNvPr>
          <p:cNvSpPr txBox="1"/>
          <p:nvPr/>
        </p:nvSpPr>
        <p:spPr>
          <a:xfrm>
            <a:off x="4572000" y="1277973"/>
            <a:ext cx="400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F7F7F"/>
                </a:solidFill>
                <a:latin typeface="Proxima Nova Rg" panose="02000506030000020004" pitchFamily="2" charset="77"/>
                <a:cs typeface="Arial" panose="020B0604020202020204" pitchFamily="34" charset="0"/>
              </a:rPr>
              <a:t>County of Residence (FY21)</a:t>
            </a:r>
          </a:p>
        </p:txBody>
      </p:sp>
    </p:spTree>
    <p:extLst>
      <p:ext uri="{BB962C8B-B14F-4D97-AF65-F5344CB8AC3E}">
        <p14:creationId xmlns:p14="http://schemas.microsoft.com/office/powerpoint/2010/main" val="40856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451"/>
            <a:ext cx="9144000" cy="14044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341" y="255093"/>
            <a:ext cx="637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OUTCOMES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540276"/>
              </p:ext>
            </p:extLst>
          </p:nvPr>
        </p:nvGraphicFramePr>
        <p:xfrm>
          <a:off x="389182" y="4989681"/>
          <a:ext cx="7131800" cy="1645158"/>
        </p:xfrm>
        <a:graphic>
          <a:graphicData uri="http://schemas.openxmlformats.org/drawingml/2006/table">
            <a:tbl>
              <a:tblPr/>
              <a:tblGrid>
                <a:gridCol w="1182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2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08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3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96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5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2408E"/>
                          </a:solidFill>
                          <a:effectLst/>
                          <a:latin typeface="Proxima Nova Rg" panose="02000506030000020004" pitchFamily="2" charset="77"/>
                        </a:rPr>
                        <a:t>HEALTHCARE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Placed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Average Wage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In Field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Full Time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FY22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YTD*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18.52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100%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92%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FY21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45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$17.14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98%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78%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FY20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95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$16.25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100%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76%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FY19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146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$15.48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99%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73%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28743"/>
              </p:ext>
            </p:extLst>
          </p:nvPr>
        </p:nvGraphicFramePr>
        <p:xfrm>
          <a:off x="425888" y="2901141"/>
          <a:ext cx="7095093" cy="1737360"/>
        </p:xfrm>
        <a:graphic>
          <a:graphicData uri="http://schemas.openxmlformats.org/drawingml/2006/table">
            <a:tbl>
              <a:tblPr/>
              <a:tblGrid>
                <a:gridCol w="11763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6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0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99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2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56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2408E"/>
                          </a:solidFill>
                          <a:effectLst/>
                          <a:latin typeface="Proxima Nova Rg" panose="02000506030000020004" pitchFamily="2" charset="77"/>
                        </a:rPr>
                        <a:t>INFORMATION TECHNOLOGY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Placed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Average Wage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In Field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Full Time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FY22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YTD*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20.32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98%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98%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FY21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37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$17.26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100%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97%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FY20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48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$16.89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100%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96%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FY19</a:t>
                      </a:r>
                    </a:p>
                  </a:txBody>
                  <a:tcPr marL="14478" marR="14478" marT="1447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14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$17.00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100%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100%</a:t>
                      </a:r>
                    </a:p>
                  </a:txBody>
                  <a:tcPr marL="14478" marR="14478" marT="14478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71940"/>
              </p:ext>
            </p:extLst>
          </p:nvPr>
        </p:nvGraphicFramePr>
        <p:xfrm>
          <a:off x="431799" y="887914"/>
          <a:ext cx="7095092" cy="1660209"/>
        </p:xfrm>
        <a:graphic>
          <a:graphicData uri="http://schemas.openxmlformats.org/drawingml/2006/table">
            <a:tbl>
              <a:tblPr/>
              <a:tblGrid>
                <a:gridCol w="1170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7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2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1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536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432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2408E"/>
                          </a:solidFill>
                          <a:effectLst/>
                          <a:latin typeface="Proxima Nova Rg" panose="02000506030000020004" pitchFamily="2" charset="77"/>
                        </a:rPr>
                        <a:t>CONSTRUCTION</a:t>
                      </a:r>
                    </a:p>
                  </a:txBody>
                  <a:tcPr marL="14289" marR="14289" marT="142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289" marR="14289" marT="142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Placed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Average Wage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In Field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Proxima Nova Rg" panose="02000506030000020004" pitchFamily="2" charset="77"/>
                        </a:rPr>
                        <a:t>Full Time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2" charset="77"/>
                        </a:rPr>
                        <a:t>FY22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2" charset="77"/>
                        </a:rPr>
                        <a:t>YTD*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289" marR="14289" marT="142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2" charset="77"/>
                        </a:rPr>
                        <a:t>121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2" charset="77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2" charset="77"/>
                        </a:rPr>
                        <a:t>20.73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2" charset="77"/>
                        </a:rPr>
                        <a:t>99%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roxima Nova Rg" panose="02000506030000020004" pitchFamily="2" charset="77"/>
                        </a:rPr>
                        <a:t>98%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oxima Nova Rg" panose="02000506030000020004" pitchFamily="2" charset="77"/>
                      </a:endParaRP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FY21</a:t>
                      </a:r>
                    </a:p>
                  </a:txBody>
                  <a:tcPr marL="14289" marR="14289" marT="142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122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$18.48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98%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93%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FY20</a:t>
                      </a:r>
                    </a:p>
                  </a:txBody>
                  <a:tcPr marL="14289" marR="14289" marT="142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144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$18.16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99%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92%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FY19</a:t>
                      </a:r>
                    </a:p>
                  </a:txBody>
                  <a:tcPr marL="14289" marR="14289" marT="14289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264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$17.05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94%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Proxima Nova Rg" panose="02000506030000020004" pitchFamily="2" charset="77"/>
                        </a:rPr>
                        <a:t>94%</a:t>
                      </a:r>
                    </a:p>
                  </a:txBody>
                  <a:tcPr marL="14289" marR="14289" marT="14289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4C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438084" y="6537989"/>
            <a:ext cx="17059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rgbClr val="1F497D"/>
                </a:solidFill>
                <a:ea typeface="Calibri" panose="020F0502020204030204" pitchFamily="34" charset="0"/>
              </a:rPr>
              <a:t>*July </a:t>
            </a:r>
            <a:r>
              <a:rPr lang="en-US" sz="1000" i="1" dirty="0">
                <a:solidFill>
                  <a:srgbClr val="1F497D"/>
                </a:solidFill>
                <a:ea typeface="Calibri" panose="020F0502020204030204" pitchFamily="34" charset="0"/>
              </a:rPr>
              <a:t>1 2021 – </a:t>
            </a:r>
            <a:r>
              <a:rPr lang="en-US" sz="1000" i="1" dirty="0" smtClean="0">
                <a:solidFill>
                  <a:srgbClr val="1F497D"/>
                </a:solidFill>
                <a:ea typeface="Calibri" panose="020F0502020204030204" pitchFamily="34" charset="0"/>
              </a:rPr>
              <a:t>March </a:t>
            </a:r>
            <a:r>
              <a:rPr lang="en-US" sz="1000" i="1" dirty="0" smtClean="0">
                <a:solidFill>
                  <a:srgbClr val="1F497D"/>
                </a:solidFill>
                <a:ea typeface="Calibri" panose="020F0502020204030204" pitchFamily="34" charset="0"/>
              </a:rPr>
              <a:t>8, </a:t>
            </a:r>
            <a:r>
              <a:rPr lang="en-US" sz="1000" i="1" dirty="0" smtClean="0">
                <a:solidFill>
                  <a:srgbClr val="1F497D"/>
                </a:solidFill>
                <a:ea typeface="Calibri" panose="020F0502020204030204" pitchFamily="34" charset="0"/>
              </a:rPr>
              <a:t>2022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3040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404431"/>
          </a:xfrm>
          <a:prstGeom prst="rect">
            <a:avLst/>
          </a:prstGeom>
        </p:spPr>
      </p:pic>
      <p:pic>
        <p:nvPicPr>
          <p:cNvPr id="2050" name="Char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8"/>
          <a:stretch>
            <a:fillRect/>
          </a:stretch>
        </p:blipFill>
        <p:spPr bwMode="auto">
          <a:xfrm>
            <a:off x="14674" y="1408793"/>
            <a:ext cx="9019259" cy="545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556" y="5667071"/>
            <a:ext cx="48923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Actu</a:t>
            </a:r>
            <a:r>
              <a:rPr lang="en-US" sz="900" dirty="0" smtClean="0"/>
              <a:t>a</a:t>
            </a:r>
            <a:r>
              <a:rPr lang="en-US" sz="900" b="1" dirty="0" smtClean="0"/>
              <a:t>l</a:t>
            </a:r>
            <a:endParaRPr lang="en-US" sz="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15646" y="5667071"/>
            <a:ext cx="48923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Actu</a:t>
            </a:r>
            <a:r>
              <a:rPr lang="en-US" sz="900" dirty="0" smtClean="0"/>
              <a:t>a</a:t>
            </a:r>
            <a:r>
              <a:rPr lang="en-US" sz="900" b="1" dirty="0" smtClean="0"/>
              <a:t>l</a:t>
            </a:r>
            <a:endParaRPr lang="en-US" sz="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69557" y="5667071"/>
            <a:ext cx="489236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Actu</a:t>
            </a:r>
            <a:r>
              <a:rPr lang="en-US" sz="900" dirty="0" smtClean="0"/>
              <a:t>a</a:t>
            </a:r>
            <a:r>
              <a:rPr lang="en-US" sz="900" b="1" dirty="0" smtClean="0"/>
              <a:t>l</a:t>
            </a:r>
            <a:endParaRPr lang="en-US" sz="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8258" y="5667071"/>
            <a:ext cx="407484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Goal</a:t>
            </a:r>
            <a:endParaRPr lang="en-US" sz="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96376" y="5667071"/>
            <a:ext cx="407484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Goal</a:t>
            </a:r>
            <a:endParaRPr lang="en-US" sz="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24494" y="5667071"/>
            <a:ext cx="407484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Goal</a:t>
            </a:r>
            <a:endParaRPr lang="en-US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52612" y="5667071"/>
            <a:ext cx="407484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Goal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674" y="150257"/>
            <a:ext cx="787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&amp; GROWTH</a:t>
            </a:r>
            <a:endParaRPr lang="en-US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4268" y="2917246"/>
            <a:ext cx="37242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174698"/>
                </a:solidFill>
                <a:latin typeface="Open Sans"/>
              </a:rPr>
              <a:t>A </a:t>
            </a:r>
            <a:r>
              <a:rPr lang="en-US" sz="1500" b="1" dirty="0">
                <a:solidFill>
                  <a:srgbClr val="174698"/>
                </a:solidFill>
                <a:latin typeface="Open Sans"/>
              </a:rPr>
              <a:t>local virtual network </a:t>
            </a:r>
            <a:r>
              <a:rPr lang="en-US" sz="1500" dirty="0">
                <a:latin typeface="Open Sans"/>
              </a:rPr>
              <a:t>will connect low-income communities of color to in-demand, high-wage IT occupations and </a:t>
            </a:r>
            <a:r>
              <a:rPr lang="en-US" sz="1500" dirty="0" smtClean="0">
                <a:latin typeface="Open Sans"/>
              </a:rPr>
              <a:t>employers.</a:t>
            </a:r>
          </a:p>
          <a:p>
            <a:endParaRPr lang="en-US" sz="1500" dirty="0">
              <a:latin typeface="Open Sans"/>
            </a:endParaRPr>
          </a:p>
          <a:p>
            <a:r>
              <a:rPr lang="en-US" sz="1500" dirty="0" smtClean="0">
                <a:latin typeface="Open Sans"/>
              </a:rPr>
              <a:t>Summit Academy OIC will expand accredited training offerings to broader metro area, at </a:t>
            </a:r>
            <a:r>
              <a:rPr lang="en-US" sz="1500" b="1" dirty="0" smtClean="0">
                <a:solidFill>
                  <a:srgbClr val="174698"/>
                </a:solidFill>
                <a:latin typeface="Open Sans"/>
              </a:rPr>
              <a:t>no out-of-pocket costs </a:t>
            </a:r>
            <a:r>
              <a:rPr lang="en-US" sz="1500" dirty="0" smtClean="0">
                <a:latin typeface="Open Sans"/>
              </a:rPr>
              <a:t>to the enrolled students. </a:t>
            </a:r>
            <a:endParaRPr lang="en-US" sz="1500" dirty="0">
              <a:latin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14" y="-4077"/>
            <a:ext cx="9144000" cy="14044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7314" y="187519"/>
            <a:ext cx="787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METRO WIDE </a:t>
            </a:r>
            <a:r>
              <a:rPr lang="en-US" sz="2000" b="1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</a:p>
        </p:txBody>
      </p:sp>
      <p:pic>
        <p:nvPicPr>
          <p:cNvPr id="2052" name="Picture 4" descr="How Twin Cities Metro Counties Stack Up - Mpls.St.Paul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9" y="1471084"/>
            <a:ext cx="5200649" cy="52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Summit Academy OICMission, Vision, Values - Summit Academy O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Map Of Minnesota Free And Prin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53792"/>
            <a:ext cx="4743926" cy="52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 rot="5400000">
            <a:off x="5186236" y="3176135"/>
            <a:ext cx="3261953" cy="3835424"/>
          </a:xfrm>
          <a:prstGeom prst="wedgeRectCallout">
            <a:avLst>
              <a:gd name="adj1" fmla="val -17394"/>
              <a:gd name="adj2" fmla="val 7958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14" y="-4077"/>
            <a:ext cx="9144000" cy="1404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314" y="187519"/>
            <a:ext cx="787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SUMMIT </a:t>
            </a:r>
            <a:r>
              <a:rPr lang="en-US" sz="2000" b="1" dirty="0">
                <a:solidFill>
                  <a:srgbClr val="FFC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INVESTMENT IN THE FUTURE </a:t>
            </a:r>
          </a:p>
        </p:txBody>
      </p:sp>
      <p:pic>
        <p:nvPicPr>
          <p:cNvPr id="1038" name="Picture 14" descr="Summit Academy OICHome - Summit Academy O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35" y="5330147"/>
            <a:ext cx="558550" cy="5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026922" y="1474836"/>
            <a:ext cx="75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300" dirty="0" smtClean="0">
                <a:solidFill>
                  <a:srgbClr val="174698"/>
                </a:solidFill>
              </a:rPr>
              <a:t>STATEWIDE REGIONAL VIRTUAL NETWORK</a:t>
            </a:r>
            <a:endParaRPr lang="en-US" sz="2400" b="1" spc="300" dirty="0">
              <a:solidFill>
                <a:srgbClr val="174698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75395" y="3601611"/>
            <a:ext cx="3335866" cy="3010000"/>
            <a:chOff x="5469468" y="3098800"/>
            <a:chExt cx="3335866" cy="3010000"/>
          </a:xfrm>
        </p:grpSpPr>
        <p:sp>
          <p:nvSpPr>
            <p:cNvPr id="53" name="TextBox 52"/>
            <p:cNvSpPr txBox="1"/>
            <p:nvPr/>
          </p:nvSpPr>
          <p:spPr>
            <a:xfrm>
              <a:off x="7177571" y="4590145"/>
              <a:ext cx="1556579" cy="1413758"/>
            </a:xfrm>
            <a:prstGeom prst="rect">
              <a:avLst/>
            </a:prstGeom>
            <a:solidFill>
              <a:srgbClr val="BF900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Open Sans"/>
                </a:rPr>
                <a:t>PEER INSTITUTION ADVISORY COMMITTEE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6065" y="3169209"/>
              <a:ext cx="1568085" cy="13464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Open Sans"/>
                </a:rPr>
                <a:t>EMPLOYER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Open Sans"/>
                </a:rPr>
                <a:t>&amp;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Open Sans"/>
                </a:rPr>
                <a:t>COMMUNITY </a:t>
              </a:r>
              <a:br>
                <a:rPr lang="en-US" sz="1200" b="1" dirty="0">
                  <a:solidFill>
                    <a:schemeClr val="bg1"/>
                  </a:solidFill>
                  <a:latin typeface="Open Sans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Open Sans"/>
                </a:rPr>
                <a:t>PARTNERS 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48435" y="4593611"/>
              <a:ext cx="1505748" cy="1410292"/>
            </a:xfrm>
            <a:prstGeom prst="rect">
              <a:avLst/>
            </a:prstGeom>
            <a:solidFill>
              <a:srgbClr val="7F7F7F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Open Sans"/>
                </a:rPr>
                <a:t>FEDERAL &amp; STATE GUIDANCE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48435" y="3169209"/>
              <a:ext cx="1505748" cy="1346454"/>
            </a:xfrm>
            <a:prstGeom prst="rect">
              <a:avLst/>
            </a:prstGeom>
            <a:solidFill>
              <a:srgbClr val="FFCD00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200" b="1" dirty="0">
                <a:solidFill>
                  <a:schemeClr val="tx2"/>
                </a:solidFill>
                <a:latin typeface="Open Sans"/>
              </a:endParaRPr>
            </a:p>
          </p:txBody>
        </p:sp>
        <p:pic>
          <p:nvPicPr>
            <p:cNvPr id="1040" name="Picture 16" descr="Summit Academy OICHome - Summit Academy OI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008" y="4249423"/>
              <a:ext cx="857188" cy="8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5469468" y="3098800"/>
              <a:ext cx="3335866" cy="30100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75395" y="1838895"/>
            <a:ext cx="357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Expansion of local virtual delivery system to reach communities statewide. 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AutoShape 2" descr="Northwest Indian Community Development Center | Bemidji, MN | NWIC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6750" y="2620204"/>
            <a:ext cx="766231" cy="766231"/>
          </a:xfrm>
          <a:prstGeom prst="rect">
            <a:avLst/>
          </a:prstGeom>
        </p:spPr>
      </p:pic>
      <p:pic>
        <p:nvPicPr>
          <p:cNvPr id="1042" name="Picture 18" descr="OPPORTUNITIES INDUSTRIALIZATION CENTERS OF AMERICA INC - GuideStar Pro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5" y="3728918"/>
            <a:ext cx="1430682" cy="10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253"/>
            <a:ext cx="9144000" cy="1404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41" y="164833"/>
            <a:ext cx="6371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06" y="1232895"/>
            <a:ext cx="7098926" cy="5231845"/>
            <a:chOff x="596669" y="1411315"/>
            <a:chExt cx="7098926" cy="5231845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25EA9E8-B97E-344F-A7F5-4D49BF18941E}"/>
                </a:ext>
              </a:extLst>
            </p:cNvPr>
            <p:cNvSpPr/>
            <p:nvPr/>
          </p:nvSpPr>
          <p:spPr>
            <a:xfrm>
              <a:off x="3018235" y="4251245"/>
              <a:ext cx="2255798" cy="2391915"/>
            </a:xfrm>
            <a:prstGeom prst="rect">
              <a:avLst/>
            </a:prstGeom>
            <a:solidFill>
              <a:srgbClr val="334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669" y="1427628"/>
              <a:ext cx="2255798" cy="3377990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13" name="Picture 12" descr="A person wearing glasses&#10;&#10;Description automatically generated with low confidence"/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18235" y="1426988"/>
              <a:ext cx="2255796" cy="283464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03"/>
            <a:stretch/>
          </p:blipFill>
          <p:spPr>
            <a:xfrm>
              <a:off x="5439799" y="1411315"/>
              <a:ext cx="2255796" cy="2839930"/>
            </a:xfrm>
            <a:prstGeom prst="rect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AFAD5BCD-25A1-6D42-9C27-AD05003A9485}"/>
                </a:ext>
              </a:extLst>
            </p:cNvPr>
            <p:cNvSpPr/>
            <p:nvPr/>
          </p:nvSpPr>
          <p:spPr>
            <a:xfrm>
              <a:off x="596669" y="4271381"/>
              <a:ext cx="2255798" cy="2371779"/>
            </a:xfrm>
            <a:prstGeom prst="rect">
              <a:avLst/>
            </a:prstGeom>
            <a:solidFill>
              <a:srgbClr val="334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6307AF7-1F59-5C4D-99AF-0273C5331C47}"/>
                </a:ext>
              </a:extLst>
            </p:cNvPr>
            <p:cNvSpPr txBox="1"/>
            <p:nvPr/>
          </p:nvSpPr>
          <p:spPr>
            <a:xfrm>
              <a:off x="596669" y="4457648"/>
              <a:ext cx="225579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CD00"/>
                  </a:solidFill>
                  <a:latin typeface="Open Sans"/>
                </a:rPr>
                <a:t>Angel Morris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Open Sans"/>
                </a:rPr>
                <a:t>2020 Graduate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Open Sans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Open Sans"/>
                </a:rPr>
                <a:t>Service Desk Technician at </a:t>
              </a:r>
              <a:br>
                <a:rPr lang="en-US" sz="1200" dirty="0">
                  <a:solidFill>
                    <a:schemeClr val="bg1"/>
                  </a:solidFill>
                  <a:latin typeface="Open Sans"/>
                </a:rPr>
              </a:br>
              <a:r>
                <a:rPr lang="en-US" sz="1200" dirty="0">
                  <a:solidFill>
                    <a:schemeClr val="bg1"/>
                  </a:solidFill>
                  <a:latin typeface="Open Sans"/>
                </a:rPr>
                <a:t>Atomic Data</a:t>
              </a:r>
            </a:p>
            <a:p>
              <a:endParaRPr lang="en-US" sz="1200" dirty="0">
                <a:solidFill>
                  <a:schemeClr val="bg1"/>
                </a:solidFill>
                <a:latin typeface="Open Sans"/>
              </a:endParaRPr>
            </a:p>
            <a:p>
              <a:pPr algn="ctr"/>
              <a:r>
                <a:rPr lang="en-US" sz="1200" dirty="0">
                  <a:solidFill>
                    <a:srgbClr val="FFCD00"/>
                  </a:solidFill>
                  <a:latin typeface="Open Sans"/>
                </a:rPr>
                <a:t>Angel enrolled when she was let go from her retail job at the start of the pandemic.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F8067E45-60A6-D642-A86D-7BF4C30D7047}"/>
                </a:ext>
              </a:extLst>
            </p:cNvPr>
            <p:cNvSpPr txBox="1"/>
            <p:nvPr/>
          </p:nvSpPr>
          <p:spPr>
            <a:xfrm>
              <a:off x="3081930" y="4457648"/>
              <a:ext cx="212840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CD00"/>
                  </a:solidFill>
                  <a:latin typeface="Open Sans"/>
                </a:rPr>
                <a:t>Azra Jones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Open Sans"/>
                  <a:ea typeface="Times New Roman" panose="02020603050405020304" pitchFamily="18" charset="0"/>
                </a:rPr>
                <a:t>2021 Graduate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Open Sans"/>
                <a:ea typeface="Times New Roman" panose="02020603050405020304" pitchFamily="18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Open Sans"/>
                  <a:ea typeface="Times New Roman" panose="02020603050405020304" pitchFamily="18" charset="0"/>
                </a:rPr>
                <a:t>Software Enterprise Apprentice at U.S. Bank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Open Sans"/>
              </a:endParaRPr>
            </a:p>
            <a:p>
              <a:pPr algn="ctr"/>
              <a:r>
                <a:rPr lang="en-US" sz="1200" dirty="0">
                  <a:solidFill>
                    <a:srgbClr val="FFCD00"/>
                  </a:solidFill>
                  <a:latin typeface="Open Sans"/>
                </a:rPr>
                <a:t>Azra left his part-time, low-wage job as a grocery store clerk to enroll at Summit.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25EA9E8-B97E-344F-A7F5-4D49BF18941E}"/>
              </a:ext>
            </a:extLst>
          </p:cNvPr>
          <p:cNvSpPr/>
          <p:nvPr/>
        </p:nvSpPr>
        <p:spPr>
          <a:xfrm>
            <a:off x="4848334" y="4072825"/>
            <a:ext cx="2255798" cy="2389097"/>
          </a:xfrm>
          <a:prstGeom prst="rect">
            <a:avLst/>
          </a:prstGeom>
          <a:solidFill>
            <a:srgbClr val="334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>
                <a:solidFill>
                  <a:srgbClr val="FFCD00"/>
                </a:solidFill>
                <a:latin typeface="Open Sans"/>
              </a:rPr>
              <a:t>Gerald Graffunder</a:t>
            </a:r>
          </a:p>
          <a:p>
            <a:pPr lvl="0" algn="ctr"/>
            <a:r>
              <a:rPr lang="en-US" sz="1200" dirty="0">
                <a:solidFill>
                  <a:prstClr val="white"/>
                </a:solidFill>
                <a:latin typeface="Open Sans"/>
              </a:rPr>
              <a:t>2021 Graduate</a:t>
            </a:r>
          </a:p>
          <a:p>
            <a:pPr lvl="0" algn="ctr"/>
            <a:endParaRPr lang="en-US" sz="1200" dirty="0">
              <a:solidFill>
                <a:prstClr val="white"/>
              </a:solidFill>
              <a:latin typeface="Open Sans"/>
            </a:endParaRPr>
          </a:p>
          <a:p>
            <a:pPr lvl="0" algn="ctr"/>
            <a:r>
              <a:rPr lang="en-US" sz="1200" dirty="0">
                <a:solidFill>
                  <a:prstClr val="white"/>
                </a:solidFill>
                <a:latin typeface="Open Sans"/>
              </a:rPr>
              <a:t>Service Desk Technician at Atomic Data</a:t>
            </a:r>
          </a:p>
          <a:p>
            <a:pPr lvl="0" algn="ctr"/>
            <a:endParaRPr lang="en-US" sz="1200" dirty="0">
              <a:solidFill>
                <a:srgbClr val="FFCD00"/>
              </a:solidFill>
              <a:latin typeface="Open Sans"/>
            </a:endParaRPr>
          </a:p>
          <a:p>
            <a:pPr lvl="0" algn="ctr"/>
            <a:r>
              <a:rPr lang="en-US" sz="1200" dirty="0">
                <a:solidFill>
                  <a:srgbClr val="FFCD00"/>
                </a:solidFill>
                <a:latin typeface="Open Sans"/>
              </a:rPr>
              <a:t>Gerald enrolled at Summit when his job in special education was eliminated when the pandemic began.</a:t>
            </a:r>
          </a:p>
        </p:txBody>
      </p:sp>
    </p:spTree>
    <p:extLst>
      <p:ext uri="{BB962C8B-B14F-4D97-AF65-F5344CB8AC3E}">
        <p14:creationId xmlns:p14="http://schemas.microsoft.com/office/powerpoint/2010/main" val="97358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55547</TotalTime>
  <Words>676</Words>
  <Application>Microsoft Office PowerPoint</Application>
  <PresentationFormat>On-screen Show (4:3)</PresentationFormat>
  <Paragraphs>183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Yu Gothic Medium</vt:lpstr>
      <vt:lpstr>Arial</vt:lpstr>
      <vt:lpstr>Calibri</vt:lpstr>
      <vt:lpstr>Calibri Light</vt:lpstr>
      <vt:lpstr>Open Sans</vt:lpstr>
      <vt:lpstr>Proxima Nova Black</vt:lpstr>
      <vt:lpstr>Proxima Nova Rg</vt:lpstr>
      <vt:lpstr>Proxima Nova Semibold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2025:  A Bridge to the Middle Class</dc:title>
  <dc:creator>Zach Feinberg</dc:creator>
  <cp:lastModifiedBy>Anne-Marie Kuiper</cp:lastModifiedBy>
  <cp:revision>235</cp:revision>
  <cp:lastPrinted>2020-01-06T18:44:20Z</cp:lastPrinted>
  <dcterms:created xsi:type="dcterms:W3CDTF">2020-01-03T14:52:31Z</dcterms:created>
  <dcterms:modified xsi:type="dcterms:W3CDTF">2022-03-11T15:00:12Z</dcterms:modified>
</cp:coreProperties>
</file>