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1"/>
  </p:notesMasterIdLst>
  <p:sldIdLst>
    <p:sldId id="256" r:id="rId2"/>
    <p:sldId id="539" r:id="rId3"/>
    <p:sldId id="540" r:id="rId4"/>
    <p:sldId id="541" r:id="rId5"/>
    <p:sldId id="542" r:id="rId6"/>
    <p:sldId id="544" r:id="rId7"/>
    <p:sldId id="545" r:id="rId8"/>
    <p:sldId id="537" r:id="rId9"/>
    <p:sldId id="53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3188"/>
  </p:normalViewPr>
  <p:slideViewPr>
    <p:cSldViewPr snapToGrid="0" snapToObjects="1">
      <p:cViewPr varScale="1">
        <p:scale>
          <a:sx n="105" d="100"/>
          <a:sy n="105" d="100"/>
        </p:scale>
        <p:origin x="200" y="4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23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BB54E-1B22-4C57-BE0B-B87E16CA7E5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E34B752-0363-48D8-97FF-4FE2ACFF66CB}">
      <dgm:prSet/>
      <dgm:spPr>
        <a:solidFill>
          <a:schemeClr val="accent6"/>
        </a:solidFill>
      </dgm:spPr>
      <dgm:t>
        <a:bodyPr/>
        <a:lstStyle/>
        <a:p>
          <a:r>
            <a:rPr lang="en-US" dirty="0"/>
            <a:t>They spend more on cars, or on taxis, than they can afford.</a:t>
          </a:r>
        </a:p>
      </dgm:t>
    </dgm:pt>
    <dgm:pt modelId="{284ACA88-BCE1-46FB-88AD-F70051DA4983}" type="parTrans" cxnId="{73BCF8CF-E83B-4BB7-83B8-EE157A82F87D}">
      <dgm:prSet/>
      <dgm:spPr/>
      <dgm:t>
        <a:bodyPr/>
        <a:lstStyle/>
        <a:p>
          <a:endParaRPr lang="en-US"/>
        </a:p>
      </dgm:t>
    </dgm:pt>
    <dgm:pt modelId="{78967E46-9D9A-44AA-9B0B-C3BAABAD92B9}" type="sibTrans" cxnId="{73BCF8CF-E83B-4BB7-83B8-EE157A82F87D}">
      <dgm:prSet/>
      <dgm:spPr/>
      <dgm:t>
        <a:bodyPr/>
        <a:lstStyle/>
        <a:p>
          <a:endParaRPr lang="en-US"/>
        </a:p>
      </dgm:t>
    </dgm:pt>
    <dgm:pt modelId="{FE6430A2-115E-6042-8397-B4CC183680D5}">
      <dgm:prSet/>
      <dgm:spPr/>
      <dgm:t>
        <a:bodyPr/>
        <a:lstStyle/>
        <a:p>
          <a:r>
            <a:rPr lang="en-US" dirty="0"/>
            <a:t>For many Minnesotans, the answer is “No”. So:</a:t>
          </a:r>
        </a:p>
      </dgm:t>
    </dgm:pt>
    <dgm:pt modelId="{8DCC3458-16C4-FC4E-AE4E-920C5E0C01CB}" type="parTrans" cxnId="{182D0FDB-E1F2-3040-95C3-FB189060BDBE}">
      <dgm:prSet/>
      <dgm:spPr/>
      <dgm:t>
        <a:bodyPr/>
        <a:lstStyle/>
        <a:p>
          <a:endParaRPr lang="en-US"/>
        </a:p>
      </dgm:t>
    </dgm:pt>
    <dgm:pt modelId="{0F589C32-9026-8241-A44E-78584A3926AA}" type="sibTrans" cxnId="{182D0FDB-E1F2-3040-95C3-FB189060BDBE}">
      <dgm:prSet/>
      <dgm:spPr/>
      <dgm:t>
        <a:bodyPr/>
        <a:lstStyle/>
        <a:p>
          <a:endParaRPr lang="en-US"/>
        </a:p>
      </dgm:t>
    </dgm:pt>
    <dgm:pt modelId="{6BE39DC2-2805-9A44-879C-05561F671741}">
      <dgm:prSet/>
      <dgm:spPr/>
      <dgm:t>
        <a:bodyPr/>
        <a:lstStyle/>
        <a:p>
          <a:r>
            <a:rPr lang="en-US" dirty="0"/>
            <a:t>Or, they can't get to work, to the doctor, to school</a:t>
          </a:r>
        </a:p>
      </dgm:t>
    </dgm:pt>
    <dgm:pt modelId="{35476CD6-B14D-3B42-BABD-88FF8196C1CA}" type="parTrans" cxnId="{9C46436C-BD17-9F49-964F-E243DD6A8564}">
      <dgm:prSet/>
      <dgm:spPr/>
      <dgm:t>
        <a:bodyPr/>
        <a:lstStyle/>
        <a:p>
          <a:endParaRPr lang="en-US"/>
        </a:p>
      </dgm:t>
    </dgm:pt>
    <dgm:pt modelId="{B884B5A2-51A8-3946-BCD5-7F2AC7E1AC76}" type="sibTrans" cxnId="{9C46436C-BD17-9F49-964F-E243DD6A8564}">
      <dgm:prSet/>
      <dgm:spPr/>
      <dgm:t>
        <a:bodyPr/>
        <a:lstStyle/>
        <a:p>
          <a:endParaRPr lang="en-US"/>
        </a:p>
      </dgm:t>
    </dgm:pt>
    <dgm:pt modelId="{69E626EF-03EB-2D42-BBDE-CA723BB90812}">
      <dgm:prSet/>
      <dgm:spPr/>
      <dgm:t>
        <a:bodyPr/>
        <a:lstStyle/>
        <a:p>
          <a:r>
            <a:rPr lang="en-US" dirty="0"/>
            <a:t>That inequity exists across Minnesota</a:t>
          </a:r>
        </a:p>
      </dgm:t>
    </dgm:pt>
    <dgm:pt modelId="{5E92D418-AD0A-7F47-91F8-7A9864BFA36D}" type="parTrans" cxnId="{7B22ACA6-442A-9A45-9B90-1F0D2EE296A8}">
      <dgm:prSet/>
      <dgm:spPr/>
      <dgm:t>
        <a:bodyPr/>
        <a:lstStyle/>
        <a:p>
          <a:endParaRPr lang="en-US"/>
        </a:p>
      </dgm:t>
    </dgm:pt>
    <dgm:pt modelId="{029D5838-B352-E54F-A2E0-F8427404267A}" type="sibTrans" cxnId="{7B22ACA6-442A-9A45-9B90-1F0D2EE296A8}">
      <dgm:prSet/>
      <dgm:spPr/>
      <dgm:t>
        <a:bodyPr/>
        <a:lstStyle/>
        <a:p>
          <a:endParaRPr lang="en-US"/>
        </a:p>
      </dgm:t>
    </dgm:pt>
    <dgm:pt modelId="{62DB3A00-C67C-F744-8275-6D9E108D1FF8}" type="pres">
      <dgm:prSet presAssocID="{2D2BB54E-1B22-4C57-BE0B-B87E16CA7E51}" presName="outerComposite" presStyleCnt="0">
        <dgm:presLayoutVars>
          <dgm:chMax val="5"/>
          <dgm:dir/>
          <dgm:resizeHandles val="exact"/>
        </dgm:presLayoutVars>
      </dgm:prSet>
      <dgm:spPr/>
    </dgm:pt>
    <dgm:pt modelId="{C24590C2-7709-B948-B2FA-40FC06194010}" type="pres">
      <dgm:prSet presAssocID="{2D2BB54E-1B22-4C57-BE0B-B87E16CA7E51}" presName="dummyMaxCanvas" presStyleCnt="0">
        <dgm:presLayoutVars/>
      </dgm:prSet>
      <dgm:spPr/>
    </dgm:pt>
    <dgm:pt modelId="{7A9C8B36-0638-804B-8D76-5035A5B1D52E}" type="pres">
      <dgm:prSet presAssocID="{2D2BB54E-1B22-4C57-BE0B-B87E16CA7E51}" presName="FourNodes_1" presStyleLbl="node1" presStyleIdx="0" presStyleCnt="4">
        <dgm:presLayoutVars>
          <dgm:bulletEnabled val="1"/>
        </dgm:presLayoutVars>
      </dgm:prSet>
      <dgm:spPr/>
    </dgm:pt>
    <dgm:pt modelId="{E89F439A-E04A-404A-BCD8-E07559474125}" type="pres">
      <dgm:prSet presAssocID="{2D2BB54E-1B22-4C57-BE0B-B87E16CA7E51}" presName="FourNodes_2" presStyleLbl="node1" presStyleIdx="1" presStyleCnt="4">
        <dgm:presLayoutVars>
          <dgm:bulletEnabled val="1"/>
        </dgm:presLayoutVars>
      </dgm:prSet>
      <dgm:spPr/>
    </dgm:pt>
    <dgm:pt modelId="{769D8D45-1701-814E-B95B-B5FC3482DC3F}" type="pres">
      <dgm:prSet presAssocID="{2D2BB54E-1B22-4C57-BE0B-B87E16CA7E51}" presName="FourNodes_3" presStyleLbl="node1" presStyleIdx="2" presStyleCnt="4">
        <dgm:presLayoutVars>
          <dgm:bulletEnabled val="1"/>
        </dgm:presLayoutVars>
      </dgm:prSet>
      <dgm:spPr/>
    </dgm:pt>
    <dgm:pt modelId="{451C039E-1663-3A41-89C3-AC5D2619061D}" type="pres">
      <dgm:prSet presAssocID="{2D2BB54E-1B22-4C57-BE0B-B87E16CA7E51}" presName="FourNodes_4" presStyleLbl="node1" presStyleIdx="3" presStyleCnt="4">
        <dgm:presLayoutVars>
          <dgm:bulletEnabled val="1"/>
        </dgm:presLayoutVars>
      </dgm:prSet>
      <dgm:spPr/>
    </dgm:pt>
    <dgm:pt modelId="{0862263D-36A2-C741-BF5F-B727E52941CE}" type="pres">
      <dgm:prSet presAssocID="{2D2BB54E-1B22-4C57-BE0B-B87E16CA7E51}" presName="FourConn_1-2" presStyleLbl="fgAccFollowNode1" presStyleIdx="0" presStyleCnt="3">
        <dgm:presLayoutVars>
          <dgm:bulletEnabled val="1"/>
        </dgm:presLayoutVars>
      </dgm:prSet>
      <dgm:spPr/>
    </dgm:pt>
    <dgm:pt modelId="{7C510F6E-AC36-2C42-85B2-6CDF8AE473CD}" type="pres">
      <dgm:prSet presAssocID="{2D2BB54E-1B22-4C57-BE0B-B87E16CA7E51}" presName="FourConn_2-3" presStyleLbl="fgAccFollowNode1" presStyleIdx="1" presStyleCnt="3">
        <dgm:presLayoutVars>
          <dgm:bulletEnabled val="1"/>
        </dgm:presLayoutVars>
      </dgm:prSet>
      <dgm:spPr/>
    </dgm:pt>
    <dgm:pt modelId="{2B7B2416-7FB0-9F45-8352-8BD65253FD09}" type="pres">
      <dgm:prSet presAssocID="{2D2BB54E-1B22-4C57-BE0B-B87E16CA7E51}" presName="FourConn_3-4" presStyleLbl="fgAccFollowNode1" presStyleIdx="2" presStyleCnt="3">
        <dgm:presLayoutVars>
          <dgm:bulletEnabled val="1"/>
        </dgm:presLayoutVars>
      </dgm:prSet>
      <dgm:spPr/>
    </dgm:pt>
    <dgm:pt modelId="{E24A65BF-7502-9C4C-B46A-BDD8A6C8537A}" type="pres">
      <dgm:prSet presAssocID="{2D2BB54E-1B22-4C57-BE0B-B87E16CA7E51}" presName="FourNodes_1_text" presStyleLbl="node1" presStyleIdx="3" presStyleCnt="4">
        <dgm:presLayoutVars>
          <dgm:bulletEnabled val="1"/>
        </dgm:presLayoutVars>
      </dgm:prSet>
      <dgm:spPr/>
    </dgm:pt>
    <dgm:pt modelId="{55C8D302-77DF-9941-B7CC-6A9B8D3A6435}" type="pres">
      <dgm:prSet presAssocID="{2D2BB54E-1B22-4C57-BE0B-B87E16CA7E51}" presName="FourNodes_2_text" presStyleLbl="node1" presStyleIdx="3" presStyleCnt="4">
        <dgm:presLayoutVars>
          <dgm:bulletEnabled val="1"/>
        </dgm:presLayoutVars>
      </dgm:prSet>
      <dgm:spPr/>
    </dgm:pt>
    <dgm:pt modelId="{B0FD0025-2353-224F-81F3-E6D7DF4BC34C}" type="pres">
      <dgm:prSet presAssocID="{2D2BB54E-1B22-4C57-BE0B-B87E16CA7E51}" presName="FourNodes_3_text" presStyleLbl="node1" presStyleIdx="3" presStyleCnt="4">
        <dgm:presLayoutVars>
          <dgm:bulletEnabled val="1"/>
        </dgm:presLayoutVars>
      </dgm:prSet>
      <dgm:spPr/>
    </dgm:pt>
    <dgm:pt modelId="{2BF356C9-B65A-DD4E-843F-70F77FBE5CA8}" type="pres">
      <dgm:prSet presAssocID="{2D2BB54E-1B22-4C57-BE0B-B87E16CA7E51}" presName="FourNodes_4_text" presStyleLbl="node1" presStyleIdx="3" presStyleCnt="4">
        <dgm:presLayoutVars>
          <dgm:bulletEnabled val="1"/>
        </dgm:presLayoutVars>
      </dgm:prSet>
      <dgm:spPr/>
    </dgm:pt>
  </dgm:ptLst>
  <dgm:cxnLst>
    <dgm:cxn modelId="{A817AF00-38C6-6A48-A6B9-AAA9C5B515EA}" type="presOf" srcId="{AE34B752-0363-48D8-97FF-4FE2ACFF66CB}" destId="{55C8D302-77DF-9941-B7CC-6A9B8D3A6435}" srcOrd="1" destOrd="0" presId="urn:microsoft.com/office/officeart/2005/8/layout/vProcess5"/>
    <dgm:cxn modelId="{B9354408-B904-FF46-B3E0-F89787478AEE}" type="presOf" srcId="{6BE39DC2-2805-9A44-879C-05561F671741}" destId="{769D8D45-1701-814E-B95B-B5FC3482DC3F}" srcOrd="0" destOrd="0" presId="urn:microsoft.com/office/officeart/2005/8/layout/vProcess5"/>
    <dgm:cxn modelId="{A550D024-479A-5C42-B6B7-1342616F4AAA}" type="presOf" srcId="{AE34B752-0363-48D8-97FF-4FE2ACFF66CB}" destId="{E89F439A-E04A-404A-BCD8-E07559474125}" srcOrd="0" destOrd="0" presId="urn:microsoft.com/office/officeart/2005/8/layout/vProcess5"/>
    <dgm:cxn modelId="{FE9A322D-E884-7B42-A007-FBDA201EB6CC}" type="presOf" srcId="{FE6430A2-115E-6042-8397-B4CC183680D5}" destId="{7A9C8B36-0638-804B-8D76-5035A5B1D52E}" srcOrd="0" destOrd="0" presId="urn:microsoft.com/office/officeart/2005/8/layout/vProcess5"/>
    <dgm:cxn modelId="{C46D9838-367D-6647-93A2-4EF7549868A2}" type="presOf" srcId="{B884B5A2-51A8-3946-BCD5-7F2AC7E1AC76}" destId="{2B7B2416-7FB0-9F45-8352-8BD65253FD09}" srcOrd="0" destOrd="0" presId="urn:microsoft.com/office/officeart/2005/8/layout/vProcess5"/>
    <dgm:cxn modelId="{0F1C563E-1E2F-FF40-89A7-EA0346482139}" type="presOf" srcId="{FE6430A2-115E-6042-8397-B4CC183680D5}" destId="{E24A65BF-7502-9C4C-B46A-BDD8A6C8537A}" srcOrd="1" destOrd="0" presId="urn:microsoft.com/office/officeart/2005/8/layout/vProcess5"/>
    <dgm:cxn modelId="{B7D09C57-2DD9-D544-9C05-A933E64E5EA7}" type="presOf" srcId="{69E626EF-03EB-2D42-BBDE-CA723BB90812}" destId="{451C039E-1663-3A41-89C3-AC5D2619061D}" srcOrd="0" destOrd="0" presId="urn:microsoft.com/office/officeart/2005/8/layout/vProcess5"/>
    <dgm:cxn modelId="{44210D5E-64E4-6E45-8E53-49DEB4DD5C4C}" type="presOf" srcId="{2D2BB54E-1B22-4C57-BE0B-B87E16CA7E51}" destId="{62DB3A00-C67C-F744-8275-6D9E108D1FF8}" srcOrd="0" destOrd="0" presId="urn:microsoft.com/office/officeart/2005/8/layout/vProcess5"/>
    <dgm:cxn modelId="{9C46436C-BD17-9F49-964F-E243DD6A8564}" srcId="{2D2BB54E-1B22-4C57-BE0B-B87E16CA7E51}" destId="{6BE39DC2-2805-9A44-879C-05561F671741}" srcOrd="2" destOrd="0" parTransId="{35476CD6-B14D-3B42-BABD-88FF8196C1CA}" sibTransId="{B884B5A2-51A8-3946-BCD5-7F2AC7E1AC76}"/>
    <dgm:cxn modelId="{035CDD6D-8ABE-454B-91AD-181B578E97AB}" type="presOf" srcId="{78967E46-9D9A-44AA-9B0B-C3BAABAD92B9}" destId="{7C510F6E-AC36-2C42-85B2-6CDF8AE473CD}" srcOrd="0" destOrd="0" presId="urn:microsoft.com/office/officeart/2005/8/layout/vProcess5"/>
    <dgm:cxn modelId="{82A19D89-A79B-E549-BB03-B29F03D7F16A}" type="presOf" srcId="{6BE39DC2-2805-9A44-879C-05561F671741}" destId="{B0FD0025-2353-224F-81F3-E6D7DF4BC34C}" srcOrd="1" destOrd="0" presId="urn:microsoft.com/office/officeart/2005/8/layout/vProcess5"/>
    <dgm:cxn modelId="{7B22ACA6-442A-9A45-9B90-1F0D2EE296A8}" srcId="{2D2BB54E-1B22-4C57-BE0B-B87E16CA7E51}" destId="{69E626EF-03EB-2D42-BBDE-CA723BB90812}" srcOrd="3" destOrd="0" parTransId="{5E92D418-AD0A-7F47-91F8-7A9864BFA36D}" sibTransId="{029D5838-B352-E54F-A2E0-F8427404267A}"/>
    <dgm:cxn modelId="{6CF5C5A6-4671-DE42-8378-A0CAB29F47B2}" type="presOf" srcId="{0F589C32-9026-8241-A44E-78584A3926AA}" destId="{0862263D-36A2-C741-BF5F-B727E52941CE}" srcOrd="0" destOrd="0" presId="urn:microsoft.com/office/officeart/2005/8/layout/vProcess5"/>
    <dgm:cxn modelId="{73BCF8CF-E83B-4BB7-83B8-EE157A82F87D}" srcId="{2D2BB54E-1B22-4C57-BE0B-B87E16CA7E51}" destId="{AE34B752-0363-48D8-97FF-4FE2ACFF66CB}" srcOrd="1" destOrd="0" parTransId="{284ACA88-BCE1-46FB-88AD-F70051DA4983}" sibTransId="{78967E46-9D9A-44AA-9B0B-C3BAABAD92B9}"/>
    <dgm:cxn modelId="{E81851DA-5293-4A4E-8025-7624D4386BF6}" type="presOf" srcId="{69E626EF-03EB-2D42-BBDE-CA723BB90812}" destId="{2BF356C9-B65A-DD4E-843F-70F77FBE5CA8}" srcOrd="1" destOrd="0" presId="urn:microsoft.com/office/officeart/2005/8/layout/vProcess5"/>
    <dgm:cxn modelId="{182D0FDB-E1F2-3040-95C3-FB189060BDBE}" srcId="{2D2BB54E-1B22-4C57-BE0B-B87E16CA7E51}" destId="{FE6430A2-115E-6042-8397-B4CC183680D5}" srcOrd="0" destOrd="0" parTransId="{8DCC3458-16C4-FC4E-AE4E-920C5E0C01CB}" sibTransId="{0F589C32-9026-8241-A44E-78584A3926AA}"/>
    <dgm:cxn modelId="{12FC497A-D7D3-944A-9F69-976890476419}" type="presParOf" srcId="{62DB3A00-C67C-F744-8275-6D9E108D1FF8}" destId="{C24590C2-7709-B948-B2FA-40FC06194010}" srcOrd="0" destOrd="0" presId="urn:microsoft.com/office/officeart/2005/8/layout/vProcess5"/>
    <dgm:cxn modelId="{4C09FC18-FBDB-B441-8D0A-BF2ACBFB98FA}" type="presParOf" srcId="{62DB3A00-C67C-F744-8275-6D9E108D1FF8}" destId="{7A9C8B36-0638-804B-8D76-5035A5B1D52E}" srcOrd="1" destOrd="0" presId="urn:microsoft.com/office/officeart/2005/8/layout/vProcess5"/>
    <dgm:cxn modelId="{EB1746A4-629B-6C4E-AD2A-605B7B89A6C7}" type="presParOf" srcId="{62DB3A00-C67C-F744-8275-6D9E108D1FF8}" destId="{E89F439A-E04A-404A-BCD8-E07559474125}" srcOrd="2" destOrd="0" presId="urn:microsoft.com/office/officeart/2005/8/layout/vProcess5"/>
    <dgm:cxn modelId="{79256030-EE22-E642-BC81-8156CA2C7A05}" type="presParOf" srcId="{62DB3A00-C67C-F744-8275-6D9E108D1FF8}" destId="{769D8D45-1701-814E-B95B-B5FC3482DC3F}" srcOrd="3" destOrd="0" presId="urn:microsoft.com/office/officeart/2005/8/layout/vProcess5"/>
    <dgm:cxn modelId="{A6816BF6-AB4F-DF44-A7C2-9821A8F02BDA}" type="presParOf" srcId="{62DB3A00-C67C-F744-8275-6D9E108D1FF8}" destId="{451C039E-1663-3A41-89C3-AC5D2619061D}" srcOrd="4" destOrd="0" presId="urn:microsoft.com/office/officeart/2005/8/layout/vProcess5"/>
    <dgm:cxn modelId="{CBD8C4B3-B8E3-3343-9ECC-ED5742A47027}" type="presParOf" srcId="{62DB3A00-C67C-F744-8275-6D9E108D1FF8}" destId="{0862263D-36A2-C741-BF5F-B727E52941CE}" srcOrd="5" destOrd="0" presId="urn:microsoft.com/office/officeart/2005/8/layout/vProcess5"/>
    <dgm:cxn modelId="{92EA954F-55D1-294B-B31E-52740AAE1F9D}" type="presParOf" srcId="{62DB3A00-C67C-F744-8275-6D9E108D1FF8}" destId="{7C510F6E-AC36-2C42-85B2-6CDF8AE473CD}" srcOrd="6" destOrd="0" presId="urn:microsoft.com/office/officeart/2005/8/layout/vProcess5"/>
    <dgm:cxn modelId="{24FD094E-FE9C-4148-9726-5F04A845EC3B}" type="presParOf" srcId="{62DB3A00-C67C-F744-8275-6D9E108D1FF8}" destId="{2B7B2416-7FB0-9F45-8352-8BD65253FD09}" srcOrd="7" destOrd="0" presId="urn:microsoft.com/office/officeart/2005/8/layout/vProcess5"/>
    <dgm:cxn modelId="{DCC8CDF0-EFC8-654C-B8AA-5440AC9B98D6}" type="presParOf" srcId="{62DB3A00-C67C-F744-8275-6D9E108D1FF8}" destId="{E24A65BF-7502-9C4C-B46A-BDD8A6C8537A}" srcOrd="8" destOrd="0" presId="urn:microsoft.com/office/officeart/2005/8/layout/vProcess5"/>
    <dgm:cxn modelId="{7E4578B5-8DAA-5F42-BF11-B54091EECEFC}" type="presParOf" srcId="{62DB3A00-C67C-F744-8275-6D9E108D1FF8}" destId="{55C8D302-77DF-9941-B7CC-6A9B8D3A6435}" srcOrd="9" destOrd="0" presId="urn:microsoft.com/office/officeart/2005/8/layout/vProcess5"/>
    <dgm:cxn modelId="{37A90400-E1E7-F14F-B1BD-A0E66B2BCEA4}" type="presParOf" srcId="{62DB3A00-C67C-F744-8275-6D9E108D1FF8}" destId="{B0FD0025-2353-224F-81F3-E6D7DF4BC34C}" srcOrd="10" destOrd="0" presId="urn:microsoft.com/office/officeart/2005/8/layout/vProcess5"/>
    <dgm:cxn modelId="{A341F371-DBE7-F644-B3F5-F0EEBC7B879F}" type="presParOf" srcId="{62DB3A00-C67C-F744-8275-6D9E108D1FF8}" destId="{2BF356C9-B65A-DD4E-843F-70F77FBE5CA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C8B36-0638-804B-8D76-5035A5B1D52E}">
      <dsp:nvSpPr>
        <dsp:cNvPr id="0" name=""/>
        <dsp:cNvSpPr/>
      </dsp:nvSpPr>
      <dsp:spPr>
        <a:xfrm>
          <a:off x="0" y="0"/>
          <a:ext cx="8656320" cy="8214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For many Minnesotans, the answer is “No”. So:</a:t>
          </a:r>
        </a:p>
      </dsp:txBody>
      <dsp:txXfrm>
        <a:off x="24059" y="24059"/>
        <a:ext cx="7700515" cy="773317"/>
      </dsp:txXfrm>
    </dsp:sp>
    <dsp:sp modelId="{E89F439A-E04A-404A-BCD8-E07559474125}">
      <dsp:nvSpPr>
        <dsp:cNvPr id="0" name=""/>
        <dsp:cNvSpPr/>
      </dsp:nvSpPr>
      <dsp:spPr>
        <a:xfrm>
          <a:off x="724966" y="970787"/>
          <a:ext cx="8656320" cy="821435"/>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They spend more on cars, or on taxis, than they can afford.</a:t>
          </a:r>
        </a:p>
      </dsp:txBody>
      <dsp:txXfrm>
        <a:off x="749025" y="994846"/>
        <a:ext cx="7349301" cy="773317"/>
      </dsp:txXfrm>
    </dsp:sp>
    <dsp:sp modelId="{769D8D45-1701-814E-B95B-B5FC3482DC3F}">
      <dsp:nvSpPr>
        <dsp:cNvPr id="0" name=""/>
        <dsp:cNvSpPr/>
      </dsp:nvSpPr>
      <dsp:spPr>
        <a:xfrm>
          <a:off x="1439113" y="1941575"/>
          <a:ext cx="8656320" cy="8214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Or, they can't get to work, to the doctor, to school</a:t>
          </a:r>
        </a:p>
      </dsp:txBody>
      <dsp:txXfrm>
        <a:off x="1463172" y="1965634"/>
        <a:ext cx="7360122" cy="773317"/>
      </dsp:txXfrm>
    </dsp:sp>
    <dsp:sp modelId="{451C039E-1663-3A41-89C3-AC5D2619061D}">
      <dsp:nvSpPr>
        <dsp:cNvPr id="0" name=""/>
        <dsp:cNvSpPr/>
      </dsp:nvSpPr>
      <dsp:spPr>
        <a:xfrm>
          <a:off x="2164079" y="2912363"/>
          <a:ext cx="8656320" cy="8214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That inequity exists across Minnesota</a:t>
          </a:r>
        </a:p>
      </dsp:txBody>
      <dsp:txXfrm>
        <a:off x="2188138" y="2936422"/>
        <a:ext cx="7349301" cy="773317"/>
      </dsp:txXfrm>
    </dsp:sp>
    <dsp:sp modelId="{0862263D-36A2-C741-BF5F-B727E52941CE}">
      <dsp:nvSpPr>
        <dsp:cNvPr id="0" name=""/>
        <dsp:cNvSpPr/>
      </dsp:nvSpPr>
      <dsp:spPr>
        <a:xfrm>
          <a:off x="8122386" y="629145"/>
          <a:ext cx="533933" cy="5339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42521" y="629145"/>
        <a:ext cx="293663" cy="401785"/>
      </dsp:txXfrm>
    </dsp:sp>
    <dsp:sp modelId="{7C510F6E-AC36-2C42-85B2-6CDF8AE473CD}">
      <dsp:nvSpPr>
        <dsp:cNvPr id="0" name=""/>
        <dsp:cNvSpPr/>
      </dsp:nvSpPr>
      <dsp:spPr>
        <a:xfrm>
          <a:off x="8847353" y="1599932"/>
          <a:ext cx="533933" cy="5339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7488" y="1599932"/>
        <a:ext cx="293663" cy="401785"/>
      </dsp:txXfrm>
    </dsp:sp>
    <dsp:sp modelId="{2B7B2416-7FB0-9F45-8352-8BD65253FD09}">
      <dsp:nvSpPr>
        <dsp:cNvPr id="0" name=""/>
        <dsp:cNvSpPr/>
      </dsp:nvSpPr>
      <dsp:spPr>
        <a:xfrm>
          <a:off x="9561499" y="2570720"/>
          <a:ext cx="533933" cy="53393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681634" y="2570720"/>
        <a:ext cx="293663" cy="4017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BFCC7-FB19-2347-818C-7281C73748FB}"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8F96A-007C-6144-9C25-0AFA0BD6EFB0}" type="slidenum">
              <a:rPr lang="en-US" smtClean="0"/>
              <a:t>‹#›</a:t>
            </a:fld>
            <a:endParaRPr lang="en-US"/>
          </a:p>
        </p:txBody>
      </p:sp>
    </p:spTree>
    <p:extLst>
      <p:ext uri="{BB962C8B-B14F-4D97-AF65-F5344CB8AC3E}">
        <p14:creationId xmlns:p14="http://schemas.microsoft.com/office/powerpoint/2010/main" val="101695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8F96A-007C-6144-9C25-0AFA0BD6EFB0}" type="slidenum">
              <a:rPr lang="en-US" smtClean="0"/>
              <a:t>2</a:t>
            </a:fld>
            <a:endParaRPr lang="en-US"/>
          </a:p>
        </p:txBody>
      </p:sp>
    </p:spTree>
    <p:extLst>
      <p:ext uri="{BB962C8B-B14F-4D97-AF65-F5344CB8AC3E}">
        <p14:creationId xmlns:p14="http://schemas.microsoft.com/office/powerpoint/2010/main" val="34242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454545"/>
                </a:solidFill>
                <a:effectLst/>
                <a:latin typeface="Lato" panose="020F0502020204030203" pitchFamily="34" charset="0"/>
              </a:rPr>
              <a:t>Auto loan debt is the third-largest debt category behind mortgages and student loans. </a:t>
            </a:r>
          </a:p>
        </p:txBody>
      </p:sp>
      <p:sp>
        <p:nvSpPr>
          <p:cNvPr id="4" name="Slide Number Placeholder 3"/>
          <p:cNvSpPr>
            <a:spLocks noGrp="1"/>
          </p:cNvSpPr>
          <p:nvPr>
            <p:ph type="sldNum" sz="quarter" idx="10"/>
          </p:nvPr>
        </p:nvSpPr>
        <p:spPr/>
        <p:txBody>
          <a:bodyPr/>
          <a:lstStyle/>
          <a:p>
            <a:fld id="{70C8F96A-007C-6144-9C25-0AFA0BD6EFB0}" type="slidenum">
              <a:rPr lang="en-US" smtClean="0"/>
              <a:t>8</a:t>
            </a:fld>
            <a:endParaRPr lang="en-US"/>
          </a:p>
        </p:txBody>
      </p:sp>
    </p:spTree>
    <p:extLst>
      <p:ext uri="{BB962C8B-B14F-4D97-AF65-F5344CB8AC3E}">
        <p14:creationId xmlns:p14="http://schemas.microsoft.com/office/powerpoint/2010/main" val="285996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9A44-18FB-B14F-83BD-133164069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4FEBD3-EAFF-7941-A15A-9E05D65C1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AAE18-DAC8-F344-B147-49CB7B0BBF5A}"/>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5" name="Footer Placeholder 4">
            <a:extLst>
              <a:ext uri="{FF2B5EF4-FFF2-40B4-BE49-F238E27FC236}">
                <a16:creationId xmlns:a16="http://schemas.microsoft.com/office/drawing/2014/main" id="{AE31EF94-2388-424B-999A-B4DA231AE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C5A6D-39EE-2748-9954-9606B062CBC1}"/>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422098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029D-FC81-D94F-9675-EAC69CDDBE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C56FB-BD49-F244-A7E3-D2B847B744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5A338-FF72-5D4F-899B-C37FE312A2FF}"/>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5" name="Footer Placeholder 4">
            <a:extLst>
              <a:ext uri="{FF2B5EF4-FFF2-40B4-BE49-F238E27FC236}">
                <a16:creationId xmlns:a16="http://schemas.microsoft.com/office/drawing/2014/main" id="{F7FAC9B0-1E51-7147-9AD9-D33F26210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A7FE1-16FF-CD4B-9F10-5E9625198F0E}"/>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53660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A9FF5A-488E-974A-8D46-3D08FCD954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66DB7E-20D6-9D4B-850F-BFC35235B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D0FC1-B694-A54B-B2C0-26E888169300}"/>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5" name="Footer Placeholder 4">
            <a:extLst>
              <a:ext uri="{FF2B5EF4-FFF2-40B4-BE49-F238E27FC236}">
                <a16:creationId xmlns:a16="http://schemas.microsoft.com/office/drawing/2014/main" id="{06801058-294D-1B48-80A0-E24062B44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A8FB3-AEC0-FB40-97FF-C5A41C5F57B4}"/>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389795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106B-7C71-EF44-8CFF-8DE7A108CC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7300AE7-F523-5E42-83B9-C30655D948E3}"/>
              </a:ext>
            </a:extLst>
          </p:cNvPr>
          <p:cNvSpPr>
            <a:spLocks noGrp="1"/>
          </p:cNvSpPr>
          <p:nvPr>
            <p:ph type="body"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13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F9BD-7E36-1B4B-9123-218EE4E807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1B8A4-1CEA-5342-B22F-6B3823464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8FDE7-4FA2-C143-83EA-1AC5DB0CEEBD}"/>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5" name="Footer Placeholder 4">
            <a:extLst>
              <a:ext uri="{FF2B5EF4-FFF2-40B4-BE49-F238E27FC236}">
                <a16:creationId xmlns:a16="http://schemas.microsoft.com/office/drawing/2014/main" id="{64042098-7AD2-E748-B07D-A6317A646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81F91-04BB-C642-B0C2-7DA27ECEE09C}"/>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411938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B88C-B7F8-9343-8589-51B9BAD63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3CA08-60AA-7E46-AD34-DF9EAE22B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B5AB5-B626-1241-BBB5-3C8CC2B47AE1}"/>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5" name="Footer Placeholder 4">
            <a:extLst>
              <a:ext uri="{FF2B5EF4-FFF2-40B4-BE49-F238E27FC236}">
                <a16:creationId xmlns:a16="http://schemas.microsoft.com/office/drawing/2014/main" id="{6D92E88D-6848-6647-847F-590336F3B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612AE-82DE-2B4E-A21F-C943B427105D}"/>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150981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3DA5-95F8-0D4F-A280-889055FED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92980-BB05-6E47-8E5F-2BBA97D43B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0CB53-2B7E-134B-AD7C-28760285A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7A112E-3345-0F41-84E5-7647CA1F8EA0}"/>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6" name="Footer Placeholder 5">
            <a:extLst>
              <a:ext uri="{FF2B5EF4-FFF2-40B4-BE49-F238E27FC236}">
                <a16:creationId xmlns:a16="http://schemas.microsoft.com/office/drawing/2014/main" id="{214FD45C-069B-8147-ADC5-3FDD23B9F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FB1F1-4AEF-6846-BE83-6995FF8C4AF8}"/>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128121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D106-AF2B-1D48-9930-9812EB150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995C3-61BE-A743-AFFF-E7D723FD6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9092E3-E521-8E43-B2FD-681C36B4B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E1E7C8-A045-5C4C-B49E-125E68D55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3424D-7513-1A4F-904B-2CB9DCDA1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BB15ED-4DD3-374A-86E0-1A2F6ACAFFFC}"/>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8" name="Footer Placeholder 7">
            <a:extLst>
              <a:ext uri="{FF2B5EF4-FFF2-40B4-BE49-F238E27FC236}">
                <a16:creationId xmlns:a16="http://schemas.microsoft.com/office/drawing/2014/main" id="{DD86C520-37ED-EC46-9EE1-5F62F9C8E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71F218-51DE-FC48-A36A-7663DADC447A}"/>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227010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9348-B3D2-EA40-AB70-FE1A0B607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8FC2F-9D74-C04D-B375-869EBEBD1367}"/>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4" name="Footer Placeholder 3">
            <a:extLst>
              <a:ext uri="{FF2B5EF4-FFF2-40B4-BE49-F238E27FC236}">
                <a16:creationId xmlns:a16="http://schemas.microsoft.com/office/drawing/2014/main" id="{6A28F400-11CA-FB4E-AB71-33BE2B13C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A8F36F-4BD5-7144-A28E-D111024B4E9F}"/>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277486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AC98D-13BF-064B-BA10-E691078919F4}"/>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3" name="Footer Placeholder 2">
            <a:extLst>
              <a:ext uri="{FF2B5EF4-FFF2-40B4-BE49-F238E27FC236}">
                <a16:creationId xmlns:a16="http://schemas.microsoft.com/office/drawing/2014/main" id="{9F1E9634-C5E5-C54C-9CE3-4FE93F0340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5D4E58-8896-B34B-A3FE-7F1B937EA155}"/>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372987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149B-14AB-FF40-BC02-98F544854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B4A0FD-AF68-EB41-A421-35D42B8AB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7217AD-4ABA-8747-BA9F-CB407481D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B60EE-22F3-9E41-9DBD-6DF5C5EAB322}"/>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6" name="Footer Placeholder 5">
            <a:extLst>
              <a:ext uri="{FF2B5EF4-FFF2-40B4-BE49-F238E27FC236}">
                <a16:creationId xmlns:a16="http://schemas.microsoft.com/office/drawing/2014/main" id="{4D4F1079-A8DA-1241-AFD8-A341EE987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EF9B2-4DCF-504E-B03C-60F4B45ED26A}"/>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290332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B68-C2F8-0A43-A133-D6E0EE4DD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9370E-DA5E-3A4D-9B96-BE6DD680E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9FDC5A-C0A8-AF44-98BC-B8AA42772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5535B-CCDC-224B-95C0-5C79642E8400}"/>
              </a:ext>
            </a:extLst>
          </p:cNvPr>
          <p:cNvSpPr>
            <a:spLocks noGrp="1"/>
          </p:cNvSpPr>
          <p:nvPr>
            <p:ph type="dt" sz="half" idx="10"/>
          </p:nvPr>
        </p:nvSpPr>
        <p:spPr/>
        <p:txBody>
          <a:bodyPr/>
          <a:lstStyle/>
          <a:p>
            <a:fld id="{74C72A74-3680-114F-9EFC-2D762CB1C97C}" type="datetimeFigureOut">
              <a:rPr lang="en-US" smtClean="0"/>
              <a:t>1/31/23</a:t>
            </a:fld>
            <a:endParaRPr lang="en-US"/>
          </a:p>
        </p:txBody>
      </p:sp>
      <p:sp>
        <p:nvSpPr>
          <p:cNvPr id="6" name="Footer Placeholder 5">
            <a:extLst>
              <a:ext uri="{FF2B5EF4-FFF2-40B4-BE49-F238E27FC236}">
                <a16:creationId xmlns:a16="http://schemas.microsoft.com/office/drawing/2014/main" id="{CE6CE305-C226-204D-9F98-57033A055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CEC1D-89EF-0E46-B03B-EBFA91F1D589}"/>
              </a:ext>
            </a:extLst>
          </p:cNvPr>
          <p:cNvSpPr>
            <a:spLocks noGrp="1"/>
          </p:cNvSpPr>
          <p:nvPr>
            <p:ph type="sldNum" sz="quarter" idx="12"/>
          </p:nvPr>
        </p:nvSpPr>
        <p:spPr/>
        <p:txBody>
          <a:bodyPr/>
          <a:lstStyle/>
          <a:p>
            <a:fld id="{EBB7B406-60BF-8948-B5A9-D31A59F44530}" type="slidenum">
              <a:rPr lang="en-US" smtClean="0"/>
              <a:t>‹#›</a:t>
            </a:fld>
            <a:endParaRPr lang="en-US"/>
          </a:p>
        </p:txBody>
      </p:sp>
    </p:spTree>
    <p:extLst>
      <p:ext uri="{BB962C8B-B14F-4D97-AF65-F5344CB8AC3E}">
        <p14:creationId xmlns:p14="http://schemas.microsoft.com/office/powerpoint/2010/main" val="52944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9C13B-70F1-C54F-8C13-48791CC8A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55EAC6-11CC-6E49-AAC2-69F34C924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F67E5-193A-3D44-82BA-B00D06DD3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72A74-3680-114F-9EFC-2D762CB1C97C}" type="datetimeFigureOut">
              <a:rPr lang="en-US" smtClean="0"/>
              <a:t>1/31/23</a:t>
            </a:fld>
            <a:endParaRPr lang="en-US"/>
          </a:p>
        </p:txBody>
      </p:sp>
      <p:sp>
        <p:nvSpPr>
          <p:cNvPr id="5" name="Footer Placeholder 4">
            <a:extLst>
              <a:ext uri="{FF2B5EF4-FFF2-40B4-BE49-F238E27FC236}">
                <a16:creationId xmlns:a16="http://schemas.microsoft.com/office/drawing/2014/main" id="{43EBBDAF-9193-4D49-9E5D-3861A8029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237292-2A23-874E-8964-07467C732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7B406-60BF-8948-B5A9-D31A59F44530}" type="slidenum">
              <a:rPr lang="en-US" smtClean="0"/>
              <a:t>‹#›</a:t>
            </a:fld>
            <a:endParaRPr lang="en-US"/>
          </a:p>
        </p:txBody>
      </p:sp>
    </p:spTree>
    <p:extLst>
      <p:ext uri="{BB962C8B-B14F-4D97-AF65-F5344CB8AC3E}">
        <p14:creationId xmlns:p14="http://schemas.microsoft.com/office/powerpoint/2010/main" val="7700631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nn.com/2022/01/20/economy/used-car-prices/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publish.manheim.com/content/dam/consulting/ManheimUsedVehicleValueIndex-LineGraph.png"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30DC-69AD-4843-A5D1-817727698C84}"/>
              </a:ext>
            </a:extLst>
          </p:cNvPr>
          <p:cNvSpPr>
            <a:spLocks noGrp="1"/>
          </p:cNvSpPr>
          <p:nvPr>
            <p:ph type="ctrTitle"/>
          </p:nvPr>
        </p:nvSpPr>
        <p:spPr>
          <a:xfrm>
            <a:off x="1092044" y="1013342"/>
            <a:ext cx="9984615" cy="2190414"/>
          </a:xfrm>
          <a:solidFill>
            <a:schemeClr val="bg1">
              <a:lumMod val="85000"/>
            </a:schemeClr>
          </a:solidFill>
        </p:spPr>
        <p:txBody>
          <a:bodyPr vert="horz" lIns="182880" tIns="365760" rIns="91440" bIns="182880" rtlCol="0" anchor="ctr">
            <a:normAutofit fontScale="90000"/>
          </a:bodyPr>
          <a:lstStyle/>
          <a:p>
            <a:pPr algn="l"/>
            <a:r>
              <a:rPr lang="en-US" sz="4400" b="1" kern="1200" dirty="0">
                <a:solidFill>
                  <a:schemeClr val="tx1"/>
                </a:solidFill>
                <a:latin typeface="+mn-lt"/>
                <a:ea typeface="+mj-ea"/>
                <a:cs typeface="+mj-cs"/>
              </a:rPr>
              <a:t>Can Minnesotans afford to</a:t>
            </a:r>
            <a:br>
              <a:rPr lang="en-US" sz="4400" b="1" kern="1200" dirty="0">
                <a:solidFill>
                  <a:schemeClr val="tx1"/>
                </a:solidFill>
                <a:latin typeface="+mn-lt"/>
                <a:ea typeface="+mj-ea"/>
                <a:cs typeface="+mj-cs"/>
              </a:rPr>
            </a:br>
            <a:r>
              <a:rPr lang="en-US" sz="4400" b="1" kern="1200" dirty="0">
                <a:solidFill>
                  <a:schemeClr val="tx1"/>
                </a:solidFill>
                <a:latin typeface="+mn-lt"/>
                <a:ea typeface="+mj-ea"/>
                <a:cs typeface="+mj-cs"/>
              </a:rPr>
              <a:t>go where they need to go?</a:t>
            </a:r>
            <a:br>
              <a:rPr lang="en-US" sz="4400" b="1" kern="1200" dirty="0">
                <a:solidFill>
                  <a:schemeClr val="tx1"/>
                </a:solidFill>
                <a:latin typeface="+mn-lt"/>
                <a:ea typeface="+mj-ea"/>
                <a:cs typeface="+mj-cs"/>
              </a:rPr>
            </a:br>
            <a:br>
              <a:rPr lang="en-US" sz="2700" b="1" kern="1200" dirty="0">
                <a:solidFill>
                  <a:schemeClr val="tx1"/>
                </a:solidFill>
                <a:latin typeface="+mn-lt"/>
                <a:ea typeface="+mj-ea"/>
                <a:cs typeface="+mj-cs"/>
              </a:rPr>
            </a:br>
            <a:r>
              <a:rPr lang="en-US" sz="3100" b="1" i="1" kern="1200" dirty="0">
                <a:solidFill>
                  <a:schemeClr val="tx1"/>
                </a:solidFill>
                <a:latin typeface="+mn-lt"/>
                <a:ea typeface="+mj-ea"/>
                <a:cs typeface="+mj-cs"/>
              </a:rPr>
              <a:t>A financial perspective on transportation equity</a:t>
            </a:r>
          </a:p>
        </p:txBody>
      </p:sp>
      <p:pic>
        <p:nvPicPr>
          <p:cNvPr id="5" name="Picture 4" descr="A picture containing text&#10;&#10;Description automatically generated">
            <a:extLst>
              <a:ext uri="{FF2B5EF4-FFF2-40B4-BE49-F238E27FC236}">
                <a16:creationId xmlns:a16="http://schemas.microsoft.com/office/drawing/2014/main" id="{7CEE3989-3C41-B143-BD12-56C79F32EBB4}"/>
              </a:ext>
            </a:extLst>
          </p:cNvPr>
          <p:cNvPicPr>
            <a:picLocks noChangeAspect="1"/>
          </p:cNvPicPr>
          <p:nvPr/>
        </p:nvPicPr>
        <p:blipFill>
          <a:blip r:embed="rId2"/>
          <a:stretch>
            <a:fillRect/>
          </a:stretch>
        </p:blipFill>
        <p:spPr>
          <a:xfrm>
            <a:off x="1243935" y="5226790"/>
            <a:ext cx="2777454" cy="898284"/>
          </a:xfrm>
          <a:prstGeom prst="rect">
            <a:avLst/>
          </a:prstGeom>
        </p:spPr>
      </p:pic>
      <p:sp>
        <p:nvSpPr>
          <p:cNvPr id="12" name="TextBox 11">
            <a:extLst>
              <a:ext uri="{FF2B5EF4-FFF2-40B4-BE49-F238E27FC236}">
                <a16:creationId xmlns:a16="http://schemas.microsoft.com/office/drawing/2014/main" id="{3A2613CC-D8D6-EB4F-BF2F-56F91F17CC4B}"/>
              </a:ext>
            </a:extLst>
          </p:cNvPr>
          <p:cNvSpPr txBox="1"/>
          <p:nvPr/>
        </p:nvSpPr>
        <p:spPr>
          <a:xfrm>
            <a:off x="6084352" y="3654244"/>
            <a:ext cx="4238257" cy="898284"/>
          </a:xfrm>
          <a:prstGeom prst="rect">
            <a:avLst/>
          </a:prstGeom>
        </p:spPr>
        <p:txBody>
          <a:bodyPr vert="horz" lIns="91440" tIns="91440" rIns="91440" bIns="45720" rtlCol="0" anchor="t">
            <a:normAutofit fontScale="92500" lnSpcReduction="20000"/>
          </a:bodyPr>
          <a:lstStyle/>
          <a:p>
            <a:pPr>
              <a:lnSpc>
                <a:spcPct val="90000"/>
              </a:lnSpc>
              <a:spcBef>
                <a:spcPts val="1000"/>
              </a:spcBef>
            </a:pPr>
            <a:r>
              <a:rPr lang="en-US" sz="2000" dirty="0"/>
              <a:t>House Transportation Finance and Policy Committee</a:t>
            </a:r>
          </a:p>
          <a:p>
            <a:pPr>
              <a:lnSpc>
                <a:spcPct val="90000"/>
              </a:lnSpc>
              <a:spcBef>
                <a:spcPts val="1000"/>
              </a:spcBef>
            </a:pPr>
            <a:r>
              <a:rPr lang="en-US" sz="2000" dirty="0"/>
              <a:t>February 2, 2023</a:t>
            </a:r>
          </a:p>
        </p:txBody>
      </p:sp>
      <p:sp>
        <p:nvSpPr>
          <p:cNvPr id="9" name="TextBox 8">
            <a:extLst>
              <a:ext uri="{FF2B5EF4-FFF2-40B4-BE49-F238E27FC236}">
                <a16:creationId xmlns:a16="http://schemas.microsoft.com/office/drawing/2014/main" id="{DCBF4D2D-7D44-E74B-A3F0-3171DF40EAF1}"/>
              </a:ext>
            </a:extLst>
          </p:cNvPr>
          <p:cNvSpPr txBox="1"/>
          <p:nvPr/>
        </p:nvSpPr>
        <p:spPr>
          <a:xfrm>
            <a:off x="1243935" y="3654244"/>
            <a:ext cx="4238257" cy="898284"/>
          </a:xfrm>
          <a:prstGeom prst="rect">
            <a:avLst/>
          </a:prstGeom>
        </p:spPr>
        <p:txBody>
          <a:bodyPr vert="horz" lIns="91440" tIns="91440" rIns="91440" bIns="45720" rtlCol="0" anchor="t">
            <a:normAutofit/>
          </a:bodyPr>
          <a:lstStyle/>
          <a:p>
            <a:pPr>
              <a:lnSpc>
                <a:spcPct val="90000"/>
              </a:lnSpc>
              <a:spcBef>
                <a:spcPts val="1000"/>
              </a:spcBef>
            </a:pPr>
            <a:r>
              <a:rPr lang="en-US" sz="2000" dirty="0"/>
              <a:t>Will Schroeer</a:t>
            </a:r>
          </a:p>
        </p:txBody>
      </p:sp>
      <p:cxnSp>
        <p:nvCxnSpPr>
          <p:cNvPr id="4" name="Straight Connector 3">
            <a:extLst>
              <a:ext uri="{FF2B5EF4-FFF2-40B4-BE49-F238E27FC236}">
                <a16:creationId xmlns:a16="http://schemas.microsoft.com/office/drawing/2014/main" id="{960DCFED-17D0-1C45-9A66-041563120F82}"/>
              </a:ext>
            </a:extLst>
          </p:cNvPr>
          <p:cNvCxnSpPr/>
          <p:nvPr/>
        </p:nvCxnSpPr>
        <p:spPr>
          <a:xfrm>
            <a:off x="1092044" y="3654244"/>
            <a:ext cx="99846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9282F8-9895-5F4A-A738-9E2DFFAA05C3}"/>
              </a:ext>
            </a:extLst>
          </p:cNvPr>
          <p:cNvCxnSpPr/>
          <p:nvPr/>
        </p:nvCxnSpPr>
        <p:spPr>
          <a:xfrm>
            <a:off x="1103692" y="4552528"/>
            <a:ext cx="99846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97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62B18D4-A18A-0148-B903-899B8B6941DD}"/>
              </a:ext>
            </a:extLst>
          </p:cNvPr>
          <p:cNvSpPr>
            <a:spLocks noGrp="1"/>
          </p:cNvSpPr>
          <p:nvPr>
            <p:ph idx="1"/>
          </p:nvPr>
        </p:nvSpPr>
        <p:spPr>
          <a:xfrm>
            <a:off x="685798" y="823080"/>
            <a:ext cx="10515600" cy="494124"/>
          </a:xfrm>
        </p:spPr>
        <p:txBody>
          <a:bodyPr>
            <a:normAutofit fontScale="92500" lnSpcReduction="10000"/>
          </a:bodyPr>
          <a:lstStyle/>
          <a:p>
            <a:pPr marL="0" indent="0">
              <a:buNone/>
            </a:pPr>
            <a:r>
              <a:rPr lang="en-US" sz="3200" b="1" dirty="0"/>
              <a:t>In 2022:</a:t>
            </a:r>
            <a:endParaRPr lang="en-US" sz="3600" dirty="0"/>
          </a:p>
        </p:txBody>
      </p:sp>
      <p:sp>
        <p:nvSpPr>
          <p:cNvPr id="5" name="Rectangle 4">
            <a:extLst>
              <a:ext uri="{FF2B5EF4-FFF2-40B4-BE49-F238E27FC236}">
                <a16:creationId xmlns:a16="http://schemas.microsoft.com/office/drawing/2014/main" id="{1BD0A169-861C-8D45-B85C-DDB2C68B2D11}"/>
              </a:ext>
            </a:extLst>
          </p:cNvPr>
          <p:cNvSpPr/>
          <p:nvPr/>
        </p:nvSpPr>
        <p:spPr>
          <a:xfrm>
            <a:off x="905106" y="4037799"/>
            <a:ext cx="10515599" cy="1846659"/>
          </a:xfrm>
          <a:prstGeom prst="rect">
            <a:avLst/>
          </a:prstGeom>
        </p:spPr>
        <p:txBody>
          <a:bodyPr wrap="square">
            <a:spAutoFit/>
          </a:bodyPr>
          <a:lstStyle/>
          <a:p>
            <a:endParaRPr lang="en-US" dirty="0">
              <a:solidFill>
                <a:srgbClr val="000000"/>
              </a:solidFill>
            </a:endParaRPr>
          </a:p>
          <a:p>
            <a:r>
              <a:rPr lang="en-US" sz="2000" b="1" i="0" u="none" strike="noStrike" dirty="0">
                <a:effectLst/>
                <a:latin typeface="var(--theme-headline__font-family)"/>
              </a:rPr>
              <a:t>“Americans needed to work five weeks more on average to afford a used car in 2021”</a:t>
            </a:r>
          </a:p>
          <a:p>
            <a:endParaRPr lang="en-US" i="0" u="none" strike="noStrike" dirty="0">
              <a:effectLst/>
              <a:latin typeface="var(--theme-headline__font-family)"/>
              <a:hlinkClick r:id="rId3"/>
            </a:endParaRPr>
          </a:p>
          <a:p>
            <a:r>
              <a:rPr lang="en-US" sz="1600" i="0" u="none" strike="noStrike" dirty="0">
                <a:effectLst/>
                <a:latin typeface="var(--theme-headline__font-family)"/>
                <a:hlinkClick r:id="rId3"/>
              </a:rPr>
              <a:t>www.cnn.com/2022/01/20/economy/used-car-prices/index.html</a:t>
            </a:r>
            <a:r>
              <a:rPr lang="en-US" sz="1600" b="1" dirty="0">
                <a:latin typeface="var(--theme-headline__font-family)"/>
              </a:rPr>
              <a:t> </a:t>
            </a:r>
            <a:endParaRPr lang="en-US" sz="1600" b="1" i="0" u="none" strike="noStrike" dirty="0">
              <a:effectLst/>
              <a:latin typeface="var(--theme-headline__font-family)"/>
            </a:endParaRPr>
          </a:p>
          <a:p>
            <a:pPr marL="285750" indent="-285750">
              <a:buFont typeface="Wingdings" pitchFamily="2" charset="2"/>
              <a:buChar char="§"/>
            </a:pPr>
            <a:endParaRPr lang="en-US" dirty="0">
              <a:solidFill>
                <a:srgbClr val="000000"/>
              </a:solidFill>
            </a:endParaRPr>
          </a:p>
          <a:p>
            <a:endParaRPr lang="en-US" sz="2400" dirty="0">
              <a:solidFill>
                <a:srgbClr val="000000"/>
              </a:solidFill>
            </a:endParaRPr>
          </a:p>
        </p:txBody>
      </p:sp>
      <p:pic>
        <p:nvPicPr>
          <p:cNvPr id="7" name="Picture 6">
            <a:extLst>
              <a:ext uri="{FF2B5EF4-FFF2-40B4-BE49-F238E27FC236}">
                <a16:creationId xmlns:a16="http://schemas.microsoft.com/office/drawing/2014/main" id="{B378644C-B89B-704B-8245-9F13D2351AF0}"/>
              </a:ext>
            </a:extLst>
          </p:cNvPr>
          <p:cNvPicPr>
            <a:picLocks noChangeAspect="1"/>
          </p:cNvPicPr>
          <p:nvPr/>
        </p:nvPicPr>
        <p:blipFill rotWithShape="1">
          <a:blip r:embed="rId4"/>
          <a:srcRect t="7771" r="39440" b="90241"/>
          <a:stretch/>
        </p:blipFill>
        <p:spPr>
          <a:xfrm>
            <a:off x="982366" y="2812218"/>
            <a:ext cx="7499432" cy="1246820"/>
          </a:xfrm>
          <a:prstGeom prst="rect">
            <a:avLst/>
          </a:prstGeom>
        </p:spPr>
      </p:pic>
      <p:pic>
        <p:nvPicPr>
          <p:cNvPr id="9" name="Picture 8" descr="A red and white sign&#10;&#10;Description automatically generated with medium confidence">
            <a:extLst>
              <a:ext uri="{FF2B5EF4-FFF2-40B4-BE49-F238E27FC236}">
                <a16:creationId xmlns:a16="http://schemas.microsoft.com/office/drawing/2014/main" id="{731E150E-2986-5F41-B075-E68EC260FF3F}"/>
              </a:ext>
            </a:extLst>
          </p:cNvPr>
          <p:cNvPicPr>
            <a:picLocks noChangeAspect="1"/>
          </p:cNvPicPr>
          <p:nvPr/>
        </p:nvPicPr>
        <p:blipFill>
          <a:blip r:embed="rId5"/>
          <a:stretch>
            <a:fillRect/>
          </a:stretch>
        </p:blipFill>
        <p:spPr>
          <a:xfrm>
            <a:off x="993902" y="1819077"/>
            <a:ext cx="2699008" cy="704089"/>
          </a:xfrm>
          <a:prstGeom prst="rect">
            <a:avLst/>
          </a:prstGeom>
        </p:spPr>
      </p:pic>
      <p:cxnSp>
        <p:nvCxnSpPr>
          <p:cNvPr id="3" name="Straight Connector 2">
            <a:extLst>
              <a:ext uri="{FF2B5EF4-FFF2-40B4-BE49-F238E27FC236}">
                <a16:creationId xmlns:a16="http://schemas.microsoft.com/office/drawing/2014/main" id="{4CD1F111-28A2-454A-B3E3-C919A37F1C4A}"/>
              </a:ext>
            </a:extLst>
          </p:cNvPr>
          <p:cNvCxnSpPr/>
          <p:nvPr/>
        </p:nvCxnSpPr>
        <p:spPr>
          <a:xfrm>
            <a:off x="780585" y="1819077"/>
            <a:ext cx="0" cy="3343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C967D49-DED7-F941-A977-F36AC13C2055}"/>
              </a:ext>
            </a:extLst>
          </p:cNvPr>
          <p:cNvCxnSpPr/>
          <p:nvPr/>
        </p:nvCxnSpPr>
        <p:spPr>
          <a:xfrm>
            <a:off x="685798" y="680224"/>
            <a:ext cx="103204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78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0A6CE9-707A-DF4B-BBE4-D8FEE0FC4132}"/>
              </a:ext>
            </a:extLst>
          </p:cNvPr>
          <p:cNvPicPr>
            <a:picLocks noChangeAspect="1"/>
          </p:cNvPicPr>
          <p:nvPr/>
        </p:nvPicPr>
        <p:blipFill rotWithShape="1">
          <a:blip r:embed="rId2"/>
          <a:srcRect l="5687" t="8644" b="8644"/>
          <a:stretch/>
        </p:blipFill>
        <p:spPr>
          <a:xfrm>
            <a:off x="864973" y="1172798"/>
            <a:ext cx="9638255" cy="4744994"/>
          </a:xfrm>
          <a:prstGeom prst="rect">
            <a:avLst/>
          </a:prstGeom>
        </p:spPr>
      </p:pic>
      <p:sp>
        <p:nvSpPr>
          <p:cNvPr id="5" name="Content Placeholder 13">
            <a:extLst>
              <a:ext uri="{FF2B5EF4-FFF2-40B4-BE49-F238E27FC236}">
                <a16:creationId xmlns:a16="http://schemas.microsoft.com/office/drawing/2014/main" id="{0F0930F7-17B9-AD44-BF25-1E6BE668470E}"/>
              </a:ext>
            </a:extLst>
          </p:cNvPr>
          <p:cNvSpPr txBox="1">
            <a:spLocks/>
          </p:cNvSpPr>
          <p:nvPr/>
        </p:nvSpPr>
        <p:spPr>
          <a:xfrm>
            <a:off x="648671" y="522560"/>
            <a:ext cx="10515600" cy="4941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How about today?</a:t>
            </a:r>
            <a:endParaRPr lang="en-US" sz="3600" dirty="0"/>
          </a:p>
        </p:txBody>
      </p:sp>
      <p:sp>
        <p:nvSpPr>
          <p:cNvPr id="6" name="Rectangle 5">
            <a:extLst>
              <a:ext uri="{FF2B5EF4-FFF2-40B4-BE49-F238E27FC236}">
                <a16:creationId xmlns:a16="http://schemas.microsoft.com/office/drawing/2014/main" id="{D4A9D08B-B839-7247-9317-E42F1120AE52}"/>
              </a:ext>
            </a:extLst>
          </p:cNvPr>
          <p:cNvSpPr/>
          <p:nvPr/>
        </p:nvSpPr>
        <p:spPr>
          <a:xfrm>
            <a:off x="1038881" y="5978608"/>
            <a:ext cx="10136541" cy="639566"/>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1600" b="1" i="0" u="none" strike="noStrike" dirty="0">
                <a:solidFill>
                  <a:srgbClr val="003468"/>
                </a:solidFill>
                <a:effectLst/>
              </a:rPr>
              <a:t>Manheim: “Wholesale Used-Vehicle Prices See Another Increase in First Half of January”</a:t>
            </a:r>
          </a:p>
          <a:p>
            <a:pPr>
              <a:lnSpc>
                <a:spcPct val="90000"/>
              </a:lnSpc>
              <a:spcAft>
                <a:spcPts val="600"/>
              </a:spcAft>
            </a:pPr>
            <a:endParaRPr lang="en-US" sz="1400" dirty="0"/>
          </a:p>
          <a:p>
            <a:pPr>
              <a:lnSpc>
                <a:spcPct val="90000"/>
              </a:lnSpc>
              <a:spcAft>
                <a:spcPts val="600"/>
              </a:spcAft>
            </a:pPr>
            <a:r>
              <a:rPr lang="en-US" sz="1400" dirty="0"/>
              <a:t>Source: </a:t>
            </a:r>
            <a:r>
              <a:rPr lang="en-US" sz="1400" dirty="0">
                <a:hlinkClick r:id="rId3"/>
              </a:rPr>
              <a:t>https://publish.manheim.com/content/dam/consulting/ManheimUsedVehicleValueIndex-LineGraph.png</a:t>
            </a:r>
            <a:r>
              <a:rPr lang="en-US" sz="1400" dirty="0"/>
              <a:t>  </a:t>
            </a:r>
          </a:p>
        </p:txBody>
      </p:sp>
      <p:cxnSp>
        <p:nvCxnSpPr>
          <p:cNvPr id="7" name="Straight Connector 6">
            <a:extLst>
              <a:ext uri="{FF2B5EF4-FFF2-40B4-BE49-F238E27FC236}">
                <a16:creationId xmlns:a16="http://schemas.microsoft.com/office/drawing/2014/main" id="{F9D93CD3-E5C1-3645-9170-5254A6CEEC36}"/>
              </a:ext>
            </a:extLst>
          </p:cNvPr>
          <p:cNvCxnSpPr/>
          <p:nvPr/>
        </p:nvCxnSpPr>
        <p:spPr>
          <a:xfrm>
            <a:off x="685798" y="479506"/>
            <a:ext cx="103204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94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6FEC9-0595-8244-9F27-03C3A41B6131}"/>
              </a:ext>
            </a:extLst>
          </p:cNvPr>
          <p:cNvSpPr>
            <a:spLocks noGrp="1"/>
          </p:cNvSpPr>
          <p:nvPr>
            <p:ph type="title"/>
          </p:nvPr>
        </p:nvSpPr>
        <p:spPr>
          <a:xfrm>
            <a:off x="731216" y="531188"/>
            <a:ext cx="10515600" cy="972589"/>
          </a:xfrm>
        </p:spPr>
        <p:txBody>
          <a:bodyPr>
            <a:normAutofit/>
          </a:bodyPr>
          <a:lstStyle/>
          <a:p>
            <a:r>
              <a:rPr lang="en-US" sz="3200" b="1" dirty="0">
                <a:latin typeface="+mn-lt"/>
              </a:rPr>
              <a:t>Can Minnesotans afford a car now?</a:t>
            </a:r>
            <a:endParaRPr lang="en-US" sz="3200" dirty="0">
              <a:latin typeface="+mn-lt"/>
            </a:endParaRPr>
          </a:p>
        </p:txBody>
      </p:sp>
      <p:pic>
        <p:nvPicPr>
          <p:cNvPr id="9" name="Picture 8" descr="Graphical user interface, text, application&#10;&#10;Description automatically generated">
            <a:extLst>
              <a:ext uri="{FF2B5EF4-FFF2-40B4-BE49-F238E27FC236}">
                <a16:creationId xmlns:a16="http://schemas.microsoft.com/office/drawing/2014/main" id="{FA514A3D-5580-BD46-8AAD-A702C47CB7CF}"/>
              </a:ext>
            </a:extLst>
          </p:cNvPr>
          <p:cNvPicPr>
            <a:picLocks noChangeAspect="1"/>
          </p:cNvPicPr>
          <p:nvPr/>
        </p:nvPicPr>
        <p:blipFill rotWithShape="1">
          <a:blip r:embed="rId2"/>
          <a:srcRect b="26733"/>
          <a:stretch/>
        </p:blipFill>
        <p:spPr>
          <a:xfrm>
            <a:off x="1065084" y="3150715"/>
            <a:ext cx="6051290" cy="1188720"/>
          </a:xfrm>
          <a:prstGeom prst="rect">
            <a:avLst/>
          </a:prstGeom>
          <a:solidFill>
            <a:schemeClr val="bg1">
              <a:lumMod val="95000"/>
              <a:alpha val="20000"/>
            </a:schemeClr>
          </a:solidFill>
          <a:ln w="12700">
            <a:solidFill>
              <a:schemeClr val="accent1"/>
            </a:solidFill>
          </a:ln>
        </p:spPr>
      </p:pic>
      <p:pic>
        <p:nvPicPr>
          <p:cNvPr id="13" name="Picture 12" descr="Text&#10;&#10;Description automatically generated">
            <a:extLst>
              <a:ext uri="{FF2B5EF4-FFF2-40B4-BE49-F238E27FC236}">
                <a16:creationId xmlns:a16="http://schemas.microsoft.com/office/drawing/2014/main" id="{CB1D8E59-2EF1-C746-8531-FB781B7DC350}"/>
              </a:ext>
            </a:extLst>
          </p:cNvPr>
          <p:cNvPicPr>
            <a:picLocks noChangeAspect="1"/>
          </p:cNvPicPr>
          <p:nvPr/>
        </p:nvPicPr>
        <p:blipFill>
          <a:blip r:embed="rId3"/>
          <a:stretch>
            <a:fillRect/>
          </a:stretch>
        </p:blipFill>
        <p:spPr>
          <a:xfrm>
            <a:off x="1065086" y="1514037"/>
            <a:ext cx="8019789" cy="1188720"/>
          </a:xfrm>
          <a:prstGeom prst="rect">
            <a:avLst/>
          </a:prstGeom>
          <a:ln w="12700">
            <a:solidFill>
              <a:schemeClr val="accent1"/>
            </a:solidFill>
          </a:ln>
        </p:spPr>
      </p:pic>
      <p:pic>
        <p:nvPicPr>
          <p:cNvPr id="15" name="Picture 14" descr="Logo, company name&#10;&#10;Description automatically generated with medium confidence">
            <a:extLst>
              <a:ext uri="{FF2B5EF4-FFF2-40B4-BE49-F238E27FC236}">
                <a16:creationId xmlns:a16="http://schemas.microsoft.com/office/drawing/2014/main" id="{BB37DF95-8036-484E-B370-A2C01C2CE528}"/>
              </a:ext>
            </a:extLst>
          </p:cNvPr>
          <p:cNvPicPr>
            <a:picLocks noChangeAspect="1"/>
          </p:cNvPicPr>
          <p:nvPr/>
        </p:nvPicPr>
        <p:blipFill rotWithShape="1">
          <a:blip r:embed="rId4"/>
          <a:srcRect l="3874" t="16111" r="34049" b="26856"/>
          <a:stretch/>
        </p:blipFill>
        <p:spPr>
          <a:xfrm>
            <a:off x="6030093" y="2108397"/>
            <a:ext cx="2553629" cy="479503"/>
          </a:xfrm>
          <a:prstGeom prst="rect">
            <a:avLst/>
          </a:prstGeom>
        </p:spPr>
      </p:pic>
      <p:sp>
        <p:nvSpPr>
          <p:cNvPr id="2" name="TextBox 1">
            <a:extLst>
              <a:ext uri="{FF2B5EF4-FFF2-40B4-BE49-F238E27FC236}">
                <a16:creationId xmlns:a16="http://schemas.microsoft.com/office/drawing/2014/main" id="{CA6989C5-FA66-9848-908B-85F62BF2E921}"/>
              </a:ext>
            </a:extLst>
          </p:cNvPr>
          <p:cNvSpPr txBox="1"/>
          <p:nvPr/>
        </p:nvSpPr>
        <p:spPr>
          <a:xfrm>
            <a:off x="1065084" y="4806025"/>
            <a:ext cx="9930018" cy="1754326"/>
          </a:xfrm>
          <a:prstGeom prst="rect">
            <a:avLst/>
          </a:prstGeom>
          <a:solidFill>
            <a:schemeClr val="bg1"/>
          </a:solidFill>
          <a:ln w="12700">
            <a:solidFill>
              <a:schemeClr val="accent1"/>
            </a:solidFill>
          </a:ln>
        </p:spPr>
        <p:txBody>
          <a:bodyPr wrap="square" rtlCol="0">
            <a:spAutoFit/>
          </a:bodyPr>
          <a:lstStyle/>
          <a:p>
            <a:r>
              <a:rPr lang="en-US" b="1" i="0" u="none" strike="noStrike" dirty="0">
                <a:solidFill>
                  <a:srgbClr val="454545"/>
                </a:solidFill>
                <a:effectLst/>
                <a:latin typeface="Lato" panose="020F0502020204030203" pitchFamily="34" charset="0"/>
              </a:rPr>
              <a:t>Average car payments in the U.S. increased year-over-year by double-digit percentages. </a:t>
            </a:r>
            <a:br>
              <a:rPr lang="en-US" b="1" i="0" u="none" strike="noStrike" dirty="0">
                <a:solidFill>
                  <a:srgbClr val="454545"/>
                </a:solidFill>
                <a:effectLst/>
                <a:latin typeface="Lato" panose="020F0502020204030203" pitchFamily="34" charset="0"/>
              </a:rPr>
            </a:br>
            <a:endParaRPr lang="en-US" b="1" i="0" u="none" strike="noStrike" dirty="0">
              <a:solidFill>
                <a:srgbClr val="454545"/>
              </a:solidFill>
              <a:effectLst/>
              <a:latin typeface="Lato" panose="020F0502020204030203" pitchFamily="34" charset="0"/>
            </a:endParaRPr>
          </a:p>
          <a:p>
            <a:pPr marL="285750" indent="-285750">
              <a:buFont typeface="Wingdings" pitchFamily="2" charset="2"/>
              <a:buChar char="§"/>
            </a:pPr>
            <a:r>
              <a:rPr lang="en-US" b="0" i="0" u="none" strike="noStrike" dirty="0">
                <a:solidFill>
                  <a:srgbClr val="454545"/>
                </a:solidFill>
                <a:effectLst/>
                <a:latin typeface="Lato" panose="020F0502020204030203" pitchFamily="34" charset="0"/>
              </a:rPr>
              <a:t>13.3% for new vehicles, </a:t>
            </a:r>
          </a:p>
          <a:p>
            <a:pPr marL="285750" indent="-285750">
              <a:buFont typeface="Wingdings" pitchFamily="2" charset="2"/>
              <a:buChar char="§"/>
            </a:pPr>
            <a:r>
              <a:rPr lang="en-US" b="0" i="0" u="none" strike="noStrike" dirty="0">
                <a:solidFill>
                  <a:srgbClr val="454545"/>
                </a:solidFill>
                <a:effectLst/>
                <a:latin typeface="Lato" panose="020F0502020204030203" pitchFamily="34" charset="0"/>
              </a:rPr>
              <a:t>11.2% for used vehicles</a:t>
            </a:r>
          </a:p>
          <a:p>
            <a:r>
              <a:rPr lang="en-US" b="0" i="0" u="none" strike="noStrike" dirty="0">
                <a:solidFill>
                  <a:srgbClr val="454545"/>
                </a:solidFill>
                <a:effectLst/>
                <a:latin typeface="Lato" panose="020F0502020204030203" pitchFamily="34" charset="0"/>
              </a:rPr>
              <a:t>Average monthly car payments at $700 &amp; $525, respectively. </a:t>
            </a:r>
            <a:br>
              <a:rPr lang="en-US" b="0" i="0" u="none" strike="noStrike" dirty="0">
                <a:solidFill>
                  <a:srgbClr val="454545"/>
                </a:solidFill>
                <a:effectLst/>
                <a:latin typeface="Lato" panose="020F0502020204030203" pitchFamily="34" charset="0"/>
              </a:rPr>
            </a:br>
            <a:r>
              <a:rPr lang="en-US" b="0" i="0" u="none" strike="noStrike" dirty="0">
                <a:solidFill>
                  <a:srgbClr val="454545"/>
                </a:solidFill>
                <a:effectLst/>
                <a:latin typeface="Lato" panose="020F0502020204030203" pitchFamily="34" charset="0"/>
              </a:rPr>
              <a:t>(No gas, no insurance, no maintenance.			</a:t>
            </a:r>
            <a:r>
              <a:rPr lang="en-US" sz="1400" b="0" i="0" u="none" strike="noStrike" dirty="0">
                <a:solidFill>
                  <a:srgbClr val="454545"/>
                </a:solidFill>
                <a:effectLst/>
                <a:latin typeface="Lato" panose="020F0502020204030203" pitchFamily="34" charset="0"/>
              </a:rPr>
              <a:t>(Lending Tree: </a:t>
            </a:r>
            <a:r>
              <a:rPr lang="en-US" sz="1400" i="0" u="none" strike="noStrike" dirty="0">
                <a:solidFill>
                  <a:srgbClr val="454545"/>
                </a:solidFill>
                <a:effectLst/>
                <a:latin typeface="Lato" panose="020F0502020204030203" pitchFamily="34" charset="0"/>
              </a:rPr>
              <a:t>“</a:t>
            </a:r>
            <a:r>
              <a:rPr lang="en-US" sz="1400" i="0" u="none" strike="noStrike" dirty="0">
                <a:solidFill>
                  <a:srgbClr val="101F30"/>
                </a:solidFill>
                <a:effectLst/>
                <a:latin typeface="Lato" panose="020F0502020204030203" pitchFamily="34" charset="0"/>
              </a:rPr>
              <a:t>Auto loan statistics 2023”</a:t>
            </a:r>
            <a:r>
              <a:rPr lang="en-US" sz="1400" b="0" i="0" u="none" strike="noStrike" dirty="0">
                <a:solidFill>
                  <a:srgbClr val="454545"/>
                </a:solidFill>
                <a:effectLst/>
                <a:latin typeface="Lato" panose="020F0502020204030203" pitchFamily="34" charset="0"/>
              </a:rPr>
              <a:t>)</a:t>
            </a:r>
            <a:endParaRPr lang="en-US" b="0" i="0" u="none" strike="noStrike" dirty="0">
              <a:solidFill>
                <a:srgbClr val="454545"/>
              </a:solidFill>
              <a:effectLst/>
              <a:latin typeface="Lato" panose="020F0502020204030203" pitchFamily="34" charset="0"/>
            </a:endParaRPr>
          </a:p>
        </p:txBody>
      </p:sp>
      <p:cxnSp>
        <p:nvCxnSpPr>
          <p:cNvPr id="7" name="Straight Connector 6">
            <a:extLst>
              <a:ext uri="{FF2B5EF4-FFF2-40B4-BE49-F238E27FC236}">
                <a16:creationId xmlns:a16="http://schemas.microsoft.com/office/drawing/2014/main" id="{21570831-9EA5-6847-9648-8A1E66E99AE9}"/>
              </a:ext>
            </a:extLst>
          </p:cNvPr>
          <p:cNvCxnSpPr/>
          <p:nvPr/>
        </p:nvCxnSpPr>
        <p:spPr>
          <a:xfrm>
            <a:off x="685798" y="680224"/>
            <a:ext cx="103204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6FEC9-0595-8244-9F27-03C3A41B6131}"/>
              </a:ext>
            </a:extLst>
          </p:cNvPr>
          <p:cNvSpPr>
            <a:spLocks noGrp="1"/>
          </p:cNvSpPr>
          <p:nvPr>
            <p:ph type="title"/>
          </p:nvPr>
        </p:nvSpPr>
        <p:spPr>
          <a:xfrm>
            <a:off x="731216" y="531188"/>
            <a:ext cx="10515600" cy="972589"/>
          </a:xfrm>
        </p:spPr>
        <p:txBody>
          <a:bodyPr>
            <a:normAutofit/>
          </a:bodyPr>
          <a:lstStyle/>
          <a:p>
            <a:r>
              <a:rPr lang="en-US" sz="2400" b="1" i="1" dirty="0">
                <a:latin typeface="+mn-lt"/>
              </a:rPr>
              <a:t>Can’t spend $6,000 - $10,000 a year? Have better uses for that money? </a:t>
            </a:r>
            <a:br>
              <a:rPr lang="en-US" sz="3200" b="1" dirty="0">
                <a:latin typeface="+mn-lt"/>
              </a:rPr>
            </a:br>
            <a:r>
              <a:rPr lang="en-US" sz="3200" b="1" dirty="0">
                <a:latin typeface="+mn-lt"/>
              </a:rPr>
              <a:t>Do Minnesotans have options?</a:t>
            </a:r>
            <a:endParaRPr lang="en-US" sz="3200" dirty="0">
              <a:latin typeface="+mn-lt"/>
            </a:endParaRPr>
          </a:p>
        </p:txBody>
      </p:sp>
      <p:sp>
        <p:nvSpPr>
          <p:cNvPr id="2" name="TextBox 1">
            <a:extLst>
              <a:ext uri="{FF2B5EF4-FFF2-40B4-BE49-F238E27FC236}">
                <a16:creationId xmlns:a16="http://schemas.microsoft.com/office/drawing/2014/main" id="{55318112-4B75-8942-88EA-65A97F8B484A}"/>
              </a:ext>
            </a:extLst>
          </p:cNvPr>
          <p:cNvSpPr txBox="1"/>
          <p:nvPr/>
        </p:nvSpPr>
        <p:spPr>
          <a:xfrm>
            <a:off x="786821" y="1682193"/>
            <a:ext cx="10404389" cy="5047536"/>
          </a:xfrm>
          <a:prstGeom prst="rect">
            <a:avLst/>
          </a:prstGeom>
          <a:solidFill>
            <a:schemeClr val="bg1"/>
          </a:solidFill>
        </p:spPr>
        <p:txBody>
          <a:bodyPr wrap="square" rtlCol="0">
            <a:spAutoFit/>
          </a:bodyPr>
          <a:lstStyle/>
          <a:p>
            <a:pPr marL="285750" indent="-285750">
              <a:buFont typeface="Wingdings" pitchFamily="2" charset="2"/>
              <a:buChar char="§"/>
            </a:pPr>
            <a:r>
              <a:rPr lang="en-US" sz="1800" b="1" dirty="0"/>
              <a:t>In the metro region</a:t>
            </a:r>
          </a:p>
          <a:p>
            <a:endParaRPr lang="en-US" dirty="0"/>
          </a:p>
          <a:p>
            <a:pPr marL="742950" lvl="1" indent="-285750">
              <a:buFont typeface="Wingdings" pitchFamily="2" charset="2"/>
              <a:buChar char="§"/>
            </a:pPr>
            <a:r>
              <a:rPr lang="en-US" dirty="0"/>
              <a:t>The region’s economic development lead, </a:t>
            </a:r>
            <a:br>
              <a:rPr lang="en-US" dirty="0"/>
            </a:br>
            <a:r>
              <a:rPr lang="en-US" dirty="0" err="1"/>
              <a:t>GreaterMSP</a:t>
            </a:r>
            <a:r>
              <a:rPr lang="en-US" dirty="0"/>
              <a:t>, identifies </a:t>
            </a:r>
            <a:r>
              <a:rPr lang="en-US" i="1" dirty="0"/>
              <a:t>“Percent of population </a:t>
            </a:r>
            <a:br>
              <a:rPr lang="en-US" i="1" dirty="0"/>
            </a:br>
            <a:r>
              <a:rPr lang="en-US" i="1" dirty="0"/>
              <a:t>living within 30 minutes of 100,000 jobs by transit </a:t>
            </a:r>
            <a:br>
              <a:rPr lang="en-US" i="1" dirty="0"/>
            </a:br>
            <a:r>
              <a:rPr lang="en-US" i="1" dirty="0"/>
              <a:t>or walking”</a:t>
            </a:r>
            <a:r>
              <a:rPr lang="en-US" dirty="0"/>
              <a:t> as a critical indicator of economic and social health. </a:t>
            </a:r>
          </a:p>
          <a:p>
            <a:pPr marL="742950" lvl="1" indent="-285750">
              <a:buFont typeface="Wingdings" pitchFamily="2" charset="2"/>
              <a:buChar char="§"/>
            </a:pPr>
            <a:endParaRPr lang="en-US" dirty="0"/>
          </a:p>
          <a:p>
            <a:pPr marL="742950" lvl="1" indent="-285750">
              <a:buFont typeface="Wingdings" pitchFamily="2" charset="2"/>
              <a:buChar char="§"/>
            </a:pPr>
            <a:r>
              <a:rPr lang="en-US" dirty="0"/>
              <a:t>Since 2016: </a:t>
            </a:r>
            <a:r>
              <a:rPr lang="en-US" dirty="0" err="1"/>
              <a:t>GreaterMSP’s</a:t>
            </a:r>
            <a:r>
              <a:rPr lang="en-US" dirty="0"/>
              <a:t> critical transportation indicator has fallen from </a:t>
            </a:r>
            <a:r>
              <a:rPr lang="en-US" u="sng" dirty="0"/>
              <a:t>6.0%</a:t>
            </a:r>
            <a:r>
              <a:rPr lang="en-US" dirty="0"/>
              <a:t> to </a:t>
            </a:r>
            <a:r>
              <a:rPr lang="en-US" u="sng" dirty="0"/>
              <a:t>4.9%</a:t>
            </a:r>
            <a:r>
              <a:rPr lang="en-US" dirty="0"/>
              <a:t>. </a:t>
            </a:r>
          </a:p>
          <a:p>
            <a:endParaRPr lang="en-US" dirty="0"/>
          </a:p>
          <a:p>
            <a:pPr marL="285750" indent="-285750">
              <a:buFont typeface="Wingdings" pitchFamily="2" charset="2"/>
              <a:buChar char="§"/>
            </a:pPr>
            <a:r>
              <a:rPr lang="en-US" b="1" dirty="0"/>
              <a:t>In Greater Minnesota</a:t>
            </a:r>
          </a:p>
          <a:p>
            <a:endParaRPr lang="en-US" b="1" dirty="0"/>
          </a:p>
          <a:p>
            <a:pPr lvl="1"/>
            <a:r>
              <a:rPr lang="en-US" sz="1600" dirty="0">
                <a:effectLst/>
                <a:latin typeface="Arial" panose="020B0604020202020204" pitchFamily="34" charset="0"/>
                <a:cs typeface="Arial" panose="020B0604020202020204" pitchFamily="34" charset="0"/>
              </a:rPr>
              <a:t>“</a:t>
            </a:r>
            <a:r>
              <a:rPr lang="en-US" sz="1400" dirty="0">
                <a:effectLst/>
                <a:latin typeface="Arial" panose="020B0604020202020204" pitchFamily="34" charset="0"/>
                <a:cs typeface="Arial" panose="020B0604020202020204" pitchFamily="34" charset="0"/>
              </a:rPr>
              <a:t>MnDOT projects that transit need will grow from approximately 15 million to 20 million passenger trips per year between 2021 and 2030. To meet this need, Greater Minnesota public transit systems </a:t>
            </a:r>
            <a:r>
              <a:rPr lang="en-US" sz="1400" i="1" u="sng" dirty="0">
                <a:effectLst/>
                <a:latin typeface="Arial" panose="020B0604020202020204" pitchFamily="34" charset="0"/>
                <a:cs typeface="Arial" panose="020B0604020202020204" pitchFamily="34" charset="0"/>
              </a:rPr>
              <a:t>would need to provide</a:t>
            </a:r>
            <a:r>
              <a:rPr lang="en-US" sz="1400" i="1"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approximately</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2 million hours of service hours of service in 2030.”</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r>
              <a:rPr lang="en-US" sz="1400" dirty="0">
                <a:effectLst/>
                <a:latin typeface="Arial" panose="020B0604020202020204" pitchFamily="34" charset="0"/>
                <a:cs typeface="Arial" panose="020B0604020202020204" pitchFamily="34" charset="0"/>
              </a:rPr>
              <a:t>Table 7: Projected Operating &amp; Capital Needs vs. Projected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Revenues for Greater Minnesota Transit: 2021 to 2026 </a:t>
            </a:r>
          </a:p>
          <a:p>
            <a:endParaRPr lang="en-US" sz="1400" dirty="0">
              <a:latin typeface="Arial" panose="020B0604020202020204" pitchFamily="34" charset="0"/>
              <a:cs typeface="Arial" panose="020B0604020202020204" pitchFamily="34" charset="0"/>
            </a:endParaRPr>
          </a:p>
          <a:p>
            <a:pPr lvl="1"/>
            <a:r>
              <a:rPr lang="en-US" b="1" dirty="0">
                <a:solidFill>
                  <a:srgbClr val="FF0000"/>
                </a:solidFill>
                <a:latin typeface="Arial" panose="020B0604020202020204" pitchFamily="34" charset="0"/>
                <a:cs typeface="Arial" panose="020B0604020202020204" pitchFamily="34" charset="0"/>
              </a:rPr>
              <a:t>Unfunded need:</a:t>
            </a:r>
            <a:r>
              <a:rPr lang="en-US" b="1" dirty="0">
                <a:solidFill>
                  <a:srgbClr val="FF0000"/>
                </a:solidFill>
                <a:effectLst/>
                <a:latin typeface="Arial" panose="020B0604020202020204" pitchFamily="34" charset="0"/>
                <a:cs typeface="Arial" panose="020B0604020202020204" pitchFamily="34" charset="0"/>
              </a:rPr>
              <a:t> $349.8 million </a:t>
            </a:r>
          </a:p>
        </p:txBody>
      </p:sp>
      <p:pic>
        <p:nvPicPr>
          <p:cNvPr id="5" name="Picture 4" descr="A picture containing icon&#10;&#10;Description automatically generated">
            <a:extLst>
              <a:ext uri="{FF2B5EF4-FFF2-40B4-BE49-F238E27FC236}">
                <a16:creationId xmlns:a16="http://schemas.microsoft.com/office/drawing/2014/main" id="{A2D7A61A-0FA2-8C4E-9D6B-13878CF877E8}"/>
              </a:ext>
            </a:extLst>
          </p:cNvPr>
          <p:cNvPicPr>
            <a:picLocks noChangeAspect="1"/>
          </p:cNvPicPr>
          <p:nvPr/>
        </p:nvPicPr>
        <p:blipFill>
          <a:blip r:embed="rId2"/>
          <a:stretch>
            <a:fillRect/>
          </a:stretch>
        </p:blipFill>
        <p:spPr>
          <a:xfrm>
            <a:off x="6747262" y="2293613"/>
            <a:ext cx="4374292" cy="811546"/>
          </a:xfrm>
          <a:prstGeom prst="rect">
            <a:avLst/>
          </a:prstGeom>
        </p:spPr>
      </p:pic>
      <p:pic>
        <p:nvPicPr>
          <p:cNvPr id="7" name="Picture 6" descr="Text, email&#10;&#10;Description automatically generated">
            <a:extLst>
              <a:ext uri="{FF2B5EF4-FFF2-40B4-BE49-F238E27FC236}">
                <a16:creationId xmlns:a16="http://schemas.microsoft.com/office/drawing/2014/main" id="{D8B56B03-BEF2-E044-88DD-C3E2DCC0E83B}"/>
              </a:ext>
            </a:extLst>
          </p:cNvPr>
          <p:cNvPicPr>
            <a:picLocks noChangeAspect="1"/>
          </p:cNvPicPr>
          <p:nvPr/>
        </p:nvPicPr>
        <p:blipFill>
          <a:blip r:embed="rId3"/>
          <a:stretch>
            <a:fillRect/>
          </a:stretch>
        </p:blipFill>
        <p:spPr>
          <a:xfrm>
            <a:off x="6747262" y="5559843"/>
            <a:ext cx="4179220" cy="706440"/>
          </a:xfrm>
          <a:prstGeom prst="rect">
            <a:avLst/>
          </a:prstGeom>
        </p:spPr>
      </p:pic>
      <p:cxnSp>
        <p:nvCxnSpPr>
          <p:cNvPr id="6" name="Straight Connector 5">
            <a:extLst>
              <a:ext uri="{FF2B5EF4-FFF2-40B4-BE49-F238E27FC236}">
                <a16:creationId xmlns:a16="http://schemas.microsoft.com/office/drawing/2014/main" id="{AD6BCF97-4663-E14E-950F-71840335CA61}"/>
              </a:ext>
            </a:extLst>
          </p:cNvPr>
          <p:cNvCxnSpPr/>
          <p:nvPr/>
        </p:nvCxnSpPr>
        <p:spPr>
          <a:xfrm>
            <a:off x="685798" y="535261"/>
            <a:ext cx="103204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33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6FEC9-0595-8244-9F27-03C3A41B6131}"/>
              </a:ext>
            </a:extLst>
          </p:cNvPr>
          <p:cNvSpPr>
            <a:spLocks noGrp="1"/>
          </p:cNvSpPr>
          <p:nvPr>
            <p:ph type="title"/>
          </p:nvPr>
        </p:nvSpPr>
        <p:spPr>
          <a:xfrm>
            <a:off x="731216" y="531188"/>
            <a:ext cx="10515600" cy="972589"/>
          </a:xfrm>
        </p:spPr>
        <p:txBody>
          <a:bodyPr>
            <a:normAutofit/>
          </a:bodyPr>
          <a:lstStyle/>
          <a:p>
            <a:r>
              <a:rPr lang="en-US" sz="3200" b="1" dirty="0">
                <a:latin typeface="+mn-lt"/>
              </a:rPr>
              <a:t>Impacts </a:t>
            </a:r>
            <a:endParaRPr lang="en-US" sz="3200" dirty="0">
              <a:latin typeface="+mn-lt"/>
            </a:endParaRPr>
          </a:p>
        </p:txBody>
      </p:sp>
      <p:cxnSp>
        <p:nvCxnSpPr>
          <p:cNvPr id="6" name="Straight Connector 5">
            <a:extLst>
              <a:ext uri="{FF2B5EF4-FFF2-40B4-BE49-F238E27FC236}">
                <a16:creationId xmlns:a16="http://schemas.microsoft.com/office/drawing/2014/main" id="{AD6BCF97-4663-E14E-950F-71840335CA61}"/>
              </a:ext>
            </a:extLst>
          </p:cNvPr>
          <p:cNvCxnSpPr/>
          <p:nvPr/>
        </p:nvCxnSpPr>
        <p:spPr>
          <a:xfrm>
            <a:off x="685798" y="535261"/>
            <a:ext cx="1032045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Graphical user interface, text, application, chat or text message&#10;&#10;Description automatically generated">
            <a:extLst>
              <a:ext uri="{FF2B5EF4-FFF2-40B4-BE49-F238E27FC236}">
                <a16:creationId xmlns:a16="http://schemas.microsoft.com/office/drawing/2014/main" id="{D1FBB0C5-8A5B-8649-92F4-40F3A8D0201C}"/>
              </a:ext>
            </a:extLst>
          </p:cNvPr>
          <p:cNvPicPr>
            <a:picLocks noChangeAspect="1"/>
          </p:cNvPicPr>
          <p:nvPr/>
        </p:nvPicPr>
        <p:blipFill rotWithShape="1">
          <a:blip r:embed="rId2"/>
          <a:srcRect r="1997"/>
          <a:stretch/>
        </p:blipFill>
        <p:spPr>
          <a:xfrm>
            <a:off x="2919064" y="1168864"/>
            <a:ext cx="6353872" cy="4998437"/>
          </a:xfrm>
          <a:prstGeom prst="rect">
            <a:avLst/>
          </a:prstGeom>
          <a:ln w="12700">
            <a:solidFill>
              <a:schemeClr val="accent1"/>
            </a:solidFill>
          </a:ln>
        </p:spPr>
      </p:pic>
    </p:spTree>
    <p:extLst>
      <p:ext uri="{BB962C8B-B14F-4D97-AF65-F5344CB8AC3E}">
        <p14:creationId xmlns:p14="http://schemas.microsoft.com/office/powerpoint/2010/main" val="186498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6FEC9-0595-8244-9F27-03C3A41B6131}"/>
              </a:ext>
            </a:extLst>
          </p:cNvPr>
          <p:cNvSpPr>
            <a:spLocks noGrp="1"/>
          </p:cNvSpPr>
          <p:nvPr>
            <p:ph type="title"/>
          </p:nvPr>
        </p:nvSpPr>
        <p:spPr>
          <a:xfrm>
            <a:off x="731216" y="531188"/>
            <a:ext cx="10515600" cy="972589"/>
          </a:xfrm>
        </p:spPr>
        <p:txBody>
          <a:bodyPr>
            <a:normAutofit/>
          </a:bodyPr>
          <a:lstStyle/>
          <a:p>
            <a:r>
              <a:rPr lang="en-US" sz="3200" b="1" dirty="0">
                <a:latin typeface="+mn-lt"/>
              </a:rPr>
              <a:t>Impacts </a:t>
            </a:r>
            <a:r>
              <a:rPr lang="en-US" sz="2400" b="1" dirty="0">
                <a:latin typeface="+mn-lt"/>
              </a:rPr>
              <a:t>/2 </a:t>
            </a:r>
            <a:endParaRPr lang="en-US" sz="3200" dirty="0">
              <a:latin typeface="+mn-lt"/>
            </a:endParaRPr>
          </a:p>
        </p:txBody>
      </p:sp>
      <p:cxnSp>
        <p:nvCxnSpPr>
          <p:cNvPr id="6" name="Straight Connector 5">
            <a:extLst>
              <a:ext uri="{FF2B5EF4-FFF2-40B4-BE49-F238E27FC236}">
                <a16:creationId xmlns:a16="http://schemas.microsoft.com/office/drawing/2014/main" id="{AD6BCF97-4663-E14E-950F-71840335CA61}"/>
              </a:ext>
            </a:extLst>
          </p:cNvPr>
          <p:cNvCxnSpPr/>
          <p:nvPr/>
        </p:nvCxnSpPr>
        <p:spPr>
          <a:xfrm>
            <a:off x="685798" y="535261"/>
            <a:ext cx="10320456"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416C8B1-5807-8C4E-99A9-51DDF315C36C}"/>
              </a:ext>
            </a:extLst>
          </p:cNvPr>
          <p:cNvPicPr>
            <a:picLocks noChangeAspect="1"/>
          </p:cNvPicPr>
          <p:nvPr/>
        </p:nvPicPr>
        <p:blipFill rotWithShape="1">
          <a:blip r:embed="rId2"/>
          <a:srcRect b="46118"/>
          <a:stretch/>
        </p:blipFill>
        <p:spPr>
          <a:xfrm>
            <a:off x="3792208" y="1148577"/>
            <a:ext cx="4607584" cy="3189244"/>
          </a:xfrm>
          <a:prstGeom prst="rect">
            <a:avLst/>
          </a:prstGeom>
        </p:spPr>
      </p:pic>
      <p:pic>
        <p:nvPicPr>
          <p:cNvPr id="7" name="Picture 6">
            <a:extLst>
              <a:ext uri="{FF2B5EF4-FFF2-40B4-BE49-F238E27FC236}">
                <a16:creationId xmlns:a16="http://schemas.microsoft.com/office/drawing/2014/main" id="{ACD443E2-23FC-3F49-8417-8C098B384297}"/>
              </a:ext>
            </a:extLst>
          </p:cNvPr>
          <p:cNvPicPr>
            <a:picLocks noChangeAspect="1"/>
          </p:cNvPicPr>
          <p:nvPr/>
        </p:nvPicPr>
        <p:blipFill rotWithShape="1">
          <a:blip r:embed="rId3"/>
          <a:srcRect l="1672" t="58370" r="2584" b="7805"/>
          <a:stretch/>
        </p:blipFill>
        <p:spPr>
          <a:xfrm>
            <a:off x="3724507" y="4414295"/>
            <a:ext cx="4686437" cy="2142615"/>
          </a:xfrm>
          <a:prstGeom prst="rect">
            <a:avLst/>
          </a:prstGeom>
        </p:spPr>
      </p:pic>
    </p:spTree>
    <p:extLst>
      <p:ext uri="{BB962C8B-B14F-4D97-AF65-F5344CB8AC3E}">
        <p14:creationId xmlns:p14="http://schemas.microsoft.com/office/powerpoint/2010/main" val="34738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DB0C-E724-5247-A19B-6BB0B4456E75}"/>
              </a:ext>
            </a:extLst>
          </p:cNvPr>
          <p:cNvSpPr>
            <a:spLocks noGrp="1"/>
          </p:cNvSpPr>
          <p:nvPr>
            <p:ph type="title"/>
          </p:nvPr>
        </p:nvSpPr>
        <p:spPr>
          <a:xfrm>
            <a:off x="837271" y="660674"/>
            <a:ext cx="9906000" cy="685800"/>
          </a:xfrm>
        </p:spPr>
        <p:txBody>
          <a:bodyPr vert="horz" lIns="91440" tIns="45720" rIns="91440" bIns="45720" rtlCol="0" anchor="t">
            <a:normAutofit/>
          </a:bodyPr>
          <a:lstStyle/>
          <a:p>
            <a:pPr marR="0"/>
            <a:r>
              <a:rPr lang="en-US" sz="3200" b="1" kern="1200" dirty="0">
                <a:solidFill>
                  <a:schemeClr val="tx1"/>
                </a:solidFill>
                <a:latin typeface="+mn-lt"/>
                <a:ea typeface="+mj-ea"/>
                <a:cs typeface="+mj-cs"/>
              </a:rPr>
              <a:t>Can Minnesotans get where they need to go?</a:t>
            </a:r>
            <a:endParaRPr lang="en-US" sz="3200" b="1" i="0" u="none" strike="noStrike" kern="1200" baseline="0" dirty="0">
              <a:solidFill>
                <a:schemeClr val="tx1"/>
              </a:solidFill>
              <a:latin typeface="+mn-lt"/>
              <a:ea typeface="+mj-ea"/>
              <a:cs typeface="+mj-cs"/>
            </a:endParaRPr>
          </a:p>
        </p:txBody>
      </p:sp>
      <p:graphicFrame>
        <p:nvGraphicFramePr>
          <p:cNvPr id="12" name="Text Placeholder 2">
            <a:extLst>
              <a:ext uri="{FF2B5EF4-FFF2-40B4-BE49-F238E27FC236}">
                <a16:creationId xmlns:a16="http://schemas.microsoft.com/office/drawing/2014/main" id="{F7AAD1F6-AB70-45E7-BDAF-BD01410A2D4B}"/>
              </a:ext>
            </a:extLst>
          </p:cNvPr>
          <p:cNvGraphicFramePr/>
          <p:nvPr>
            <p:extLst>
              <p:ext uri="{D42A27DB-BD31-4B8C-83A1-F6EECF244321}">
                <p14:modId xmlns:p14="http://schemas.microsoft.com/office/powerpoint/2010/main" val="3226192216"/>
              </p:ext>
            </p:extLst>
          </p:nvPr>
        </p:nvGraphicFramePr>
        <p:xfrm>
          <a:off x="919978" y="173215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2EDA6E8B-404A-4B48-9FF8-D025FCCC3C31}"/>
              </a:ext>
            </a:extLst>
          </p:cNvPr>
          <p:cNvCxnSpPr/>
          <p:nvPr/>
        </p:nvCxnSpPr>
        <p:spPr>
          <a:xfrm>
            <a:off x="685798" y="535261"/>
            <a:ext cx="103204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79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CA9E-1A12-524F-8989-8E869F59C533}"/>
              </a:ext>
            </a:extLst>
          </p:cNvPr>
          <p:cNvSpPr>
            <a:spLocks noGrp="1"/>
          </p:cNvSpPr>
          <p:nvPr>
            <p:ph type="ctrTitle"/>
          </p:nvPr>
        </p:nvSpPr>
        <p:spPr/>
        <p:txBody>
          <a:bodyPr/>
          <a:lstStyle/>
          <a:p>
            <a:r>
              <a:rPr lang="en-US" b="1" dirty="0">
                <a:latin typeface="+mn-lt"/>
              </a:rPr>
              <a:t>Thank you</a:t>
            </a:r>
          </a:p>
        </p:txBody>
      </p:sp>
      <p:sp>
        <p:nvSpPr>
          <p:cNvPr id="3" name="Subtitle 2">
            <a:extLst>
              <a:ext uri="{FF2B5EF4-FFF2-40B4-BE49-F238E27FC236}">
                <a16:creationId xmlns:a16="http://schemas.microsoft.com/office/drawing/2014/main" id="{2217E14C-A85A-5045-A940-D4F76EBAFD82}"/>
              </a:ext>
            </a:extLst>
          </p:cNvPr>
          <p:cNvSpPr>
            <a:spLocks noGrp="1"/>
          </p:cNvSpPr>
          <p:nvPr>
            <p:ph type="subTitle" idx="1"/>
          </p:nvPr>
        </p:nvSpPr>
        <p:spPr/>
        <p:txBody>
          <a:bodyPr>
            <a:normAutofit/>
          </a:bodyPr>
          <a:lstStyle/>
          <a:p>
            <a:endParaRPr lang="en-US" dirty="0"/>
          </a:p>
          <a:p>
            <a:endParaRPr lang="en-US" dirty="0"/>
          </a:p>
          <a:p>
            <a:r>
              <a:rPr lang="en-US" dirty="0" err="1"/>
              <a:t>will@eastmetrostrong.com</a:t>
            </a:r>
            <a:endParaRPr lang="en-US" dirty="0"/>
          </a:p>
        </p:txBody>
      </p:sp>
    </p:spTree>
    <p:extLst>
      <p:ext uri="{BB962C8B-B14F-4D97-AF65-F5344CB8AC3E}">
        <p14:creationId xmlns:p14="http://schemas.microsoft.com/office/powerpoint/2010/main" val="3097901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TotalTime>
  <Words>420</Words>
  <Application>Microsoft Macintosh PowerPoint</Application>
  <PresentationFormat>Widescreen</PresentationFormat>
  <Paragraphs>46</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Lato</vt:lpstr>
      <vt:lpstr>var(--theme-headline__font-family)</vt:lpstr>
      <vt:lpstr>Wingdings</vt:lpstr>
      <vt:lpstr>Office Theme</vt:lpstr>
      <vt:lpstr>Can Minnesotans afford to go where they need to go?  A financial perspective on transportation equity</vt:lpstr>
      <vt:lpstr>PowerPoint Presentation</vt:lpstr>
      <vt:lpstr>PowerPoint Presentation</vt:lpstr>
      <vt:lpstr>Can Minnesotans afford a car now?</vt:lpstr>
      <vt:lpstr>Can’t spend $6,000 - $10,000 a year? Have better uses for that money?  Do Minnesotans have options?</vt:lpstr>
      <vt:lpstr>Impacts </vt:lpstr>
      <vt:lpstr>Impacts /2 </vt:lpstr>
      <vt:lpstr>Can Minnesotans get where they need to go?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Minnesotans afford to get where they need to go?</dc:title>
  <dc:creator>Will Schroeer</dc:creator>
  <cp:lastModifiedBy>Will Schroeer</cp:lastModifiedBy>
  <cp:revision>46</cp:revision>
  <dcterms:created xsi:type="dcterms:W3CDTF">2023-01-30T15:30:19Z</dcterms:created>
  <dcterms:modified xsi:type="dcterms:W3CDTF">2023-02-01T02:07:09Z</dcterms:modified>
</cp:coreProperties>
</file>