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81" r:id="rId1"/>
  </p:sldMasterIdLst>
  <p:sldIdLst>
    <p:sldId id="257" r:id="rId2"/>
    <p:sldId id="258" r:id="rId3"/>
    <p:sldId id="259" r:id="rId4"/>
    <p:sldId id="260" r:id="rId5"/>
    <p:sldId id="273" r:id="rId6"/>
    <p:sldId id="261" r:id="rId7"/>
    <p:sldId id="267" r:id="rId8"/>
    <p:sldId id="262" r:id="rId9"/>
    <p:sldId id="263" r:id="rId10"/>
    <p:sldId id="264" r:id="rId11"/>
    <p:sldId id="265" r:id="rId12"/>
    <p:sldId id="266" r:id="rId13"/>
    <p:sldId id="268" r:id="rId14"/>
    <p:sldId id="270" r:id="rId15"/>
    <p:sldId id="269" r:id="rId16"/>
    <p:sldId id="272" r:id="rId17"/>
    <p:sldId id="271" r:id="rId18"/>
    <p:sldId id="274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OOLTC Funding Sources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C3C-43C7-A859-38637EEE6CF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C3C-43C7-A859-38637EEE6CF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C3C-43C7-A859-38637EEE6CF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C3C-43C7-A859-38637EEE6CF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C3C-43C7-A859-38637EEE6CF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Sheet1!$A$3:$A$7</c:f>
              <c:strCache>
                <c:ptCount val="5"/>
                <c:pt idx="0">
                  <c:v>Ombudsman Federal</c:v>
                </c:pt>
                <c:pt idx="1">
                  <c:v>CARES Act</c:v>
                </c:pt>
                <c:pt idx="2">
                  <c:v>RFACE</c:v>
                </c:pt>
                <c:pt idx="3">
                  <c:v>State Appropriation</c:v>
                </c:pt>
                <c:pt idx="4">
                  <c:v>MHM</c:v>
                </c:pt>
              </c:strCache>
            </c:strRef>
          </c:cat>
          <c:val>
            <c:numRef>
              <c:f>Sheet1!$B$3:$B$7</c:f>
              <c:numCache>
                <c:formatCode>"$"#,##0_);[Red]\("$"#,##0\)</c:formatCode>
                <c:ptCount val="5"/>
                <c:pt idx="0">
                  <c:v>1320098</c:v>
                </c:pt>
                <c:pt idx="1">
                  <c:v>329291</c:v>
                </c:pt>
                <c:pt idx="2">
                  <c:v>118120</c:v>
                </c:pt>
                <c:pt idx="3">
                  <c:v>1002228</c:v>
                </c:pt>
                <c:pt idx="4">
                  <c:v>62810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C3C-43C7-A859-38637EEE6CF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CA97-EAF5-4FBD-BE44-C22A3F8A5364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A855C9F-0353-488C-BC33-A5E8C4DF3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3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CA97-EAF5-4FBD-BE44-C22A3F8A5364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855C9F-0353-488C-BC33-A5E8C4DF3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9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CA97-EAF5-4FBD-BE44-C22A3F8A5364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855C9F-0353-488C-BC33-A5E8C4DF3AC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9966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CA97-EAF5-4FBD-BE44-C22A3F8A5364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855C9F-0353-488C-BC33-A5E8C4DF3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69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CA97-EAF5-4FBD-BE44-C22A3F8A5364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855C9F-0353-488C-BC33-A5E8C4DF3AC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291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CA97-EAF5-4FBD-BE44-C22A3F8A5364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855C9F-0353-488C-BC33-A5E8C4DF3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10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CA97-EAF5-4FBD-BE44-C22A3F8A5364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5C9F-0353-488C-BC33-A5E8C4DF3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72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CA97-EAF5-4FBD-BE44-C22A3F8A5364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5C9F-0353-488C-BC33-A5E8C4DF3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3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CA97-EAF5-4FBD-BE44-C22A3F8A5364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5C9F-0353-488C-BC33-A5E8C4DF3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2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CA97-EAF5-4FBD-BE44-C22A3F8A5364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855C9F-0353-488C-BC33-A5E8C4DF3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0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CA97-EAF5-4FBD-BE44-C22A3F8A5364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A855C9F-0353-488C-BC33-A5E8C4DF3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98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CA97-EAF5-4FBD-BE44-C22A3F8A5364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A855C9F-0353-488C-BC33-A5E8C4DF3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60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CA97-EAF5-4FBD-BE44-C22A3F8A5364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5C9F-0353-488C-BC33-A5E8C4DF3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0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CA97-EAF5-4FBD-BE44-C22A3F8A5364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5C9F-0353-488C-BC33-A5E8C4DF3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35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CA97-EAF5-4FBD-BE44-C22A3F8A5364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55C9F-0353-488C-BC33-A5E8C4DF3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73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CA97-EAF5-4FBD-BE44-C22A3F8A5364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855C9F-0353-488C-BC33-A5E8C4DF3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6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ACA97-EAF5-4FBD-BE44-C22A3F8A5364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A855C9F-0353-488C-BC33-A5E8C4DF3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9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2" r:id="rId1"/>
    <p:sldLayoutId id="2147484483" r:id="rId2"/>
    <p:sldLayoutId id="2147484484" r:id="rId3"/>
    <p:sldLayoutId id="2147484485" r:id="rId4"/>
    <p:sldLayoutId id="2147484486" r:id="rId5"/>
    <p:sldLayoutId id="2147484487" r:id="rId6"/>
    <p:sldLayoutId id="2147484488" r:id="rId7"/>
    <p:sldLayoutId id="2147484489" r:id="rId8"/>
    <p:sldLayoutId id="2147484490" r:id="rId9"/>
    <p:sldLayoutId id="2147484491" r:id="rId10"/>
    <p:sldLayoutId id="2147484492" r:id="rId11"/>
    <p:sldLayoutId id="2147484493" r:id="rId12"/>
    <p:sldLayoutId id="2147484494" r:id="rId13"/>
    <p:sldLayoutId id="2147484495" r:id="rId14"/>
    <p:sldLayoutId id="2147484496" r:id="rId15"/>
    <p:sldLayoutId id="21474844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cheryl.Hennen@state.mn.u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Services Finance and Policy </a:t>
            </a:r>
            <a:r>
              <a:rPr lang="en-US" dirty="0" smtClean="0"/>
              <a:t>Committee Hearing. </a:t>
            </a:r>
            <a:r>
              <a:rPr lang="en-US" sz="2000" dirty="0" smtClean="0"/>
              <a:t>MN House of Representatives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 smtClean="0"/>
              <a:t>Presentation </a:t>
            </a:r>
            <a:r>
              <a:rPr lang="en-US" sz="2800" dirty="0"/>
              <a:t>by the Ombudsman Office for Long-Term </a:t>
            </a:r>
            <a:r>
              <a:rPr lang="en-US" sz="2800" dirty="0" smtClean="0"/>
              <a:t>Care.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400" dirty="0" smtClean="0"/>
              <a:t>Cheryl Hennen State Long-Term Care Ombudsman	</a:t>
            </a:r>
          </a:p>
          <a:p>
            <a:pPr marL="0" indent="0">
              <a:buNone/>
            </a:pPr>
            <a:r>
              <a:rPr lang="en-US" dirty="0" smtClean="0"/>
              <a:t>January 14,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085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Metro </a:t>
            </a:r>
            <a:r>
              <a:rPr lang="en-US" dirty="0" smtClean="0"/>
              <a:t>area (pre)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051" y="1249251"/>
            <a:ext cx="6207617" cy="5164428"/>
          </a:xfrm>
        </p:spPr>
      </p:pic>
    </p:spTree>
    <p:extLst>
      <p:ext uri="{BB962C8B-B14F-4D97-AF65-F5344CB8AC3E}">
        <p14:creationId xmlns:p14="http://schemas.microsoft.com/office/powerpoint/2010/main" val="3181590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Current: Greater MN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23" y="1429555"/>
            <a:ext cx="5332934" cy="4958366"/>
          </a:xfrm>
        </p:spPr>
      </p:pic>
    </p:spTree>
    <p:extLst>
      <p:ext uri="{BB962C8B-B14F-4D97-AF65-F5344CB8AC3E}">
        <p14:creationId xmlns:p14="http://schemas.microsoft.com/office/powerpoint/2010/main" val="2454058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Current: Metro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07" y="1120463"/>
            <a:ext cx="6928834" cy="5321400"/>
          </a:xfrm>
        </p:spPr>
      </p:pic>
    </p:spTree>
    <p:extLst>
      <p:ext uri="{BB962C8B-B14F-4D97-AF65-F5344CB8AC3E}">
        <p14:creationId xmlns:p14="http://schemas.microsoft.com/office/powerpoint/2010/main" val="2239607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8172"/>
          </a:xfrm>
        </p:spPr>
        <p:txBody>
          <a:bodyPr/>
          <a:lstStyle/>
          <a:p>
            <a:r>
              <a:rPr lang="en-US" dirty="0" smtClean="0"/>
              <a:t>Change (?)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58344"/>
            <a:ext cx="8915400" cy="4352878"/>
          </a:xfrm>
        </p:spPr>
        <p:txBody>
          <a:bodyPr/>
          <a:lstStyle/>
          <a:p>
            <a:r>
              <a:rPr lang="en-US" sz="2000" dirty="0" smtClean="0"/>
              <a:t>March 2020 Temporary </a:t>
            </a:r>
            <a:r>
              <a:rPr lang="en-US" sz="2000" dirty="0"/>
              <a:t>transformation of Ombudsmen </a:t>
            </a:r>
            <a:r>
              <a:rPr lang="en-US" sz="2000" dirty="0" smtClean="0"/>
              <a:t>Services to virtual presence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2000" b="1" dirty="0" smtClean="0"/>
              <a:t>What Did Not Change:</a:t>
            </a:r>
            <a:endParaRPr lang="en-US" sz="1800" b="1" dirty="0" smtClean="0"/>
          </a:p>
          <a:p>
            <a:pPr lvl="1"/>
            <a:r>
              <a:rPr lang="en-US" sz="1800" b="1" dirty="0" smtClean="0"/>
              <a:t>Right people have to expect quality individualized care</a:t>
            </a:r>
          </a:p>
          <a:p>
            <a:pPr lvl="1"/>
            <a:r>
              <a:rPr lang="en-US" sz="1800" b="1" dirty="0" smtClean="0"/>
              <a:t>Ombudsmen Office Mission</a:t>
            </a:r>
          </a:p>
          <a:p>
            <a:pPr lvl="1"/>
            <a:r>
              <a:rPr lang="en-US" sz="1800" b="1" dirty="0"/>
              <a:t>Role and </a:t>
            </a:r>
            <a:r>
              <a:rPr lang="en-US" sz="1800" b="1" dirty="0" smtClean="0"/>
              <a:t>Responsibilities of Ombudsmen staff</a:t>
            </a:r>
            <a:endParaRPr lang="en-US" sz="1800" b="1" dirty="0"/>
          </a:p>
          <a:p>
            <a:pPr lvl="1"/>
            <a:r>
              <a:rPr lang="en-US" sz="1800" b="1" dirty="0"/>
              <a:t>Receiving Resident experiences</a:t>
            </a:r>
          </a:p>
          <a:p>
            <a:pPr lvl="1"/>
            <a:r>
              <a:rPr lang="en-US" sz="1800" b="1" dirty="0" smtClean="0"/>
              <a:t>Tracking </a:t>
            </a:r>
            <a:r>
              <a:rPr lang="en-US" sz="1800" b="1" dirty="0"/>
              <a:t>and Recording Emerging trends </a:t>
            </a:r>
          </a:p>
          <a:p>
            <a:pPr marL="457200" lvl="1" indent="0">
              <a:buNone/>
            </a:pPr>
            <a:endParaRPr lang="en-US" b="1" dirty="0"/>
          </a:p>
          <a:p>
            <a:pPr lvl="1"/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14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980" y="559837"/>
            <a:ext cx="5430415" cy="581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940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70457"/>
            <a:ext cx="8911687" cy="759854"/>
          </a:xfrm>
        </p:spPr>
        <p:txBody>
          <a:bodyPr/>
          <a:lstStyle/>
          <a:p>
            <a:r>
              <a:rPr lang="en-US" dirty="0" smtClean="0"/>
              <a:t>Top Issues/Trends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030311"/>
            <a:ext cx="8915400" cy="4880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Restrictions on Visitation:</a:t>
            </a:r>
          </a:p>
          <a:p>
            <a:pPr lvl="1"/>
            <a:r>
              <a:rPr lang="en-US" sz="1800" dirty="0"/>
              <a:t>Comparison: Pre-COVID vs Post-COVID</a:t>
            </a:r>
          </a:p>
          <a:p>
            <a:pPr lvl="1"/>
            <a:r>
              <a:rPr lang="en-US" sz="1800" dirty="0"/>
              <a:t>Pandemic of </a:t>
            </a:r>
            <a:r>
              <a:rPr lang="en-US" sz="1800" dirty="0" smtClean="0"/>
              <a:t>isolation</a:t>
            </a:r>
          </a:p>
          <a:p>
            <a:pPr marL="0" indent="0">
              <a:buNone/>
            </a:pPr>
            <a:r>
              <a:rPr lang="en-US" sz="2000" b="1" dirty="0" smtClean="0"/>
              <a:t>Transfer/Discharge:</a:t>
            </a:r>
          </a:p>
          <a:p>
            <a:r>
              <a:rPr lang="en-US" sz="2000" dirty="0" smtClean="0"/>
              <a:t>Emergency Executive Order</a:t>
            </a:r>
          </a:p>
          <a:p>
            <a:r>
              <a:rPr lang="en-US" sz="1800" dirty="0" smtClean="0"/>
              <a:t>Complaint comparisons : from 10/01/2019-09/30/2020=445 increase from 178 over last year. 244 of the 445 occurred since COVID.  Another 70 discharge complaints received from 10/01/20 – Dec. 2020</a:t>
            </a:r>
          </a:p>
          <a:p>
            <a:pPr marL="0" indent="0">
              <a:buNone/>
            </a:pPr>
            <a:r>
              <a:rPr lang="en-US" sz="2000" b="1" dirty="0" smtClean="0"/>
              <a:t>Staffing:</a:t>
            </a:r>
          </a:p>
          <a:p>
            <a:r>
              <a:rPr lang="en-US" sz="2000" dirty="0" smtClean="0"/>
              <a:t>Inadequate staffing </a:t>
            </a:r>
          </a:p>
          <a:p>
            <a:r>
              <a:rPr lang="en-US" sz="2000" dirty="0" smtClean="0"/>
              <a:t>LTC workers need improved support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825362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24196"/>
            <a:ext cx="8911687" cy="1028087"/>
          </a:xfrm>
        </p:spPr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52283"/>
            <a:ext cx="8915400" cy="4546242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/>
              <a:t>Organize our care systems around the </a:t>
            </a:r>
            <a:r>
              <a:rPr lang="en-US" sz="2000" b="1" dirty="0"/>
              <a:t>people</a:t>
            </a:r>
            <a:r>
              <a:rPr lang="en-US" sz="2000" dirty="0"/>
              <a:t> who live &amp; work in long-term care settings </a:t>
            </a:r>
            <a:r>
              <a:rPr lang="en-US" sz="2000" dirty="0" smtClean="0"/>
              <a:t>to </a:t>
            </a:r>
            <a:r>
              <a:rPr lang="en-US" sz="2000" dirty="0"/>
              <a:t>enhance quality of life; focus on equity and inclusion free of discrimination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Support and allow Residents of Long-Term Care settings Regular In-Person </a:t>
            </a:r>
            <a:r>
              <a:rPr lang="en-US" sz="2000" dirty="0"/>
              <a:t>Contact </a:t>
            </a:r>
            <a:r>
              <a:rPr lang="en-US" sz="2000" dirty="0" smtClean="0"/>
              <a:t>with loved ones of choice during the </a:t>
            </a:r>
            <a:r>
              <a:rPr lang="en-US" sz="2000" dirty="0"/>
              <a:t>COVID-19 </a:t>
            </a:r>
            <a:r>
              <a:rPr lang="en-US" sz="2000" dirty="0" smtClean="0"/>
              <a:t>Pandemic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Staffing : COVID-19 exposed long-standing weaknesses of inadequate staffing in our Long-Term Care System.  We need to work together and invest in the LTC work-force in sustainable ways.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/>
              <a:t>Assure access to Adequate PPE and COVID Testing.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Uphold commitment to transparency and regular communication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04433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47113"/>
          </a:xfrm>
        </p:spPr>
        <p:txBody>
          <a:bodyPr/>
          <a:lstStyle/>
          <a:p>
            <a:r>
              <a:rPr lang="en-US" dirty="0" smtClean="0"/>
              <a:t>Glimmer of Hope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893194"/>
            <a:ext cx="8915400" cy="4069724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Role out of vaccine</a:t>
            </a:r>
          </a:p>
          <a:p>
            <a:pPr lvl="1"/>
            <a:r>
              <a:rPr lang="en-US" sz="2000" dirty="0"/>
              <a:t>Priority given to residents in Long-Term Care settings and </a:t>
            </a:r>
            <a:r>
              <a:rPr lang="en-US" sz="2000" dirty="0" smtClean="0"/>
              <a:t>staff</a:t>
            </a:r>
          </a:p>
          <a:p>
            <a:pPr lvl="1"/>
            <a:r>
              <a:rPr lang="en-US" sz="2000" dirty="0"/>
              <a:t>Information on supply and distribution is constantly changing</a:t>
            </a:r>
          </a:p>
          <a:p>
            <a:pPr lvl="1"/>
            <a:r>
              <a:rPr lang="en-US" sz="2000" dirty="0"/>
              <a:t>Positive resident </a:t>
            </a:r>
            <a:r>
              <a:rPr lang="en-US" sz="2000" dirty="0" smtClean="0"/>
              <a:t>feedback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sz="2400" b="1" dirty="0" smtClean="0"/>
              <a:t>Ombudsmen staff resume in-person presence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881732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1545465"/>
            <a:ext cx="8915399" cy="1210614"/>
          </a:xfrm>
        </p:spPr>
        <p:txBody>
          <a:bodyPr/>
          <a:lstStyle/>
          <a:p>
            <a:r>
              <a:rPr lang="en-US" dirty="0" smtClean="0"/>
              <a:t> 				Thank you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Cheryl Hennen, State Long-Term Care Ombudsman</a:t>
            </a:r>
          </a:p>
          <a:p>
            <a:r>
              <a:rPr lang="en-US" dirty="0">
                <a:hlinkClick r:id="rId2"/>
              </a:rPr>
              <a:t>c</a:t>
            </a:r>
            <a:r>
              <a:rPr lang="en-US" dirty="0" smtClean="0">
                <a:hlinkClick r:id="rId2"/>
              </a:rPr>
              <a:t>heryl.Hennen@state.mn.us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49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of Ombudsman for Long-Term Care Mission statement: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3200" dirty="0"/>
              <a:t>OOLTC works to enhance the quality of life and quality of services for long-term care consumers through advocacy, education and empowerment.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91028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32586"/>
            <a:ext cx="8915400" cy="43786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term Ombudsman was originally coined by members of the Swedish government dating back to </a:t>
            </a:r>
            <a:r>
              <a:rPr lang="en-US" dirty="0" smtClean="0"/>
              <a:t>1809. An </a:t>
            </a:r>
            <a:r>
              <a:rPr lang="en-US" dirty="0"/>
              <a:t>official of high esteem that would intercede as a highly-regarded voice for citizens with complaints and work to resolve concerns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Ombudsman for persons in nursing homes was prompted by Dr. Arthur S. </a:t>
            </a:r>
            <a:r>
              <a:rPr lang="en-US" dirty="0" err="1"/>
              <a:t>Flemming</a:t>
            </a:r>
            <a:r>
              <a:rPr lang="en-US" dirty="0"/>
              <a:t>, who served as the Commissioner on Aging to the office of President Richard </a:t>
            </a:r>
            <a:r>
              <a:rPr lang="en-US" dirty="0" smtClean="0"/>
              <a:t>Nixon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Started as a demonstration project in 1974 in four </a:t>
            </a:r>
            <a:r>
              <a:rPr lang="en-US" dirty="0" smtClean="0"/>
              <a:t>States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Success of the program shifted from establishment to expansion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An amendment was added to the Older Americans Act in 1978 mandating every state provide ombudsman services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409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Authority and Governance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76529"/>
            <a:ext cx="8915400" cy="3966693"/>
          </a:xfrm>
        </p:spPr>
        <p:txBody>
          <a:bodyPr/>
          <a:lstStyle/>
          <a:p>
            <a:r>
              <a:rPr lang="en-US" dirty="0"/>
              <a:t>The Older Americans Act (OAA) established the Ombudsman Program. Older Americans Act of 1965. Section 712 </a:t>
            </a:r>
          </a:p>
          <a:p>
            <a:r>
              <a:rPr lang="en-US" dirty="0"/>
              <a:t>45 CFR Part 1321 and 1324 LTCO Program </a:t>
            </a:r>
          </a:p>
          <a:p>
            <a:r>
              <a:rPr lang="en-US" dirty="0"/>
              <a:t>MN Statute 256.9742 DUTIES AND POWERS OF THE OFFICE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Administered through the Minnesota Board on Aging since 1980</a:t>
            </a:r>
          </a:p>
          <a:p>
            <a:r>
              <a:rPr lang="en-US" dirty="0"/>
              <a:t>Central Office in St. Paul</a:t>
            </a:r>
          </a:p>
          <a:p>
            <a:r>
              <a:rPr lang="en-US" dirty="0"/>
              <a:t>Regional Offices throughout Minnesota</a:t>
            </a:r>
          </a:p>
          <a:p>
            <a:r>
              <a:rPr lang="en-US" dirty="0" smtClean="0"/>
              <a:t>Certified trained </a:t>
            </a:r>
            <a:r>
              <a:rPr lang="en-US" dirty="0"/>
              <a:t>volunteers statewide.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918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31820"/>
            <a:ext cx="8911687" cy="875763"/>
          </a:xfrm>
        </p:spPr>
        <p:txBody>
          <a:bodyPr/>
          <a:lstStyle/>
          <a:p>
            <a:r>
              <a:rPr lang="en-US" dirty="0" smtClean="0"/>
              <a:t>Program Funding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701199"/>
              </p:ext>
            </p:extLst>
          </p:nvPr>
        </p:nvGraphicFramePr>
        <p:xfrm>
          <a:off x="2331076" y="1339402"/>
          <a:ext cx="9298547" cy="5125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4161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Person-centered Client Advocacy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68192"/>
            <a:ext cx="8915400" cy="4997002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Office of Ombudsman for Long-Term Care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serves adults seeking or receiving licensed long-term care services and supports in Minnesota.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No income screening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No citizenship requirement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No referral requirement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Calls welcome from residents, family,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friends, facility staff, others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Free service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Advocates for residents of nursing homes, board and care homes, assisted living facilities, and other similar adult care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Ombudsmen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always work from the perspective of the resident, advocating for the resident’s requests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Investigate and resolve complaints that relate to the health, safety, welfare, and rights of residents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Educates residents, their family, and facility staff about residents’ rights, good care practices, and similar long-term services and supports resources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Provides technical support for the development of resident and family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councils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Make recommendations to state and federal agencies, to the Legislature, to Congress, and to others to improve the quality of life of residents.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786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2566"/>
          </a:xfrm>
        </p:spPr>
        <p:txBody>
          <a:bodyPr/>
          <a:lstStyle/>
          <a:p>
            <a:r>
              <a:rPr lang="en-US" dirty="0" smtClean="0"/>
              <a:t>Facts: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16676"/>
            <a:ext cx="8915400" cy="4494546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Regional Ombudsmen </a:t>
            </a:r>
            <a:r>
              <a:rPr lang="en-US" sz="2400" b="1" dirty="0"/>
              <a:t>do </a:t>
            </a:r>
            <a:r>
              <a:rPr lang="en-US" sz="2400" b="1" dirty="0" smtClean="0"/>
              <a:t>not:</a:t>
            </a:r>
          </a:p>
          <a:p>
            <a:pPr lvl="1"/>
            <a:r>
              <a:rPr lang="en-US" dirty="0" smtClean="0"/>
              <a:t>Conduct </a:t>
            </a:r>
            <a:r>
              <a:rPr lang="en-US" dirty="0"/>
              <a:t>licensing and regulatory inspections or </a:t>
            </a:r>
            <a:r>
              <a:rPr lang="en-US" dirty="0" smtClean="0"/>
              <a:t>investigations;</a:t>
            </a:r>
          </a:p>
          <a:p>
            <a:pPr lvl="1"/>
            <a:r>
              <a:rPr lang="en-US" dirty="0" smtClean="0"/>
              <a:t>Perform </a:t>
            </a:r>
            <a:r>
              <a:rPr lang="en-US" dirty="0"/>
              <a:t>Adult Protective Services (APS) investigations; </a:t>
            </a:r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Provide </a:t>
            </a:r>
            <a:r>
              <a:rPr lang="en-US" dirty="0"/>
              <a:t>direct care for residents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sz="2400" b="1" dirty="0" smtClean="0"/>
              <a:t>Right to Confidentiality </a:t>
            </a:r>
          </a:p>
          <a:p>
            <a:pPr lvl="2"/>
            <a:r>
              <a:rPr lang="en-US" sz="1600" dirty="0" smtClean="0"/>
              <a:t>Strict </a:t>
            </a:r>
            <a:r>
              <a:rPr lang="en-US" sz="1600" dirty="0"/>
              <a:t>federal requirements </a:t>
            </a:r>
            <a:r>
              <a:rPr lang="en-US" sz="1600" dirty="0" smtClean="0"/>
              <a:t>regarding disclosure </a:t>
            </a:r>
            <a:r>
              <a:rPr lang="en-US" sz="1600" dirty="0"/>
              <a:t>of Ombudsman program </a:t>
            </a:r>
            <a:r>
              <a:rPr lang="en-US" sz="1600" dirty="0" smtClean="0"/>
              <a:t>information.</a:t>
            </a:r>
          </a:p>
          <a:p>
            <a:pPr lvl="2"/>
            <a:r>
              <a:rPr lang="en-US" sz="1600" dirty="0" smtClean="0"/>
              <a:t>Resident-identifying </a:t>
            </a:r>
            <a:r>
              <a:rPr lang="en-US" sz="1600" dirty="0"/>
              <a:t>information cannot </a:t>
            </a:r>
            <a:r>
              <a:rPr lang="en-US" sz="1600" dirty="0" smtClean="0"/>
              <a:t>be disclosed </a:t>
            </a:r>
            <a:r>
              <a:rPr lang="en-US" sz="1600" dirty="0"/>
              <a:t>without resident consent, the </a:t>
            </a:r>
            <a:r>
              <a:rPr lang="en-US" sz="1600" dirty="0" smtClean="0"/>
              <a:t>consent of </a:t>
            </a:r>
            <a:r>
              <a:rPr lang="en-US" sz="1600" dirty="0"/>
              <a:t>the resident representative, or a court </a:t>
            </a:r>
            <a:r>
              <a:rPr lang="en-US" sz="1600" dirty="0" smtClean="0"/>
              <a:t>order.</a:t>
            </a:r>
          </a:p>
          <a:p>
            <a:pPr lvl="2"/>
            <a:r>
              <a:rPr lang="en-US" sz="1600" dirty="0" smtClean="0"/>
              <a:t>These </a:t>
            </a:r>
            <a:r>
              <a:rPr lang="en-US" sz="1600" dirty="0"/>
              <a:t>disclosure requirements </a:t>
            </a:r>
            <a:r>
              <a:rPr lang="en-US" sz="1600" dirty="0" smtClean="0"/>
              <a:t>prohibit Ombudsman </a:t>
            </a:r>
            <a:r>
              <a:rPr lang="en-US" sz="1600" dirty="0"/>
              <a:t>programs from being </a:t>
            </a:r>
            <a:r>
              <a:rPr lang="en-US" sz="1600" dirty="0" smtClean="0"/>
              <a:t>mandatory reporters </a:t>
            </a:r>
            <a:r>
              <a:rPr lang="en-US" sz="1600" dirty="0"/>
              <a:t>of suspected abuse</a:t>
            </a:r>
          </a:p>
        </p:txBody>
      </p:sp>
    </p:spTree>
    <p:extLst>
      <p:ext uri="{BB962C8B-B14F-4D97-AF65-F5344CB8AC3E}">
        <p14:creationId xmlns:p14="http://schemas.microsoft.com/office/powerpoint/2010/main" val="858729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Elder Care and Vulnerable Adult Protection Act 2019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May 22, 2019: Governor </a:t>
            </a:r>
            <a:r>
              <a:rPr lang="en-US" dirty="0" err="1"/>
              <a:t>Walz</a:t>
            </a:r>
            <a:r>
              <a:rPr lang="en-US" dirty="0"/>
              <a:t> signed Elder Care and Vulnerable Adult Protection Act of </a:t>
            </a:r>
            <a:r>
              <a:rPr lang="en-US" dirty="0" smtClean="0"/>
              <a:t>2019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Bill established funding  for an increase of 17 OOLTC </a:t>
            </a:r>
            <a:r>
              <a:rPr lang="en-US" dirty="0" smtClean="0"/>
              <a:t>staff</a:t>
            </a:r>
            <a:endParaRPr lang="en-US" dirty="0"/>
          </a:p>
          <a:p>
            <a:r>
              <a:rPr lang="en-US" dirty="0" smtClean="0"/>
              <a:t>Increase </a:t>
            </a:r>
            <a:r>
              <a:rPr lang="en-US" dirty="0"/>
              <a:t>regional staff,  Deputy, 6 </a:t>
            </a:r>
            <a:r>
              <a:rPr lang="en-US" dirty="0" smtClean="0"/>
              <a:t>additional support staff</a:t>
            </a:r>
          </a:p>
          <a:p>
            <a:r>
              <a:rPr lang="en-US" dirty="0"/>
              <a:t>1 FTE Electronic </a:t>
            </a:r>
            <a:r>
              <a:rPr lang="en-US" dirty="0" smtClean="0"/>
              <a:t>Monitoring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Region </a:t>
            </a:r>
            <a:r>
              <a:rPr lang="en-US" dirty="0" smtClean="0"/>
              <a:t>ombudsmen </a:t>
            </a:r>
            <a:r>
              <a:rPr lang="en-US" dirty="0"/>
              <a:t>(RO) serve residents in geographic regions around the state. </a:t>
            </a:r>
            <a:r>
              <a:rPr lang="en-US" b="1" dirty="0" smtClean="0"/>
              <a:t>Call </a:t>
            </a:r>
            <a:r>
              <a:rPr lang="en-US" b="1" dirty="0"/>
              <a:t>the central intake line at 651-431-2555 to find your regional ombudsman.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38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 Budget Appropriation – Greater MN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269" y="1751527"/>
            <a:ext cx="4935544" cy="4700787"/>
          </a:xfrm>
        </p:spPr>
      </p:pic>
    </p:spTree>
    <p:extLst>
      <p:ext uri="{BB962C8B-B14F-4D97-AF65-F5344CB8AC3E}">
        <p14:creationId xmlns:p14="http://schemas.microsoft.com/office/powerpoint/2010/main" val="31555952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219</TotalTime>
  <Words>839</Words>
  <Application>Microsoft Office PowerPoint</Application>
  <PresentationFormat>Widescreen</PresentationFormat>
  <Paragraphs>105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Wisp</vt:lpstr>
      <vt:lpstr>Human Services Finance and Policy Committee Hearing. MN House of Representatives </vt:lpstr>
      <vt:lpstr>Office of Ombudsman for Long-Term Care Mission statement: </vt:lpstr>
      <vt:lpstr>History</vt:lpstr>
      <vt:lpstr>Legal Authority and Governance </vt:lpstr>
      <vt:lpstr>Program Funding</vt:lpstr>
      <vt:lpstr>Person-centered Client Advocacy </vt:lpstr>
      <vt:lpstr>Facts:</vt:lpstr>
      <vt:lpstr>Elder Care and Vulnerable Adult Protection Act 2019 </vt:lpstr>
      <vt:lpstr>Pre Budget Appropriation – Greater MN</vt:lpstr>
      <vt:lpstr>Metro area (pre)</vt:lpstr>
      <vt:lpstr>Current: Greater MN</vt:lpstr>
      <vt:lpstr>Current: Metro</vt:lpstr>
      <vt:lpstr>Change (?)</vt:lpstr>
      <vt:lpstr>PowerPoint Presentation</vt:lpstr>
      <vt:lpstr>Top Issues/Trends</vt:lpstr>
      <vt:lpstr>Conclusion </vt:lpstr>
      <vt:lpstr>Glimmer of Hope</vt:lpstr>
      <vt:lpstr>     Thank you 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Services Finance and Policy Committee Hearing</dc:title>
  <dc:creator>Hennen, Cheryl (OOLTC)</dc:creator>
  <cp:lastModifiedBy>Hennen, Cheryl (OOLTC)</cp:lastModifiedBy>
  <cp:revision>30</cp:revision>
  <cp:lastPrinted>2021-01-13T15:57:06Z</cp:lastPrinted>
  <dcterms:created xsi:type="dcterms:W3CDTF">2021-01-12T19:37:35Z</dcterms:created>
  <dcterms:modified xsi:type="dcterms:W3CDTF">2021-01-13T16:03:58Z</dcterms:modified>
</cp:coreProperties>
</file>