
<file path=[Content_Types].xml><?xml version="1.0" encoding="utf-8"?>
<Types xmlns="http://schemas.openxmlformats.org/package/2006/content-types"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  <p:sldMasterId id="2147483677" r:id="rId2"/>
  </p:sldMasterIdLst>
  <p:notesMasterIdLst>
    <p:notesMasterId r:id="rId16"/>
  </p:notesMasterIdLst>
  <p:sldIdLst>
    <p:sldId id="256" r:id="rId3"/>
    <p:sldId id="257" r:id="rId4"/>
    <p:sldId id="273" r:id="rId5"/>
    <p:sldId id="272" r:id="rId6"/>
    <p:sldId id="263" r:id="rId7"/>
    <p:sldId id="262" r:id="rId8"/>
    <p:sldId id="264" r:id="rId9"/>
    <p:sldId id="265" r:id="rId10"/>
    <p:sldId id="266" r:id="rId11"/>
    <p:sldId id="267" r:id="rId12"/>
    <p:sldId id="268" r:id="rId13"/>
    <p:sldId id="269" r:id="rId14"/>
    <p:sldId id="270" r:id="rId15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9" d="100"/>
          <a:sy n="79" d="100"/>
        </p:scale>
        <p:origin x="-250" y="-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AE139F40-D087-4E7F-9534-8EE224863D9D}" type="datetimeFigureOut">
              <a:rPr lang="en-US" smtClean="0"/>
              <a:pPr/>
              <a:t>1/26/2011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02725EAC-3841-494B-8E03-3B17F37BC93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dirty="0" smtClean="0"/>
              <a:t>Click to add title and date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3A784C-4B10-4DB4-99AC-1B7D4F6B576F}" type="datetime1">
              <a:rPr lang="en-US" smtClean="0"/>
              <a:pPr/>
              <a:t>1/26/2011</a:t>
            </a:fld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D0193CB-661E-4605-9C08-68FA5F9BEE4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algn="ctr"/>
            <a:r>
              <a:rPr lang="en-US" smtClean="0"/>
              <a:t>http://www.commissions.leg.state.mn.us/csi/csi.html</a:t>
            </a:r>
            <a:endParaRPr lang="en-US" dirty="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381000" y="928687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3575050" y="928687"/>
            <a:ext cx="5111750" cy="51673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00" y="2090737"/>
            <a:ext cx="3008313" cy="40052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3A784C-4B10-4DB4-99AC-1B7D4F6B576F}" type="datetime1">
              <a:rPr lang="en-US" smtClean="0"/>
              <a:pPr/>
              <a:t>1/26/2011</a:t>
            </a:fld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D0193CB-661E-4605-9C08-68FA5F9BEE4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algn="ctr"/>
            <a:r>
              <a:rPr lang="en-US" smtClean="0"/>
              <a:t>http://www.commissions.leg.state.mn.us/csi/csi.html</a:t>
            </a:r>
            <a:endParaRPr lang="en-US" dirty="0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533400" y="838200"/>
            <a:ext cx="8077200" cy="54102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3A784C-4B10-4DB4-99AC-1B7D4F6B576F}" type="datetime1">
              <a:rPr lang="en-US" smtClean="0"/>
              <a:pPr/>
              <a:t>1/26/2011</a:t>
            </a:fld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D0193CB-661E-4605-9C08-68FA5F9BEE4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algn="ctr"/>
            <a:r>
              <a:rPr lang="en-US" smtClean="0"/>
              <a:t>http://www.commissions.leg.state.mn.us/csi/csi.html</a:t>
            </a:r>
            <a:endParaRPr lang="en-US" dirty="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762000"/>
            <a:ext cx="8229600" cy="9144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28800"/>
            <a:ext cx="4040188" cy="83343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8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662237"/>
            <a:ext cx="4040188" cy="3586163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828800"/>
            <a:ext cx="4041775" cy="83343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0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662237"/>
            <a:ext cx="4041775" cy="3586163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3A784C-4B10-4DB4-99AC-1B7D4F6B576F}" type="datetime1">
              <a:rPr lang="en-US" smtClean="0"/>
              <a:pPr/>
              <a:t>1/26/2011</a:t>
            </a:fld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D0193CB-661E-4605-9C08-68FA5F9BEE4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algn="ctr"/>
            <a:r>
              <a:rPr lang="en-US" smtClean="0"/>
              <a:t>http://www.commissions.leg.state.mn.us/csi/csi.html</a:t>
            </a:r>
            <a:endParaRPr lang="en-US" dirty="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762000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457200" y="2087563"/>
            <a:ext cx="8229600" cy="39322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3A784C-4B10-4DB4-99AC-1B7D4F6B576F}" type="datetime1">
              <a:rPr lang="en-US" smtClean="0"/>
              <a:pPr/>
              <a:t>1/26/2011</a:t>
            </a:fld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D0193CB-661E-4605-9C08-68FA5F9BEE4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algn="ctr"/>
            <a:r>
              <a:rPr lang="en-US" smtClean="0"/>
              <a:t>http://www.commissions.leg.state.mn.us/csi/csi.html</a:t>
            </a:r>
            <a:endParaRPr lang="en-US" dirty="0"/>
          </a:p>
        </p:txBody>
      </p:sp>
      <p:sp>
        <p:nvSpPr>
          <p:cNvPr id="6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>
            <a:lvl1pPr>
              <a:defRPr baseline="0"/>
            </a:lvl1pPr>
          </a:lstStyle>
          <a:p>
            <a:r>
              <a:rPr lang="en-US" dirty="0" smtClean="0"/>
              <a:t>Click to edit. This slide can be a section break</a:t>
            </a:r>
            <a:endParaRPr lang="en-US" dirty="0"/>
          </a:p>
        </p:txBody>
      </p:sp>
      <p:sp>
        <p:nvSpPr>
          <p:cNvPr id="7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EC7CB0-CDD5-4401-9BA6-01A9B2A12CF4}" type="datetime1">
              <a:rPr lang="en-US" smtClean="0"/>
              <a:pPr/>
              <a:t>1/26/2011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0193CB-661E-4605-9C08-68FA5F9BEE4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eg"/><Relationship Id="rId3" Type="http://schemas.openxmlformats.org/officeDocument/2006/relationships/slideLayout" Target="../slideLayouts/slideLayout4.xml"/><Relationship Id="rId7" Type="http://schemas.openxmlformats.org/officeDocument/2006/relationships/theme" Target="../theme/theme2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5" Type="http://schemas.openxmlformats.org/officeDocument/2006/relationships/slideLayout" Target="../slideLayouts/slideLayout6.xml"/><Relationship Id="rId4" Type="http://schemas.openxmlformats.org/officeDocument/2006/relationships/slideLayout" Target="../slideLayouts/slideLayout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81000" y="304800"/>
            <a:ext cx="4876800" cy="2819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add title and date to this title slide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5715000" y="0"/>
            <a:ext cx="34290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</p:sldLayoutIdLst>
  <p:hf hdr="0" ftr="0"/>
  <p:txStyles>
    <p:titleStyle>
      <a:lvl1pPr algn="ctr" defTabSz="914400" rtl="0" eaLnBrk="1" latinLnBrk="0" hangingPunct="1">
        <a:spcBef>
          <a:spcPct val="0"/>
        </a:spcBef>
        <a:buNone/>
        <a:defRPr sz="4400" kern="120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81000" y="6416675"/>
            <a:ext cx="1676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3A784C-4B10-4DB4-99AC-1B7D4F6B576F}" type="datetime1">
              <a:rPr lang="en-US" smtClean="0"/>
              <a:pPr/>
              <a:t>1/26/2011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53400" y="6416675"/>
            <a:ext cx="533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0193CB-661E-4605-9C08-68FA5F9BEE4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1" name="Picture 10" descr="CSI ppt.jpg"/>
          <p:cNvPicPr>
            <a:picLocks noChangeAspect="1"/>
          </p:cNvPicPr>
          <p:nvPr/>
        </p:nvPicPr>
        <p:blipFill>
          <a:blip r:embed="rId8" cstate="print"/>
          <a:srcRect t="65596"/>
          <a:stretch>
            <a:fillRect/>
          </a:stretch>
        </p:blipFill>
        <p:spPr>
          <a:xfrm>
            <a:off x="0" y="0"/>
            <a:ext cx="9144000" cy="685116"/>
          </a:xfrm>
          <a:prstGeom prst="rect">
            <a:avLst/>
          </a:prstGeom>
        </p:spPr>
      </p:pic>
      <p:sp>
        <p:nvSpPr>
          <p:cNvPr id="12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19400" y="6477000"/>
            <a:ext cx="3657600" cy="212725"/>
          </a:xfrm>
          <a:prstGeom prst="rect">
            <a:avLst/>
          </a:prstGeom>
        </p:spPr>
        <p:txBody>
          <a:bodyPr/>
          <a:lstStyle>
            <a:lvl1pPr>
              <a:defRPr sz="1000"/>
            </a:lvl1pPr>
          </a:lstStyle>
          <a:p>
            <a:pPr algn="ctr"/>
            <a:r>
              <a:rPr lang="en-US" dirty="0" smtClean="0"/>
              <a:t>http://www.commissions.leg.state.mn.us/csi/csi.html</a:t>
            </a:r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0" y="6400800"/>
            <a:ext cx="9144000" cy="0"/>
          </a:xfrm>
          <a:prstGeom prst="line">
            <a:avLst/>
          </a:prstGeom>
          <a:ln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</p:sldLayoutIdLst>
  <p:hf hdr="0" ft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http://www.commissions.leg.state.mn.us/csi/csi.html" TargetMode="Externa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381000" y="685800"/>
            <a:ext cx="5029200" cy="2819400"/>
          </a:xfrm>
        </p:spPr>
        <p:txBody>
          <a:bodyPr>
            <a:noAutofit/>
          </a:bodyPr>
          <a:lstStyle/>
          <a:p>
            <a:r>
              <a:rPr lang="en-US" sz="3400" dirty="0" smtClean="0">
                <a:latin typeface="Arial" pitchFamily="34" charset="0"/>
                <a:cs typeface="Arial" pitchFamily="34" charset="0"/>
              </a:rPr>
              <a:t>THE COMMISSION ON SERVICE INNOVATION: </a:t>
            </a:r>
            <a:r>
              <a:rPr lang="en-US" sz="2800" dirty="0" smtClean="0">
                <a:solidFill>
                  <a:schemeClr val="accent3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FIRST ANNUAL STRATEGIC PLAN &amp; REPORT TO THE LEGISLATURE </a:t>
            </a:r>
            <a:endParaRPr lang="en-US" sz="3400" dirty="0">
              <a:solidFill>
                <a:schemeClr val="accent3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81000" y="4572000"/>
            <a:ext cx="8229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Arial" pitchFamily="34" charset="0"/>
                <a:cs typeface="Arial" pitchFamily="34" charset="0"/>
              </a:rPr>
              <a:t>Minnesota House State Government Finance Committee</a:t>
            </a:r>
          </a:p>
          <a:p>
            <a:pPr algn="ctr"/>
            <a:r>
              <a:rPr lang="en-US" sz="2400" dirty="0" smtClean="0">
                <a:latin typeface="Arial" pitchFamily="34" charset="0"/>
                <a:cs typeface="Arial" pitchFamily="34" charset="0"/>
              </a:rPr>
              <a:t>Gopal Khanna, Lead Commission Co-Chair (2010)</a:t>
            </a:r>
          </a:p>
          <a:p>
            <a:pPr algn="ctr"/>
            <a:r>
              <a:rPr lang="en-US" sz="2400" dirty="0" smtClean="0">
                <a:latin typeface="Arial" pitchFamily="34" charset="0"/>
                <a:cs typeface="Arial" pitchFamily="34" charset="0"/>
              </a:rPr>
              <a:t>January 26, 2011</a:t>
            </a:r>
            <a:endParaRPr lang="en-US" sz="24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3A784C-4B10-4DB4-99AC-1B7D4F6B576F}" type="datetime1">
              <a:rPr lang="en-US" smtClean="0"/>
              <a:pPr/>
              <a:t>1/26/2011</a:t>
            </a:fld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D0193CB-661E-4605-9C08-68FA5F9BEE45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will be the result?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981200"/>
            <a:ext cx="2667000" cy="3124200"/>
          </a:xfr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 marL="119063" indent="0" algn="ctr">
              <a:spcBef>
                <a:spcPts val="1800"/>
              </a:spcBef>
              <a:buNone/>
            </a:pPr>
            <a:r>
              <a:rPr lang="en-US" sz="2800" dirty="0" smtClean="0"/>
              <a:t>Help state and local governments “deal with” the likely coming budget cuts</a:t>
            </a:r>
          </a:p>
        </p:txBody>
      </p:sp>
      <p:sp>
        <p:nvSpPr>
          <p:cNvPr id="6" name="Content Placeholder 4"/>
          <p:cNvSpPr txBox="1">
            <a:spLocks/>
          </p:cNvSpPr>
          <p:nvPr/>
        </p:nvSpPr>
        <p:spPr>
          <a:xfrm>
            <a:off x="3200400" y="1981200"/>
            <a:ext cx="2667000" cy="3124200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 marL="228600" marR="0" lvl="0" indent="-109538" algn="ctr" defTabSz="914400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2800" dirty="0" smtClean="0"/>
              <a:t>Realize substantial 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savings…at some point*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Content Placeholder 4"/>
          <p:cNvSpPr txBox="1">
            <a:spLocks/>
          </p:cNvSpPr>
          <p:nvPr/>
        </p:nvSpPr>
        <p:spPr>
          <a:xfrm>
            <a:off x="5943600" y="1981200"/>
            <a:ext cx="2667000" cy="3124200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 marL="119063" marR="0" lvl="0" algn="ctr" defTabSz="914400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Reduce service costs and improve quality</a:t>
            </a: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52400" y="5181600"/>
            <a:ext cx="8153400" cy="990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742950" lvl="1" indent="-285750">
              <a:spcBef>
                <a:spcPts val="1800"/>
              </a:spcBef>
              <a:defRPr/>
            </a:pPr>
            <a:r>
              <a:rPr lang="en-US" dirty="0" smtClean="0">
                <a:solidFill>
                  <a:schemeClr val="tx1"/>
                </a:solidFill>
              </a:rPr>
              <a:t>*    Even if all these recommendations were collectively able to achieve a mere 1% reduction in the cost of government, this would generate at least $250 million in annual savings</a:t>
            </a:r>
            <a:endParaRPr lang="en-US" sz="2400" dirty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3A784C-4B10-4DB4-99AC-1B7D4F6B576F}" type="datetime1">
              <a:rPr lang="en-US" smtClean="0"/>
              <a:pPr/>
              <a:t>1/26/2011</a:t>
            </a:fld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D0193CB-661E-4605-9C08-68FA5F9BEE45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Will </a:t>
            </a:r>
            <a:r>
              <a:rPr lang="en-US" dirty="0" err="1" smtClean="0"/>
              <a:t>gov’t</a:t>
            </a:r>
            <a:r>
              <a:rPr lang="en-US" dirty="0" smtClean="0"/>
              <a:t> employees be impacted?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676400"/>
            <a:ext cx="8229600" cy="3932238"/>
          </a:xfrm>
        </p:spPr>
        <p:txBody>
          <a:bodyPr/>
          <a:lstStyle/>
          <a:p>
            <a:pPr>
              <a:spcBef>
                <a:spcPts val="1200"/>
              </a:spcBef>
            </a:pPr>
            <a:r>
              <a:rPr lang="en-US" dirty="0" smtClean="0"/>
              <a:t>The Commission believes management and labor need to partner to transform </a:t>
            </a:r>
            <a:r>
              <a:rPr lang="en-US" dirty="0" err="1" smtClean="0"/>
              <a:t>gov’t</a:t>
            </a:r>
            <a:endParaRPr lang="en-US" dirty="0" smtClean="0"/>
          </a:p>
          <a:p>
            <a:pPr lvl="1">
              <a:spcBef>
                <a:spcPts val="1200"/>
              </a:spcBef>
            </a:pPr>
            <a:r>
              <a:rPr lang="en-US" sz="2400" dirty="0" smtClean="0"/>
              <a:t>MAPE, SEIU and AFSCME all participated in CSI  </a:t>
            </a:r>
          </a:p>
          <a:p>
            <a:pPr>
              <a:spcBef>
                <a:spcPts val="1200"/>
              </a:spcBef>
            </a:pPr>
            <a:r>
              <a:rPr lang="en-US" dirty="0" smtClean="0"/>
              <a:t>Employee layoffs will not likely occur due to  these recommendations, but…</a:t>
            </a:r>
          </a:p>
          <a:p>
            <a:pPr>
              <a:spcBef>
                <a:spcPts val="1200"/>
              </a:spcBef>
            </a:pPr>
            <a:r>
              <a:rPr lang="en-US" dirty="0" smtClean="0"/>
              <a:t>These recommendations can help realign service delivery with the wave of coming retirements</a:t>
            </a:r>
            <a:endParaRPr lang="en-US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3A784C-4B10-4DB4-99AC-1B7D4F6B576F}" type="datetime1">
              <a:rPr lang="en-US" smtClean="0"/>
              <a:pPr/>
              <a:t>1/26/2011</a:t>
            </a:fld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D0193CB-661E-4605-9C08-68FA5F9BEE45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Next Steps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706562"/>
            <a:ext cx="8229600" cy="3932238"/>
          </a:xfrm>
        </p:spPr>
        <p:txBody>
          <a:bodyPr/>
          <a:lstStyle/>
          <a:p>
            <a:pPr>
              <a:spcBef>
                <a:spcPts val="1800"/>
              </a:spcBef>
            </a:pPr>
            <a:r>
              <a:rPr lang="en-US" sz="2800" dirty="0" smtClean="0"/>
              <a:t>Seek public and legislative input and support for CSI recommendations</a:t>
            </a:r>
          </a:p>
          <a:p>
            <a:pPr>
              <a:spcBef>
                <a:spcPts val="1800"/>
              </a:spcBef>
            </a:pPr>
            <a:r>
              <a:rPr lang="en-US" sz="2800" dirty="0" smtClean="0"/>
              <a:t>Work with legislators, leaders and stakeholders</a:t>
            </a:r>
          </a:p>
          <a:p>
            <a:pPr lvl="1">
              <a:spcBef>
                <a:spcPts val="1800"/>
              </a:spcBef>
            </a:pPr>
            <a:r>
              <a:rPr lang="en-US" sz="2400" dirty="0" smtClean="0"/>
              <a:t>Help draft and adopt legislative language, guide early implementation of approved initiatives</a:t>
            </a:r>
          </a:p>
          <a:p>
            <a:pPr>
              <a:spcBef>
                <a:spcPts val="1800"/>
              </a:spcBef>
            </a:pPr>
            <a:r>
              <a:rPr lang="en-US" sz="2800" dirty="0" smtClean="0"/>
              <a:t>Continue to meet and explore specific issue areas for reform, such as K-12 education, health care, etc.</a:t>
            </a: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3A784C-4B10-4DB4-99AC-1B7D4F6B576F}" type="datetime1">
              <a:rPr lang="en-US" smtClean="0"/>
              <a:pPr/>
              <a:t>1/26/2011</a:t>
            </a:fld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D0193CB-661E-4605-9C08-68FA5F9BEE45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More Information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828800"/>
            <a:ext cx="8382000" cy="4191001"/>
          </a:xfrm>
        </p:spPr>
        <p:txBody>
          <a:bodyPr/>
          <a:lstStyle/>
          <a:p>
            <a:pPr fontAlgn="ctr"/>
            <a:r>
              <a:rPr lang="en-US" dirty="0" smtClean="0"/>
              <a:t>Legislative Coordinating Commission hosted website on CSI</a:t>
            </a:r>
          </a:p>
          <a:p>
            <a:pPr lvl="1" fontAlgn="ctr">
              <a:spcBef>
                <a:spcPts val="1200"/>
              </a:spcBef>
            </a:pPr>
            <a:r>
              <a:rPr lang="en-US" sz="2400" dirty="0" smtClean="0"/>
              <a:t>Full report, meeting videos, presentations, meeting materials and notices  </a:t>
            </a:r>
          </a:p>
          <a:p>
            <a:pPr lvl="1" fontAlgn="ctr">
              <a:spcBef>
                <a:spcPts val="1200"/>
              </a:spcBef>
            </a:pPr>
            <a:r>
              <a:rPr lang="en-US" sz="2400" dirty="0" smtClean="0"/>
              <a:t>Links to </a:t>
            </a:r>
            <a:r>
              <a:rPr lang="en-US" sz="2400" dirty="0" err="1" smtClean="0"/>
              <a:t>Facebook</a:t>
            </a:r>
            <a:r>
              <a:rPr lang="en-US" sz="2400" dirty="0" smtClean="0"/>
              <a:t> and Twitter pages.  Please give us your feedback and more ideas!</a:t>
            </a:r>
          </a:p>
          <a:p>
            <a:pPr lvl="1" fontAlgn="ctr">
              <a:buNone/>
            </a:pPr>
            <a:endParaRPr lang="en-US" dirty="0" smtClean="0"/>
          </a:p>
          <a:p>
            <a:pPr marL="342900" lvl="1" indent="-342900" fontAlgn="ctr">
              <a:buNone/>
            </a:pPr>
            <a:r>
              <a:rPr lang="en-US" u="sng" dirty="0" smtClean="0">
                <a:hlinkClick r:id="rId2"/>
              </a:rPr>
              <a:t>http://www.commissions.leg.state.mn.us/csi/csi.html</a:t>
            </a:r>
            <a:endParaRPr lang="en-US" dirty="0" smtClean="0"/>
          </a:p>
          <a:p>
            <a:pPr fontAlgn="ctr"/>
            <a:endParaRPr lang="en-US" dirty="0" smtClean="0"/>
          </a:p>
          <a:p>
            <a:pPr lvl="1" fontAlgn="ctr">
              <a:buNone/>
            </a:pPr>
            <a:endParaRPr lang="en-US" dirty="0" smtClean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533400" y="685800"/>
            <a:ext cx="8229600" cy="1143000"/>
          </a:xfrm>
        </p:spPr>
        <p:txBody>
          <a:bodyPr/>
          <a:lstStyle/>
          <a:p>
            <a:r>
              <a:rPr lang="en-US" dirty="0" smtClean="0"/>
              <a:t>What is CSI?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457200" y="1752600"/>
            <a:ext cx="5257800" cy="3932238"/>
          </a:xfrm>
        </p:spPr>
        <p:txBody>
          <a:bodyPr/>
          <a:lstStyle/>
          <a:p>
            <a:r>
              <a:rPr lang="en-US" dirty="0" smtClean="0"/>
              <a:t>CSI, or the Commission, was created in 2010 by the legislature and governor</a:t>
            </a:r>
          </a:p>
          <a:p>
            <a:r>
              <a:rPr lang="en-US" dirty="0" smtClean="0"/>
              <a:t>Bi-partisan authors and support</a:t>
            </a:r>
          </a:p>
          <a:p>
            <a:pPr lvl="1"/>
            <a:r>
              <a:rPr lang="en-US" sz="2400" dirty="0" smtClean="0"/>
              <a:t>Sen. Terri Bonoff (DFL – District 43)</a:t>
            </a:r>
          </a:p>
          <a:p>
            <a:pPr lvl="1"/>
            <a:r>
              <a:rPr lang="en-US" sz="2400" dirty="0" smtClean="0"/>
              <a:t>Rep. Keith Downey (R – District 41A)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943600" y="1905000"/>
            <a:ext cx="2819400" cy="3693319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lvl="0" algn="ctr"/>
            <a:r>
              <a:rPr lang="en-US" sz="3600" b="1" dirty="0" smtClean="0">
                <a:solidFill>
                  <a:prstClr val="white"/>
                </a:solidFill>
              </a:rPr>
              <a:t>Mission</a:t>
            </a:r>
          </a:p>
          <a:p>
            <a:pPr algn="ctr"/>
            <a:r>
              <a:rPr lang="en-US" sz="2000" dirty="0" smtClean="0">
                <a:solidFill>
                  <a:schemeClr val="accent4">
                    <a:lumMod val="75000"/>
                  </a:schemeClr>
                </a:solidFill>
              </a:rPr>
              <a:t>Commission on Service Innovation</a:t>
            </a:r>
          </a:p>
          <a:p>
            <a:endParaRPr lang="en-US" dirty="0" smtClean="0"/>
          </a:p>
          <a:p>
            <a:pPr algn="ctr"/>
            <a:r>
              <a:rPr lang="en-US" sz="2400" dirty="0" smtClean="0"/>
              <a:t>“Reengineer the delivery of state and local government services”</a:t>
            </a:r>
          </a:p>
          <a:p>
            <a:pPr algn="ctr"/>
            <a:endParaRPr lang="en-US" sz="2400" dirty="0" smtClean="0"/>
          </a:p>
          <a:p>
            <a:pPr algn="ctr"/>
            <a:endParaRPr lang="en-US" sz="2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CSI team was…</a:t>
            </a:r>
            <a:endParaRPr lang="en-US" b="1" dirty="0">
              <a:solidFill>
                <a:srgbClr val="660066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762000" y="1676400"/>
            <a:ext cx="8001000" cy="4160838"/>
          </a:xfrm>
        </p:spPr>
        <p:txBody>
          <a:bodyPr/>
          <a:lstStyle/>
          <a:p>
            <a:r>
              <a:rPr lang="en-US" sz="2800" dirty="0" smtClean="0"/>
              <a:t>Diverse</a:t>
            </a:r>
          </a:p>
          <a:p>
            <a:r>
              <a:rPr lang="en-US" sz="2800" dirty="0" smtClean="0"/>
              <a:t>Public-private</a:t>
            </a:r>
          </a:p>
          <a:p>
            <a:r>
              <a:rPr lang="en-US" sz="2800" dirty="0" smtClean="0"/>
              <a:t>Balanced</a:t>
            </a:r>
          </a:p>
          <a:p>
            <a:r>
              <a:rPr lang="en-US" sz="2800" dirty="0" smtClean="0"/>
              <a:t>Knowledgeable </a:t>
            </a:r>
          </a:p>
          <a:p>
            <a:r>
              <a:rPr lang="en-US" sz="2800" dirty="0" smtClean="0"/>
              <a:t>Pragmatic</a:t>
            </a:r>
          </a:p>
          <a:p>
            <a:r>
              <a:rPr lang="en-US" sz="2800" dirty="0" smtClean="0"/>
              <a:t>Operational </a:t>
            </a:r>
          </a:p>
          <a:p>
            <a:r>
              <a:rPr lang="en-US" sz="2800" dirty="0" smtClean="0"/>
              <a:t>Creative</a:t>
            </a:r>
          </a:p>
          <a:p>
            <a:r>
              <a:rPr lang="en-US" sz="2800" dirty="0" smtClean="0"/>
              <a:t>Future-oriented</a:t>
            </a:r>
          </a:p>
          <a:p>
            <a:r>
              <a:rPr lang="en-US" sz="2800" dirty="0" smtClean="0"/>
              <a:t>Results-focused</a:t>
            </a:r>
            <a:endParaRPr lang="en-US" sz="2800" dirty="0"/>
          </a:p>
        </p:txBody>
      </p:sp>
      <p:sp>
        <p:nvSpPr>
          <p:cNvPr id="4" name="TextBox 3"/>
          <p:cNvSpPr txBox="1"/>
          <p:nvPr/>
        </p:nvSpPr>
        <p:spPr>
          <a:xfrm>
            <a:off x="3886200" y="1676400"/>
            <a:ext cx="4953000" cy="4616648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lvl="0" algn="ctr"/>
            <a:r>
              <a:rPr lang="en-US" sz="3600" b="1" dirty="0" smtClean="0">
                <a:solidFill>
                  <a:prstClr val="white"/>
                </a:solidFill>
              </a:rPr>
              <a:t>Membership</a:t>
            </a:r>
          </a:p>
          <a:p>
            <a:endParaRPr lang="en-US" dirty="0" smtClean="0"/>
          </a:p>
          <a:p>
            <a:pPr algn="ctr">
              <a:buFont typeface="Arial" pitchFamily="34" charset="0"/>
              <a:buChar char="•"/>
            </a:pPr>
            <a:r>
              <a:rPr lang="en-US" sz="2400" dirty="0" smtClean="0"/>
              <a:t> Business Community (Chamber, Business Partnership, MHTA)</a:t>
            </a:r>
          </a:p>
          <a:p>
            <a:pPr algn="ctr">
              <a:buFont typeface="Arial" pitchFamily="34" charset="0"/>
              <a:buChar char="•"/>
            </a:pPr>
            <a:r>
              <a:rPr lang="en-US" sz="2400" dirty="0" smtClean="0"/>
              <a:t> Non-Profits (Bush, Citizens League, Nonprofits Council, Wilder)</a:t>
            </a:r>
          </a:p>
          <a:p>
            <a:pPr algn="ctr">
              <a:buFont typeface="Arial" pitchFamily="34" charset="0"/>
              <a:buChar char="•"/>
            </a:pPr>
            <a:r>
              <a:rPr lang="en-US" sz="2400" dirty="0" smtClean="0"/>
              <a:t> Local </a:t>
            </a:r>
            <a:r>
              <a:rPr lang="en-US" sz="2400" dirty="0" err="1" smtClean="0"/>
              <a:t>Gov’t</a:t>
            </a:r>
            <a:r>
              <a:rPr lang="en-US" sz="2400" dirty="0" smtClean="0"/>
              <a:t> (AMC-Counties, League of MN Cities, MAT-Townships)</a:t>
            </a:r>
          </a:p>
          <a:p>
            <a:pPr algn="ctr">
              <a:buFont typeface="Arial" pitchFamily="34" charset="0"/>
              <a:buChar char="•"/>
            </a:pPr>
            <a:r>
              <a:rPr lang="en-US" sz="2400" dirty="0" smtClean="0"/>
              <a:t> Education (MNSCU, U. of MN)</a:t>
            </a:r>
          </a:p>
          <a:p>
            <a:pPr algn="ctr">
              <a:buFont typeface="Arial" pitchFamily="34" charset="0"/>
              <a:buChar char="•"/>
            </a:pPr>
            <a:r>
              <a:rPr lang="en-US" sz="2400" dirty="0" smtClean="0"/>
              <a:t> </a:t>
            </a:r>
            <a:r>
              <a:rPr lang="en-US" sz="2400" dirty="0" err="1" smtClean="0"/>
              <a:t>Gov’t</a:t>
            </a:r>
            <a:r>
              <a:rPr lang="en-US" sz="2400" dirty="0" smtClean="0"/>
              <a:t>  Employee Unions </a:t>
            </a:r>
          </a:p>
          <a:p>
            <a:pPr algn="ctr"/>
            <a:r>
              <a:rPr lang="en-US" sz="2400" dirty="0" smtClean="0"/>
              <a:t>(AFSCME, MAPE, SEIU)</a:t>
            </a:r>
          </a:p>
          <a:p>
            <a:pPr algn="ctr">
              <a:buFont typeface="Arial" pitchFamily="34" charset="0"/>
              <a:buChar char="•"/>
            </a:pPr>
            <a:r>
              <a:rPr lang="en-US" sz="2400" dirty="0" smtClean="0"/>
              <a:t> State Chief Information Officer</a:t>
            </a:r>
            <a:endParaRPr lang="en-US" sz="2000" dirty="0"/>
          </a:p>
        </p:txBody>
      </p:sp>
    </p:spTree>
    <p:extLst>
      <p:ext uri="{BB962C8B-B14F-4D97-AF65-F5344CB8AC3E}">
        <p14:creationId xmlns="" xmlns:p14="http://schemas.microsoft.com/office/powerpoint/2010/main" val="1939915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3A784C-4B10-4DB4-99AC-1B7D4F6B576F}" type="datetime1">
              <a:rPr lang="en-US" smtClean="0"/>
              <a:pPr/>
              <a:t>1/26/2011</a:t>
            </a:fld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D0193CB-661E-4605-9C08-68FA5F9BEE45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did the group do?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2286000" y="1905000"/>
            <a:ext cx="4572000" cy="9906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Full CSI</a:t>
            </a:r>
          </a:p>
          <a:p>
            <a:pPr algn="ctr"/>
            <a:r>
              <a:rPr lang="en-US" sz="1600" dirty="0" smtClean="0"/>
              <a:t>(monthly meetings since July 2010)</a:t>
            </a:r>
            <a:endParaRPr lang="en-US" sz="1600" dirty="0"/>
          </a:p>
        </p:txBody>
      </p:sp>
      <p:sp>
        <p:nvSpPr>
          <p:cNvPr id="7" name="Rectangle 6"/>
          <p:cNvSpPr/>
          <p:nvPr/>
        </p:nvSpPr>
        <p:spPr>
          <a:xfrm>
            <a:off x="762000" y="3657600"/>
            <a:ext cx="1295400" cy="9144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Problem Definition / Opportunity</a:t>
            </a:r>
            <a:endParaRPr lang="en-US" sz="1400" dirty="0"/>
          </a:p>
        </p:txBody>
      </p:sp>
      <p:sp>
        <p:nvSpPr>
          <p:cNvPr id="8" name="Rectangle 7"/>
          <p:cNvSpPr/>
          <p:nvPr/>
        </p:nvSpPr>
        <p:spPr>
          <a:xfrm>
            <a:off x="2057400" y="3657600"/>
            <a:ext cx="1295400" cy="9144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Visioning / Steering</a:t>
            </a:r>
            <a:endParaRPr lang="en-US" sz="1400" dirty="0"/>
          </a:p>
        </p:txBody>
      </p:sp>
      <p:sp>
        <p:nvSpPr>
          <p:cNvPr id="9" name="Rectangle 8"/>
          <p:cNvSpPr/>
          <p:nvPr/>
        </p:nvSpPr>
        <p:spPr>
          <a:xfrm>
            <a:off x="3352800" y="3657600"/>
            <a:ext cx="1295400" cy="9144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Shared Services</a:t>
            </a:r>
            <a:endParaRPr lang="en-US" sz="1400" dirty="0"/>
          </a:p>
        </p:txBody>
      </p:sp>
      <p:sp>
        <p:nvSpPr>
          <p:cNvPr id="10" name="Rectangle 9"/>
          <p:cNvSpPr/>
          <p:nvPr/>
        </p:nvSpPr>
        <p:spPr>
          <a:xfrm>
            <a:off x="4648200" y="3657600"/>
            <a:ext cx="1295400" cy="9144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Workforce / Culture</a:t>
            </a:r>
            <a:endParaRPr lang="en-US" sz="1400" dirty="0"/>
          </a:p>
        </p:txBody>
      </p:sp>
      <p:sp>
        <p:nvSpPr>
          <p:cNvPr id="11" name="Rectangle 10"/>
          <p:cNvSpPr/>
          <p:nvPr/>
        </p:nvSpPr>
        <p:spPr>
          <a:xfrm>
            <a:off x="5943600" y="3657600"/>
            <a:ext cx="1295400" cy="9144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Process / Governance</a:t>
            </a:r>
            <a:endParaRPr lang="en-US" sz="1400" dirty="0"/>
          </a:p>
        </p:txBody>
      </p:sp>
      <p:sp>
        <p:nvSpPr>
          <p:cNvPr id="12" name="Rectangle 11"/>
          <p:cNvSpPr/>
          <p:nvPr/>
        </p:nvSpPr>
        <p:spPr>
          <a:xfrm>
            <a:off x="7239000" y="3657600"/>
            <a:ext cx="1371600" cy="9144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Citizen / Customer Engagement</a:t>
            </a:r>
            <a:endParaRPr lang="en-US" sz="1400" dirty="0"/>
          </a:p>
        </p:txBody>
      </p:sp>
      <p:sp>
        <p:nvSpPr>
          <p:cNvPr id="14" name="Rectangle 13"/>
          <p:cNvSpPr/>
          <p:nvPr/>
        </p:nvSpPr>
        <p:spPr>
          <a:xfrm>
            <a:off x="762000" y="3352800"/>
            <a:ext cx="7848600" cy="30480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Advisory Working Sub-Groups</a:t>
            </a:r>
            <a:endParaRPr lang="en-US" b="1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295400" y="3124200"/>
            <a:ext cx="6705600" cy="0"/>
          </a:xfrm>
          <a:prstGeom prst="line">
            <a:avLst/>
          </a:prstGeom>
          <a:ln w="1270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rot="5400000">
            <a:off x="1943100" y="3238500"/>
            <a:ext cx="228600" cy="0"/>
          </a:xfrm>
          <a:prstGeom prst="line">
            <a:avLst/>
          </a:prstGeom>
          <a:ln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rot="5400000">
            <a:off x="3238500" y="3238500"/>
            <a:ext cx="228600" cy="0"/>
          </a:xfrm>
          <a:prstGeom prst="line">
            <a:avLst/>
          </a:prstGeom>
          <a:ln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 rot="5400000">
            <a:off x="4533900" y="3238500"/>
            <a:ext cx="228600" cy="0"/>
          </a:xfrm>
          <a:prstGeom prst="line">
            <a:avLst/>
          </a:prstGeom>
          <a:ln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 rot="5400000">
            <a:off x="5829300" y="3238500"/>
            <a:ext cx="228600" cy="0"/>
          </a:xfrm>
          <a:prstGeom prst="line">
            <a:avLst/>
          </a:prstGeom>
          <a:ln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 rot="5400000">
            <a:off x="7124700" y="3238500"/>
            <a:ext cx="228600" cy="0"/>
          </a:xfrm>
          <a:prstGeom prst="line">
            <a:avLst/>
          </a:prstGeom>
          <a:ln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 rot="5400000">
            <a:off x="7886700" y="3238500"/>
            <a:ext cx="228600" cy="0"/>
          </a:xfrm>
          <a:prstGeom prst="line">
            <a:avLst/>
          </a:prstGeom>
          <a:ln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 rot="5400000" flipH="1" flipV="1">
            <a:off x="4152900" y="3009900"/>
            <a:ext cx="228600" cy="0"/>
          </a:xfrm>
          <a:prstGeom prst="line">
            <a:avLst/>
          </a:prstGeom>
          <a:ln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rot="5400000">
            <a:off x="1181100" y="3238500"/>
            <a:ext cx="228600" cy="0"/>
          </a:xfrm>
          <a:prstGeom prst="line">
            <a:avLst/>
          </a:prstGeom>
          <a:ln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3A784C-4B10-4DB4-99AC-1B7D4F6B576F}" type="datetime1">
              <a:rPr lang="en-US" smtClean="0"/>
              <a:pPr/>
              <a:t>1/26/2011</a:t>
            </a:fld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D0193CB-661E-4605-9C08-68FA5F9BEE45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1143000"/>
          </a:xfrm>
        </p:spPr>
        <p:txBody>
          <a:bodyPr/>
          <a:lstStyle/>
          <a:p>
            <a:r>
              <a:rPr lang="en-US" dirty="0" smtClean="0"/>
              <a:t>CSI at work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47800" y="1600200"/>
            <a:ext cx="6161634" cy="4627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3A784C-4B10-4DB4-99AC-1B7D4F6B576F}" type="datetime1">
              <a:rPr lang="en-US" smtClean="0"/>
              <a:pPr/>
              <a:t>1/26/2011</a:t>
            </a:fld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D0193CB-661E-4605-9C08-68FA5F9BEE45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did CSI find?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1800"/>
              </a:spcBef>
            </a:pPr>
            <a:r>
              <a:rPr lang="en-US" sz="2800" dirty="0" smtClean="0"/>
              <a:t>Even after the recession ends, the state will still face daunting challenges that arise from changing demographic and economic realities</a:t>
            </a:r>
          </a:p>
          <a:p>
            <a:pPr>
              <a:spcBef>
                <a:spcPts val="1800"/>
              </a:spcBef>
            </a:pPr>
            <a:r>
              <a:rPr lang="en-US" sz="2800" dirty="0" smtClean="0"/>
              <a:t>Shifts in Minnesota’s population, coupled with slower state revenue growth, increased health care costs and continued prioritization of K-12 spending, all add up to create major budget challenges in the future 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3A784C-4B10-4DB4-99AC-1B7D4F6B576F}" type="datetime1">
              <a:rPr lang="en-US" smtClean="0"/>
              <a:pPr/>
              <a:t>1/26/2011</a:t>
            </a:fld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D0193CB-661E-4605-9C08-68FA5F9BEE45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did CSI find?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752600"/>
            <a:ext cx="8229600" cy="3932238"/>
          </a:xfrm>
        </p:spPr>
        <p:txBody>
          <a:bodyPr/>
          <a:lstStyle/>
          <a:p>
            <a:r>
              <a:rPr lang="en-US" sz="2800" dirty="0" smtClean="0"/>
              <a:t>In a nutshell… Assuming revenue grows 3.9% per year, health care continues to grow at 8.5% and spending on K-12 education grows by 2% per year for the next 25 years…</a:t>
            </a:r>
          </a:p>
          <a:p>
            <a:pPr>
              <a:buNone/>
            </a:pPr>
            <a:endParaRPr lang="en-US" sz="2800" dirty="0" smtClean="0"/>
          </a:p>
          <a:p>
            <a:r>
              <a:rPr lang="en-US" sz="2800" dirty="0" smtClean="0"/>
              <a:t>…all other segments of the budget will have to be reduced by 3.9% each year to avoid budget deficits  </a:t>
            </a:r>
          </a:p>
          <a:p>
            <a:pPr algn="ctr">
              <a:spcBef>
                <a:spcPts val="1800"/>
              </a:spcBef>
              <a:buNone/>
            </a:pPr>
            <a:r>
              <a:rPr lang="en-US" sz="2800" dirty="0" smtClean="0"/>
              <a:t>	</a:t>
            </a:r>
            <a:r>
              <a:rPr lang="en-US" sz="2800" b="1" i="1" u="sng" dirty="0" smtClean="0">
                <a:solidFill>
                  <a:schemeClr val="accent3">
                    <a:lumMod val="75000"/>
                  </a:schemeClr>
                </a:solidFill>
              </a:rPr>
              <a:t>This would nearly eliminate all other areas of spending by 2035</a:t>
            </a:r>
            <a:endParaRPr lang="en-US" sz="2800" b="1" i="1" u="sng" dirty="0">
              <a:solidFill>
                <a:schemeClr val="accent3">
                  <a:lumMod val="75000"/>
                </a:schemeClr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3A784C-4B10-4DB4-99AC-1B7D4F6B576F}" type="datetime1">
              <a:rPr lang="en-US" smtClean="0"/>
              <a:pPr/>
              <a:t>1/26/2011</a:t>
            </a:fld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D0193CB-661E-4605-9C08-68FA5F9BEE45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does CSI recommend? 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3932238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Key recommendations include:</a:t>
            </a:r>
          </a:p>
          <a:p>
            <a:pPr>
              <a:spcBef>
                <a:spcPts val="1800"/>
              </a:spcBef>
              <a:buClr>
                <a:schemeClr val="accent3">
                  <a:lumMod val="75000"/>
                </a:schemeClr>
              </a:buClr>
              <a:buFont typeface="Wingdings" pitchFamily="2" charset="2"/>
              <a:buChar char="ü"/>
            </a:pPr>
            <a:r>
              <a:rPr lang="en-US" sz="2800" dirty="0" smtClean="0"/>
              <a:t>Establish an enterprise </a:t>
            </a:r>
            <a:r>
              <a:rPr lang="en-US" sz="2800" b="1" dirty="0" smtClean="0">
                <a:solidFill>
                  <a:schemeClr val="accent3">
                    <a:lumMod val="75000"/>
                  </a:schemeClr>
                </a:solidFill>
              </a:rPr>
              <a:t>Shared Services/ Consolidation Initiative</a:t>
            </a:r>
            <a:r>
              <a:rPr lang="en-US" sz="2800" dirty="0" smtClean="0"/>
              <a:t> for state and local entities</a:t>
            </a:r>
          </a:p>
          <a:p>
            <a:pPr>
              <a:spcBef>
                <a:spcPts val="1800"/>
              </a:spcBef>
              <a:buClr>
                <a:schemeClr val="accent3">
                  <a:lumMod val="75000"/>
                </a:schemeClr>
              </a:buClr>
              <a:buFont typeface="Wingdings" pitchFamily="2" charset="2"/>
              <a:buChar char="ü"/>
            </a:pPr>
            <a:r>
              <a:rPr lang="en-US" sz="2800" dirty="0" smtClean="0"/>
              <a:t>Consider new approaches to budgeting, like “</a:t>
            </a:r>
            <a:r>
              <a:rPr lang="en-US" sz="2800" b="1" dirty="0" smtClean="0">
                <a:solidFill>
                  <a:schemeClr val="accent3">
                    <a:lumMod val="75000"/>
                  </a:schemeClr>
                </a:solidFill>
              </a:rPr>
              <a:t>Budgeting for Outcomes</a:t>
            </a:r>
            <a:r>
              <a:rPr lang="en-US" sz="2800" dirty="0" smtClean="0"/>
              <a:t>”</a:t>
            </a:r>
          </a:p>
          <a:p>
            <a:pPr>
              <a:spcBef>
                <a:spcPts val="1800"/>
              </a:spcBef>
              <a:buClr>
                <a:schemeClr val="accent3">
                  <a:lumMod val="75000"/>
                </a:schemeClr>
              </a:buClr>
              <a:buFont typeface="Wingdings" pitchFamily="2" charset="2"/>
              <a:buChar char="ü"/>
            </a:pPr>
            <a:r>
              <a:rPr lang="en-US" sz="2800" dirty="0" smtClean="0"/>
              <a:t>Consider permitting or creating </a:t>
            </a:r>
            <a:r>
              <a:rPr lang="en-US" sz="2800" b="1" dirty="0" smtClean="0">
                <a:solidFill>
                  <a:schemeClr val="accent3">
                    <a:lumMod val="75000"/>
                  </a:schemeClr>
                </a:solidFill>
              </a:rPr>
              <a:t>Charter Agencies </a:t>
            </a:r>
            <a:r>
              <a:rPr lang="en-US" sz="2800" dirty="0" smtClean="0"/>
              <a:t>or </a:t>
            </a:r>
            <a:r>
              <a:rPr lang="en-US" sz="2800" b="1" dirty="0" smtClean="0">
                <a:solidFill>
                  <a:schemeClr val="accent3">
                    <a:lumMod val="75000"/>
                  </a:schemeClr>
                </a:solidFill>
              </a:rPr>
              <a:t>Performance-Based Organizations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3A784C-4B10-4DB4-99AC-1B7D4F6B576F}" type="datetime1">
              <a:rPr lang="en-US" smtClean="0"/>
              <a:pPr/>
              <a:t>1/26/2011</a:t>
            </a:fld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D0193CB-661E-4605-9C08-68FA5F9BEE45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does CSI recommend? 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676400"/>
            <a:ext cx="8458200" cy="3932238"/>
          </a:xfrm>
        </p:spPr>
        <p:txBody>
          <a:bodyPr/>
          <a:lstStyle/>
          <a:p>
            <a:pPr>
              <a:spcBef>
                <a:spcPts val="1800"/>
              </a:spcBef>
              <a:buClr>
                <a:schemeClr val="accent3">
                  <a:lumMod val="75000"/>
                </a:schemeClr>
              </a:buClr>
              <a:buFont typeface="Wingdings" pitchFamily="2" charset="2"/>
              <a:buChar char="ü"/>
            </a:pPr>
            <a:r>
              <a:rPr lang="en-US" sz="2800" dirty="0" smtClean="0"/>
              <a:t>Extend the State’s </a:t>
            </a:r>
            <a:r>
              <a:rPr lang="en-US" sz="2800" b="1" dirty="0" smtClean="0">
                <a:solidFill>
                  <a:schemeClr val="accent3">
                    <a:lumMod val="75000"/>
                  </a:schemeClr>
                </a:solidFill>
              </a:rPr>
              <a:t>Lean Program </a:t>
            </a:r>
            <a:r>
              <a:rPr lang="en-US" sz="2800" dirty="0" smtClean="0"/>
              <a:t>to all government entities and include business process reengineering</a:t>
            </a:r>
          </a:p>
          <a:p>
            <a:pPr>
              <a:spcBef>
                <a:spcPts val="1800"/>
              </a:spcBef>
              <a:buClr>
                <a:schemeClr val="accent3">
                  <a:lumMod val="75000"/>
                </a:schemeClr>
              </a:buClr>
              <a:buFont typeface="Wingdings" pitchFamily="2" charset="2"/>
              <a:buChar char="ü"/>
            </a:pPr>
            <a:r>
              <a:rPr lang="en-US" sz="2800" dirty="0" smtClean="0"/>
              <a:t>Create a </a:t>
            </a:r>
            <a:r>
              <a:rPr lang="en-US" sz="2800" b="1" dirty="0" smtClean="0">
                <a:solidFill>
                  <a:schemeClr val="accent3">
                    <a:lumMod val="75000"/>
                  </a:schemeClr>
                </a:solidFill>
              </a:rPr>
              <a:t>quasi-</a:t>
            </a:r>
            <a:r>
              <a:rPr lang="en-US" sz="2800" b="1" dirty="0" err="1" smtClean="0">
                <a:solidFill>
                  <a:schemeClr val="accent3">
                    <a:lumMod val="75000"/>
                  </a:schemeClr>
                </a:solidFill>
              </a:rPr>
              <a:t>gov’t</a:t>
            </a:r>
            <a:r>
              <a:rPr lang="en-US" sz="2800" b="1" dirty="0" smtClean="0">
                <a:solidFill>
                  <a:schemeClr val="accent3">
                    <a:lumMod val="75000"/>
                  </a:schemeClr>
                </a:solidFill>
              </a:rPr>
              <a:t> entity</a:t>
            </a:r>
            <a:r>
              <a:rPr lang="en-US" sz="2800" dirty="0" smtClean="0"/>
              <a:t>, such as a “</a:t>
            </a:r>
            <a:r>
              <a:rPr lang="en-US" sz="2800" b="1" dirty="0" smtClean="0">
                <a:solidFill>
                  <a:schemeClr val="accent3">
                    <a:lumMod val="75000"/>
                  </a:schemeClr>
                </a:solidFill>
              </a:rPr>
              <a:t>Public Corporation</a:t>
            </a:r>
            <a:r>
              <a:rPr lang="en-US" sz="2800" dirty="0" smtClean="0"/>
              <a:t>,” to provide innovation incentives </a:t>
            </a:r>
          </a:p>
          <a:p>
            <a:pPr lvl="1">
              <a:spcBef>
                <a:spcPts val="1800"/>
              </a:spcBef>
              <a:buClr>
                <a:schemeClr val="accent3">
                  <a:lumMod val="75000"/>
                </a:schemeClr>
              </a:buClr>
              <a:buFont typeface="Arial" pitchFamily="34" charset="0"/>
              <a:buChar char="•"/>
            </a:pPr>
            <a:r>
              <a:rPr lang="en-US" sz="2400" dirty="0" smtClean="0"/>
              <a:t>Grants and investments for willing governments</a:t>
            </a:r>
          </a:p>
          <a:p>
            <a:pPr>
              <a:spcBef>
                <a:spcPts val="1800"/>
              </a:spcBef>
              <a:buClr>
                <a:schemeClr val="accent3">
                  <a:lumMod val="75000"/>
                </a:schemeClr>
              </a:buClr>
              <a:buFont typeface="Wingdings" pitchFamily="2" charset="2"/>
              <a:buChar char="ü"/>
            </a:pPr>
            <a:r>
              <a:rPr lang="en-US" sz="2800" dirty="0" smtClean="0"/>
              <a:t>Create a funding mechanism – </a:t>
            </a:r>
            <a:r>
              <a:rPr lang="en-US" sz="2800" b="1" dirty="0" smtClean="0">
                <a:solidFill>
                  <a:schemeClr val="accent3">
                    <a:lumMod val="75000"/>
                  </a:schemeClr>
                </a:solidFill>
              </a:rPr>
              <a:t>Revolving Fund for Innovation, </a:t>
            </a:r>
            <a:r>
              <a:rPr lang="en-US" sz="2800" dirty="0" smtClean="0"/>
              <a:t>supported by private investments, savings, bonds, etc.</a:t>
            </a:r>
          </a:p>
          <a:p>
            <a:pPr>
              <a:spcBef>
                <a:spcPts val="1800"/>
              </a:spcBef>
              <a:buClr>
                <a:schemeClr val="accent3">
                  <a:lumMod val="75000"/>
                </a:schemeClr>
              </a:buClr>
              <a:buFont typeface="Wingdings" pitchFamily="2" charset="2"/>
              <a:buChar char="ü"/>
            </a:pPr>
            <a:r>
              <a:rPr lang="en-US" sz="2800" dirty="0" smtClean="0"/>
              <a:t>Improve </a:t>
            </a:r>
            <a:r>
              <a:rPr lang="en-US" sz="2800" b="1" dirty="0" smtClean="0">
                <a:solidFill>
                  <a:schemeClr val="accent3">
                    <a:lumMod val="75000"/>
                  </a:schemeClr>
                </a:solidFill>
              </a:rPr>
              <a:t>data access </a:t>
            </a:r>
            <a:r>
              <a:rPr lang="en-US" sz="2800" dirty="0" smtClean="0"/>
              <a:t>and </a:t>
            </a:r>
            <a:r>
              <a:rPr lang="en-US" sz="2800" b="1" dirty="0" smtClean="0">
                <a:solidFill>
                  <a:schemeClr val="accent3">
                    <a:lumMod val="75000"/>
                  </a:schemeClr>
                </a:solidFill>
              </a:rPr>
              <a:t>electronic government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CSI 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2">
      <a:majorFont>
        <a:latin typeface="Calibri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ambria"/>
        <a:ea typeface=""/>
        <a:cs typeface=""/>
        <a:font script="Jpan" typeface="HG明朝B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CSI template</Template>
  <TotalTime>882</TotalTime>
  <Words>657</Words>
  <Application>Microsoft Office PowerPoint</Application>
  <PresentationFormat>On-screen Show (4:3)</PresentationFormat>
  <Paragraphs>103</Paragraphs>
  <Slides>13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13</vt:i4>
      </vt:variant>
    </vt:vector>
  </HeadingPairs>
  <TitlesOfParts>
    <vt:vector size="15" baseType="lpstr">
      <vt:lpstr>CSI template</vt:lpstr>
      <vt:lpstr>1_Office Theme</vt:lpstr>
      <vt:lpstr>THE COMMISSION ON SERVICE INNOVATION: FIRST ANNUAL STRATEGIC PLAN &amp; REPORT TO THE LEGISLATURE </vt:lpstr>
      <vt:lpstr>What is CSI?</vt:lpstr>
      <vt:lpstr>The CSI team was…</vt:lpstr>
      <vt:lpstr>What did the group do?</vt:lpstr>
      <vt:lpstr>CSI at work</vt:lpstr>
      <vt:lpstr>What did CSI find?</vt:lpstr>
      <vt:lpstr>What did CSI find?</vt:lpstr>
      <vt:lpstr>What does CSI recommend? </vt:lpstr>
      <vt:lpstr>What does CSI recommend? </vt:lpstr>
      <vt:lpstr>What will be the result?</vt:lpstr>
      <vt:lpstr>Will gov’t employees be impacted?</vt:lpstr>
      <vt:lpstr>Next Steps</vt:lpstr>
      <vt:lpstr>More Information</vt:lpstr>
    </vt:vector>
  </TitlesOfParts>
  <Company>Office of Enterprise Technology, State of MN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Mike Muilenburg</dc:creator>
  <cp:lastModifiedBy>Software Administration</cp:lastModifiedBy>
  <cp:revision>60</cp:revision>
  <dcterms:created xsi:type="dcterms:W3CDTF">2010-12-22T20:13:18Z</dcterms:created>
  <dcterms:modified xsi:type="dcterms:W3CDTF">2011-01-26T13:53:35Z</dcterms:modified>
</cp:coreProperties>
</file>