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0"/>
  </p:notesMasterIdLst>
  <p:sldIdLst>
    <p:sldId id="256" r:id="rId5"/>
    <p:sldId id="1908" r:id="rId6"/>
    <p:sldId id="283" r:id="rId7"/>
    <p:sldId id="286" r:id="rId8"/>
    <p:sldId id="1917" r:id="rId9"/>
    <p:sldId id="1918" r:id="rId10"/>
    <p:sldId id="1919" r:id="rId11"/>
    <p:sldId id="1909" r:id="rId12"/>
    <p:sldId id="1911" r:id="rId13"/>
    <p:sldId id="1912" r:id="rId14"/>
    <p:sldId id="1920" r:id="rId15"/>
    <p:sldId id="1885" r:id="rId16"/>
    <p:sldId id="1882" r:id="rId17"/>
    <p:sldId id="476" r:id="rId18"/>
    <p:sldId id="494" r:id="rId19"/>
    <p:sldId id="1900" r:id="rId20"/>
    <p:sldId id="1820" r:id="rId21"/>
    <p:sldId id="1897" r:id="rId22"/>
    <p:sldId id="1901" r:id="rId23"/>
    <p:sldId id="1905" r:id="rId24"/>
    <p:sldId id="1903" r:id="rId25"/>
    <p:sldId id="1906" r:id="rId26"/>
    <p:sldId id="1907" r:id="rId27"/>
    <p:sldId id="278" r:id="rId28"/>
    <p:sldId id="27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298850-AB22-4061-8B00-EBFB1275CE57}" v="71" dt="2024-03-08T20:44:50.7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94558"/>
  </p:normalViewPr>
  <p:slideViewPr>
    <p:cSldViewPr snapToGrid="0" snapToObjects="1">
      <p:cViewPr varScale="1">
        <p:scale>
          <a:sx n="102" d="100"/>
          <a:sy n="102" d="100"/>
        </p:scale>
        <p:origin x="66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618958-7B71-4320-AC27-DADC89C67860}" type="datetimeFigureOut">
              <a:rPr lang="en-US" smtClean="0"/>
              <a:t>3/10/2024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56813A-6CEA-4543-8B3E-4E73E17C999F}" type="slidenum">
              <a:rPr lang="en-US" smtClean="0"/>
              <a:t>‹#›</a:t>
            </a:fld>
            <a:endParaRPr lang="en-US"/>
          </a:p>
        </p:txBody>
      </p:sp>
    </p:spTree>
    <p:extLst>
      <p:ext uri="{BB962C8B-B14F-4D97-AF65-F5344CB8AC3E}">
        <p14:creationId xmlns:p14="http://schemas.microsoft.com/office/powerpoint/2010/main" val="4093156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house.mn.gov/comm/docs/yeDIqCG8x0O4_-owmyCalg.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received from DHS licensing on 2.16.24.</a:t>
            </a:r>
          </a:p>
        </p:txBody>
      </p:sp>
      <p:sp>
        <p:nvSpPr>
          <p:cNvPr id="4" name="Slide Number Placeholder 3"/>
          <p:cNvSpPr>
            <a:spLocks noGrp="1"/>
          </p:cNvSpPr>
          <p:nvPr>
            <p:ph type="sldNum" sz="quarter" idx="5"/>
          </p:nvPr>
        </p:nvSpPr>
        <p:spPr/>
        <p:txBody>
          <a:bodyPr/>
          <a:lstStyle/>
          <a:p>
            <a:fld id="{4C56813A-6CEA-4543-8B3E-4E73E17C999F}" type="slidenum">
              <a:rPr lang="en-US" smtClean="0"/>
              <a:t>5</a:t>
            </a:fld>
            <a:endParaRPr lang="en-US"/>
          </a:p>
        </p:txBody>
      </p:sp>
    </p:spTree>
    <p:extLst>
      <p:ext uri="{BB962C8B-B14F-4D97-AF65-F5344CB8AC3E}">
        <p14:creationId xmlns:p14="http://schemas.microsoft.com/office/powerpoint/2010/main" val="1677448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56813A-6CEA-4543-8B3E-4E73E17C999F}" type="slidenum">
              <a:rPr lang="en-US" smtClean="0"/>
              <a:t>9</a:t>
            </a:fld>
            <a:endParaRPr lang="en-US"/>
          </a:p>
        </p:txBody>
      </p:sp>
    </p:spTree>
    <p:extLst>
      <p:ext uri="{BB962C8B-B14F-4D97-AF65-F5344CB8AC3E}">
        <p14:creationId xmlns:p14="http://schemas.microsoft.com/office/powerpoint/2010/main" val="3300982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Slide courtesy of Rick Moldenhauer: MN DHS</a:t>
            </a:r>
          </a:p>
          <a:p>
            <a:endParaRPr lang="en-US" dirty="0"/>
          </a:p>
        </p:txBody>
      </p:sp>
      <p:sp>
        <p:nvSpPr>
          <p:cNvPr id="4" name="Slide Number Placeholder 3"/>
          <p:cNvSpPr>
            <a:spLocks noGrp="1"/>
          </p:cNvSpPr>
          <p:nvPr>
            <p:ph type="sldNum" sz="quarter" idx="5"/>
          </p:nvPr>
        </p:nvSpPr>
        <p:spPr/>
        <p:txBody>
          <a:bodyPr/>
          <a:lstStyle/>
          <a:p>
            <a:fld id="{4C56813A-6CEA-4543-8B3E-4E73E17C999F}" type="slidenum">
              <a:rPr lang="en-US" smtClean="0"/>
              <a:t>12</a:t>
            </a:fld>
            <a:endParaRPr lang="en-US"/>
          </a:p>
        </p:txBody>
      </p:sp>
    </p:spTree>
    <p:extLst>
      <p:ext uri="{BB962C8B-B14F-4D97-AF65-F5344CB8AC3E}">
        <p14:creationId xmlns:p14="http://schemas.microsoft.com/office/powerpoint/2010/main" val="2183496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courtesy of Rick Moldenhauer: MN DHS</a:t>
            </a:r>
          </a:p>
        </p:txBody>
      </p:sp>
      <p:sp>
        <p:nvSpPr>
          <p:cNvPr id="4" name="Slide Number Placeholder 3"/>
          <p:cNvSpPr>
            <a:spLocks noGrp="1"/>
          </p:cNvSpPr>
          <p:nvPr>
            <p:ph type="sldNum" sz="quarter" idx="5"/>
          </p:nvPr>
        </p:nvSpPr>
        <p:spPr/>
        <p:txBody>
          <a:bodyPr/>
          <a:lstStyle/>
          <a:p>
            <a:fld id="{4C56813A-6CEA-4543-8B3E-4E73E17C999F}" type="slidenum">
              <a:rPr lang="en-US" smtClean="0"/>
              <a:t>13</a:t>
            </a:fld>
            <a:endParaRPr lang="en-US"/>
          </a:p>
        </p:txBody>
      </p:sp>
    </p:spTree>
    <p:extLst>
      <p:ext uri="{BB962C8B-B14F-4D97-AF65-F5344CB8AC3E}">
        <p14:creationId xmlns:p14="http://schemas.microsoft.com/office/powerpoint/2010/main" val="2789710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Slide courtesy of Rick Moldenhauer: MN DHS</a:t>
            </a:r>
          </a:p>
          <a:p>
            <a:endParaRPr lang="en-US" dirty="0"/>
          </a:p>
        </p:txBody>
      </p:sp>
      <p:sp>
        <p:nvSpPr>
          <p:cNvPr id="4" name="Slide Number Placeholder 3"/>
          <p:cNvSpPr>
            <a:spLocks noGrp="1"/>
          </p:cNvSpPr>
          <p:nvPr>
            <p:ph type="sldNum" sz="quarter" idx="5"/>
          </p:nvPr>
        </p:nvSpPr>
        <p:spPr/>
        <p:txBody>
          <a:bodyPr/>
          <a:lstStyle/>
          <a:p>
            <a:fld id="{4C56813A-6CEA-4543-8B3E-4E73E17C999F}" type="slidenum">
              <a:rPr lang="en-US" smtClean="0"/>
              <a:t>14</a:t>
            </a:fld>
            <a:endParaRPr lang="en-US"/>
          </a:p>
        </p:txBody>
      </p:sp>
    </p:spTree>
    <p:extLst>
      <p:ext uri="{BB962C8B-B14F-4D97-AF65-F5344CB8AC3E}">
        <p14:creationId xmlns:p14="http://schemas.microsoft.com/office/powerpoint/2010/main" val="3659831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Slide courtesy of Rick Moldenhauer: MN DHS</a:t>
            </a:r>
          </a:p>
          <a:p>
            <a:endParaRPr lang="en-US" dirty="0"/>
          </a:p>
        </p:txBody>
      </p:sp>
      <p:sp>
        <p:nvSpPr>
          <p:cNvPr id="4" name="Slide Number Placeholder 3"/>
          <p:cNvSpPr>
            <a:spLocks noGrp="1"/>
          </p:cNvSpPr>
          <p:nvPr>
            <p:ph type="sldNum" sz="quarter" idx="5"/>
          </p:nvPr>
        </p:nvSpPr>
        <p:spPr/>
        <p:txBody>
          <a:bodyPr/>
          <a:lstStyle/>
          <a:p>
            <a:fld id="{4C56813A-6CEA-4543-8B3E-4E73E17C999F}" type="slidenum">
              <a:rPr lang="en-US" smtClean="0"/>
              <a:t>15</a:t>
            </a:fld>
            <a:endParaRPr lang="en-US"/>
          </a:p>
        </p:txBody>
      </p:sp>
    </p:spTree>
    <p:extLst>
      <p:ext uri="{BB962C8B-B14F-4D97-AF65-F5344CB8AC3E}">
        <p14:creationId xmlns:p14="http://schemas.microsoft.com/office/powerpoint/2010/main" val="1843584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i="0" dirty="0">
                <a:solidFill>
                  <a:srgbClr val="1F1F1F"/>
                </a:solidFill>
                <a:effectLst/>
                <a:latin typeface="Google Sans"/>
                <a:hlinkClick r:id="rId3"/>
              </a:rPr>
              <a:t>DHS Presentation to MN House on the Rate Study:  </a:t>
            </a:r>
          </a:p>
          <a:p>
            <a:pPr lvl="1"/>
            <a:r>
              <a:rPr lang="en-US" sz="1600" b="0" i="0" dirty="0">
                <a:solidFill>
                  <a:srgbClr val="1F1F1F"/>
                </a:solidFill>
                <a:effectLst/>
                <a:latin typeface="Google Sans"/>
                <a:hlinkClick r:id="rId3"/>
              </a:rPr>
              <a:t>https://www.house.mn.gov/comm/docs/yeDIqCG8x0O4_-owmyCalg.pdf</a:t>
            </a:r>
            <a:endParaRPr lang="en-US" sz="1600" b="0" i="0" dirty="0">
              <a:solidFill>
                <a:srgbClr val="1F1F1F"/>
              </a:solidFill>
              <a:effectLst/>
              <a:latin typeface="Google Sans"/>
            </a:endParaRPr>
          </a:p>
        </p:txBody>
      </p:sp>
      <p:sp>
        <p:nvSpPr>
          <p:cNvPr id="4" name="Slide Number Placeholder 3"/>
          <p:cNvSpPr>
            <a:spLocks noGrp="1"/>
          </p:cNvSpPr>
          <p:nvPr>
            <p:ph type="sldNum" sz="quarter" idx="5"/>
          </p:nvPr>
        </p:nvSpPr>
        <p:spPr/>
        <p:txBody>
          <a:bodyPr/>
          <a:lstStyle/>
          <a:p>
            <a:fld id="{4C56813A-6CEA-4543-8B3E-4E73E17C999F}" type="slidenum">
              <a:rPr lang="en-US" smtClean="0"/>
              <a:t>16</a:t>
            </a:fld>
            <a:endParaRPr lang="en-US"/>
          </a:p>
        </p:txBody>
      </p:sp>
    </p:spTree>
    <p:extLst>
      <p:ext uri="{BB962C8B-B14F-4D97-AF65-F5344CB8AC3E}">
        <p14:creationId xmlns:p14="http://schemas.microsoft.com/office/powerpoint/2010/main" val="3175990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The ASAM Criteria continuum of care includes four broad treatment levels (1 through 4). Within these four broad levels of care, decimal numbers express further gradations of intensity and types of care provided. </a:t>
            </a:r>
            <a:r>
              <a:rPr lang="en-US" sz="1800" i="1" dirty="0">
                <a:effectLst/>
                <a:latin typeface="Georgia Pro" panose="02040502050405020303" pitchFamily="18" charset="0"/>
                <a:ea typeface="MS Mincho" panose="02020609040205080304" pitchFamily="49" charset="-128"/>
                <a:cs typeface="Arial" panose="020B0604020202020204" pitchFamily="34" charset="0"/>
              </a:rPr>
              <a:t>The continuum of care </a:t>
            </a:r>
            <a:r>
              <a:rPr lang="en-US" sz="1800" dirty="0">
                <a:effectLst/>
                <a:latin typeface="Georgia Pro" panose="02040502050405020303" pitchFamily="18" charset="0"/>
                <a:ea typeface="MS Mincho" panose="02020609040205080304" pitchFamily="49" charset="-128"/>
                <a:cs typeface="Arial" panose="020B0604020202020204" pitchFamily="34" charset="0"/>
              </a:rPr>
              <a:t>also includes programs with enhanced biomedical capabilities (</a:t>
            </a:r>
            <a:r>
              <a:rPr lang="en-US" sz="1800" dirty="0" err="1">
                <a:effectLst/>
                <a:latin typeface="Georgia Pro" panose="02040502050405020303" pitchFamily="18" charset="0"/>
                <a:ea typeface="MS Mincho" panose="02020609040205080304" pitchFamily="49" charset="-128"/>
                <a:cs typeface="Arial" panose="020B0604020202020204" pitchFamily="34" charset="0"/>
              </a:rPr>
              <a:t>ie</a:t>
            </a:r>
            <a:r>
              <a:rPr lang="en-US" sz="1800" dirty="0">
                <a:effectLst/>
                <a:latin typeface="Georgia Pro" panose="02040502050405020303" pitchFamily="18" charset="0"/>
                <a:ea typeface="MS Mincho" panose="02020609040205080304" pitchFamily="49" charset="-128"/>
                <a:cs typeface="Arial" panose="020B0604020202020204" pitchFamily="34" charset="0"/>
              </a:rPr>
              <a:t>, Level 3.7 BIO) and with enhanced capabilities for treating patients with co-occurring mental health conditions (i.e., </a:t>
            </a:r>
            <a:r>
              <a:rPr lang="en-US" sz="1800" dirty="0">
                <a:effectLst/>
                <a:highlight>
                  <a:srgbClr val="00FF00"/>
                </a:highlight>
                <a:latin typeface="Georgia Pro" panose="02040502050405020303" pitchFamily="18" charset="0"/>
                <a:ea typeface="MS Mincho" panose="02020609040205080304" pitchFamily="49" charset="-128"/>
                <a:cs typeface="Arial" panose="020B0604020202020204" pitchFamily="34" charset="0"/>
              </a:rPr>
              <a:t>co‑occurring</a:t>
            </a:r>
            <a:r>
              <a:rPr lang="en-US" sz="1800" dirty="0">
                <a:effectLst/>
                <a:latin typeface="Georgia Pro" panose="02040502050405020303" pitchFamily="18" charset="0"/>
                <a:ea typeface="MS Mincho" panose="02020609040205080304" pitchFamily="49" charset="-128"/>
                <a:cs typeface="Arial" panose="020B0604020202020204" pitchFamily="34" charset="0"/>
              </a:rPr>
              <a:t> enhanced (COE) levels of care including Levels 1.5 COE, 1.7 COE, 2.5 COE, 2.7 COE, 3.5 COE, 3.7 COE, and 4 Psychiatric).</a:t>
            </a:r>
            <a:r>
              <a:rPr lang="en-US" dirty="0"/>
              <a:t> The ASAM Criteria Dimensional Admission Criteria may recommend a recovery residence in addition to an outpatient level of care.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3</a:t>
            </a:r>
            <a:r>
              <a:rPr lang="en-US" baseline="30000" dirty="0"/>
              <a:t>rd</a:t>
            </a:r>
            <a:r>
              <a:rPr lang="en-US" dirty="0"/>
              <a:t> edition Level 3.7 was named residential/inpatient – in reality mostly delivered in residential settings – need for clear standards and to specify admission criteria that align with resources in a residential setting</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C0236C-D70B-496B-B4E9-0DE43FE119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53185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F2BAC-37C4-7741-BC63-4E5628008DDE}"/>
              </a:ext>
            </a:extLst>
          </p:cNvPr>
          <p:cNvSpPr>
            <a:spLocks noGrp="1"/>
          </p:cNvSpPr>
          <p:nvPr>
            <p:ph type="ctrTitle"/>
          </p:nvPr>
        </p:nvSpPr>
        <p:spPr>
          <a:xfrm>
            <a:off x="1524000" y="2967038"/>
            <a:ext cx="9144000" cy="1246616"/>
          </a:xfrm>
        </p:spPr>
        <p:txBody>
          <a:bodyPr anchor="b"/>
          <a:lstStyle>
            <a:lvl1pPr algn="ctr">
              <a:defRPr sz="6000" b="1">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96978BC0-D659-2C42-90BF-EB5B95F494FF}"/>
              </a:ext>
            </a:extLst>
          </p:cNvPr>
          <p:cNvSpPr>
            <a:spLocks noGrp="1"/>
          </p:cNvSpPr>
          <p:nvPr>
            <p:ph type="subTitle" idx="1"/>
          </p:nvPr>
        </p:nvSpPr>
        <p:spPr>
          <a:xfrm>
            <a:off x="1524000" y="4609070"/>
            <a:ext cx="9144000" cy="1954448"/>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030367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6AA74-4C64-DE4E-891B-BD251672D1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8278D0-D757-7A4B-AB48-48AFFDA3CDA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DC5A50-8665-FB4F-BB4C-87390A4E3205}"/>
              </a:ext>
            </a:extLst>
          </p:cNvPr>
          <p:cNvSpPr>
            <a:spLocks noGrp="1"/>
          </p:cNvSpPr>
          <p:nvPr>
            <p:ph type="dt" sz="half" idx="10"/>
          </p:nvPr>
        </p:nvSpPr>
        <p:spPr/>
        <p:txBody>
          <a:bodyPr/>
          <a:lstStyle/>
          <a:p>
            <a:fld id="{20688C24-31CA-6A4D-8C33-4230B7BAF14B}" type="datetimeFigureOut">
              <a:rPr lang="en-US" smtClean="0"/>
              <a:t>3/10/2024</a:t>
            </a:fld>
            <a:endParaRPr lang="en-US"/>
          </a:p>
        </p:txBody>
      </p:sp>
      <p:sp>
        <p:nvSpPr>
          <p:cNvPr id="5" name="Footer Placeholder 4">
            <a:extLst>
              <a:ext uri="{FF2B5EF4-FFF2-40B4-BE49-F238E27FC236}">
                <a16:creationId xmlns:a16="http://schemas.microsoft.com/office/drawing/2014/main" id="{ECB1DC1D-0134-344F-B1CD-FD018F3C6F3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17E28C9-2D60-F44C-8C1C-07AB3D208A5C}"/>
              </a:ext>
            </a:extLst>
          </p:cNvPr>
          <p:cNvSpPr>
            <a:spLocks noGrp="1"/>
          </p:cNvSpPr>
          <p:nvPr>
            <p:ph type="sldNum" sz="quarter" idx="12"/>
          </p:nvPr>
        </p:nvSpPr>
        <p:spPr>
          <a:xfrm>
            <a:off x="8610600" y="6356350"/>
            <a:ext cx="2743200" cy="365125"/>
          </a:xfrm>
          <a:prstGeom prst="rect">
            <a:avLst/>
          </a:prstGeom>
        </p:spPr>
        <p:txBody>
          <a:bodyPr/>
          <a:lstStyle/>
          <a:p>
            <a:fld id="{EA6EC256-92AD-3641-9182-7E0BE077CA66}" type="slidenum">
              <a:rPr lang="en-US" smtClean="0"/>
              <a:t>‹#›</a:t>
            </a:fld>
            <a:endParaRPr lang="en-US"/>
          </a:p>
        </p:txBody>
      </p:sp>
    </p:spTree>
    <p:extLst>
      <p:ext uri="{BB962C8B-B14F-4D97-AF65-F5344CB8AC3E}">
        <p14:creationId xmlns:p14="http://schemas.microsoft.com/office/powerpoint/2010/main" val="3976370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92A2AC-DDB8-CD4B-8B10-442D0B479C4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AF0E51A-EAC6-4F41-8594-3A7AE4BF642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4E208D-9C01-FF4F-83BE-EAB22B830812}"/>
              </a:ext>
            </a:extLst>
          </p:cNvPr>
          <p:cNvSpPr>
            <a:spLocks noGrp="1"/>
          </p:cNvSpPr>
          <p:nvPr>
            <p:ph type="dt" sz="half" idx="10"/>
          </p:nvPr>
        </p:nvSpPr>
        <p:spPr/>
        <p:txBody>
          <a:bodyPr/>
          <a:lstStyle/>
          <a:p>
            <a:fld id="{20688C24-31CA-6A4D-8C33-4230B7BAF14B}" type="datetimeFigureOut">
              <a:rPr lang="en-US" smtClean="0"/>
              <a:t>3/10/2024</a:t>
            </a:fld>
            <a:endParaRPr lang="en-US"/>
          </a:p>
        </p:txBody>
      </p:sp>
      <p:sp>
        <p:nvSpPr>
          <p:cNvPr id="5" name="Footer Placeholder 4">
            <a:extLst>
              <a:ext uri="{FF2B5EF4-FFF2-40B4-BE49-F238E27FC236}">
                <a16:creationId xmlns:a16="http://schemas.microsoft.com/office/drawing/2014/main" id="{39637FBB-76B9-0F4D-AD58-E26178A1B47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163372C-0CA5-F947-8D18-C7FCABF23FE0}"/>
              </a:ext>
            </a:extLst>
          </p:cNvPr>
          <p:cNvSpPr>
            <a:spLocks noGrp="1"/>
          </p:cNvSpPr>
          <p:nvPr>
            <p:ph type="sldNum" sz="quarter" idx="12"/>
          </p:nvPr>
        </p:nvSpPr>
        <p:spPr>
          <a:xfrm>
            <a:off x="8610600" y="6356350"/>
            <a:ext cx="2743200" cy="365125"/>
          </a:xfrm>
          <a:prstGeom prst="rect">
            <a:avLst/>
          </a:prstGeom>
        </p:spPr>
        <p:txBody>
          <a:bodyPr/>
          <a:lstStyle/>
          <a:p>
            <a:fld id="{EA6EC256-92AD-3641-9182-7E0BE077CA66}" type="slidenum">
              <a:rPr lang="en-US" smtClean="0"/>
              <a:t>‹#›</a:t>
            </a:fld>
            <a:endParaRPr lang="en-US"/>
          </a:p>
        </p:txBody>
      </p:sp>
    </p:spTree>
    <p:extLst>
      <p:ext uri="{BB962C8B-B14F-4D97-AF65-F5344CB8AC3E}">
        <p14:creationId xmlns:p14="http://schemas.microsoft.com/office/powerpoint/2010/main" val="2645068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genda">
    <p:bg bwMode="auto">
      <p:bgPr>
        <a:solidFill>
          <a:srgbClr val="E8E8E8"/>
        </a:solidFill>
        <a:effectLst/>
      </p:bgPr>
    </p:bg>
    <p:spTree>
      <p:nvGrpSpPr>
        <p:cNvPr id="1" name=""/>
        <p:cNvGrpSpPr/>
        <p:nvPr/>
      </p:nvGrpSpPr>
      <p:grpSpPr>
        <a:xfrm>
          <a:off x="0" y="0"/>
          <a:ext cx="0" cy="0"/>
          <a:chOff x="0" y="0"/>
          <a:chExt cx="0" cy="0"/>
        </a:xfrm>
      </p:grpSpPr>
      <p:sp>
        <p:nvSpPr>
          <p:cNvPr id="3"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0" name="Title 2"/>
          <p:cNvSpPr>
            <a:spLocks noGrp="1"/>
          </p:cNvSpPr>
          <p:nvPr>
            <p:ph type="title"/>
          </p:nvPr>
        </p:nvSpPr>
        <p:spPr bwMode="white">
          <a:xfrm>
            <a:off x="838200" y="-1"/>
            <a:ext cx="10515600" cy="1216025"/>
          </a:xfrm>
          <a:noFill/>
        </p:spPr>
        <p:txBody>
          <a:bodyPr lIns="45720" rIns="45720">
            <a:normAutofit/>
          </a:bodyPr>
          <a:lstStyle>
            <a:lvl1pPr algn="r">
              <a:defRPr sz="3600">
                <a:solidFill>
                  <a:schemeClr val="bg1"/>
                </a:solidFill>
              </a:defRPr>
            </a:lvl1pPr>
          </a:lstStyle>
          <a:p>
            <a:r>
              <a:rPr lang="en-US"/>
              <a:t>Click to edit Master title style</a:t>
            </a:r>
            <a:endParaRPr lang="en-US" dirty="0"/>
          </a:p>
        </p:txBody>
      </p:sp>
      <p:sp>
        <p:nvSpPr>
          <p:cNvPr id="12" name="Table Placeholder 3"/>
          <p:cNvSpPr>
            <a:spLocks noGrp="1"/>
          </p:cNvSpPr>
          <p:nvPr>
            <p:ph type="tbl" sz="quarter" idx="13"/>
          </p:nvPr>
        </p:nvSpPr>
        <p:spPr bwMode="gray">
          <a:xfrm>
            <a:off x="838200" y="1335088"/>
            <a:ext cx="10515600" cy="4841875"/>
          </a:xfrm>
        </p:spPr>
        <p:txBody>
          <a:bodyPr/>
          <a:lstStyle/>
          <a:p>
            <a:r>
              <a:rPr lang="en-US"/>
              <a:t>Click icon to add table</a:t>
            </a:r>
          </a:p>
        </p:txBody>
      </p:sp>
      <p:sp>
        <p:nvSpPr>
          <p:cNvPr id="4" name="Date Placeholder 4"/>
          <p:cNvSpPr>
            <a:spLocks noGrp="1"/>
          </p:cNvSpPr>
          <p:nvPr>
            <p:ph type="dt" sz="half" idx="10"/>
          </p:nvPr>
        </p:nvSpPr>
        <p:spPr bwMode="black"/>
        <p:txBody>
          <a:bodyPr/>
          <a:lstStyle/>
          <a:p>
            <a:fld id="{9A198C9B-0587-4A1E-9E03-E4C9FE222F08}" type="datetime1">
              <a:rPr lang="en-US" smtClean="0"/>
              <a:t>3/10/2024</a:t>
            </a:fld>
            <a:endParaRPr lang="en-US" dirty="0"/>
          </a:p>
        </p:txBody>
      </p:sp>
      <p:sp>
        <p:nvSpPr>
          <p:cNvPr id="11"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6" name="Slide Number Placeholder 6"/>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9"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88827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White)">
    <p:bg bwMode="gray">
      <p:bgRef idx="1001">
        <a:schemeClr val="bg1"/>
      </p:bgRef>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solidFill>
                <a:srgbClr val="FFFFFF"/>
              </a:solidFill>
            </a:endParaRPr>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3" name="Content Placeholder 3"/>
          <p:cNvSpPr>
            <a:spLocks noGrp="1"/>
          </p:cNvSpPr>
          <p:nvPr>
            <p:ph idx="1"/>
          </p:nvPr>
        </p:nvSpPr>
        <p:spPr bwMode="gray">
          <a:xfrm>
            <a:off x="838200" y="1594624"/>
            <a:ext cx="10515600" cy="4582339"/>
          </a:xfrm>
          <a:noFill/>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4"/>
          <p:cNvSpPr>
            <a:spLocks noGrp="1"/>
          </p:cNvSpPr>
          <p:nvPr>
            <p:ph type="dt" sz="half" idx="10"/>
          </p:nvPr>
        </p:nvSpPr>
        <p:spPr bwMode="black"/>
        <p:txBody>
          <a:bodyPr/>
          <a:lstStyle/>
          <a:p>
            <a:endParaRPr lang="en-US" dirty="0">
              <a:solidFill>
                <a:srgbClr val="000000"/>
              </a:solidFill>
            </a:endParaRPr>
          </a:p>
        </p:txBody>
      </p:sp>
      <p:sp>
        <p:nvSpPr>
          <p:cNvPr id="10"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solidFill>
                  <a:srgbClr val="000000"/>
                </a:solidFill>
              </a:rPr>
              <a:t>Pathway to direct access update</a:t>
            </a:r>
            <a:endParaRPr lang="en-US" dirty="0">
              <a:solidFill>
                <a:srgbClr val="000000"/>
              </a:solidFill>
            </a:endParaRPr>
          </a:p>
        </p:txBody>
      </p:sp>
      <p:sp>
        <p:nvSpPr>
          <p:cNvPr id="6" name="Slide Number Placeholder 6"/>
          <p:cNvSpPr>
            <a:spLocks noGrp="1"/>
          </p:cNvSpPr>
          <p:nvPr>
            <p:ph type="sldNum" sz="quarter" idx="12"/>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571243035"/>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7A4AA-3951-1E4E-8311-423C0D5647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2FE3B8-42F7-B64E-B589-A763492CCF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CBDD85-BA5B-5E46-936C-3052B6939C1E}"/>
              </a:ext>
            </a:extLst>
          </p:cNvPr>
          <p:cNvSpPr>
            <a:spLocks noGrp="1"/>
          </p:cNvSpPr>
          <p:nvPr>
            <p:ph type="dt" sz="half" idx="10"/>
          </p:nvPr>
        </p:nvSpPr>
        <p:spPr/>
        <p:txBody>
          <a:bodyPr/>
          <a:lstStyle/>
          <a:p>
            <a:fld id="{20688C24-31CA-6A4D-8C33-4230B7BAF14B}" type="datetimeFigureOut">
              <a:rPr lang="en-US" smtClean="0"/>
              <a:t>3/10/2024</a:t>
            </a:fld>
            <a:endParaRPr lang="en-US"/>
          </a:p>
        </p:txBody>
      </p:sp>
      <p:sp>
        <p:nvSpPr>
          <p:cNvPr id="5" name="Footer Placeholder 4">
            <a:extLst>
              <a:ext uri="{FF2B5EF4-FFF2-40B4-BE49-F238E27FC236}">
                <a16:creationId xmlns:a16="http://schemas.microsoft.com/office/drawing/2014/main" id="{7FBDEBED-217E-FB46-BDD4-8101A2A847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3FEFB46-234D-6F44-BEA1-FC16F5D01568}"/>
              </a:ext>
            </a:extLst>
          </p:cNvPr>
          <p:cNvSpPr>
            <a:spLocks noGrp="1"/>
          </p:cNvSpPr>
          <p:nvPr>
            <p:ph type="sldNum" sz="quarter" idx="12"/>
          </p:nvPr>
        </p:nvSpPr>
        <p:spPr>
          <a:xfrm>
            <a:off x="8610600" y="6356350"/>
            <a:ext cx="2743200" cy="365125"/>
          </a:xfrm>
          <a:prstGeom prst="rect">
            <a:avLst/>
          </a:prstGeom>
        </p:spPr>
        <p:txBody>
          <a:bodyPr/>
          <a:lstStyle/>
          <a:p>
            <a:fld id="{EA6EC256-92AD-3641-9182-7E0BE077CA66}" type="slidenum">
              <a:rPr lang="en-US" smtClean="0"/>
              <a:t>‹#›</a:t>
            </a:fld>
            <a:endParaRPr lang="en-US"/>
          </a:p>
        </p:txBody>
      </p:sp>
    </p:spTree>
    <p:extLst>
      <p:ext uri="{BB962C8B-B14F-4D97-AF65-F5344CB8AC3E}">
        <p14:creationId xmlns:p14="http://schemas.microsoft.com/office/powerpoint/2010/main" val="1790947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7A434-7303-F04A-9E23-E9F1B7374A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867266F-527E-9147-B156-FA54968A83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F44E79B-F000-C045-83E8-0F9B88DCF8CB}"/>
              </a:ext>
            </a:extLst>
          </p:cNvPr>
          <p:cNvSpPr>
            <a:spLocks noGrp="1"/>
          </p:cNvSpPr>
          <p:nvPr>
            <p:ph type="dt" sz="half" idx="10"/>
          </p:nvPr>
        </p:nvSpPr>
        <p:spPr/>
        <p:txBody>
          <a:bodyPr/>
          <a:lstStyle/>
          <a:p>
            <a:fld id="{20688C24-31CA-6A4D-8C33-4230B7BAF14B}" type="datetimeFigureOut">
              <a:rPr lang="en-US" smtClean="0"/>
              <a:t>3/10/2024</a:t>
            </a:fld>
            <a:endParaRPr lang="en-US"/>
          </a:p>
        </p:txBody>
      </p:sp>
      <p:sp>
        <p:nvSpPr>
          <p:cNvPr id="5" name="Footer Placeholder 4">
            <a:extLst>
              <a:ext uri="{FF2B5EF4-FFF2-40B4-BE49-F238E27FC236}">
                <a16:creationId xmlns:a16="http://schemas.microsoft.com/office/drawing/2014/main" id="{5E060299-CE60-9548-877E-DF88AF7A464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ECFDD74-3E75-564E-B2B4-A5612F63BF65}"/>
              </a:ext>
            </a:extLst>
          </p:cNvPr>
          <p:cNvSpPr>
            <a:spLocks noGrp="1"/>
          </p:cNvSpPr>
          <p:nvPr>
            <p:ph type="sldNum" sz="quarter" idx="12"/>
          </p:nvPr>
        </p:nvSpPr>
        <p:spPr>
          <a:xfrm>
            <a:off x="8610600" y="6356350"/>
            <a:ext cx="2743200" cy="365125"/>
          </a:xfrm>
          <a:prstGeom prst="rect">
            <a:avLst/>
          </a:prstGeom>
        </p:spPr>
        <p:txBody>
          <a:bodyPr/>
          <a:lstStyle/>
          <a:p>
            <a:fld id="{EA6EC256-92AD-3641-9182-7E0BE077CA66}" type="slidenum">
              <a:rPr lang="en-US" smtClean="0"/>
              <a:t>‹#›</a:t>
            </a:fld>
            <a:endParaRPr lang="en-US"/>
          </a:p>
        </p:txBody>
      </p:sp>
    </p:spTree>
    <p:extLst>
      <p:ext uri="{BB962C8B-B14F-4D97-AF65-F5344CB8AC3E}">
        <p14:creationId xmlns:p14="http://schemas.microsoft.com/office/powerpoint/2010/main" val="4223027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71D32-53A5-2F46-9B65-6924CCE579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2A42C7-EC3E-D544-9DE7-A2107E70960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6C14477-70B5-724C-9E88-A4018D8B0BC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E34EC7-16AA-6246-88DB-DCE91499B92F}"/>
              </a:ext>
            </a:extLst>
          </p:cNvPr>
          <p:cNvSpPr>
            <a:spLocks noGrp="1"/>
          </p:cNvSpPr>
          <p:nvPr>
            <p:ph type="dt" sz="half" idx="10"/>
          </p:nvPr>
        </p:nvSpPr>
        <p:spPr/>
        <p:txBody>
          <a:bodyPr/>
          <a:lstStyle/>
          <a:p>
            <a:fld id="{20688C24-31CA-6A4D-8C33-4230B7BAF14B}" type="datetimeFigureOut">
              <a:rPr lang="en-US" smtClean="0"/>
              <a:t>3/10/2024</a:t>
            </a:fld>
            <a:endParaRPr lang="en-US"/>
          </a:p>
        </p:txBody>
      </p:sp>
      <p:sp>
        <p:nvSpPr>
          <p:cNvPr id="6" name="Footer Placeholder 5">
            <a:extLst>
              <a:ext uri="{FF2B5EF4-FFF2-40B4-BE49-F238E27FC236}">
                <a16:creationId xmlns:a16="http://schemas.microsoft.com/office/drawing/2014/main" id="{2803C9E6-7520-1641-8B9F-3C599EC572E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798B769-0145-054F-B710-94487BD29AD2}"/>
              </a:ext>
            </a:extLst>
          </p:cNvPr>
          <p:cNvSpPr>
            <a:spLocks noGrp="1"/>
          </p:cNvSpPr>
          <p:nvPr>
            <p:ph type="sldNum" sz="quarter" idx="12"/>
          </p:nvPr>
        </p:nvSpPr>
        <p:spPr>
          <a:xfrm>
            <a:off x="8610600" y="6356350"/>
            <a:ext cx="2743200" cy="365125"/>
          </a:xfrm>
          <a:prstGeom prst="rect">
            <a:avLst/>
          </a:prstGeom>
        </p:spPr>
        <p:txBody>
          <a:bodyPr/>
          <a:lstStyle/>
          <a:p>
            <a:fld id="{EA6EC256-92AD-3641-9182-7E0BE077CA66}" type="slidenum">
              <a:rPr lang="en-US" smtClean="0"/>
              <a:t>‹#›</a:t>
            </a:fld>
            <a:endParaRPr lang="en-US"/>
          </a:p>
        </p:txBody>
      </p:sp>
    </p:spTree>
    <p:extLst>
      <p:ext uri="{BB962C8B-B14F-4D97-AF65-F5344CB8AC3E}">
        <p14:creationId xmlns:p14="http://schemas.microsoft.com/office/powerpoint/2010/main" val="473773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FF096-EEAF-5B48-9EAB-793006AC071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656E46-85EB-3043-9918-C8ED790E02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666460-F362-464A-B14B-D0433E4354E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8EDC59E-03DC-4D40-A0C0-1FADB664D8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51B1A6-1D34-F345-AC02-D82DA452DF2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B94490-93E0-1143-A7A5-984D0FE585DC}"/>
              </a:ext>
            </a:extLst>
          </p:cNvPr>
          <p:cNvSpPr>
            <a:spLocks noGrp="1"/>
          </p:cNvSpPr>
          <p:nvPr>
            <p:ph type="dt" sz="half" idx="10"/>
          </p:nvPr>
        </p:nvSpPr>
        <p:spPr/>
        <p:txBody>
          <a:bodyPr/>
          <a:lstStyle/>
          <a:p>
            <a:fld id="{20688C24-31CA-6A4D-8C33-4230B7BAF14B}" type="datetimeFigureOut">
              <a:rPr lang="en-US" smtClean="0"/>
              <a:t>3/10/2024</a:t>
            </a:fld>
            <a:endParaRPr lang="en-US"/>
          </a:p>
        </p:txBody>
      </p:sp>
      <p:sp>
        <p:nvSpPr>
          <p:cNvPr id="8" name="Footer Placeholder 7">
            <a:extLst>
              <a:ext uri="{FF2B5EF4-FFF2-40B4-BE49-F238E27FC236}">
                <a16:creationId xmlns:a16="http://schemas.microsoft.com/office/drawing/2014/main" id="{5EF35F32-236E-9746-8BAE-69F0B6F5F36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2D0FF4A-4732-D34A-9814-975EF42FAA28}"/>
              </a:ext>
            </a:extLst>
          </p:cNvPr>
          <p:cNvSpPr>
            <a:spLocks noGrp="1"/>
          </p:cNvSpPr>
          <p:nvPr>
            <p:ph type="sldNum" sz="quarter" idx="12"/>
          </p:nvPr>
        </p:nvSpPr>
        <p:spPr>
          <a:xfrm>
            <a:off x="8610600" y="6356350"/>
            <a:ext cx="2743200" cy="365125"/>
          </a:xfrm>
          <a:prstGeom prst="rect">
            <a:avLst/>
          </a:prstGeom>
        </p:spPr>
        <p:txBody>
          <a:bodyPr/>
          <a:lstStyle/>
          <a:p>
            <a:fld id="{EA6EC256-92AD-3641-9182-7E0BE077CA66}" type="slidenum">
              <a:rPr lang="en-US" smtClean="0"/>
              <a:t>‹#›</a:t>
            </a:fld>
            <a:endParaRPr lang="en-US"/>
          </a:p>
        </p:txBody>
      </p:sp>
    </p:spTree>
    <p:extLst>
      <p:ext uri="{BB962C8B-B14F-4D97-AF65-F5344CB8AC3E}">
        <p14:creationId xmlns:p14="http://schemas.microsoft.com/office/powerpoint/2010/main" val="279410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C7A92-E6E9-4347-BD84-FA937D5CDFC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43475BA-CBA6-CC41-9A89-2CC7BDFD14D1}"/>
              </a:ext>
            </a:extLst>
          </p:cNvPr>
          <p:cNvSpPr>
            <a:spLocks noGrp="1"/>
          </p:cNvSpPr>
          <p:nvPr>
            <p:ph type="dt" sz="half" idx="10"/>
          </p:nvPr>
        </p:nvSpPr>
        <p:spPr/>
        <p:txBody>
          <a:bodyPr/>
          <a:lstStyle/>
          <a:p>
            <a:fld id="{20688C24-31CA-6A4D-8C33-4230B7BAF14B}" type="datetimeFigureOut">
              <a:rPr lang="en-US" smtClean="0"/>
              <a:t>3/10/2024</a:t>
            </a:fld>
            <a:endParaRPr lang="en-US"/>
          </a:p>
        </p:txBody>
      </p:sp>
      <p:sp>
        <p:nvSpPr>
          <p:cNvPr id="4" name="Footer Placeholder 3">
            <a:extLst>
              <a:ext uri="{FF2B5EF4-FFF2-40B4-BE49-F238E27FC236}">
                <a16:creationId xmlns:a16="http://schemas.microsoft.com/office/drawing/2014/main" id="{D41FB547-5B95-A640-ABE5-24E59742E6C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51D8368-5186-5B4D-A6A2-1AE36753EDB5}"/>
              </a:ext>
            </a:extLst>
          </p:cNvPr>
          <p:cNvSpPr>
            <a:spLocks noGrp="1"/>
          </p:cNvSpPr>
          <p:nvPr>
            <p:ph type="sldNum" sz="quarter" idx="12"/>
          </p:nvPr>
        </p:nvSpPr>
        <p:spPr>
          <a:xfrm>
            <a:off x="8610600" y="6356350"/>
            <a:ext cx="2743200" cy="365125"/>
          </a:xfrm>
          <a:prstGeom prst="rect">
            <a:avLst/>
          </a:prstGeom>
        </p:spPr>
        <p:txBody>
          <a:bodyPr/>
          <a:lstStyle/>
          <a:p>
            <a:fld id="{EA6EC256-92AD-3641-9182-7E0BE077CA66}" type="slidenum">
              <a:rPr lang="en-US" smtClean="0"/>
              <a:t>‹#›</a:t>
            </a:fld>
            <a:endParaRPr lang="en-US"/>
          </a:p>
        </p:txBody>
      </p:sp>
    </p:spTree>
    <p:extLst>
      <p:ext uri="{BB962C8B-B14F-4D97-AF65-F5344CB8AC3E}">
        <p14:creationId xmlns:p14="http://schemas.microsoft.com/office/powerpoint/2010/main" val="1847377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C64992-9D7A-5E48-A600-9C010CE1C797}"/>
              </a:ext>
            </a:extLst>
          </p:cNvPr>
          <p:cNvSpPr>
            <a:spLocks noGrp="1"/>
          </p:cNvSpPr>
          <p:nvPr>
            <p:ph type="dt" sz="half" idx="10"/>
          </p:nvPr>
        </p:nvSpPr>
        <p:spPr/>
        <p:txBody>
          <a:bodyPr/>
          <a:lstStyle/>
          <a:p>
            <a:fld id="{20688C24-31CA-6A4D-8C33-4230B7BAF14B}" type="datetimeFigureOut">
              <a:rPr lang="en-US" smtClean="0"/>
              <a:t>3/10/2024</a:t>
            </a:fld>
            <a:endParaRPr lang="en-US"/>
          </a:p>
        </p:txBody>
      </p:sp>
      <p:sp>
        <p:nvSpPr>
          <p:cNvPr id="3" name="Footer Placeholder 2">
            <a:extLst>
              <a:ext uri="{FF2B5EF4-FFF2-40B4-BE49-F238E27FC236}">
                <a16:creationId xmlns:a16="http://schemas.microsoft.com/office/drawing/2014/main" id="{1FB622EA-C693-D342-80F0-06992778871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581DF6D2-FAB7-DA4C-99A6-50E5C28504E4}"/>
              </a:ext>
            </a:extLst>
          </p:cNvPr>
          <p:cNvSpPr>
            <a:spLocks noGrp="1"/>
          </p:cNvSpPr>
          <p:nvPr>
            <p:ph type="sldNum" sz="quarter" idx="12"/>
          </p:nvPr>
        </p:nvSpPr>
        <p:spPr>
          <a:xfrm>
            <a:off x="8610600" y="6356350"/>
            <a:ext cx="2743200" cy="365125"/>
          </a:xfrm>
          <a:prstGeom prst="rect">
            <a:avLst/>
          </a:prstGeom>
        </p:spPr>
        <p:txBody>
          <a:bodyPr/>
          <a:lstStyle/>
          <a:p>
            <a:fld id="{EA6EC256-92AD-3641-9182-7E0BE077CA66}" type="slidenum">
              <a:rPr lang="en-US" smtClean="0"/>
              <a:t>‹#›</a:t>
            </a:fld>
            <a:endParaRPr lang="en-US"/>
          </a:p>
        </p:txBody>
      </p:sp>
    </p:spTree>
    <p:extLst>
      <p:ext uri="{BB962C8B-B14F-4D97-AF65-F5344CB8AC3E}">
        <p14:creationId xmlns:p14="http://schemas.microsoft.com/office/powerpoint/2010/main" val="2213026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00290-0537-9447-994E-F3833500E8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7D2BCD7-418D-DD44-814D-C83A5FEFFE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C84249C-65D2-A341-B735-46471276AD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7259C8-A2A2-8249-BE67-F0AB0958C9F3}"/>
              </a:ext>
            </a:extLst>
          </p:cNvPr>
          <p:cNvSpPr>
            <a:spLocks noGrp="1"/>
          </p:cNvSpPr>
          <p:nvPr>
            <p:ph type="dt" sz="half" idx="10"/>
          </p:nvPr>
        </p:nvSpPr>
        <p:spPr/>
        <p:txBody>
          <a:bodyPr/>
          <a:lstStyle/>
          <a:p>
            <a:fld id="{20688C24-31CA-6A4D-8C33-4230B7BAF14B}" type="datetimeFigureOut">
              <a:rPr lang="en-US" smtClean="0"/>
              <a:t>3/10/2024</a:t>
            </a:fld>
            <a:endParaRPr lang="en-US"/>
          </a:p>
        </p:txBody>
      </p:sp>
      <p:sp>
        <p:nvSpPr>
          <p:cNvPr id="6" name="Footer Placeholder 5">
            <a:extLst>
              <a:ext uri="{FF2B5EF4-FFF2-40B4-BE49-F238E27FC236}">
                <a16:creationId xmlns:a16="http://schemas.microsoft.com/office/drawing/2014/main" id="{495ED538-456B-DD40-9F36-AED636ECE96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3B114E6-9C42-F448-A3D1-35264194E5C2}"/>
              </a:ext>
            </a:extLst>
          </p:cNvPr>
          <p:cNvSpPr>
            <a:spLocks noGrp="1"/>
          </p:cNvSpPr>
          <p:nvPr>
            <p:ph type="sldNum" sz="quarter" idx="12"/>
          </p:nvPr>
        </p:nvSpPr>
        <p:spPr>
          <a:xfrm>
            <a:off x="8610600" y="6356350"/>
            <a:ext cx="2743200" cy="365125"/>
          </a:xfrm>
          <a:prstGeom prst="rect">
            <a:avLst/>
          </a:prstGeom>
        </p:spPr>
        <p:txBody>
          <a:bodyPr/>
          <a:lstStyle/>
          <a:p>
            <a:fld id="{EA6EC256-92AD-3641-9182-7E0BE077CA66}" type="slidenum">
              <a:rPr lang="en-US" smtClean="0"/>
              <a:t>‹#›</a:t>
            </a:fld>
            <a:endParaRPr lang="en-US"/>
          </a:p>
        </p:txBody>
      </p:sp>
    </p:spTree>
    <p:extLst>
      <p:ext uri="{BB962C8B-B14F-4D97-AF65-F5344CB8AC3E}">
        <p14:creationId xmlns:p14="http://schemas.microsoft.com/office/powerpoint/2010/main" val="619026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0431C-1AF5-6347-A75B-21CD9D9DD7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0377B19-57DA-B54F-9C7D-E873D3752B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41660A0-E661-D941-961C-557A79047C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F69DC3-C019-F14A-A064-D08948588E68}"/>
              </a:ext>
            </a:extLst>
          </p:cNvPr>
          <p:cNvSpPr>
            <a:spLocks noGrp="1"/>
          </p:cNvSpPr>
          <p:nvPr>
            <p:ph type="dt" sz="half" idx="10"/>
          </p:nvPr>
        </p:nvSpPr>
        <p:spPr/>
        <p:txBody>
          <a:bodyPr/>
          <a:lstStyle/>
          <a:p>
            <a:fld id="{20688C24-31CA-6A4D-8C33-4230B7BAF14B}" type="datetimeFigureOut">
              <a:rPr lang="en-US" smtClean="0"/>
              <a:t>3/10/2024</a:t>
            </a:fld>
            <a:endParaRPr lang="en-US"/>
          </a:p>
        </p:txBody>
      </p:sp>
      <p:sp>
        <p:nvSpPr>
          <p:cNvPr id="6" name="Footer Placeholder 5">
            <a:extLst>
              <a:ext uri="{FF2B5EF4-FFF2-40B4-BE49-F238E27FC236}">
                <a16:creationId xmlns:a16="http://schemas.microsoft.com/office/drawing/2014/main" id="{16244B1E-1EB8-A54E-94C9-922119704AF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86384AC-DB92-1845-A083-0C55C59A05B4}"/>
              </a:ext>
            </a:extLst>
          </p:cNvPr>
          <p:cNvSpPr>
            <a:spLocks noGrp="1"/>
          </p:cNvSpPr>
          <p:nvPr>
            <p:ph type="sldNum" sz="quarter" idx="12"/>
          </p:nvPr>
        </p:nvSpPr>
        <p:spPr>
          <a:xfrm>
            <a:off x="8610600" y="6356350"/>
            <a:ext cx="2743200" cy="365125"/>
          </a:xfrm>
          <a:prstGeom prst="rect">
            <a:avLst/>
          </a:prstGeom>
        </p:spPr>
        <p:txBody>
          <a:bodyPr/>
          <a:lstStyle/>
          <a:p>
            <a:fld id="{EA6EC256-92AD-3641-9182-7E0BE077CA66}" type="slidenum">
              <a:rPr lang="en-US" smtClean="0"/>
              <a:t>‹#›</a:t>
            </a:fld>
            <a:endParaRPr lang="en-US"/>
          </a:p>
        </p:txBody>
      </p:sp>
    </p:spTree>
    <p:extLst>
      <p:ext uri="{BB962C8B-B14F-4D97-AF65-F5344CB8AC3E}">
        <p14:creationId xmlns:p14="http://schemas.microsoft.com/office/powerpoint/2010/main" val="2462790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DE5DC3-B57D-F348-BFD7-335CE580BFA7}"/>
              </a:ext>
            </a:extLst>
          </p:cNvPr>
          <p:cNvSpPr>
            <a:spLocks noGrp="1"/>
          </p:cNvSpPr>
          <p:nvPr>
            <p:ph type="title"/>
          </p:nvPr>
        </p:nvSpPr>
        <p:spPr>
          <a:xfrm>
            <a:off x="838200" y="1272745"/>
            <a:ext cx="10515600" cy="73501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DD76091-2F41-5540-A173-7BD41B5687A4}"/>
              </a:ext>
            </a:extLst>
          </p:cNvPr>
          <p:cNvSpPr>
            <a:spLocks noGrp="1"/>
          </p:cNvSpPr>
          <p:nvPr>
            <p:ph type="body" idx="1"/>
          </p:nvPr>
        </p:nvSpPr>
        <p:spPr>
          <a:xfrm>
            <a:off x="838200" y="2187145"/>
            <a:ext cx="10515600" cy="39898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0B0F39D-93E6-D240-8ED4-5D8841FFFC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688C24-31CA-6A4D-8C33-4230B7BAF14B}" type="datetimeFigureOut">
              <a:rPr lang="en-US" smtClean="0"/>
              <a:t>3/10/2024</a:t>
            </a:fld>
            <a:endParaRPr lang="en-US"/>
          </a:p>
        </p:txBody>
      </p:sp>
    </p:spTree>
    <p:extLst>
      <p:ext uri="{BB962C8B-B14F-4D97-AF65-F5344CB8AC3E}">
        <p14:creationId xmlns:p14="http://schemas.microsoft.com/office/powerpoint/2010/main" val="30200517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revisor.mn.gov/bills/bill.php?b=house&amp;f=HF4149&amp;ssn=0&amp;y=2024" TargetMode="External"/><Relationship Id="rId2" Type="http://schemas.openxmlformats.org/officeDocument/2006/relationships/hyperlink" Target="https://www.revisor.mn.gov/bills/bill.php?f=SF3984&amp;y=2024&amp;ssn=0&amp;b=senat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revisor.mn.gov/bills/bill.php?b=house&amp;f=HF4149&amp;ssn=0&amp;y=2024" TargetMode="External"/><Relationship Id="rId2" Type="http://schemas.openxmlformats.org/officeDocument/2006/relationships/hyperlink" Target="https://www.revisor.mn.gov/bills/bill.php?f=SF3984&amp;y=2024&amp;ssn=0&amp;b=senate" TargetMode="External"/><Relationship Id="rId1" Type="http://schemas.openxmlformats.org/officeDocument/2006/relationships/slideLayout" Target="../slideLayouts/slideLayout2.xml"/><Relationship Id="rId5" Type="http://schemas.openxmlformats.org/officeDocument/2006/relationships/hyperlink" Target="https://www.revisor.mn.gov/bills/bill.php?f=HF4190&amp;y=2024&amp;ssn=0&amp;b=house" TargetMode="External"/><Relationship Id="rId4" Type="http://schemas.openxmlformats.org/officeDocument/2006/relationships/hyperlink" Target="https://www.revisor.mn.gov/bills/bill.php?f=SF4276&amp;y=2024&amp;ssn=0&amp;b=senate"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www.revisor.mn.gov/bills/bill.php?b=house&amp;f=HF4149&amp;ssn=0&amp;y=2024" TargetMode="External"/><Relationship Id="rId2" Type="http://schemas.openxmlformats.org/officeDocument/2006/relationships/hyperlink" Target="https://www.revisor.mn.gov/bills/bill.php?f=SF3984&amp;y=2024&amp;ssn=0&amp;b=senate"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revisor.mn.gov/bills/bill.php?f=HF4190&amp;y=2024&amp;ssn=0&amp;b=house" TargetMode="External"/><Relationship Id="rId2" Type="http://schemas.openxmlformats.org/officeDocument/2006/relationships/hyperlink" Target="https://www.revisor.mn.gov/bills/bill.php?f=SF4276&amp;y=2024&amp;ssn=0&amp;b=senate"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revisor.mn.gov/bills/bill.php?f=HF4190&amp;y=2024&amp;ssn=0&amp;b=house" TargetMode="External"/><Relationship Id="rId2" Type="http://schemas.openxmlformats.org/officeDocument/2006/relationships/hyperlink" Target="https://www.revisor.mn.gov/bills/bill.php?f=SF4276&amp;y=2024&amp;ssn=0&amp;b=senate"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revisor.mn.gov/bills/bill.php?f=HF4190&amp;y=2024&amp;ssn=0&amp;b=house" TargetMode="External"/><Relationship Id="rId2" Type="http://schemas.openxmlformats.org/officeDocument/2006/relationships/hyperlink" Target="https://www.revisor.mn.gov/bills/bill.php?f=SF4276&amp;y=2024&amp;ssn=0&amp;b=senate"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cdn.ymaws.com/www.marrch.org/resource/resmgr/docs/Rural-Chemical-Health-Dispar.pdf" TargetMode="External"/><Relationship Id="rId2" Type="http://schemas.openxmlformats.org/officeDocument/2006/relationships/hyperlink" Target="https://www.marrch.org/page/links" TargetMode="External"/><Relationship Id="rId1" Type="http://schemas.openxmlformats.org/officeDocument/2006/relationships/slideLayout" Target="../slideLayouts/slideLayout2.xml"/><Relationship Id="rId5" Type="http://schemas.openxmlformats.org/officeDocument/2006/relationships/hyperlink" Target="https://mn.gov/dhs/partners-and-providers/program-overviews/behavioral-health/" TargetMode="External"/><Relationship Id="rId4" Type="http://schemas.openxmlformats.org/officeDocument/2006/relationships/hyperlink" Target="https://www.youtube.com/watch?v=5BTsOMSOQmA"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house.mn.gov/comm/docs/2EalZUA_kEWBU-ZWWr2L5Q.pdf" TargetMode="External"/><Relationship Id="rId2" Type="http://schemas.openxmlformats.org/officeDocument/2006/relationships/hyperlink" Target="https://www.house.mn.gov/comm/docs/yeDIqCG8x0O4_-owmyCalg.pdf" TargetMode="External"/><Relationship Id="rId1" Type="http://schemas.openxmlformats.org/officeDocument/2006/relationships/slideLayout" Target="../slideLayouts/slideLayout2.xml"/><Relationship Id="rId6" Type="http://schemas.openxmlformats.org/officeDocument/2006/relationships/hyperlink" Target="https://mn.gov/mmb/results-first/substance-use-disorder/" TargetMode="External"/><Relationship Id="rId5" Type="http://schemas.openxmlformats.org/officeDocument/2006/relationships/hyperlink" Target="https://www.health.state.mn.us/communities/opioids/opioid-dashboard/index.html#:~:text=The%20Minnesota%20Injury%20Data%20Access%20System%20%28MIDAS%29.%20allows,level%2C%20by%20age%20and%20gender%2C%20and%20by%20rate" TargetMode="External"/><Relationship Id="rId4" Type="http://schemas.openxmlformats.org/officeDocument/2006/relationships/hyperlink" Target="https://www.health.state.mn.us/data/workforce/mh/docs/cbladc.pdf"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s://licensinglookup.dhs.state.mn.us/search.aspx"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8483D3-9956-4DBF-8545-49942FDC6986}"/>
              </a:ext>
            </a:extLst>
          </p:cNvPr>
          <p:cNvSpPr>
            <a:spLocks noGrp="1"/>
          </p:cNvSpPr>
          <p:nvPr>
            <p:ph type="ctrTitle"/>
          </p:nvPr>
        </p:nvSpPr>
        <p:spPr/>
        <p:txBody>
          <a:bodyPr>
            <a:normAutofit/>
          </a:bodyPr>
          <a:lstStyle/>
          <a:p>
            <a:r>
              <a:rPr lang="en-US" sz="4000" dirty="0"/>
              <a:t>House Human Services Policy</a:t>
            </a:r>
            <a:br>
              <a:rPr lang="en-US" sz="4000" dirty="0"/>
            </a:br>
            <a:r>
              <a:rPr lang="en-US" sz="4000" dirty="0"/>
              <a:t>3.11.24</a:t>
            </a:r>
          </a:p>
        </p:txBody>
      </p:sp>
      <p:sp>
        <p:nvSpPr>
          <p:cNvPr id="6" name="Title 1">
            <a:extLst>
              <a:ext uri="{FF2B5EF4-FFF2-40B4-BE49-F238E27FC236}">
                <a16:creationId xmlns:a16="http://schemas.microsoft.com/office/drawing/2014/main" id="{B7EE57CE-0251-42A7-BACA-B11EB674208D}"/>
              </a:ext>
            </a:extLst>
          </p:cNvPr>
          <p:cNvSpPr>
            <a:spLocks noGrp="1"/>
          </p:cNvSpPr>
          <p:nvPr>
            <p:ph type="subTitle" idx="1"/>
          </p:nvPr>
        </p:nvSpPr>
        <p:spPr/>
        <p:txBody>
          <a:bodyPr>
            <a:normAutofit fontScale="97500"/>
          </a:bodyPr>
          <a:lstStyle/>
          <a:p>
            <a:br>
              <a:rPr lang="en-US" dirty="0"/>
            </a:br>
            <a:endParaRPr lang="en-US" dirty="0"/>
          </a:p>
        </p:txBody>
      </p:sp>
    </p:spTree>
    <p:extLst>
      <p:ext uri="{BB962C8B-B14F-4D97-AF65-F5344CB8AC3E}">
        <p14:creationId xmlns:p14="http://schemas.microsoft.com/office/powerpoint/2010/main" val="774867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74D94B6-5D02-7E70-8822-0AF3EE6B1C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53949A-E18C-B878-8197-D4A00BFD87AE}"/>
              </a:ext>
            </a:extLst>
          </p:cNvPr>
          <p:cNvSpPr>
            <a:spLocks noGrp="1"/>
          </p:cNvSpPr>
          <p:nvPr>
            <p:ph type="title"/>
          </p:nvPr>
        </p:nvSpPr>
        <p:spPr>
          <a:xfrm>
            <a:off x="481013" y="3752849"/>
            <a:ext cx="3290887" cy="2452687"/>
          </a:xfrm>
        </p:spPr>
        <p:txBody>
          <a:bodyPr vert="horz" lIns="91440" tIns="45720" rIns="91440" bIns="45720" rtlCol="0" anchor="ctr">
            <a:normAutofit/>
          </a:bodyPr>
          <a:lstStyle/>
          <a:p>
            <a:r>
              <a:rPr lang="en-US" sz="3600" dirty="0"/>
              <a:t>SUD workforce Survey: Stress</a:t>
            </a:r>
          </a:p>
        </p:txBody>
      </p:sp>
      <p:pic>
        <p:nvPicPr>
          <p:cNvPr id="4098" name="Picture 2" descr="Forms response chart. Question title: How much stress do you experience in your role? . Number of responses: 626 responses.">
            <a:extLst>
              <a:ext uri="{FF2B5EF4-FFF2-40B4-BE49-F238E27FC236}">
                <a16:creationId xmlns:a16="http://schemas.microsoft.com/office/drawing/2014/main" id="{01BE6106-B0B6-27F0-A321-8BF9ADBD7BD1}"/>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t="23902" b="3635"/>
          <a:stretch/>
        </p:blipFill>
        <p:spPr bwMode="auto">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AADAD79D-3F27-07DE-EE15-6A30975FCF94}"/>
              </a:ext>
            </a:extLst>
          </p:cNvPr>
          <p:cNvSpPr>
            <a:spLocks noGrp="1"/>
          </p:cNvSpPr>
          <p:nvPr>
            <p:ph sz="half" idx="2"/>
          </p:nvPr>
        </p:nvSpPr>
        <p:spPr>
          <a:xfrm>
            <a:off x="4223982" y="3752850"/>
            <a:ext cx="7485413" cy="2452687"/>
          </a:xfrm>
        </p:spPr>
        <p:txBody>
          <a:bodyPr vert="horz" lIns="91440" tIns="45720" rIns="91440" bIns="45720" rtlCol="0" anchor="ctr">
            <a:noAutofit/>
          </a:bodyPr>
          <a:lstStyle/>
          <a:p>
            <a:pPr marL="0" indent="0">
              <a:buNone/>
            </a:pPr>
            <a:r>
              <a:rPr lang="en-US" sz="2400" b="0" i="0" dirty="0">
                <a:effectLst/>
              </a:rPr>
              <a:t>When asked what the one thing is that causes the most stress, the top 4 answers were: </a:t>
            </a:r>
          </a:p>
          <a:p>
            <a:pPr marL="0"/>
            <a:endParaRPr lang="en-US" sz="2400" b="0" i="0" dirty="0">
              <a:effectLst/>
            </a:endParaRPr>
          </a:p>
          <a:p>
            <a:pPr marL="742950" lvl="1" fontAlgn="base"/>
            <a:r>
              <a:rPr lang="en-US" b="0" i="0" dirty="0">
                <a:effectLst/>
              </a:rPr>
              <a:t>Caseload/Program needs</a:t>
            </a:r>
          </a:p>
          <a:p>
            <a:pPr marL="742950" lvl="1" fontAlgn="base"/>
            <a:r>
              <a:rPr lang="en-US" b="0" i="0" dirty="0">
                <a:effectLst/>
              </a:rPr>
              <a:t>Paperwork </a:t>
            </a:r>
          </a:p>
          <a:p>
            <a:pPr marL="742950" lvl="1" fontAlgn="base"/>
            <a:r>
              <a:rPr lang="en-US" b="0" i="0" dirty="0">
                <a:effectLst/>
              </a:rPr>
              <a:t>Not enough staff/inexperienced</a:t>
            </a:r>
          </a:p>
          <a:p>
            <a:pPr marL="742950" lvl="1" fontAlgn="base"/>
            <a:r>
              <a:rPr lang="en-US" b="0" i="0" dirty="0">
                <a:effectLst/>
              </a:rPr>
              <a:t>Client Acuity </a:t>
            </a:r>
          </a:p>
        </p:txBody>
      </p:sp>
    </p:spTree>
    <p:extLst>
      <p:ext uri="{BB962C8B-B14F-4D97-AF65-F5344CB8AC3E}">
        <p14:creationId xmlns:p14="http://schemas.microsoft.com/office/powerpoint/2010/main" val="1861080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89FBE7-1FC8-D2F2-4568-1928DE583E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4B2319-B562-1291-7BF1-7AA0F344966F}"/>
              </a:ext>
            </a:extLst>
          </p:cNvPr>
          <p:cNvSpPr>
            <a:spLocks noGrp="1"/>
          </p:cNvSpPr>
          <p:nvPr>
            <p:ph type="title"/>
          </p:nvPr>
        </p:nvSpPr>
        <p:spPr/>
        <p:txBody>
          <a:bodyPr/>
          <a:lstStyle/>
          <a:p>
            <a:r>
              <a:rPr lang="en-US" dirty="0"/>
              <a:t>SUD workforce Survey: Hope</a:t>
            </a:r>
          </a:p>
        </p:txBody>
      </p:sp>
      <p:sp>
        <p:nvSpPr>
          <p:cNvPr id="4" name="Text Placeholder 3">
            <a:extLst>
              <a:ext uri="{FF2B5EF4-FFF2-40B4-BE49-F238E27FC236}">
                <a16:creationId xmlns:a16="http://schemas.microsoft.com/office/drawing/2014/main" id="{2CA614AF-B133-6C18-9063-DB3EC318A609}"/>
              </a:ext>
            </a:extLst>
          </p:cNvPr>
          <p:cNvSpPr>
            <a:spLocks noGrp="1"/>
          </p:cNvSpPr>
          <p:nvPr>
            <p:ph idx="1"/>
          </p:nvPr>
        </p:nvSpPr>
        <p:spPr/>
        <p:txBody>
          <a:bodyPr>
            <a:normAutofit/>
          </a:bodyPr>
          <a:lstStyle/>
          <a:p>
            <a:pPr marL="285750" indent="-285750">
              <a:buFont typeface="Arial" panose="020B0604020202020204" pitchFamily="34" charset="0"/>
              <a:buChar char="•"/>
            </a:pPr>
            <a:r>
              <a:rPr lang="en-US" b="0" i="0" dirty="0">
                <a:solidFill>
                  <a:srgbClr val="202124"/>
                </a:solidFill>
                <a:effectLst/>
                <a:latin typeface="docs-Roboto"/>
              </a:rPr>
              <a:t> Nearly 80% of responses were moderately to very hopeful for the future of SUD in the coming years</a:t>
            </a:r>
          </a:p>
          <a:p>
            <a:pPr marL="742950" lvl="1" indent="-285750"/>
            <a:r>
              <a:rPr lang="en-US" sz="2800" dirty="0">
                <a:solidFill>
                  <a:srgbClr val="202124"/>
                </a:solidFill>
                <a:latin typeface="docs-Roboto"/>
              </a:rPr>
              <a:t>Our workers are a resilient group!</a:t>
            </a:r>
          </a:p>
          <a:p>
            <a:pPr marL="742950" lvl="1" indent="-285750"/>
            <a:r>
              <a:rPr lang="en-US" sz="2800" b="0" i="0" dirty="0">
                <a:solidFill>
                  <a:srgbClr val="202124"/>
                </a:solidFill>
                <a:effectLst/>
                <a:latin typeface="docs-Roboto"/>
              </a:rPr>
              <a:t>Immediate and long-term structural changes are needed from both a policy and funding standpoint</a:t>
            </a:r>
          </a:p>
          <a:p>
            <a:pPr marL="742950" lvl="1" indent="-285750"/>
            <a:endParaRPr lang="en-US" sz="2800" dirty="0">
              <a:solidFill>
                <a:srgbClr val="202124"/>
              </a:solidFill>
              <a:latin typeface="docs-Roboto"/>
            </a:endParaRPr>
          </a:p>
          <a:p>
            <a:pPr marL="742950" lvl="1" indent="-285750"/>
            <a:endParaRPr lang="en-US" sz="2800" dirty="0">
              <a:solidFill>
                <a:srgbClr val="202124"/>
              </a:solidFill>
              <a:latin typeface="docs-Roboto"/>
            </a:endParaRPr>
          </a:p>
          <a:p>
            <a:pPr marL="742950" lvl="1" indent="-285750"/>
            <a:endParaRPr lang="en-US" sz="2800" b="0" i="0" dirty="0">
              <a:solidFill>
                <a:srgbClr val="202124"/>
              </a:solidFill>
              <a:effectLst/>
              <a:latin typeface="docs-Roboto"/>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643913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36244A-64AE-6A77-A284-733FAB09B2EE}"/>
              </a:ext>
            </a:extLst>
          </p:cNvPr>
          <p:cNvSpPr>
            <a:spLocks noGrp="1"/>
          </p:cNvSpPr>
          <p:nvPr>
            <p:ph type="title"/>
          </p:nvPr>
        </p:nvSpPr>
        <p:spPr/>
        <p:txBody>
          <a:bodyPr>
            <a:normAutofit/>
          </a:bodyPr>
          <a:lstStyle/>
          <a:p>
            <a:r>
              <a:rPr lang="en-US" sz="2800" dirty="0"/>
              <a:t>SUD Treatment Admissions CY1995-CY2021</a:t>
            </a:r>
          </a:p>
        </p:txBody>
      </p:sp>
      <p:sp>
        <p:nvSpPr>
          <p:cNvPr id="2" name="Date Placeholder 1">
            <a:extLst>
              <a:ext uri="{FF2B5EF4-FFF2-40B4-BE49-F238E27FC236}">
                <a16:creationId xmlns:a16="http://schemas.microsoft.com/office/drawing/2014/main" id="{7CA4AD02-831A-70C7-0C0B-1A5D346DDB8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506C42-9217-4F28-B3DD-7DE5EB86EFB9}"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1DE1FE65-B22E-D74B-01AB-1E99B816A263}"/>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44546A"/>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C9092B81-2FBC-26C3-532D-1A1699D6CC8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2BA7AA-B51C-4111-8BDB-0767EE82F2B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9" name="Table Placeholder 8" descr="SUD Treatment Admissions CY1995-CY2021">
            <a:extLst>
              <a:ext uri="{FF2B5EF4-FFF2-40B4-BE49-F238E27FC236}">
                <a16:creationId xmlns:a16="http://schemas.microsoft.com/office/drawing/2014/main" id="{9446271A-EEDB-B0DA-BC3B-D23660390C53}"/>
              </a:ext>
            </a:extLst>
          </p:cNvPr>
          <p:cNvPicPr>
            <a:picLocks noGrp="1" noChangeAspect="1"/>
          </p:cNvPicPr>
          <p:nvPr>
            <p:ph type="tbl" sz="quarter" idx="13"/>
          </p:nvPr>
        </p:nvPicPr>
        <p:blipFill>
          <a:blip r:embed="rId3"/>
          <a:stretch>
            <a:fillRect/>
          </a:stretch>
        </p:blipFill>
        <p:spPr>
          <a:xfrm>
            <a:off x="2111706" y="1293801"/>
            <a:ext cx="7410665" cy="5427674"/>
          </a:xfrm>
          <a:prstGeom prst="rect">
            <a:avLst/>
          </a:prstGeom>
        </p:spPr>
      </p:pic>
    </p:spTree>
    <p:extLst>
      <p:ext uri="{BB962C8B-B14F-4D97-AF65-F5344CB8AC3E}">
        <p14:creationId xmlns:p14="http://schemas.microsoft.com/office/powerpoint/2010/main" val="2231007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36244A-64AE-6A77-A284-733FAB09B2EE}"/>
              </a:ext>
            </a:extLst>
          </p:cNvPr>
          <p:cNvSpPr>
            <a:spLocks noGrp="1"/>
          </p:cNvSpPr>
          <p:nvPr>
            <p:ph type="title"/>
          </p:nvPr>
        </p:nvSpPr>
        <p:spPr/>
        <p:txBody>
          <a:bodyPr>
            <a:normAutofit/>
          </a:bodyPr>
          <a:lstStyle/>
          <a:p>
            <a:r>
              <a:rPr lang="en-US" sz="2800" dirty="0"/>
              <a:t>Primary Substance at Admission to SUD Treatment Services for Adults CY1995-CY2021</a:t>
            </a:r>
          </a:p>
        </p:txBody>
      </p:sp>
      <p:pic>
        <p:nvPicPr>
          <p:cNvPr id="7" name="Table Placeholder 6" descr="Primary Substance at Admission to SUD Treatment Services for Adults CY1995-CY2021">
            <a:extLst>
              <a:ext uri="{FF2B5EF4-FFF2-40B4-BE49-F238E27FC236}">
                <a16:creationId xmlns:a16="http://schemas.microsoft.com/office/drawing/2014/main" id="{590B2C1F-0F10-F546-0C67-C331D9BE60A9}"/>
              </a:ext>
            </a:extLst>
          </p:cNvPr>
          <p:cNvPicPr>
            <a:picLocks noGrp="1" noChangeAspect="1"/>
          </p:cNvPicPr>
          <p:nvPr>
            <p:ph type="tbl" sz="quarter" idx="13"/>
          </p:nvPr>
        </p:nvPicPr>
        <p:blipFill>
          <a:blip r:embed="rId3"/>
          <a:stretch>
            <a:fillRect/>
          </a:stretch>
        </p:blipFill>
        <p:spPr>
          <a:xfrm>
            <a:off x="2803525" y="1335088"/>
            <a:ext cx="6584949" cy="4841875"/>
          </a:xfrm>
          <a:prstGeom prst="rect">
            <a:avLst/>
          </a:prstGeom>
        </p:spPr>
      </p:pic>
      <p:sp>
        <p:nvSpPr>
          <p:cNvPr id="2" name="Date Placeholder 1">
            <a:extLst>
              <a:ext uri="{FF2B5EF4-FFF2-40B4-BE49-F238E27FC236}">
                <a16:creationId xmlns:a16="http://schemas.microsoft.com/office/drawing/2014/main" id="{7CA4AD02-831A-70C7-0C0B-1A5D346DDB82}"/>
              </a:ext>
            </a:extLst>
          </p:cNvPr>
          <p:cNvSpPr>
            <a:spLocks noGrp="1"/>
          </p:cNvSpPr>
          <p:nvPr>
            <p:ph type="dt" sz="half" idx="10"/>
          </p:nvPr>
        </p:nvSpPr>
        <p:spPr/>
        <p:txBody>
          <a:bodyPr/>
          <a:lstStyle/>
          <a:p>
            <a:fld id="{52506C42-9217-4F28-B3DD-7DE5EB86EFB9}" type="datetime1">
              <a:rPr lang="en-US" smtClean="0"/>
              <a:t>3/10/2024</a:t>
            </a:fld>
            <a:endParaRPr lang="en-US"/>
          </a:p>
        </p:txBody>
      </p:sp>
      <p:sp>
        <p:nvSpPr>
          <p:cNvPr id="3" name="Footer Placeholder 2">
            <a:extLst>
              <a:ext uri="{FF2B5EF4-FFF2-40B4-BE49-F238E27FC236}">
                <a16:creationId xmlns:a16="http://schemas.microsoft.com/office/drawing/2014/main" id="{1DE1FE65-B22E-D74B-01AB-1E99B816A263}"/>
              </a:ext>
            </a:extLst>
          </p:cNvPr>
          <p:cNvSpPr>
            <a:spLocks noGrp="1"/>
          </p:cNvSpPr>
          <p:nvPr>
            <p:ph type="ftr" sz="quarter" idx="3"/>
          </p:nvPr>
        </p:nvSpPr>
        <p:spPr/>
        <p:txBody>
          <a:bodyPr/>
          <a:lstStyle/>
          <a:p>
            <a:endParaRPr lang="en-US"/>
          </a:p>
        </p:txBody>
      </p:sp>
      <p:sp>
        <p:nvSpPr>
          <p:cNvPr id="4" name="Slide Number Placeholder 3">
            <a:extLst>
              <a:ext uri="{FF2B5EF4-FFF2-40B4-BE49-F238E27FC236}">
                <a16:creationId xmlns:a16="http://schemas.microsoft.com/office/drawing/2014/main" id="{C9092B81-2FBC-26C3-532D-1A1699D6CC8A}"/>
              </a:ext>
            </a:extLst>
          </p:cNvPr>
          <p:cNvSpPr>
            <a:spLocks noGrp="1"/>
          </p:cNvSpPr>
          <p:nvPr>
            <p:ph type="sldNum" sz="quarter" idx="12"/>
          </p:nvPr>
        </p:nvSpPr>
        <p:spPr/>
        <p:txBody>
          <a:bodyPr/>
          <a:lstStyle/>
          <a:p>
            <a:fld id="{712BA7AA-B51C-4111-8BDB-0767EE82F2B0}" type="slidenum">
              <a:rPr lang="en-US" smtClean="0"/>
              <a:t>13</a:t>
            </a:fld>
            <a:endParaRPr lang="en-US"/>
          </a:p>
        </p:txBody>
      </p:sp>
    </p:spTree>
    <p:extLst>
      <p:ext uri="{BB962C8B-B14F-4D97-AF65-F5344CB8AC3E}">
        <p14:creationId xmlns:p14="http://schemas.microsoft.com/office/powerpoint/2010/main" val="653179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94889C-DE42-9C69-2CF8-2CC9258187E3}"/>
              </a:ext>
            </a:extLst>
          </p:cNvPr>
          <p:cNvSpPr>
            <a:spLocks noGrp="1"/>
          </p:cNvSpPr>
          <p:nvPr>
            <p:ph type="title"/>
          </p:nvPr>
        </p:nvSpPr>
        <p:spPr/>
        <p:txBody>
          <a:bodyPr>
            <a:normAutofit/>
          </a:bodyPr>
          <a:lstStyle/>
          <a:p>
            <a:r>
              <a:rPr lang="en-US" sz="2800" dirty="0"/>
              <a:t>Minnesota Overdose Deaths Increased 43% between 2020 and 2021</a:t>
            </a:r>
          </a:p>
        </p:txBody>
      </p:sp>
      <p:pic>
        <p:nvPicPr>
          <p:cNvPr id="7" name="Content Placeholder 6" descr="Minnesota Overdose Deaths Increased 43% between 2020 and 2021">
            <a:extLst>
              <a:ext uri="{FF2B5EF4-FFF2-40B4-BE49-F238E27FC236}">
                <a16:creationId xmlns:a16="http://schemas.microsoft.com/office/drawing/2014/main" id="{A77D07B1-601C-E47A-5C5F-CA9A735AC547}"/>
              </a:ext>
            </a:extLst>
          </p:cNvPr>
          <p:cNvPicPr>
            <a:picLocks noGrp="1" noChangeAspect="1"/>
          </p:cNvPicPr>
          <p:nvPr>
            <p:ph idx="1"/>
          </p:nvPr>
        </p:nvPicPr>
        <p:blipFill>
          <a:blip r:embed="rId3"/>
          <a:stretch>
            <a:fillRect/>
          </a:stretch>
        </p:blipFill>
        <p:spPr>
          <a:xfrm>
            <a:off x="3496111" y="1593850"/>
            <a:ext cx="5199778" cy="4583113"/>
          </a:xfrm>
        </p:spPr>
      </p:pic>
    </p:spTree>
    <p:extLst>
      <p:ext uri="{BB962C8B-B14F-4D97-AF65-F5344CB8AC3E}">
        <p14:creationId xmlns:p14="http://schemas.microsoft.com/office/powerpoint/2010/main" val="2351887141"/>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7C7231-C2AD-68F5-2ECA-7E6991445E8E}"/>
              </a:ext>
            </a:extLst>
          </p:cNvPr>
          <p:cNvSpPr>
            <a:spLocks noGrp="1"/>
          </p:cNvSpPr>
          <p:nvPr>
            <p:ph type="title"/>
          </p:nvPr>
        </p:nvSpPr>
        <p:spPr/>
        <p:txBody>
          <a:bodyPr/>
          <a:lstStyle/>
          <a:p>
            <a:r>
              <a:rPr lang="en-US" dirty="0"/>
              <a:t>In 2021, American Indians were 10X as likely to die from an overdose, Black Minnesotans 3x….</a:t>
            </a:r>
          </a:p>
        </p:txBody>
      </p:sp>
      <p:pic>
        <p:nvPicPr>
          <p:cNvPr id="7" name="Content Placeholder 6" descr="In 2021, American Indians were 10X as likely to die from an overdose, Black Minnesotans 3x">
            <a:extLst>
              <a:ext uri="{FF2B5EF4-FFF2-40B4-BE49-F238E27FC236}">
                <a16:creationId xmlns:a16="http://schemas.microsoft.com/office/drawing/2014/main" id="{856E76CA-D174-0FAE-1284-D1F95408AE5A}"/>
              </a:ext>
            </a:extLst>
          </p:cNvPr>
          <p:cNvPicPr>
            <a:picLocks noGrp="1" noChangeAspect="1"/>
          </p:cNvPicPr>
          <p:nvPr>
            <p:ph idx="1"/>
          </p:nvPr>
        </p:nvPicPr>
        <p:blipFill>
          <a:blip r:embed="rId3"/>
          <a:stretch>
            <a:fillRect/>
          </a:stretch>
        </p:blipFill>
        <p:spPr>
          <a:xfrm>
            <a:off x="2620353" y="1426885"/>
            <a:ext cx="6350226" cy="5431115"/>
          </a:xfrm>
        </p:spPr>
      </p:pic>
    </p:spTree>
    <p:extLst>
      <p:ext uri="{BB962C8B-B14F-4D97-AF65-F5344CB8AC3E}">
        <p14:creationId xmlns:p14="http://schemas.microsoft.com/office/powerpoint/2010/main" val="1940638016"/>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16D7EA2-95D1-2889-F1D3-F3416D2BAE8A}"/>
            </a:ext>
          </a:extLst>
        </p:cNvPr>
        <p:cNvGrpSpPr/>
        <p:nvPr/>
      </p:nvGrpSpPr>
      <p:grpSpPr>
        <a:xfrm>
          <a:off x="0" y="0"/>
          <a:ext cx="0" cy="0"/>
          <a:chOff x="0" y="0"/>
          <a:chExt cx="0" cy="0"/>
        </a:xfrm>
      </p:grpSpPr>
      <p:sp>
        <p:nvSpPr>
          <p:cNvPr id="10" name="Flowchart: Document 9">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355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866696-3EF9-72A3-E1BF-8BB747ADC06F}"/>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kern="1200">
                <a:solidFill>
                  <a:srgbClr val="FFFFFF"/>
                </a:solidFill>
                <a:latin typeface="+mj-lt"/>
                <a:ea typeface="+mj-ea"/>
                <a:cs typeface="+mj-cs"/>
              </a:rPr>
              <a:t>SUD reimbursement rates</a:t>
            </a:r>
          </a:p>
        </p:txBody>
      </p:sp>
      <p:pic>
        <p:nvPicPr>
          <p:cNvPr id="5" name="Content Placeholder 4">
            <a:extLst>
              <a:ext uri="{FF2B5EF4-FFF2-40B4-BE49-F238E27FC236}">
                <a16:creationId xmlns:a16="http://schemas.microsoft.com/office/drawing/2014/main" id="{4BD52B25-C9C0-3071-8F3C-B1231C7A87B3}"/>
              </a:ext>
            </a:extLst>
          </p:cNvPr>
          <p:cNvPicPr>
            <a:picLocks noGrp="1" noChangeAspect="1"/>
          </p:cNvPicPr>
          <p:nvPr>
            <p:ph idx="1"/>
          </p:nvPr>
        </p:nvPicPr>
        <p:blipFill>
          <a:blip r:embed="rId3"/>
          <a:stretch>
            <a:fillRect/>
          </a:stretch>
        </p:blipFill>
        <p:spPr>
          <a:xfrm>
            <a:off x="4207933" y="1252780"/>
            <a:ext cx="7347537" cy="4353415"/>
          </a:xfrm>
          <a:prstGeom prst="rect">
            <a:avLst/>
          </a:prstGeom>
        </p:spPr>
      </p:pic>
    </p:spTree>
    <p:extLst>
      <p:ext uri="{BB962C8B-B14F-4D97-AF65-F5344CB8AC3E}">
        <p14:creationId xmlns:p14="http://schemas.microsoft.com/office/powerpoint/2010/main" val="302900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166C679-436E-9930-C0B2-9F4ADFCC1E17}"/>
              </a:ext>
            </a:extLst>
          </p:cNvPr>
          <p:cNvSpPr txBox="1"/>
          <p:nvPr/>
        </p:nvSpPr>
        <p:spPr>
          <a:xfrm>
            <a:off x="147714" y="273377"/>
            <a:ext cx="11909166" cy="523219"/>
          </a:xfrm>
          <a:prstGeom prst="rect">
            <a:avLst/>
          </a:prstGeom>
          <a:noFill/>
        </p:spPr>
        <p:txBody>
          <a:bodyPr wrap="square" lIns="91440" tIns="45720" rIns="91440" bIns="45720" rtlCol="0" anchor="t">
            <a:sp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Franklin Gothic Book" panose="020B0503020102020204" pitchFamily="34" charset="0"/>
                <a:ea typeface="Lato" panose="020F0502020204030203" pitchFamily="34" charset="0"/>
                <a:cs typeface="Lato" panose="020F0502020204030203" pitchFamily="34" charset="0"/>
              </a:rPr>
              <a:t>The ASAM Criteria Continuum of Care – Adult </a:t>
            </a:r>
            <a:endParaRPr kumimoji="0" lang="en-US" sz="2000" b="0" i="0" u="none" strike="noStrike" kern="1200" cap="none" spc="0" normalizeH="0" baseline="0" noProof="0">
              <a:ln>
                <a:noFill/>
              </a:ln>
              <a:solidFill>
                <a:prstClr val="black"/>
              </a:solidFill>
              <a:effectLst/>
              <a:uLnTx/>
              <a:uFillTx/>
              <a:latin typeface="Franklin Gothic Book" panose="020B0503020102020204" pitchFamily="34" charset="0"/>
              <a:ea typeface="Lato" panose="020F0502020204030203" pitchFamily="34" charset="0"/>
              <a:cs typeface="Lato" panose="020F0502020204030203" pitchFamily="34" charset="0"/>
            </a:endParaRPr>
          </a:p>
        </p:txBody>
      </p:sp>
      <p:grpSp>
        <p:nvGrpSpPr>
          <p:cNvPr id="6" name="Group 5">
            <a:extLst>
              <a:ext uri="{FF2B5EF4-FFF2-40B4-BE49-F238E27FC236}">
                <a16:creationId xmlns:a16="http://schemas.microsoft.com/office/drawing/2014/main" id="{26BCEB9C-E81A-E03E-8A1A-1AB7C5F205A3}"/>
              </a:ext>
            </a:extLst>
          </p:cNvPr>
          <p:cNvGrpSpPr/>
          <p:nvPr/>
        </p:nvGrpSpPr>
        <p:grpSpPr>
          <a:xfrm>
            <a:off x="167499" y="3915004"/>
            <a:ext cx="11913217" cy="824291"/>
            <a:chOff x="507072" y="4773029"/>
            <a:chExt cx="11208488" cy="691315"/>
          </a:xfrm>
        </p:grpSpPr>
        <p:sp>
          <p:nvSpPr>
            <p:cNvPr id="58" name="Rectangle 57">
              <a:extLst>
                <a:ext uri="{FF2B5EF4-FFF2-40B4-BE49-F238E27FC236}">
                  <a16:creationId xmlns:a16="http://schemas.microsoft.com/office/drawing/2014/main" id="{9C82F351-3A07-0D50-46EC-4CF42B48FD0E}"/>
                </a:ext>
              </a:extLst>
            </p:cNvPr>
            <p:cNvSpPr/>
            <p:nvPr/>
          </p:nvSpPr>
          <p:spPr>
            <a:xfrm>
              <a:off x="529498" y="4773029"/>
              <a:ext cx="11186062" cy="691315"/>
            </a:xfrm>
            <a:prstGeom prst="rect">
              <a:avLst/>
            </a:prstGeom>
            <a:solidFill>
              <a:srgbClr val="2F5597">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TextBox 58">
              <a:extLst>
                <a:ext uri="{FF2B5EF4-FFF2-40B4-BE49-F238E27FC236}">
                  <a16:creationId xmlns:a16="http://schemas.microsoft.com/office/drawing/2014/main" id="{8C131ACC-4164-B1EA-71D2-62F3B540D3E6}"/>
                </a:ext>
              </a:extLst>
            </p:cNvPr>
            <p:cNvSpPr txBox="1"/>
            <p:nvPr/>
          </p:nvSpPr>
          <p:spPr>
            <a:xfrm>
              <a:off x="507072" y="4945808"/>
              <a:ext cx="1922444" cy="283938"/>
            </a:xfrm>
            <a:prstGeom prst="rect">
              <a:avLst/>
            </a:prstGeom>
            <a:noFill/>
          </p:spPr>
          <p:txBody>
            <a:bodyPr wrap="square" lIns="91440" tIns="45720" rIns="91440" bIns="45720" rtlCol="0" anchor="t">
              <a:sp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rPr>
                <a:t>Level 1: Outpatient </a:t>
              </a:r>
            </a:p>
          </p:txBody>
        </p:sp>
        <p:grpSp>
          <p:nvGrpSpPr>
            <p:cNvPr id="60" name="Group 59">
              <a:extLst>
                <a:ext uri="{FF2B5EF4-FFF2-40B4-BE49-F238E27FC236}">
                  <a16:creationId xmlns:a16="http://schemas.microsoft.com/office/drawing/2014/main" id="{D3714D5B-BBAA-A907-BA34-BD2BAAC22698}"/>
                </a:ext>
              </a:extLst>
            </p:cNvPr>
            <p:cNvGrpSpPr/>
            <p:nvPr/>
          </p:nvGrpSpPr>
          <p:grpSpPr>
            <a:xfrm>
              <a:off x="2588284" y="4872423"/>
              <a:ext cx="1942141" cy="474647"/>
              <a:chOff x="1999115" y="2175452"/>
              <a:chExt cx="1942141" cy="474647"/>
            </a:xfrm>
          </p:grpSpPr>
          <p:sp>
            <p:nvSpPr>
              <p:cNvPr id="71" name="Rectangle 70">
                <a:extLst>
                  <a:ext uri="{FF2B5EF4-FFF2-40B4-BE49-F238E27FC236}">
                    <a16:creationId xmlns:a16="http://schemas.microsoft.com/office/drawing/2014/main" id="{EE61D198-0843-FB49-62A7-554CAE1611AB}"/>
                  </a:ext>
                </a:extLst>
              </p:cNvPr>
              <p:cNvSpPr/>
              <p:nvPr/>
            </p:nvSpPr>
            <p:spPr>
              <a:xfrm>
                <a:off x="2339383" y="2175452"/>
                <a:ext cx="1601873" cy="474647"/>
              </a:xfrm>
              <a:prstGeom prst="rect">
                <a:avLst/>
              </a:prstGeom>
              <a:solidFill>
                <a:schemeClr val="bg1"/>
              </a:solidFill>
              <a:ln w="28575">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Franklin Gothic Book" panose="020B0503020102020204" pitchFamily="34" charset="0"/>
                    <a:ea typeface="+mn-ea"/>
                    <a:cs typeface="Calibri"/>
                  </a:rPr>
                  <a:t>Long term remission monitoring</a:t>
                </a:r>
                <a:endParaRPr kumimoji="0" lang="en-US" sz="1200" b="1" i="0" u="none" strike="noStrike" kern="1200" cap="none" spc="0" normalizeH="0" baseline="0" noProof="0">
                  <a:ln>
                    <a:noFill/>
                  </a:ln>
                  <a:solidFill>
                    <a:srgbClr val="000000"/>
                  </a:solidFill>
                  <a:effectLst/>
                  <a:uLnTx/>
                  <a:uFillTx/>
                  <a:latin typeface="Franklin Gothic Book" panose="020B0503020102020204" pitchFamily="34" charset="0"/>
                  <a:ea typeface="+mn-ea"/>
                  <a:cs typeface="+mn-cs"/>
                </a:endParaRPr>
              </a:p>
            </p:txBody>
          </p:sp>
          <p:grpSp>
            <p:nvGrpSpPr>
              <p:cNvPr id="72" name="Group 71">
                <a:extLst>
                  <a:ext uri="{FF2B5EF4-FFF2-40B4-BE49-F238E27FC236}">
                    <a16:creationId xmlns:a16="http://schemas.microsoft.com/office/drawing/2014/main" id="{D5745C3D-B7B9-AA76-691F-EC40D3BD3A7B}"/>
                  </a:ext>
                </a:extLst>
              </p:cNvPr>
              <p:cNvGrpSpPr/>
              <p:nvPr/>
            </p:nvGrpSpPr>
            <p:grpSpPr>
              <a:xfrm>
                <a:off x="1999115" y="2206550"/>
                <a:ext cx="510076" cy="406400"/>
                <a:chOff x="2252372" y="3545052"/>
                <a:chExt cx="510076" cy="406400"/>
              </a:xfrm>
            </p:grpSpPr>
            <p:sp>
              <p:nvSpPr>
                <p:cNvPr id="73" name="Flowchart: Connector 72">
                  <a:extLst>
                    <a:ext uri="{FF2B5EF4-FFF2-40B4-BE49-F238E27FC236}">
                      <a16:creationId xmlns:a16="http://schemas.microsoft.com/office/drawing/2014/main" id="{A1D5D297-DC52-746D-8967-1A04F1D80F16}"/>
                    </a:ext>
                  </a:extLst>
                </p:cNvPr>
                <p:cNvSpPr/>
                <p:nvPr/>
              </p:nvSpPr>
              <p:spPr>
                <a:xfrm>
                  <a:off x="2291538" y="3545052"/>
                  <a:ext cx="396240" cy="406400"/>
                </a:xfrm>
                <a:prstGeom prst="flowChartConnector">
                  <a:avLst/>
                </a:prstGeom>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endParaRPr>
                </a:p>
              </p:txBody>
            </p:sp>
            <p:sp>
              <p:nvSpPr>
                <p:cNvPr id="74" name="TextBox 73">
                  <a:extLst>
                    <a:ext uri="{FF2B5EF4-FFF2-40B4-BE49-F238E27FC236}">
                      <a16:creationId xmlns:a16="http://schemas.microsoft.com/office/drawing/2014/main" id="{6AAC2656-B17B-E21A-ABCC-4C74269B9CD3}"/>
                    </a:ext>
                  </a:extLst>
                </p:cNvPr>
                <p:cNvSpPr txBox="1"/>
                <p:nvPr/>
              </p:nvSpPr>
              <p:spPr>
                <a:xfrm>
                  <a:off x="2252372" y="3563586"/>
                  <a:ext cx="510076" cy="369332"/>
                </a:xfrm>
                <a:prstGeom prst="rect">
                  <a:avLst/>
                </a:prstGeom>
                <a:noFill/>
              </p:spPr>
              <p:txBody>
                <a:bodyPr wrap="none" rtlCol="0">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rPr>
                    <a:t>1.0</a:t>
                  </a:r>
                </a:p>
              </p:txBody>
            </p:sp>
          </p:grpSp>
        </p:grpSp>
        <p:grpSp>
          <p:nvGrpSpPr>
            <p:cNvPr id="61" name="Group 60">
              <a:extLst>
                <a:ext uri="{FF2B5EF4-FFF2-40B4-BE49-F238E27FC236}">
                  <a16:creationId xmlns:a16="http://schemas.microsoft.com/office/drawing/2014/main" id="{C44E044E-48B4-9C90-19D4-436DE8F69C0F}"/>
                </a:ext>
              </a:extLst>
            </p:cNvPr>
            <p:cNvGrpSpPr/>
            <p:nvPr/>
          </p:nvGrpSpPr>
          <p:grpSpPr>
            <a:xfrm>
              <a:off x="7144989" y="4880185"/>
              <a:ext cx="1966940" cy="474647"/>
              <a:chOff x="2148833" y="3202496"/>
              <a:chExt cx="1966940" cy="474647"/>
            </a:xfrm>
          </p:grpSpPr>
          <p:sp>
            <p:nvSpPr>
              <p:cNvPr id="67" name="Rectangle 66">
                <a:extLst>
                  <a:ext uri="{FF2B5EF4-FFF2-40B4-BE49-F238E27FC236}">
                    <a16:creationId xmlns:a16="http://schemas.microsoft.com/office/drawing/2014/main" id="{30BB6567-F978-A0A2-F122-7443EE81B9BC}"/>
                  </a:ext>
                </a:extLst>
              </p:cNvPr>
              <p:cNvSpPr/>
              <p:nvPr/>
            </p:nvSpPr>
            <p:spPr>
              <a:xfrm>
                <a:off x="2513900" y="3202496"/>
                <a:ext cx="1601873" cy="474647"/>
              </a:xfrm>
              <a:prstGeom prst="rect">
                <a:avLst/>
              </a:prstGeom>
              <a:solidFill>
                <a:schemeClr val="bg1"/>
              </a:solidFill>
              <a:ln w="28575">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Franklin Gothic Book" panose="020B0503020102020204" pitchFamily="34" charset="0"/>
                    <a:ea typeface="+mn-ea"/>
                    <a:cs typeface="Calibri"/>
                  </a:rPr>
                  <a:t>Outpatient Therapy</a:t>
                </a:r>
                <a:endParaRPr kumimoji="0" lang="en-US" sz="1200" b="1" i="0" u="none" strike="noStrike" kern="1200" cap="none" spc="0" normalizeH="0" baseline="0" noProof="0">
                  <a:ln>
                    <a:noFill/>
                  </a:ln>
                  <a:solidFill>
                    <a:srgbClr val="000000"/>
                  </a:solidFill>
                  <a:effectLst/>
                  <a:uLnTx/>
                  <a:uFillTx/>
                  <a:latin typeface="Franklin Gothic Book" panose="020B0503020102020204" pitchFamily="34" charset="0"/>
                  <a:ea typeface="+mn-ea"/>
                  <a:cs typeface="+mn-cs"/>
                </a:endParaRPr>
              </a:p>
            </p:txBody>
          </p:sp>
          <p:grpSp>
            <p:nvGrpSpPr>
              <p:cNvPr id="68" name="Group 67">
                <a:extLst>
                  <a:ext uri="{FF2B5EF4-FFF2-40B4-BE49-F238E27FC236}">
                    <a16:creationId xmlns:a16="http://schemas.microsoft.com/office/drawing/2014/main" id="{9C575AFE-C6C3-5C4D-828B-1BF42A283531}"/>
                  </a:ext>
                </a:extLst>
              </p:cNvPr>
              <p:cNvGrpSpPr/>
              <p:nvPr/>
            </p:nvGrpSpPr>
            <p:grpSpPr>
              <a:xfrm>
                <a:off x="2148833" y="3235962"/>
                <a:ext cx="510076" cy="406400"/>
                <a:chOff x="2252372" y="3545052"/>
                <a:chExt cx="510076" cy="406400"/>
              </a:xfrm>
            </p:grpSpPr>
            <p:sp>
              <p:nvSpPr>
                <p:cNvPr id="69" name="Flowchart: Connector 68">
                  <a:extLst>
                    <a:ext uri="{FF2B5EF4-FFF2-40B4-BE49-F238E27FC236}">
                      <a16:creationId xmlns:a16="http://schemas.microsoft.com/office/drawing/2014/main" id="{C9A104F4-9764-19CA-8099-C821AD272552}"/>
                    </a:ext>
                  </a:extLst>
                </p:cNvPr>
                <p:cNvSpPr/>
                <p:nvPr/>
              </p:nvSpPr>
              <p:spPr>
                <a:xfrm>
                  <a:off x="2291538" y="3545052"/>
                  <a:ext cx="396240" cy="406400"/>
                </a:xfrm>
                <a:prstGeom prst="flowChartConnector">
                  <a:avLst/>
                </a:prstGeom>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endParaRPr>
                </a:p>
              </p:txBody>
            </p:sp>
            <p:sp>
              <p:nvSpPr>
                <p:cNvPr id="70" name="TextBox 69">
                  <a:extLst>
                    <a:ext uri="{FF2B5EF4-FFF2-40B4-BE49-F238E27FC236}">
                      <a16:creationId xmlns:a16="http://schemas.microsoft.com/office/drawing/2014/main" id="{38E4B352-7F02-637C-F58F-3A16AE807478}"/>
                    </a:ext>
                  </a:extLst>
                </p:cNvPr>
                <p:cNvSpPr txBox="1"/>
                <p:nvPr/>
              </p:nvSpPr>
              <p:spPr>
                <a:xfrm>
                  <a:off x="2252372" y="3563586"/>
                  <a:ext cx="510076" cy="369332"/>
                </a:xfrm>
                <a:prstGeom prst="rect">
                  <a:avLst/>
                </a:prstGeom>
                <a:noFill/>
              </p:spPr>
              <p:txBody>
                <a:bodyPr wrap="none" rtlCol="0">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rPr>
                    <a:t>1.5</a:t>
                  </a:r>
                </a:p>
              </p:txBody>
            </p:sp>
          </p:grpSp>
        </p:grpSp>
        <p:grpSp>
          <p:nvGrpSpPr>
            <p:cNvPr id="62" name="Group 61">
              <a:extLst>
                <a:ext uri="{FF2B5EF4-FFF2-40B4-BE49-F238E27FC236}">
                  <a16:creationId xmlns:a16="http://schemas.microsoft.com/office/drawing/2014/main" id="{3702ACA2-95B2-300A-6110-57CBC3E6048D}"/>
                </a:ext>
              </a:extLst>
            </p:cNvPr>
            <p:cNvGrpSpPr/>
            <p:nvPr/>
          </p:nvGrpSpPr>
          <p:grpSpPr>
            <a:xfrm>
              <a:off x="9408158" y="4880185"/>
              <a:ext cx="1961577" cy="474647"/>
              <a:chOff x="2535221" y="3798843"/>
              <a:chExt cx="1961577" cy="474647"/>
            </a:xfrm>
          </p:grpSpPr>
          <p:sp>
            <p:nvSpPr>
              <p:cNvPr id="63" name="Rectangle 62">
                <a:extLst>
                  <a:ext uri="{FF2B5EF4-FFF2-40B4-BE49-F238E27FC236}">
                    <a16:creationId xmlns:a16="http://schemas.microsoft.com/office/drawing/2014/main" id="{4A48B90C-8B3C-7A0A-D931-5EF474F89B3F}"/>
                  </a:ext>
                </a:extLst>
              </p:cNvPr>
              <p:cNvSpPr/>
              <p:nvPr/>
            </p:nvSpPr>
            <p:spPr>
              <a:xfrm>
                <a:off x="2894925" y="3798843"/>
                <a:ext cx="1601873" cy="474647"/>
              </a:xfrm>
              <a:prstGeom prst="rect">
                <a:avLst/>
              </a:prstGeom>
              <a:solidFill>
                <a:schemeClr val="bg1"/>
              </a:solidFill>
              <a:ln w="28575">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Franklin Gothic Book" panose="020B0503020102020204" pitchFamily="34" charset="0"/>
                    <a:ea typeface="+mn-ea"/>
                    <a:cs typeface="Calibri"/>
                  </a:rPr>
                  <a:t>Medically Managed Outpatient</a:t>
                </a:r>
                <a:endParaRPr kumimoji="0" lang="en-US" sz="1200" b="1" i="0" u="none" strike="noStrike" kern="1200" cap="none" spc="0" normalizeH="0" baseline="0" noProof="0">
                  <a:ln>
                    <a:noFill/>
                  </a:ln>
                  <a:solidFill>
                    <a:srgbClr val="000000"/>
                  </a:solidFill>
                  <a:effectLst/>
                  <a:uLnTx/>
                  <a:uFillTx/>
                  <a:latin typeface="Franklin Gothic Book" panose="020B0503020102020204" pitchFamily="34" charset="0"/>
                  <a:ea typeface="+mn-ea"/>
                  <a:cs typeface="+mn-cs"/>
                </a:endParaRPr>
              </a:p>
            </p:txBody>
          </p:sp>
          <p:grpSp>
            <p:nvGrpSpPr>
              <p:cNvPr id="64" name="Group 63">
                <a:extLst>
                  <a:ext uri="{FF2B5EF4-FFF2-40B4-BE49-F238E27FC236}">
                    <a16:creationId xmlns:a16="http://schemas.microsoft.com/office/drawing/2014/main" id="{60615C14-56AE-31EB-DE8C-8B91070EE32A}"/>
                  </a:ext>
                </a:extLst>
              </p:cNvPr>
              <p:cNvGrpSpPr/>
              <p:nvPr/>
            </p:nvGrpSpPr>
            <p:grpSpPr>
              <a:xfrm>
                <a:off x="2535221" y="3832309"/>
                <a:ext cx="510076" cy="406400"/>
                <a:chOff x="2216896" y="3545052"/>
                <a:chExt cx="510076" cy="406400"/>
              </a:xfrm>
            </p:grpSpPr>
            <p:sp>
              <p:nvSpPr>
                <p:cNvPr id="65" name="Flowchart: Connector 64">
                  <a:extLst>
                    <a:ext uri="{FF2B5EF4-FFF2-40B4-BE49-F238E27FC236}">
                      <a16:creationId xmlns:a16="http://schemas.microsoft.com/office/drawing/2014/main" id="{89CAC2EB-8DC4-AE7E-FB88-1F69D01FF27F}"/>
                    </a:ext>
                  </a:extLst>
                </p:cNvPr>
                <p:cNvSpPr/>
                <p:nvPr/>
              </p:nvSpPr>
              <p:spPr>
                <a:xfrm>
                  <a:off x="2291538" y="3545052"/>
                  <a:ext cx="396240" cy="406400"/>
                </a:xfrm>
                <a:prstGeom prst="flowChartConnector">
                  <a:avLst/>
                </a:prstGeom>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endParaRPr>
                </a:p>
              </p:txBody>
            </p:sp>
            <p:sp>
              <p:nvSpPr>
                <p:cNvPr id="66" name="TextBox 65">
                  <a:extLst>
                    <a:ext uri="{FF2B5EF4-FFF2-40B4-BE49-F238E27FC236}">
                      <a16:creationId xmlns:a16="http://schemas.microsoft.com/office/drawing/2014/main" id="{29A4CF0C-D745-F872-0D27-8151D7B0F3D1}"/>
                    </a:ext>
                  </a:extLst>
                </p:cNvPr>
                <p:cNvSpPr txBox="1"/>
                <p:nvPr/>
              </p:nvSpPr>
              <p:spPr>
                <a:xfrm>
                  <a:off x="2216896" y="3563586"/>
                  <a:ext cx="510076" cy="369332"/>
                </a:xfrm>
                <a:prstGeom prst="rect">
                  <a:avLst/>
                </a:prstGeom>
                <a:noFill/>
              </p:spPr>
              <p:txBody>
                <a:bodyPr wrap="none" rtlCol="0">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rPr>
                    <a:t>1.7</a:t>
                  </a:r>
                </a:p>
              </p:txBody>
            </p:sp>
          </p:grpSp>
        </p:grpSp>
      </p:grpSp>
      <p:grpSp>
        <p:nvGrpSpPr>
          <p:cNvPr id="7" name="Group 6">
            <a:extLst>
              <a:ext uri="{FF2B5EF4-FFF2-40B4-BE49-F238E27FC236}">
                <a16:creationId xmlns:a16="http://schemas.microsoft.com/office/drawing/2014/main" id="{55816752-11E1-F642-8376-0B10C4F88510}"/>
              </a:ext>
            </a:extLst>
          </p:cNvPr>
          <p:cNvGrpSpPr/>
          <p:nvPr/>
        </p:nvGrpSpPr>
        <p:grpSpPr>
          <a:xfrm>
            <a:off x="135130" y="2959559"/>
            <a:ext cx="11921750" cy="824291"/>
            <a:chOff x="499044" y="3816099"/>
            <a:chExt cx="11216516" cy="691315"/>
          </a:xfrm>
        </p:grpSpPr>
        <p:sp>
          <p:nvSpPr>
            <p:cNvPr id="41" name="Rectangle 40">
              <a:extLst>
                <a:ext uri="{FF2B5EF4-FFF2-40B4-BE49-F238E27FC236}">
                  <a16:creationId xmlns:a16="http://schemas.microsoft.com/office/drawing/2014/main" id="{C9123C85-A594-03F1-9C1F-D20130FB4656}"/>
                </a:ext>
              </a:extLst>
            </p:cNvPr>
            <p:cNvSpPr/>
            <p:nvPr/>
          </p:nvSpPr>
          <p:spPr>
            <a:xfrm>
              <a:off x="529498" y="3816099"/>
              <a:ext cx="11186062" cy="691315"/>
            </a:xfrm>
            <a:prstGeom prst="rect">
              <a:avLst/>
            </a:prstGeom>
            <a:solidFill>
              <a:srgbClr val="2F5597">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TextBox 41">
              <a:extLst>
                <a:ext uri="{FF2B5EF4-FFF2-40B4-BE49-F238E27FC236}">
                  <a16:creationId xmlns:a16="http://schemas.microsoft.com/office/drawing/2014/main" id="{09D3EB0B-81B9-650A-0447-4144D6DA815E}"/>
                </a:ext>
              </a:extLst>
            </p:cNvPr>
            <p:cNvSpPr txBox="1"/>
            <p:nvPr/>
          </p:nvSpPr>
          <p:spPr>
            <a:xfrm>
              <a:off x="499044" y="3857149"/>
              <a:ext cx="1930472" cy="490438"/>
            </a:xfrm>
            <a:prstGeom prst="rect">
              <a:avLst/>
            </a:prstGeom>
            <a:noFill/>
          </p:spPr>
          <p:txBody>
            <a:bodyPr wrap="square" lIns="91440" tIns="45720" rIns="91440" bIns="45720" rtlCol="0" anchor="t">
              <a:sp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rPr>
                <a:t>Level 2: Intensive Outpatient</a:t>
              </a:r>
              <a:endParaRPr kumimoji="0" lang="en-US" sz="1600" b="1" i="0" u="none" strike="noStrike" kern="1200" cap="none" spc="0" normalizeH="0" baseline="0" noProof="0">
                <a:ln>
                  <a:noFill/>
                </a:ln>
                <a:solidFill>
                  <a:prstClr val="white"/>
                </a:solidFill>
                <a:effectLst/>
                <a:uLnTx/>
                <a:uFillTx/>
                <a:latin typeface="Franklin Gothic Book" panose="020B0503020102020204" pitchFamily="34" charset="0"/>
                <a:ea typeface="+mn-ea"/>
                <a:cs typeface="Calibri"/>
              </a:endParaRPr>
            </a:p>
          </p:txBody>
        </p:sp>
        <p:grpSp>
          <p:nvGrpSpPr>
            <p:cNvPr id="43" name="Group 42">
              <a:extLst>
                <a:ext uri="{FF2B5EF4-FFF2-40B4-BE49-F238E27FC236}">
                  <a16:creationId xmlns:a16="http://schemas.microsoft.com/office/drawing/2014/main" id="{876F4192-4EEF-56DE-9257-18841E13F1C5}"/>
                </a:ext>
              </a:extLst>
            </p:cNvPr>
            <p:cNvGrpSpPr/>
            <p:nvPr/>
          </p:nvGrpSpPr>
          <p:grpSpPr>
            <a:xfrm>
              <a:off x="7166196" y="3920802"/>
              <a:ext cx="1949210" cy="474647"/>
              <a:chOff x="4863380" y="3182617"/>
              <a:chExt cx="1949210" cy="474647"/>
            </a:xfrm>
          </p:grpSpPr>
          <p:sp>
            <p:nvSpPr>
              <p:cNvPr id="54" name="Rectangle 53">
                <a:extLst>
                  <a:ext uri="{FF2B5EF4-FFF2-40B4-BE49-F238E27FC236}">
                    <a16:creationId xmlns:a16="http://schemas.microsoft.com/office/drawing/2014/main" id="{88D931F6-916D-F4E3-5B26-7E8E80DD9F57}"/>
                  </a:ext>
                </a:extLst>
              </p:cNvPr>
              <p:cNvSpPr/>
              <p:nvPr/>
            </p:nvSpPr>
            <p:spPr>
              <a:xfrm>
                <a:off x="5210717" y="3182617"/>
                <a:ext cx="1601873" cy="474647"/>
              </a:xfrm>
              <a:prstGeom prst="rect">
                <a:avLst/>
              </a:prstGeom>
              <a:solidFill>
                <a:schemeClr val="bg1"/>
              </a:solidFill>
              <a:ln w="28575">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Franklin Gothic Book" panose="020B0503020102020204" pitchFamily="34" charset="0"/>
                    <a:ea typeface="+mn-ea"/>
                    <a:cs typeface="Calibri"/>
                  </a:rPr>
                  <a:t>High Intensity Outpatient</a:t>
                </a:r>
                <a:endParaRPr kumimoji="0" lang="en-US" sz="1200" b="1" i="0" u="none" strike="noStrike" kern="1200" cap="none" spc="0" normalizeH="0" baseline="0" noProof="0">
                  <a:ln>
                    <a:noFill/>
                  </a:ln>
                  <a:solidFill>
                    <a:srgbClr val="000000"/>
                  </a:solidFill>
                  <a:effectLst/>
                  <a:uLnTx/>
                  <a:uFillTx/>
                  <a:latin typeface="Franklin Gothic Book" panose="020B0503020102020204" pitchFamily="34" charset="0"/>
                  <a:ea typeface="+mn-ea"/>
                  <a:cs typeface="+mn-cs"/>
                </a:endParaRPr>
              </a:p>
            </p:txBody>
          </p:sp>
          <p:grpSp>
            <p:nvGrpSpPr>
              <p:cNvPr id="55" name="Group 54">
                <a:extLst>
                  <a:ext uri="{FF2B5EF4-FFF2-40B4-BE49-F238E27FC236}">
                    <a16:creationId xmlns:a16="http://schemas.microsoft.com/office/drawing/2014/main" id="{C392BB0A-D19E-9C1C-68A9-616366705FEB}"/>
                  </a:ext>
                </a:extLst>
              </p:cNvPr>
              <p:cNvGrpSpPr/>
              <p:nvPr/>
            </p:nvGrpSpPr>
            <p:grpSpPr>
              <a:xfrm>
                <a:off x="4863380" y="3219060"/>
                <a:ext cx="511679" cy="406400"/>
                <a:chOff x="2252372" y="3545052"/>
                <a:chExt cx="511679" cy="406400"/>
              </a:xfrm>
            </p:grpSpPr>
            <p:sp>
              <p:nvSpPr>
                <p:cNvPr id="56" name="Flowchart: Connector 55">
                  <a:extLst>
                    <a:ext uri="{FF2B5EF4-FFF2-40B4-BE49-F238E27FC236}">
                      <a16:creationId xmlns:a16="http://schemas.microsoft.com/office/drawing/2014/main" id="{E47CA8E9-917A-11E5-5495-B028C14E8FEC}"/>
                    </a:ext>
                  </a:extLst>
                </p:cNvPr>
                <p:cNvSpPr/>
                <p:nvPr/>
              </p:nvSpPr>
              <p:spPr>
                <a:xfrm>
                  <a:off x="2291538" y="3545052"/>
                  <a:ext cx="396240" cy="406400"/>
                </a:xfrm>
                <a:prstGeom prst="flowChartConnector">
                  <a:avLst/>
                </a:prstGeom>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endParaRPr>
                </a:p>
              </p:txBody>
            </p:sp>
            <p:sp>
              <p:nvSpPr>
                <p:cNvPr id="57" name="TextBox 56">
                  <a:extLst>
                    <a:ext uri="{FF2B5EF4-FFF2-40B4-BE49-F238E27FC236}">
                      <a16:creationId xmlns:a16="http://schemas.microsoft.com/office/drawing/2014/main" id="{B3ED1157-72F7-AA31-A057-536CF57CC537}"/>
                    </a:ext>
                  </a:extLst>
                </p:cNvPr>
                <p:cNvSpPr txBox="1"/>
                <p:nvPr/>
              </p:nvSpPr>
              <p:spPr>
                <a:xfrm>
                  <a:off x="2252372" y="3563586"/>
                  <a:ext cx="511679" cy="369332"/>
                </a:xfrm>
                <a:prstGeom prst="rect">
                  <a:avLst/>
                </a:prstGeom>
                <a:noFill/>
              </p:spPr>
              <p:txBody>
                <a:bodyPr wrap="none" rtlCol="0">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rPr>
                    <a:t>2.5</a:t>
                  </a:r>
                </a:p>
              </p:txBody>
            </p:sp>
          </p:grpSp>
        </p:grpSp>
        <p:grpSp>
          <p:nvGrpSpPr>
            <p:cNvPr id="44" name="Group 43">
              <a:extLst>
                <a:ext uri="{FF2B5EF4-FFF2-40B4-BE49-F238E27FC236}">
                  <a16:creationId xmlns:a16="http://schemas.microsoft.com/office/drawing/2014/main" id="{FCDBC7F1-0C69-B65A-AB24-F78128EFCE9A}"/>
                </a:ext>
              </a:extLst>
            </p:cNvPr>
            <p:cNvGrpSpPr/>
            <p:nvPr/>
          </p:nvGrpSpPr>
          <p:grpSpPr>
            <a:xfrm>
              <a:off x="9432712" y="3923377"/>
              <a:ext cx="1937022" cy="474647"/>
              <a:chOff x="5231028" y="3772338"/>
              <a:chExt cx="1937022" cy="474647"/>
            </a:xfrm>
          </p:grpSpPr>
          <p:sp>
            <p:nvSpPr>
              <p:cNvPr id="50" name="Rectangle 49">
                <a:extLst>
                  <a:ext uri="{FF2B5EF4-FFF2-40B4-BE49-F238E27FC236}">
                    <a16:creationId xmlns:a16="http://schemas.microsoft.com/office/drawing/2014/main" id="{D8987A06-7A8F-C781-334E-27CF0C10D3E0}"/>
                  </a:ext>
                </a:extLst>
              </p:cNvPr>
              <p:cNvSpPr/>
              <p:nvPr/>
            </p:nvSpPr>
            <p:spPr>
              <a:xfrm>
                <a:off x="5572804" y="3772338"/>
                <a:ext cx="1595246" cy="474647"/>
              </a:xfrm>
              <a:prstGeom prst="rect">
                <a:avLst/>
              </a:prstGeom>
              <a:solidFill>
                <a:schemeClr val="bg1"/>
              </a:solidFill>
              <a:ln w="28575">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Franklin Gothic Book" panose="020B0503020102020204" pitchFamily="34" charset="0"/>
                    <a:ea typeface="+mn-ea"/>
                    <a:cs typeface="Calibri"/>
                  </a:rPr>
                  <a:t>Medically Managed Intensive Outpatient</a:t>
                </a:r>
                <a:endParaRPr kumimoji="0" lang="en-US" sz="1200" b="1" i="0" u="none" strike="noStrike" kern="1200" cap="none" spc="0" normalizeH="0" baseline="0" noProof="0">
                  <a:ln>
                    <a:noFill/>
                  </a:ln>
                  <a:solidFill>
                    <a:srgbClr val="000000"/>
                  </a:solidFill>
                  <a:effectLst/>
                  <a:uLnTx/>
                  <a:uFillTx/>
                  <a:latin typeface="Franklin Gothic Book" panose="020B0503020102020204" pitchFamily="34" charset="0"/>
                  <a:ea typeface="+mn-ea"/>
                  <a:cs typeface="+mn-cs"/>
                </a:endParaRPr>
              </a:p>
            </p:txBody>
          </p:sp>
          <p:grpSp>
            <p:nvGrpSpPr>
              <p:cNvPr id="51" name="Group 50">
                <a:extLst>
                  <a:ext uri="{FF2B5EF4-FFF2-40B4-BE49-F238E27FC236}">
                    <a16:creationId xmlns:a16="http://schemas.microsoft.com/office/drawing/2014/main" id="{6EB03DD2-6526-EBEA-ED87-EB4BB58D1854}"/>
                  </a:ext>
                </a:extLst>
              </p:cNvPr>
              <p:cNvGrpSpPr/>
              <p:nvPr/>
            </p:nvGrpSpPr>
            <p:grpSpPr>
              <a:xfrm>
                <a:off x="5231028" y="3805468"/>
                <a:ext cx="511679" cy="406400"/>
                <a:chOff x="2216896" y="3545052"/>
                <a:chExt cx="511679" cy="406400"/>
              </a:xfrm>
            </p:grpSpPr>
            <p:sp>
              <p:nvSpPr>
                <p:cNvPr id="52" name="Flowchart: Connector 51">
                  <a:extLst>
                    <a:ext uri="{FF2B5EF4-FFF2-40B4-BE49-F238E27FC236}">
                      <a16:creationId xmlns:a16="http://schemas.microsoft.com/office/drawing/2014/main" id="{B2DBD903-7FAF-CDCD-3266-F882911074BB}"/>
                    </a:ext>
                  </a:extLst>
                </p:cNvPr>
                <p:cNvSpPr/>
                <p:nvPr/>
              </p:nvSpPr>
              <p:spPr>
                <a:xfrm>
                  <a:off x="2291538" y="3545052"/>
                  <a:ext cx="396240" cy="406400"/>
                </a:xfrm>
                <a:prstGeom prst="flowChartConnector">
                  <a:avLst/>
                </a:prstGeom>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endParaRPr>
                </a:p>
              </p:txBody>
            </p:sp>
            <p:sp>
              <p:nvSpPr>
                <p:cNvPr id="53" name="TextBox 52">
                  <a:extLst>
                    <a:ext uri="{FF2B5EF4-FFF2-40B4-BE49-F238E27FC236}">
                      <a16:creationId xmlns:a16="http://schemas.microsoft.com/office/drawing/2014/main" id="{503EEB57-25C0-E107-4A83-B360FBB498A0}"/>
                    </a:ext>
                  </a:extLst>
                </p:cNvPr>
                <p:cNvSpPr txBox="1"/>
                <p:nvPr/>
              </p:nvSpPr>
              <p:spPr>
                <a:xfrm>
                  <a:off x="2216896" y="3563586"/>
                  <a:ext cx="511679" cy="369332"/>
                </a:xfrm>
                <a:prstGeom prst="rect">
                  <a:avLst/>
                </a:prstGeom>
                <a:noFill/>
              </p:spPr>
              <p:txBody>
                <a:bodyPr wrap="none" rtlCol="0">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rPr>
                    <a:t>2.7</a:t>
                  </a:r>
                </a:p>
              </p:txBody>
            </p:sp>
          </p:grpSp>
        </p:grpSp>
        <p:grpSp>
          <p:nvGrpSpPr>
            <p:cNvPr id="45" name="Group 44">
              <a:extLst>
                <a:ext uri="{FF2B5EF4-FFF2-40B4-BE49-F238E27FC236}">
                  <a16:creationId xmlns:a16="http://schemas.microsoft.com/office/drawing/2014/main" id="{FC01826C-0EF3-F65B-093A-A712482398AD}"/>
                </a:ext>
              </a:extLst>
            </p:cNvPr>
            <p:cNvGrpSpPr/>
            <p:nvPr/>
          </p:nvGrpSpPr>
          <p:grpSpPr>
            <a:xfrm>
              <a:off x="4875774" y="3928251"/>
              <a:ext cx="1937640" cy="474647"/>
              <a:chOff x="4656288" y="2553139"/>
              <a:chExt cx="1937640" cy="474647"/>
            </a:xfrm>
          </p:grpSpPr>
          <p:sp>
            <p:nvSpPr>
              <p:cNvPr id="46" name="Rectangle 45">
                <a:extLst>
                  <a:ext uri="{FF2B5EF4-FFF2-40B4-BE49-F238E27FC236}">
                    <a16:creationId xmlns:a16="http://schemas.microsoft.com/office/drawing/2014/main" id="{DF6004E0-B474-39FD-D353-E24E1CDE70FA}"/>
                  </a:ext>
                </a:extLst>
              </p:cNvPr>
              <p:cNvSpPr/>
              <p:nvPr/>
            </p:nvSpPr>
            <p:spPr>
              <a:xfrm>
                <a:off x="4998682" y="2553139"/>
                <a:ext cx="1595246" cy="474647"/>
              </a:xfrm>
              <a:prstGeom prst="rect">
                <a:avLst/>
              </a:prstGeom>
              <a:solidFill>
                <a:schemeClr val="bg1"/>
              </a:solidFill>
              <a:ln w="28575">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Franklin Gothic Book" panose="020B0503020102020204" pitchFamily="34" charset="0"/>
                    <a:ea typeface="+mn-ea"/>
                    <a:cs typeface="Calibri"/>
                  </a:rPr>
                  <a:t>Intensive Outpatient</a:t>
                </a:r>
                <a:endParaRPr kumimoji="0" lang="en-US" sz="1200" b="1" i="0" u="none" strike="noStrike" kern="1200" cap="none" spc="0" normalizeH="0" baseline="0" noProof="0">
                  <a:ln>
                    <a:noFill/>
                  </a:ln>
                  <a:solidFill>
                    <a:srgbClr val="000000"/>
                  </a:solidFill>
                  <a:effectLst/>
                  <a:uLnTx/>
                  <a:uFillTx/>
                  <a:latin typeface="Franklin Gothic Book" panose="020B0503020102020204" pitchFamily="34" charset="0"/>
                  <a:ea typeface="+mn-ea"/>
                  <a:cs typeface="+mn-cs"/>
                </a:endParaRPr>
              </a:p>
            </p:txBody>
          </p:sp>
          <p:grpSp>
            <p:nvGrpSpPr>
              <p:cNvPr id="47" name="Group 46">
                <a:extLst>
                  <a:ext uri="{FF2B5EF4-FFF2-40B4-BE49-F238E27FC236}">
                    <a16:creationId xmlns:a16="http://schemas.microsoft.com/office/drawing/2014/main" id="{C428CB31-5876-F912-D7B2-2487E0548360}"/>
                  </a:ext>
                </a:extLst>
              </p:cNvPr>
              <p:cNvGrpSpPr/>
              <p:nvPr/>
            </p:nvGrpSpPr>
            <p:grpSpPr>
              <a:xfrm>
                <a:off x="4656288" y="2589582"/>
                <a:ext cx="502638" cy="406400"/>
                <a:chOff x="2252372" y="3545052"/>
                <a:chExt cx="502638" cy="406400"/>
              </a:xfrm>
            </p:grpSpPr>
            <p:sp>
              <p:nvSpPr>
                <p:cNvPr id="48" name="Flowchart: Connector 47">
                  <a:extLst>
                    <a:ext uri="{FF2B5EF4-FFF2-40B4-BE49-F238E27FC236}">
                      <a16:creationId xmlns:a16="http://schemas.microsoft.com/office/drawing/2014/main" id="{1CC0101E-2C49-DECD-9861-8A1DA5E113FB}"/>
                    </a:ext>
                  </a:extLst>
                </p:cNvPr>
                <p:cNvSpPr/>
                <p:nvPr/>
              </p:nvSpPr>
              <p:spPr>
                <a:xfrm>
                  <a:off x="2291538" y="3545052"/>
                  <a:ext cx="396240" cy="406400"/>
                </a:xfrm>
                <a:prstGeom prst="flowChartConnector">
                  <a:avLst/>
                </a:prstGeom>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endParaRPr>
                </a:p>
              </p:txBody>
            </p:sp>
            <p:sp>
              <p:nvSpPr>
                <p:cNvPr id="49" name="TextBox 48">
                  <a:extLst>
                    <a:ext uri="{FF2B5EF4-FFF2-40B4-BE49-F238E27FC236}">
                      <a16:creationId xmlns:a16="http://schemas.microsoft.com/office/drawing/2014/main" id="{597FBEA6-21DC-D98C-B8D1-927D815A0E5F}"/>
                    </a:ext>
                  </a:extLst>
                </p:cNvPr>
                <p:cNvSpPr txBox="1"/>
                <p:nvPr/>
              </p:nvSpPr>
              <p:spPr>
                <a:xfrm>
                  <a:off x="2252372" y="3563586"/>
                  <a:ext cx="502638" cy="369332"/>
                </a:xfrm>
                <a:prstGeom prst="rect">
                  <a:avLst/>
                </a:prstGeom>
                <a:noFill/>
              </p:spPr>
              <p:txBody>
                <a:bodyPr wrap="none" lIns="91440" tIns="45720" rIns="91440" bIns="45720" rtlCol="0" anchor="t">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Calibri"/>
                    </a:rPr>
                    <a:t>2.1</a:t>
                  </a:r>
                </a:p>
              </p:txBody>
            </p:sp>
          </p:grpSp>
        </p:grpSp>
      </p:grpSp>
      <p:grpSp>
        <p:nvGrpSpPr>
          <p:cNvPr id="8" name="Group 7">
            <a:extLst>
              <a:ext uri="{FF2B5EF4-FFF2-40B4-BE49-F238E27FC236}">
                <a16:creationId xmlns:a16="http://schemas.microsoft.com/office/drawing/2014/main" id="{6E20B7A1-8F81-91BB-5A55-7E9D9D99EE18}"/>
              </a:ext>
            </a:extLst>
          </p:cNvPr>
          <p:cNvGrpSpPr/>
          <p:nvPr/>
        </p:nvGrpSpPr>
        <p:grpSpPr>
          <a:xfrm>
            <a:off x="176917" y="1069451"/>
            <a:ext cx="11879963" cy="824291"/>
            <a:chOff x="550197" y="1232122"/>
            <a:chExt cx="11177201" cy="691315"/>
          </a:xfrm>
        </p:grpSpPr>
        <p:sp>
          <p:nvSpPr>
            <p:cNvPr id="37" name="Rectangle 36">
              <a:extLst>
                <a:ext uri="{FF2B5EF4-FFF2-40B4-BE49-F238E27FC236}">
                  <a16:creationId xmlns:a16="http://schemas.microsoft.com/office/drawing/2014/main" id="{437C1C6C-01BB-4C49-D2FC-913481F69222}"/>
                </a:ext>
              </a:extLst>
            </p:cNvPr>
            <p:cNvSpPr/>
            <p:nvPr/>
          </p:nvSpPr>
          <p:spPr>
            <a:xfrm>
              <a:off x="550197" y="1232122"/>
              <a:ext cx="11177201" cy="69131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8" name="Group 37">
              <a:extLst>
                <a:ext uri="{FF2B5EF4-FFF2-40B4-BE49-F238E27FC236}">
                  <a16:creationId xmlns:a16="http://schemas.microsoft.com/office/drawing/2014/main" id="{02EF2681-A6C1-3B2A-D03D-EC9ED09C6560}"/>
                </a:ext>
              </a:extLst>
            </p:cNvPr>
            <p:cNvGrpSpPr/>
            <p:nvPr/>
          </p:nvGrpSpPr>
          <p:grpSpPr>
            <a:xfrm>
              <a:off x="9457038" y="1336809"/>
              <a:ext cx="1906361" cy="474647"/>
              <a:chOff x="10204754" y="3798844"/>
              <a:chExt cx="1906361" cy="474647"/>
            </a:xfrm>
          </p:grpSpPr>
          <p:sp>
            <p:nvSpPr>
              <p:cNvPr id="39" name="Rectangle 38">
                <a:extLst>
                  <a:ext uri="{FF2B5EF4-FFF2-40B4-BE49-F238E27FC236}">
                    <a16:creationId xmlns:a16="http://schemas.microsoft.com/office/drawing/2014/main" id="{9A2E1321-1554-0B6D-0E2D-7F84E283BEC1}"/>
                  </a:ext>
                </a:extLst>
              </p:cNvPr>
              <p:cNvSpPr/>
              <p:nvPr/>
            </p:nvSpPr>
            <p:spPr>
              <a:xfrm>
                <a:off x="10509242" y="3798844"/>
                <a:ext cx="1601873" cy="474647"/>
              </a:xfrm>
              <a:prstGeom prst="rect">
                <a:avLst/>
              </a:prstGeom>
              <a:solidFill>
                <a:schemeClr val="bg1"/>
              </a:solidFill>
              <a:ln w="28575">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Franklin Gothic Book" panose="020B0503020102020204" pitchFamily="34" charset="0"/>
                    <a:ea typeface="+mn-ea"/>
                    <a:cs typeface="Calibri"/>
                  </a:rPr>
                  <a:t>Medically Managed Inpatient</a:t>
                </a:r>
                <a:endParaRPr kumimoji="0" lang="en-US" sz="1200" b="1" i="0" u="none" strike="noStrike" kern="1200" cap="none" spc="0" normalizeH="0" baseline="0" noProof="0">
                  <a:ln>
                    <a:noFill/>
                  </a:ln>
                  <a:solidFill>
                    <a:srgbClr val="000000"/>
                  </a:solidFill>
                  <a:effectLst/>
                  <a:uLnTx/>
                  <a:uFillTx/>
                  <a:latin typeface="Franklin Gothic Book" panose="020B0503020102020204" pitchFamily="34" charset="0"/>
                  <a:ea typeface="+mn-ea"/>
                  <a:cs typeface="+mn-cs"/>
                </a:endParaRPr>
              </a:p>
            </p:txBody>
          </p:sp>
          <p:sp>
            <p:nvSpPr>
              <p:cNvPr id="40" name="Flowchart: Connector 39">
                <a:extLst>
                  <a:ext uri="{FF2B5EF4-FFF2-40B4-BE49-F238E27FC236}">
                    <a16:creationId xmlns:a16="http://schemas.microsoft.com/office/drawing/2014/main" id="{F72BE180-280D-DE80-6074-1096CCA53066}"/>
                  </a:ext>
                </a:extLst>
              </p:cNvPr>
              <p:cNvSpPr/>
              <p:nvPr/>
            </p:nvSpPr>
            <p:spPr>
              <a:xfrm>
                <a:off x="10204754" y="3835287"/>
                <a:ext cx="396240" cy="406400"/>
              </a:xfrm>
              <a:prstGeom prst="flowChartConnector">
                <a:avLst/>
              </a:prstGeom>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rPr>
                  <a:t>4</a:t>
                </a:r>
              </a:p>
            </p:txBody>
          </p:sp>
        </p:grpSp>
      </p:grpSp>
      <p:grpSp>
        <p:nvGrpSpPr>
          <p:cNvPr id="9" name="Group 8">
            <a:extLst>
              <a:ext uri="{FF2B5EF4-FFF2-40B4-BE49-F238E27FC236}">
                <a16:creationId xmlns:a16="http://schemas.microsoft.com/office/drawing/2014/main" id="{2AA5D110-CCC3-71A4-B62E-0CF277188831}"/>
              </a:ext>
            </a:extLst>
          </p:cNvPr>
          <p:cNvGrpSpPr/>
          <p:nvPr/>
        </p:nvGrpSpPr>
        <p:grpSpPr>
          <a:xfrm>
            <a:off x="167500" y="1998558"/>
            <a:ext cx="11889381" cy="824291"/>
            <a:chOff x="541337" y="2189052"/>
            <a:chExt cx="11186062" cy="691315"/>
          </a:xfrm>
        </p:grpSpPr>
        <p:sp>
          <p:nvSpPr>
            <p:cNvPr id="20" name="Rectangle 19">
              <a:extLst>
                <a:ext uri="{FF2B5EF4-FFF2-40B4-BE49-F238E27FC236}">
                  <a16:creationId xmlns:a16="http://schemas.microsoft.com/office/drawing/2014/main" id="{447ED84C-1B68-EF16-C8EE-EED5892E6A7A}"/>
                </a:ext>
              </a:extLst>
            </p:cNvPr>
            <p:cNvSpPr/>
            <p:nvPr/>
          </p:nvSpPr>
          <p:spPr>
            <a:xfrm>
              <a:off x="541337" y="2189052"/>
              <a:ext cx="11186062" cy="691315"/>
            </a:xfrm>
            <a:prstGeom prst="rect">
              <a:avLst/>
            </a:prstGeom>
            <a:solidFill>
              <a:srgbClr val="2F5597">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5321F6B-616A-66DD-61B1-FC6C99815F5F}"/>
                </a:ext>
              </a:extLst>
            </p:cNvPr>
            <p:cNvSpPr txBox="1"/>
            <p:nvPr/>
          </p:nvSpPr>
          <p:spPr>
            <a:xfrm>
              <a:off x="573583" y="2417159"/>
              <a:ext cx="1867772" cy="283938"/>
            </a:xfrm>
            <a:prstGeom prst="rect">
              <a:avLst/>
            </a:prstGeom>
            <a:noFill/>
          </p:spPr>
          <p:txBody>
            <a:bodyPr wrap="square" rtlCol="0">
              <a:sp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rPr>
                <a:t>Level 3: Residential</a:t>
              </a:r>
            </a:p>
          </p:txBody>
        </p:sp>
        <p:grpSp>
          <p:nvGrpSpPr>
            <p:cNvPr id="22" name="Group 21">
              <a:extLst>
                <a:ext uri="{FF2B5EF4-FFF2-40B4-BE49-F238E27FC236}">
                  <a16:creationId xmlns:a16="http://schemas.microsoft.com/office/drawing/2014/main" id="{191920DF-604B-7FDC-0815-F72F65917A9C}"/>
                </a:ext>
              </a:extLst>
            </p:cNvPr>
            <p:cNvGrpSpPr/>
            <p:nvPr/>
          </p:nvGrpSpPr>
          <p:grpSpPr>
            <a:xfrm>
              <a:off x="4887585" y="2299808"/>
              <a:ext cx="1937668" cy="474647"/>
              <a:chOff x="7465722" y="2553139"/>
              <a:chExt cx="1937668" cy="474647"/>
            </a:xfrm>
          </p:grpSpPr>
          <p:sp>
            <p:nvSpPr>
              <p:cNvPr id="33" name="Rectangle 32">
                <a:extLst>
                  <a:ext uri="{FF2B5EF4-FFF2-40B4-BE49-F238E27FC236}">
                    <a16:creationId xmlns:a16="http://schemas.microsoft.com/office/drawing/2014/main" id="{2E1F382F-E2FB-9BE4-4A0D-5D938A87DA9A}"/>
                  </a:ext>
                </a:extLst>
              </p:cNvPr>
              <p:cNvSpPr/>
              <p:nvPr/>
            </p:nvSpPr>
            <p:spPr>
              <a:xfrm>
                <a:off x="7801517" y="2553139"/>
                <a:ext cx="1601873" cy="474647"/>
              </a:xfrm>
              <a:prstGeom prst="rect">
                <a:avLst/>
              </a:prstGeom>
              <a:solidFill>
                <a:schemeClr val="bg1"/>
              </a:solidFill>
              <a:ln w="28575">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Franklin Gothic Book" panose="020B0503020102020204" pitchFamily="34" charset="0"/>
                    <a:ea typeface="+mn-ea"/>
                    <a:cs typeface="Calibri"/>
                  </a:rPr>
                  <a:t>Clinically Managed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Franklin Gothic Book" panose="020B0503020102020204" pitchFamily="34" charset="0"/>
                    <a:ea typeface="+mn-ea"/>
                    <a:cs typeface="Calibri"/>
                  </a:rPr>
                  <a:t>Low-Intensity Residential</a:t>
                </a:r>
              </a:p>
            </p:txBody>
          </p:sp>
          <p:grpSp>
            <p:nvGrpSpPr>
              <p:cNvPr id="34" name="Group 33">
                <a:extLst>
                  <a:ext uri="{FF2B5EF4-FFF2-40B4-BE49-F238E27FC236}">
                    <a16:creationId xmlns:a16="http://schemas.microsoft.com/office/drawing/2014/main" id="{9BDCAAD9-5DF3-0D4E-51DE-1F3E2ED57028}"/>
                  </a:ext>
                </a:extLst>
              </p:cNvPr>
              <p:cNvGrpSpPr/>
              <p:nvPr/>
            </p:nvGrpSpPr>
            <p:grpSpPr>
              <a:xfrm>
                <a:off x="7465722" y="2589582"/>
                <a:ext cx="502638" cy="406400"/>
                <a:chOff x="2252372" y="3545052"/>
                <a:chExt cx="502638" cy="406400"/>
              </a:xfrm>
            </p:grpSpPr>
            <p:sp>
              <p:nvSpPr>
                <p:cNvPr id="35" name="Flowchart: Connector 34">
                  <a:extLst>
                    <a:ext uri="{FF2B5EF4-FFF2-40B4-BE49-F238E27FC236}">
                      <a16:creationId xmlns:a16="http://schemas.microsoft.com/office/drawing/2014/main" id="{9D8DFACE-C2ED-7BA0-EDE5-C3524421CB7A}"/>
                    </a:ext>
                  </a:extLst>
                </p:cNvPr>
                <p:cNvSpPr/>
                <p:nvPr/>
              </p:nvSpPr>
              <p:spPr>
                <a:xfrm>
                  <a:off x="2291538" y="3545052"/>
                  <a:ext cx="396240" cy="406400"/>
                </a:xfrm>
                <a:prstGeom prst="flowChartConnector">
                  <a:avLst/>
                </a:prstGeom>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endParaRPr>
                </a:p>
              </p:txBody>
            </p:sp>
            <p:sp>
              <p:nvSpPr>
                <p:cNvPr id="36" name="TextBox 35">
                  <a:extLst>
                    <a:ext uri="{FF2B5EF4-FFF2-40B4-BE49-F238E27FC236}">
                      <a16:creationId xmlns:a16="http://schemas.microsoft.com/office/drawing/2014/main" id="{ECAE46AB-B611-2C68-464A-9E48E40709CE}"/>
                    </a:ext>
                  </a:extLst>
                </p:cNvPr>
                <p:cNvSpPr txBox="1"/>
                <p:nvPr/>
              </p:nvSpPr>
              <p:spPr>
                <a:xfrm>
                  <a:off x="2252372" y="3563586"/>
                  <a:ext cx="502638" cy="369332"/>
                </a:xfrm>
                <a:prstGeom prst="rect">
                  <a:avLst/>
                </a:prstGeom>
                <a:noFill/>
              </p:spPr>
              <p:txBody>
                <a:bodyPr wrap="none" rtlCol="0">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rPr>
                    <a:t>3.1</a:t>
                  </a:r>
                </a:p>
              </p:txBody>
            </p:sp>
          </p:grpSp>
        </p:grpSp>
        <p:grpSp>
          <p:nvGrpSpPr>
            <p:cNvPr id="23" name="Group 22">
              <a:extLst>
                <a:ext uri="{FF2B5EF4-FFF2-40B4-BE49-F238E27FC236}">
                  <a16:creationId xmlns:a16="http://schemas.microsoft.com/office/drawing/2014/main" id="{BAC4551D-B563-2E6E-01EF-0A55C0FAD91B}"/>
                </a:ext>
              </a:extLst>
            </p:cNvPr>
            <p:cNvGrpSpPr/>
            <p:nvPr/>
          </p:nvGrpSpPr>
          <p:grpSpPr>
            <a:xfrm>
              <a:off x="7170574" y="2295378"/>
              <a:ext cx="1951856" cy="474647"/>
              <a:chOff x="7729828" y="3195869"/>
              <a:chExt cx="1951856" cy="474647"/>
            </a:xfrm>
          </p:grpSpPr>
          <p:sp>
            <p:nvSpPr>
              <p:cNvPr id="29" name="Rectangle 28">
                <a:extLst>
                  <a:ext uri="{FF2B5EF4-FFF2-40B4-BE49-F238E27FC236}">
                    <a16:creationId xmlns:a16="http://schemas.microsoft.com/office/drawing/2014/main" id="{3CF1FDF0-3261-F226-E6CF-D740F3235D5B}"/>
                  </a:ext>
                </a:extLst>
              </p:cNvPr>
              <p:cNvSpPr/>
              <p:nvPr/>
            </p:nvSpPr>
            <p:spPr>
              <a:xfrm>
                <a:off x="8079812" y="3195869"/>
                <a:ext cx="1601872" cy="474647"/>
              </a:xfrm>
              <a:prstGeom prst="rect">
                <a:avLst/>
              </a:prstGeom>
              <a:solidFill>
                <a:schemeClr val="bg1"/>
              </a:solidFill>
              <a:ln w="28575">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Franklin Gothic Book" panose="020B0503020102020204" pitchFamily="34" charset="0"/>
                    <a:ea typeface="+mn-ea"/>
                    <a:cs typeface="Calibri"/>
                  </a:rPr>
                  <a:t>Clinically Managed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Franklin Gothic Book" panose="020B0503020102020204" pitchFamily="34" charset="0"/>
                    <a:ea typeface="+mn-ea"/>
                    <a:cs typeface="Calibri"/>
                  </a:rPr>
                  <a:t>High-Intensity Residential</a:t>
                </a:r>
              </a:p>
            </p:txBody>
          </p:sp>
          <p:grpSp>
            <p:nvGrpSpPr>
              <p:cNvPr id="30" name="Group 29">
                <a:extLst>
                  <a:ext uri="{FF2B5EF4-FFF2-40B4-BE49-F238E27FC236}">
                    <a16:creationId xmlns:a16="http://schemas.microsoft.com/office/drawing/2014/main" id="{7D360916-9847-8DEA-EE36-015B437FB548}"/>
                  </a:ext>
                </a:extLst>
              </p:cNvPr>
              <p:cNvGrpSpPr/>
              <p:nvPr/>
            </p:nvGrpSpPr>
            <p:grpSpPr>
              <a:xfrm>
                <a:off x="7729828" y="3228999"/>
                <a:ext cx="511679" cy="406400"/>
                <a:chOff x="2252372" y="3545052"/>
                <a:chExt cx="511679" cy="406400"/>
              </a:xfrm>
            </p:grpSpPr>
            <p:sp>
              <p:nvSpPr>
                <p:cNvPr id="31" name="Flowchart: Connector 30">
                  <a:extLst>
                    <a:ext uri="{FF2B5EF4-FFF2-40B4-BE49-F238E27FC236}">
                      <a16:creationId xmlns:a16="http://schemas.microsoft.com/office/drawing/2014/main" id="{E0FB4F03-3DE5-7135-361C-5254D69E73F5}"/>
                    </a:ext>
                  </a:extLst>
                </p:cNvPr>
                <p:cNvSpPr/>
                <p:nvPr/>
              </p:nvSpPr>
              <p:spPr>
                <a:xfrm>
                  <a:off x="2291538" y="3545052"/>
                  <a:ext cx="396240" cy="406400"/>
                </a:xfrm>
                <a:prstGeom prst="flowChartConnector">
                  <a:avLst/>
                </a:prstGeom>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endParaRPr>
                </a:p>
              </p:txBody>
            </p:sp>
            <p:sp>
              <p:nvSpPr>
                <p:cNvPr id="32" name="TextBox 31">
                  <a:extLst>
                    <a:ext uri="{FF2B5EF4-FFF2-40B4-BE49-F238E27FC236}">
                      <a16:creationId xmlns:a16="http://schemas.microsoft.com/office/drawing/2014/main" id="{9D6848F1-6BA6-53F9-92EF-541B7B629021}"/>
                    </a:ext>
                  </a:extLst>
                </p:cNvPr>
                <p:cNvSpPr txBox="1"/>
                <p:nvPr/>
              </p:nvSpPr>
              <p:spPr>
                <a:xfrm>
                  <a:off x="2252372" y="3563586"/>
                  <a:ext cx="511679" cy="369332"/>
                </a:xfrm>
                <a:prstGeom prst="rect">
                  <a:avLst/>
                </a:prstGeom>
                <a:noFill/>
              </p:spPr>
              <p:txBody>
                <a:bodyPr wrap="none" rtlCol="0">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rPr>
                    <a:t>3.5</a:t>
                  </a:r>
                </a:p>
              </p:txBody>
            </p:sp>
          </p:grpSp>
        </p:grpSp>
        <p:grpSp>
          <p:nvGrpSpPr>
            <p:cNvPr id="24" name="Group 23">
              <a:extLst>
                <a:ext uri="{FF2B5EF4-FFF2-40B4-BE49-F238E27FC236}">
                  <a16:creationId xmlns:a16="http://schemas.microsoft.com/office/drawing/2014/main" id="{BB72F694-AEB1-8830-78A1-B75D19A74AFE}"/>
                </a:ext>
              </a:extLst>
            </p:cNvPr>
            <p:cNvGrpSpPr/>
            <p:nvPr/>
          </p:nvGrpSpPr>
          <p:grpSpPr>
            <a:xfrm>
              <a:off x="9432275" y="2295378"/>
              <a:ext cx="1949299" cy="474647"/>
              <a:chOff x="7763170" y="3778965"/>
              <a:chExt cx="1949299" cy="474647"/>
            </a:xfrm>
          </p:grpSpPr>
          <p:sp>
            <p:nvSpPr>
              <p:cNvPr id="25" name="Rectangle 24">
                <a:extLst>
                  <a:ext uri="{FF2B5EF4-FFF2-40B4-BE49-F238E27FC236}">
                    <a16:creationId xmlns:a16="http://schemas.microsoft.com/office/drawing/2014/main" id="{7A2BB88C-83D9-87E7-924E-34E3B3C5B764}"/>
                  </a:ext>
                </a:extLst>
              </p:cNvPr>
              <p:cNvSpPr/>
              <p:nvPr/>
            </p:nvSpPr>
            <p:spPr>
              <a:xfrm>
                <a:off x="8110596" y="3778965"/>
                <a:ext cx="1601873" cy="474647"/>
              </a:xfrm>
              <a:prstGeom prst="rect">
                <a:avLst/>
              </a:prstGeom>
              <a:solidFill>
                <a:schemeClr val="bg1"/>
              </a:solidFill>
              <a:ln w="28575">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Franklin Gothic Book" panose="020B0503020102020204" pitchFamily="34" charset="0"/>
                    <a:ea typeface="+mn-ea"/>
                    <a:cs typeface="Calibri"/>
                  </a:rPr>
                  <a:t>Medically Managed Residential</a:t>
                </a:r>
                <a:endParaRPr kumimoji="0" lang="en-US" sz="1200" b="1" i="0" u="none" strike="noStrike" kern="1200" cap="none" spc="0" normalizeH="0" baseline="0" noProof="0">
                  <a:ln>
                    <a:noFill/>
                  </a:ln>
                  <a:solidFill>
                    <a:srgbClr val="000000"/>
                  </a:solidFill>
                  <a:effectLst/>
                  <a:uLnTx/>
                  <a:uFillTx/>
                  <a:latin typeface="Franklin Gothic Book" panose="020B0503020102020204" pitchFamily="34" charset="0"/>
                  <a:ea typeface="+mn-ea"/>
                  <a:cs typeface="+mn-cs"/>
                </a:endParaRPr>
              </a:p>
            </p:txBody>
          </p:sp>
          <p:grpSp>
            <p:nvGrpSpPr>
              <p:cNvPr id="26" name="Group 25">
                <a:extLst>
                  <a:ext uri="{FF2B5EF4-FFF2-40B4-BE49-F238E27FC236}">
                    <a16:creationId xmlns:a16="http://schemas.microsoft.com/office/drawing/2014/main" id="{70E086D3-5B6C-6199-7B6B-3F6D1D2453EF}"/>
                  </a:ext>
                </a:extLst>
              </p:cNvPr>
              <p:cNvGrpSpPr/>
              <p:nvPr/>
            </p:nvGrpSpPr>
            <p:grpSpPr>
              <a:xfrm>
                <a:off x="7763170" y="3815408"/>
                <a:ext cx="511679" cy="406400"/>
                <a:chOff x="2216896" y="3545052"/>
                <a:chExt cx="511679" cy="406400"/>
              </a:xfrm>
            </p:grpSpPr>
            <p:sp>
              <p:nvSpPr>
                <p:cNvPr id="27" name="Flowchart: Connector 26">
                  <a:extLst>
                    <a:ext uri="{FF2B5EF4-FFF2-40B4-BE49-F238E27FC236}">
                      <a16:creationId xmlns:a16="http://schemas.microsoft.com/office/drawing/2014/main" id="{D8601C5B-3599-04B5-EAF1-0F8391BF3BBF}"/>
                    </a:ext>
                  </a:extLst>
                </p:cNvPr>
                <p:cNvSpPr/>
                <p:nvPr/>
              </p:nvSpPr>
              <p:spPr>
                <a:xfrm>
                  <a:off x="2291538" y="3545052"/>
                  <a:ext cx="396240" cy="406400"/>
                </a:xfrm>
                <a:prstGeom prst="flowChartConnector">
                  <a:avLst/>
                </a:prstGeom>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endParaRPr>
                </a:p>
              </p:txBody>
            </p:sp>
            <p:sp>
              <p:nvSpPr>
                <p:cNvPr id="28" name="TextBox 27">
                  <a:extLst>
                    <a:ext uri="{FF2B5EF4-FFF2-40B4-BE49-F238E27FC236}">
                      <a16:creationId xmlns:a16="http://schemas.microsoft.com/office/drawing/2014/main" id="{AB4FE5BD-F9D7-55C5-44C0-C1B059269C96}"/>
                    </a:ext>
                  </a:extLst>
                </p:cNvPr>
                <p:cNvSpPr txBox="1"/>
                <p:nvPr/>
              </p:nvSpPr>
              <p:spPr>
                <a:xfrm>
                  <a:off x="2216896" y="3563586"/>
                  <a:ext cx="511679" cy="369332"/>
                </a:xfrm>
                <a:prstGeom prst="rect">
                  <a:avLst/>
                </a:prstGeom>
                <a:noFill/>
              </p:spPr>
              <p:txBody>
                <a:bodyPr wrap="none" rtlCol="0">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rPr>
                    <a:t>3.7</a:t>
                  </a:r>
                </a:p>
              </p:txBody>
            </p:sp>
          </p:grpSp>
        </p:grpSp>
      </p:grpSp>
      <p:grpSp>
        <p:nvGrpSpPr>
          <p:cNvPr id="10" name="Group 9">
            <a:extLst>
              <a:ext uri="{FF2B5EF4-FFF2-40B4-BE49-F238E27FC236}">
                <a16:creationId xmlns:a16="http://schemas.microsoft.com/office/drawing/2014/main" id="{79FE94D7-5257-3CDC-FE64-FA3A06AE756F}"/>
              </a:ext>
            </a:extLst>
          </p:cNvPr>
          <p:cNvGrpSpPr/>
          <p:nvPr/>
        </p:nvGrpSpPr>
        <p:grpSpPr>
          <a:xfrm>
            <a:off x="186542" y="4856510"/>
            <a:ext cx="11889381" cy="824291"/>
            <a:chOff x="507072" y="3020164"/>
            <a:chExt cx="11186062" cy="691315"/>
          </a:xfrm>
        </p:grpSpPr>
        <p:sp>
          <p:nvSpPr>
            <p:cNvPr id="13" name="Rectangle 12">
              <a:extLst>
                <a:ext uri="{FF2B5EF4-FFF2-40B4-BE49-F238E27FC236}">
                  <a16:creationId xmlns:a16="http://schemas.microsoft.com/office/drawing/2014/main" id="{1EA5C510-06F5-63E1-8AD2-18139611DBA7}"/>
                </a:ext>
              </a:extLst>
            </p:cNvPr>
            <p:cNvSpPr/>
            <p:nvPr/>
          </p:nvSpPr>
          <p:spPr>
            <a:xfrm>
              <a:off x="507072" y="3020164"/>
              <a:ext cx="11186062" cy="691315"/>
            </a:xfrm>
            <a:prstGeom prst="rect">
              <a:avLst/>
            </a:prstGeom>
            <a:solidFill>
              <a:schemeClr val="accent6">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4" name="Group 13">
              <a:extLst>
                <a:ext uri="{FF2B5EF4-FFF2-40B4-BE49-F238E27FC236}">
                  <a16:creationId xmlns:a16="http://schemas.microsoft.com/office/drawing/2014/main" id="{F99BBBF9-B0CD-2FF4-4445-B7E07E10E2AC}"/>
                </a:ext>
              </a:extLst>
            </p:cNvPr>
            <p:cNvGrpSpPr/>
            <p:nvPr/>
          </p:nvGrpSpPr>
          <p:grpSpPr>
            <a:xfrm>
              <a:off x="2573333" y="3123143"/>
              <a:ext cx="1942141" cy="474647"/>
              <a:chOff x="1999115" y="2175452"/>
              <a:chExt cx="1942141" cy="474647"/>
            </a:xfrm>
          </p:grpSpPr>
          <p:sp>
            <p:nvSpPr>
              <p:cNvPr id="16" name="Rectangle 15">
                <a:extLst>
                  <a:ext uri="{FF2B5EF4-FFF2-40B4-BE49-F238E27FC236}">
                    <a16:creationId xmlns:a16="http://schemas.microsoft.com/office/drawing/2014/main" id="{1D50424D-972F-8280-A63D-BC7A86ACF535}"/>
                  </a:ext>
                </a:extLst>
              </p:cNvPr>
              <p:cNvSpPr/>
              <p:nvPr/>
            </p:nvSpPr>
            <p:spPr>
              <a:xfrm>
                <a:off x="2339383" y="2175452"/>
                <a:ext cx="1601873" cy="474647"/>
              </a:xfrm>
              <a:prstGeom prst="rect">
                <a:avLst/>
              </a:prstGeom>
              <a:solidFill>
                <a:schemeClr val="bg1"/>
              </a:solidFill>
              <a:ln w="28575">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Franklin Gothic Book" panose="020B0503020102020204" pitchFamily="34" charset="0"/>
                    <a:ea typeface="+mn-ea"/>
                    <a:cs typeface="Calibri"/>
                  </a:rPr>
                  <a:t>Recovery Residence*</a:t>
                </a:r>
                <a:endParaRPr kumimoji="0" lang="en-US" sz="1200" b="1" i="0" u="none" strike="noStrike" kern="1200" cap="none" spc="0" normalizeH="0" baseline="0" noProof="0">
                  <a:ln>
                    <a:noFill/>
                  </a:ln>
                  <a:solidFill>
                    <a:srgbClr val="000000"/>
                  </a:solidFill>
                  <a:effectLst/>
                  <a:uLnTx/>
                  <a:uFillTx/>
                  <a:latin typeface="Franklin Gothic Book" panose="020B0503020102020204" pitchFamily="34" charset="0"/>
                  <a:ea typeface="+mn-ea"/>
                  <a:cs typeface="+mn-cs"/>
                </a:endParaRPr>
              </a:p>
            </p:txBody>
          </p:sp>
          <p:grpSp>
            <p:nvGrpSpPr>
              <p:cNvPr id="17" name="Group 16">
                <a:extLst>
                  <a:ext uri="{FF2B5EF4-FFF2-40B4-BE49-F238E27FC236}">
                    <a16:creationId xmlns:a16="http://schemas.microsoft.com/office/drawing/2014/main" id="{DF66DBDF-D263-B2C3-4DCD-7F63DC6D288D}"/>
                  </a:ext>
                </a:extLst>
              </p:cNvPr>
              <p:cNvGrpSpPr/>
              <p:nvPr/>
            </p:nvGrpSpPr>
            <p:grpSpPr>
              <a:xfrm>
                <a:off x="1999115" y="2206550"/>
                <a:ext cx="466794" cy="406400"/>
                <a:chOff x="2252372" y="3545052"/>
                <a:chExt cx="466794" cy="406400"/>
              </a:xfrm>
            </p:grpSpPr>
            <p:sp>
              <p:nvSpPr>
                <p:cNvPr id="18" name="Flowchart: Connector 17">
                  <a:extLst>
                    <a:ext uri="{FF2B5EF4-FFF2-40B4-BE49-F238E27FC236}">
                      <a16:creationId xmlns:a16="http://schemas.microsoft.com/office/drawing/2014/main" id="{203D0770-12C5-B88B-144C-6E18BF4C6DC6}"/>
                    </a:ext>
                  </a:extLst>
                </p:cNvPr>
                <p:cNvSpPr/>
                <p:nvPr/>
              </p:nvSpPr>
              <p:spPr>
                <a:xfrm>
                  <a:off x="2291538" y="3545052"/>
                  <a:ext cx="396240" cy="406400"/>
                </a:xfrm>
                <a:prstGeom prst="flowChartConnector">
                  <a:avLst/>
                </a:prstGeom>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endParaRPr>
                </a:p>
              </p:txBody>
            </p:sp>
            <p:sp>
              <p:nvSpPr>
                <p:cNvPr id="19" name="TextBox 18">
                  <a:extLst>
                    <a:ext uri="{FF2B5EF4-FFF2-40B4-BE49-F238E27FC236}">
                      <a16:creationId xmlns:a16="http://schemas.microsoft.com/office/drawing/2014/main" id="{077EAE97-5E86-A499-36A5-BCA127497884}"/>
                    </a:ext>
                  </a:extLst>
                </p:cNvPr>
                <p:cNvSpPr txBox="1"/>
                <p:nvPr/>
              </p:nvSpPr>
              <p:spPr>
                <a:xfrm>
                  <a:off x="2252372" y="3563586"/>
                  <a:ext cx="466794" cy="369332"/>
                </a:xfrm>
                <a:prstGeom prst="rect">
                  <a:avLst/>
                </a:prstGeom>
                <a:noFill/>
              </p:spPr>
              <p:txBody>
                <a:bodyPr wrap="none" rtlCol="0">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rPr>
                    <a:t>RR</a:t>
                  </a:r>
                </a:p>
              </p:txBody>
            </p:sp>
          </p:grpSp>
        </p:grpSp>
        <p:sp>
          <p:nvSpPr>
            <p:cNvPr id="15" name="TextBox 14">
              <a:extLst>
                <a:ext uri="{FF2B5EF4-FFF2-40B4-BE49-F238E27FC236}">
                  <a16:creationId xmlns:a16="http://schemas.microsoft.com/office/drawing/2014/main" id="{66C908EE-07D5-6346-5F56-2584DF50EB25}"/>
                </a:ext>
              </a:extLst>
            </p:cNvPr>
            <p:cNvSpPr txBox="1"/>
            <p:nvPr/>
          </p:nvSpPr>
          <p:spPr>
            <a:xfrm>
              <a:off x="522483" y="3133320"/>
              <a:ext cx="1601874" cy="490438"/>
            </a:xfrm>
            <a:prstGeom prst="rect">
              <a:avLst/>
            </a:prstGeom>
            <a:noFill/>
          </p:spPr>
          <p:txBody>
            <a:bodyPr wrap="square" rtlCol="0">
              <a:sp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rPr>
                <a:t>Recovery Residence </a:t>
              </a:r>
            </a:p>
          </p:txBody>
        </p:sp>
      </p:grpSp>
      <p:sp>
        <p:nvSpPr>
          <p:cNvPr id="12" name="TextBox 11">
            <a:extLst>
              <a:ext uri="{FF2B5EF4-FFF2-40B4-BE49-F238E27FC236}">
                <a16:creationId xmlns:a16="http://schemas.microsoft.com/office/drawing/2014/main" id="{A9CE8FBF-1344-85DE-9197-BA4BB426BB6F}"/>
              </a:ext>
            </a:extLst>
          </p:cNvPr>
          <p:cNvSpPr txBox="1"/>
          <p:nvPr/>
        </p:nvSpPr>
        <p:spPr>
          <a:xfrm>
            <a:off x="201774" y="1269793"/>
            <a:ext cx="1985207" cy="338554"/>
          </a:xfrm>
          <a:prstGeom prst="rect">
            <a:avLst/>
          </a:prstGeom>
          <a:noFill/>
        </p:spPr>
        <p:txBody>
          <a:bodyPr wrap="square" rtlCol="0">
            <a:sp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rPr>
              <a:t>Level 4: Inpatient</a:t>
            </a:r>
          </a:p>
        </p:txBody>
      </p:sp>
      <p:sp>
        <p:nvSpPr>
          <p:cNvPr id="2" name="TextBox 1">
            <a:extLst>
              <a:ext uri="{FF2B5EF4-FFF2-40B4-BE49-F238E27FC236}">
                <a16:creationId xmlns:a16="http://schemas.microsoft.com/office/drawing/2014/main" id="{446BEEB3-C85E-7ECF-7538-82156D1638AB}"/>
              </a:ext>
            </a:extLst>
          </p:cNvPr>
          <p:cNvSpPr txBox="1"/>
          <p:nvPr/>
        </p:nvSpPr>
        <p:spPr>
          <a:xfrm>
            <a:off x="7283124" y="5831450"/>
            <a:ext cx="4430023" cy="646331"/>
          </a:xfrm>
          <a:prstGeom prst="rect">
            <a:avLst/>
          </a:prstGeom>
          <a:solidFill>
            <a:schemeClr val="accent2">
              <a:lumMod val="50000"/>
            </a:schemeClr>
          </a:solidFill>
          <a:ln>
            <a:solidFill>
              <a:srgbClr val="8C3836"/>
            </a:solidFill>
          </a:ln>
        </p:spPr>
        <p:style>
          <a:lnRef idx="2">
            <a:schemeClr val="accent2">
              <a:shade val="50000"/>
            </a:schemeClr>
          </a:lnRef>
          <a:fillRef idx="1">
            <a:schemeClr val="accent2"/>
          </a:fillRef>
          <a:effectRef idx="0">
            <a:schemeClr val="accent2"/>
          </a:effectRef>
          <a:fontRef idx="minor">
            <a:schemeClr val="lt1"/>
          </a:fontRef>
        </p:style>
        <p:txBody>
          <a:bodyPr wrap="square" lIns="91440" tIns="45720" rIns="91440" bIns="45720" rtlCol="0" anchor="t">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badi Extra Light"/>
                <a:ea typeface="+mn-ea"/>
                <a:cs typeface="+mn-cs"/>
              </a:rPr>
              <a:t>Co-occurring enhanced care (COE) Standards Defined for x.5, x.7, and Level 4</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A379EF77-8009-5547-22FB-294DC6BA3581}"/>
              </a:ext>
            </a:extLst>
          </p:cNvPr>
          <p:cNvSpPr/>
          <p:nvPr/>
        </p:nvSpPr>
        <p:spPr>
          <a:xfrm>
            <a:off x="11495661" y="2270542"/>
            <a:ext cx="543851" cy="33855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Calibri" panose="020F0502020204030204"/>
                <a:ea typeface="+mn-ea"/>
                <a:cs typeface="+mn-cs"/>
              </a:rPr>
              <a:t>BIO</a:t>
            </a:r>
          </a:p>
        </p:txBody>
      </p:sp>
    </p:spTree>
    <p:extLst>
      <p:ext uri="{BB962C8B-B14F-4D97-AF65-F5344CB8AC3E}">
        <p14:creationId xmlns:p14="http://schemas.microsoft.com/office/powerpoint/2010/main" val="19394026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44EC7-673E-55EB-0958-884EC95EC878}"/>
              </a:ext>
            </a:extLst>
          </p:cNvPr>
          <p:cNvSpPr>
            <a:spLocks noGrp="1"/>
          </p:cNvSpPr>
          <p:nvPr>
            <p:ph type="title"/>
          </p:nvPr>
        </p:nvSpPr>
        <p:spPr/>
        <p:txBody>
          <a:bodyPr/>
          <a:lstStyle/>
          <a:p>
            <a:r>
              <a:rPr lang="en-US" dirty="0"/>
              <a:t>SUD reimbursement rates</a:t>
            </a:r>
          </a:p>
        </p:txBody>
      </p:sp>
      <p:sp>
        <p:nvSpPr>
          <p:cNvPr id="3" name="Content Placeholder 2">
            <a:extLst>
              <a:ext uri="{FF2B5EF4-FFF2-40B4-BE49-F238E27FC236}">
                <a16:creationId xmlns:a16="http://schemas.microsoft.com/office/drawing/2014/main" id="{983D0475-C094-90B7-3F6F-37BDFC55D171}"/>
              </a:ext>
            </a:extLst>
          </p:cNvPr>
          <p:cNvSpPr>
            <a:spLocks noGrp="1"/>
          </p:cNvSpPr>
          <p:nvPr>
            <p:ph idx="1"/>
          </p:nvPr>
        </p:nvSpPr>
        <p:spPr/>
        <p:txBody>
          <a:bodyPr>
            <a:normAutofit fontScale="85000" lnSpcReduction="20000"/>
          </a:bodyPr>
          <a:lstStyle/>
          <a:p>
            <a:pPr marL="0" indent="0">
              <a:buNone/>
            </a:pPr>
            <a:endParaRPr lang="en-US" dirty="0"/>
          </a:p>
          <a:p>
            <a:r>
              <a:rPr lang="en-US" dirty="0"/>
              <a:t>Rates—you get what you pay for</a:t>
            </a:r>
          </a:p>
          <a:p>
            <a:pPr lvl="1"/>
            <a:r>
              <a:rPr lang="en-US" dirty="0"/>
              <a:t>To develop a continuum based on ASAM, investments are needed.</a:t>
            </a:r>
          </a:p>
          <a:p>
            <a:pPr lvl="1"/>
            <a:r>
              <a:rPr lang="en-US" dirty="0"/>
              <a:t>Since 2011, SUD base rates have increased 3%</a:t>
            </a:r>
          </a:p>
          <a:p>
            <a:pPr lvl="2"/>
            <a:r>
              <a:rPr lang="en-US" dirty="0"/>
              <a:t>The 20% and 25% increase for 1115 enrollment has not covered the cost to deliver the service</a:t>
            </a:r>
          </a:p>
          <a:p>
            <a:pPr lvl="1"/>
            <a:r>
              <a:rPr lang="en-US" b="1" dirty="0"/>
              <a:t>SUD rate study recommendations identify an average increase of more than 65%</a:t>
            </a:r>
          </a:p>
          <a:p>
            <a:pPr lvl="1"/>
            <a:endParaRPr lang="en-US" dirty="0"/>
          </a:p>
          <a:p>
            <a:r>
              <a:rPr lang="en-US" b="1" dirty="0"/>
              <a:t>We need both immediate and long-term structural improvements made </a:t>
            </a:r>
          </a:p>
          <a:p>
            <a:endParaRPr lang="en-US" b="1" dirty="0"/>
          </a:p>
          <a:p>
            <a:r>
              <a:rPr lang="en-US" dirty="0"/>
              <a:t>These policy and budget proposals were identified and developed by more than 240 SUD professionals across the state.  They know what is needed, now we need action!</a:t>
            </a:r>
          </a:p>
          <a:p>
            <a:endParaRPr lang="en-US" b="1" dirty="0"/>
          </a:p>
          <a:p>
            <a:endParaRPr lang="en-US" dirty="0"/>
          </a:p>
        </p:txBody>
      </p:sp>
    </p:spTree>
    <p:extLst>
      <p:ext uri="{BB962C8B-B14F-4D97-AF65-F5344CB8AC3E}">
        <p14:creationId xmlns:p14="http://schemas.microsoft.com/office/powerpoint/2010/main" val="1881793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F4C21-F73C-60C3-93F3-D8968C64C500}"/>
              </a:ext>
            </a:extLst>
          </p:cNvPr>
          <p:cNvSpPr>
            <a:spLocks noGrp="1"/>
          </p:cNvSpPr>
          <p:nvPr>
            <p:ph type="title"/>
          </p:nvPr>
        </p:nvSpPr>
        <p:spPr>
          <a:xfrm>
            <a:off x="838200" y="1272745"/>
            <a:ext cx="10515600" cy="1256446"/>
          </a:xfrm>
        </p:spPr>
        <p:txBody>
          <a:bodyPr>
            <a:normAutofit fontScale="90000"/>
          </a:bodyPr>
          <a:lstStyle/>
          <a:p>
            <a:r>
              <a:rPr lang="en-US" b="1" i="0" dirty="0">
                <a:solidFill>
                  <a:srgbClr val="333333"/>
                </a:solidFill>
                <a:effectLst/>
                <a:latin typeface="Arial" panose="020B0604020202020204" pitchFamily="34" charset="0"/>
              </a:rPr>
              <a:t>Policy Proposals </a:t>
            </a:r>
            <a:r>
              <a:rPr lang="en-US" b="1" i="0" dirty="0">
                <a:solidFill>
                  <a:srgbClr val="004E72"/>
                </a:solidFill>
                <a:effectLst/>
                <a:latin typeface="Arial" panose="020B0604020202020204" pitchFamily="34" charset="0"/>
                <a:hlinkClick r:id="rId2"/>
              </a:rPr>
              <a:t>SF3984 </a:t>
            </a:r>
            <a:r>
              <a:rPr lang="en-US" b="1" i="0" dirty="0">
                <a:solidFill>
                  <a:srgbClr val="333333"/>
                </a:solidFill>
                <a:effectLst/>
                <a:latin typeface="Arial" panose="020B0604020202020204" pitchFamily="34" charset="0"/>
              </a:rPr>
              <a:t>/</a:t>
            </a:r>
            <a:r>
              <a:rPr lang="en-US" b="1" i="0" dirty="0">
                <a:solidFill>
                  <a:srgbClr val="004E72"/>
                </a:solidFill>
                <a:effectLst/>
                <a:latin typeface="Arial" panose="020B0604020202020204" pitchFamily="34" charset="0"/>
                <a:hlinkClick r:id="rId3"/>
              </a:rPr>
              <a:t> HF4149</a:t>
            </a:r>
            <a:br>
              <a:rPr lang="en-US" b="1" i="0" dirty="0">
                <a:solidFill>
                  <a:srgbClr val="333333"/>
                </a:solidFill>
                <a:effectLst/>
                <a:latin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4F1FC7B3-D2DF-F267-9C8E-50B6DA529E82}"/>
              </a:ext>
            </a:extLst>
          </p:cNvPr>
          <p:cNvSpPr>
            <a:spLocks noGrp="1"/>
          </p:cNvSpPr>
          <p:nvPr>
            <p:ph idx="1"/>
          </p:nvPr>
        </p:nvSpPr>
        <p:spPr/>
        <p:txBody>
          <a:bodyPr/>
          <a:lstStyle/>
          <a:p>
            <a:r>
              <a:rPr lang="en-US" b="0" i="0" dirty="0">
                <a:solidFill>
                  <a:srgbClr val="404040"/>
                </a:solidFill>
                <a:effectLst/>
                <a:latin typeface="Arial" panose="020B0604020202020204" pitchFamily="34" charset="0"/>
              </a:rPr>
              <a:t>Expand alternative paths to licensure [Section 1]</a:t>
            </a:r>
          </a:p>
          <a:p>
            <a:pPr marL="0" indent="0" algn="l">
              <a:buNone/>
            </a:pPr>
            <a:endParaRPr lang="en-US" b="0" i="0" dirty="0">
              <a:solidFill>
                <a:srgbClr val="404040"/>
              </a:solidFill>
              <a:effectLst/>
              <a:latin typeface="Arial" panose="020B0604020202020204" pitchFamily="34" charset="0"/>
            </a:endParaRPr>
          </a:p>
          <a:p>
            <a:r>
              <a:rPr lang="en-US" b="0" i="0" dirty="0">
                <a:solidFill>
                  <a:srgbClr val="404040"/>
                </a:solidFill>
                <a:effectLst/>
                <a:latin typeface="Arial" panose="020B0604020202020204" pitchFamily="34" charset="0"/>
              </a:rPr>
              <a:t>ASAM certification/Alternative Licensing Inspections [Section 2]</a:t>
            </a:r>
          </a:p>
          <a:p>
            <a:pPr marL="0" indent="0" algn="l">
              <a:buNone/>
            </a:pPr>
            <a:endParaRPr lang="en-US" b="0" i="0" dirty="0">
              <a:solidFill>
                <a:srgbClr val="404040"/>
              </a:solidFill>
              <a:effectLst/>
              <a:latin typeface="Arial" panose="020B0604020202020204" pitchFamily="34" charset="0"/>
            </a:endParaRPr>
          </a:p>
          <a:p>
            <a:r>
              <a:rPr lang="en-US" b="0" i="0" dirty="0">
                <a:solidFill>
                  <a:srgbClr val="404040"/>
                </a:solidFill>
                <a:effectLst/>
                <a:latin typeface="Arial" panose="020B0604020202020204" pitchFamily="34" charset="0"/>
              </a:rPr>
              <a:t>Eliminate ratios to align with ASAM [Sections 3 and 5]</a:t>
            </a:r>
          </a:p>
          <a:p>
            <a:pPr marL="742950" lvl="1" indent="-285750" algn="l">
              <a:buFont typeface="+mj-lt"/>
              <a:buAutoNum type="romanLcPeriod"/>
            </a:pPr>
            <a:r>
              <a:rPr lang="en-US" b="0" i="0" dirty="0">
                <a:solidFill>
                  <a:srgbClr val="404040"/>
                </a:solidFill>
                <a:effectLst/>
                <a:latin typeface="Arial" panose="020B0604020202020204" pitchFamily="34" charset="0"/>
              </a:rPr>
              <a:t>Medical and mental health staffing</a:t>
            </a:r>
          </a:p>
          <a:p>
            <a:pPr marL="742950" lvl="1" indent="-285750" algn="l">
              <a:buFont typeface="+mj-lt"/>
              <a:buAutoNum type="romanLcPeriod"/>
            </a:pPr>
            <a:r>
              <a:rPr lang="en-US" b="0" i="0" dirty="0">
                <a:solidFill>
                  <a:srgbClr val="404040"/>
                </a:solidFill>
                <a:effectLst/>
                <a:latin typeface="Arial" panose="020B0604020202020204" pitchFamily="34" charset="0"/>
              </a:rPr>
              <a:t>Residential engagement documentation</a:t>
            </a:r>
          </a:p>
          <a:p>
            <a:pPr marL="742950" lvl="1" indent="-285750" algn="l">
              <a:buFont typeface="+mj-lt"/>
              <a:buAutoNum type="romanLcPeriod"/>
            </a:pPr>
            <a:r>
              <a:rPr lang="en-US" b="0" i="0" dirty="0">
                <a:solidFill>
                  <a:srgbClr val="404040"/>
                </a:solidFill>
                <a:effectLst/>
                <a:latin typeface="Arial" panose="020B0604020202020204" pitchFamily="34" charset="0"/>
              </a:rPr>
              <a:t>Federal holidays off for counselors</a:t>
            </a:r>
          </a:p>
          <a:p>
            <a:pPr marL="0" indent="0">
              <a:buNone/>
            </a:pPr>
            <a:endParaRPr lang="en-US" dirty="0"/>
          </a:p>
        </p:txBody>
      </p:sp>
    </p:spTree>
    <p:extLst>
      <p:ext uri="{BB962C8B-B14F-4D97-AF65-F5344CB8AC3E}">
        <p14:creationId xmlns:p14="http://schemas.microsoft.com/office/powerpoint/2010/main" val="3958907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FA439-F6C5-0752-4EF8-CBB90151BC84}"/>
              </a:ext>
            </a:extLst>
          </p:cNvPr>
          <p:cNvSpPr>
            <a:spLocks noGrp="1"/>
          </p:cNvSpPr>
          <p:nvPr>
            <p:ph type="title"/>
          </p:nvPr>
        </p:nvSpPr>
        <p:spPr/>
        <p:txBody>
          <a:bodyPr>
            <a:normAutofit/>
          </a:bodyPr>
          <a:lstStyle/>
          <a:p>
            <a:r>
              <a:rPr lang="en-US" dirty="0"/>
              <a:t>Overview: </a:t>
            </a:r>
          </a:p>
        </p:txBody>
      </p:sp>
      <p:sp>
        <p:nvSpPr>
          <p:cNvPr id="3" name="Content Placeholder 2">
            <a:extLst>
              <a:ext uri="{FF2B5EF4-FFF2-40B4-BE49-F238E27FC236}">
                <a16:creationId xmlns:a16="http://schemas.microsoft.com/office/drawing/2014/main" id="{0B2C8848-7DA4-A70B-5454-4EAA8FC839E8}"/>
              </a:ext>
            </a:extLst>
          </p:cNvPr>
          <p:cNvSpPr>
            <a:spLocks noGrp="1"/>
          </p:cNvSpPr>
          <p:nvPr>
            <p:ph idx="1"/>
          </p:nvPr>
        </p:nvSpPr>
        <p:spPr/>
        <p:txBody>
          <a:bodyPr/>
          <a:lstStyle/>
          <a:p>
            <a:r>
              <a:rPr lang="en-US" dirty="0"/>
              <a:t>State of the State for SUD </a:t>
            </a:r>
          </a:p>
          <a:p>
            <a:pPr lvl="1"/>
            <a:r>
              <a:rPr lang="en-US" dirty="0"/>
              <a:t>Program closure data</a:t>
            </a:r>
          </a:p>
          <a:p>
            <a:pPr lvl="1"/>
            <a:r>
              <a:rPr lang="en-US" dirty="0"/>
              <a:t>SUD workforce survey data</a:t>
            </a:r>
          </a:p>
          <a:p>
            <a:pPr lvl="1"/>
            <a:r>
              <a:rPr lang="en-US" dirty="0"/>
              <a:t>Policy development survey and legislative proposals</a:t>
            </a:r>
          </a:p>
          <a:p>
            <a:pPr lvl="1"/>
            <a:endParaRPr lang="en-US" dirty="0"/>
          </a:p>
          <a:p>
            <a:r>
              <a:rPr lang="en-US" b="1" i="0" dirty="0">
                <a:solidFill>
                  <a:srgbClr val="333333"/>
                </a:solidFill>
                <a:effectLst/>
                <a:latin typeface="Arial" panose="020B0604020202020204" pitchFamily="34" charset="0"/>
              </a:rPr>
              <a:t>Policy Proposals </a:t>
            </a:r>
            <a:r>
              <a:rPr lang="en-US" b="1" i="0" dirty="0">
                <a:solidFill>
                  <a:srgbClr val="004E72"/>
                </a:solidFill>
                <a:effectLst/>
                <a:latin typeface="Arial" panose="020B0604020202020204" pitchFamily="34" charset="0"/>
                <a:hlinkClick r:id="rId2"/>
              </a:rPr>
              <a:t>SF3984 </a:t>
            </a:r>
            <a:r>
              <a:rPr lang="en-US" b="1" i="0" dirty="0">
                <a:solidFill>
                  <a:srgbClr val="333333"/>
                </a:solidFill>
                <a:effectLst/>
                <a:latin typeface="Arial" panose="020B0604020202020204" pitchFamily="34" charset="0"/>
              </a:rPr>
              <a:t>/</a:t>
            </a:r>
            <a:r>
              <a:rPr lang="en-US" b="1" i="0" dirty="0">
                <a:solidFill>
                  <a:srgbClr val="004E72"/>
                </a:solidFill>
                <a:effectLst/>
                <a:latin typeface="Arial" panose="020B0604020202020204" pitchFamily="34" charset="0"/>
                <a:hlinkClick r:id="rId3"/>
              </a:rPr>
              <a:t> HF4149</a:t>
            </a:r>
            <a:endParaRPr lang="en-US" b="1" i="0" dirty="0">
              <a:solidFill>
                <a:srgbClr val="004E72"/>
              </a:solidFill>
              <a:effectLst/>
              <a:latin typeface="Arial" panose="020B0604020202020204" pitchFamily="34" charset="0"/>
            </a:endParaRPr>
          </a:p>
          <a:p>
            <a:r>
              <a:rPr lang="en-US" b="1" i="0" dirty="0">
                <a:solidFill>
                  <a:srgbClr val="333333"/>
                </a:solidFill>
                <a:effectLst/>
                <a:latin typeface="Arial" panose="020B0604020202020204" pitchFamily="34" charset="0"/>
              </a:rPr>
              <a:t>Budget Proposals </a:t>
            </a:r>
            <a:r>
              <a:rPr lang="en-US" b="1" i="0" dirty="0">
                <a:solidFill>
                  <a:srgbClr val="004E72"/>
                </a:solidFill>
                <a:effectLst/>
                <a:latin typeface="Arial" panose="020B0604020202020204" pitchFamily="34" charset="0"/>
                <a:hlinkClick r:id="rId4"/>
              </a:rPr>
              <a:t>SF4276</a:t>
            </a:r>
            <a:r>
              <a:rPr lang="en-US" b="1" i="0" dirty="0">
                <a:solidFill>
                  <a:srgbClr val="333333"/>
                </a:solidFill>
                <a:effectLst/>
                <a:latin typeface="Arial" panose="020B0604020202020204" pitchFamily="34" charset="0"/>
              </a:rPr>
              <a:t> /</a:t>
            </a:r>
            <a:r>
              <a:rPr lang="en-US" b="1" i="0" dirty="0">
                <a:solidFill>
                  <a:srgbClr val="004E72"/>
                </a:solidFill>
                <a:effectLst/>
                <a:latin typeface="Arial" panose="020B0604020202020204" pitchFamily="34" charset="0"/>
                <a:hlinkClick r:id="rId5"/>
              </a:rPr>
              <a:t> HF4190</a:t>
            </a:r>
            <a:r>
              <a:rPr lang="en-US" b="1" i="0" dirty="0">
                <a:solidFill>
                  <a:srgbClr val="004E72"/>
                </a:solidFill>
                <a:effectLst/>
                <a:latin typeface="Arial" panose="020B0604020202020204" pitchFamily="34" charset="0"/>
              </a:rPr>
              <a:t> </a:t>
            </a:r>
          </a:p>
          <a:p>
            <a:endParaRPr lang="en-US" dirty="0"/>
          </a:p>
          <a:p>
            <a:pPr lvl="1"/>
            <a:endParaRPr lang="en-US" dirty="0"/>
          </a:p>
        </p:txBody>
      </p:sp>
    </p:spTree>
    <p:extLst>
      <p:ext uri="{BB962C8B-B14F-4D97-AF65-F5344CB8AC3E}">
        <p14:creationId xmlns:p14="http://schemas.microsoft.com/office/powerpoint/2010/main" val="34400516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455FC0-453B-EB88-9E0E-E6AB847BEA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8D7A6B-49F5-C9FB-BCEB-AC8ACAB6B421}"/>
              </a:ext>
            </a:extLst>
          </p:cNvPr>
          <p:cNvSpPr>
            <a:spLocks noGrp="1"/>
          </p:cNvSpPr>
          <p:nvPr>
            <p:ph type="title"/>
          </p:nvPr>
        </p:nvSpPr>
        <p:spPr>
          <a:xfrm>
            <a:off x="838200" y="1272745"/>
            <a:ext cx="10515600" cy="1256446"/>
          </a:xfrm>
        </p:spPr>
        <p:txBody>
          <a:bodyPr>
            <a:normAutofit fontScale="90000"/>
          </a:bodyPr>
          <a:lstStyle/>
          <a:p>
            <a:r>
              <a:rPr lang="en-US" b="1" i="0" dirty="0">
                <a:solidFill>
                  <a:srgbClr val="333333"/>
                </a:solidFill>
                <a:effectLst/>
                <a:latin typeface="Arial" panose="020B0604020202020204" pitchFamily="34" charset="0"/>
              </a:rPr>
              <a:t>Policy Proposals </a:t>
            </a:r>
            <a:r>
              <a:rPr lang="en-US" b="1" i="0" dirty="0">
                <a:solidFill>
                  <a:srgbClr val="004E72"/>
                </a:solidFill>
                <a:effectLst/>
                <a:latin typeface="Arial" panose="020B0604020202020204" pitchFamily="34" charset="0"/>
                <a:hlinkClick r:id="rId2"/>
              </a:rPr>
              <a:t>SF3984 </a:t>
            </a:r>
            <a:r>
              <a:rPr lang="en-US" b="1" i="0" dirty="0">
                <a:solidFill>
                  <a:srgbClr val="333333"/>
                </a:solidFill>
                <a:effectLst/>
                <a:latin typeface="Arial" panose="020B0604020202020204" pitchFamily="34" charset="0"/>
              </a:rPr>
              <a:t>/</a:t>
            </a:r>
            <a:r>
              <a:rPr lang="en-US" b="1" i="0" dirty="0">
                <a:solidFill>
                  <a:srgbClr val="004E72"/>
                </a:solidFill>
                <a:effectLst/>
                <a:latin typeface="Arial" panose="020B0604020202020204" pitchFamily="34" charset="0"/>
                <a:hlinkClick r:id="rId3"/>
              </a:rPr>
              <a:t> HF4149</a:t>
            </a:r>
            <a:br>
              <a:rPr lang="en-US" b="1" i="0" dirty="0">
                <a:solidFill>
                  <a:srgbClr val="333333"/>
                </a:solidFill>
                <a:effectLst/>
                <a:latin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1194C650-CCDE-80DC-F277-6839FA1A68B2}"/>
              </a:ext>
            </a:extLst>
          </p:cNvPr>
          <p:cNvSpPr>
            <a:spLocks noGrp="1"/>
          </p:cNvSpPr>
          <p:nvPr>
            <p:ph idx="1"/>
          </p:nvPr>
        </p:nvSpPr>
        <p:spPr/>
        <p:txBody>
          <a:bodyPr/>
          <a:lstStyle/>
          <a:p>
            <a:r>
              <a:rPr lang="en-US" b="0" i="0" dirty="0">
                <a:solidFill>
                  <a:srgbClr val="404040"/>
                </a:solidFill>
                <a:effectLst/>
                <a:latin typeface="Arial" panose="020B0604020202020204" pitchFamily="34" charset="0"/>
              </a:rPr>
              <a:t>County Affidavit for BHF [Section 4]</a:t>
            </a:r>
          </a:p>
          <a:p>
            <a:pPr marL="0" indent="0" algn="l">
              <a:buNone/>
            </a:pPr>
            <a:endParaRPr lang="en-US" dirty="0">
              <a:solidFill>
                <a:srgbClr val="404040"/>
              </a:solidFill>
              <a:latin typeface="Arial" panose="020B0604020202020204" pitchFamily="34" charset="0"/>
            </a:endParaRPr>
          </a:p>
          <a:p>
            <a:r>
              <a:rPr lang="en-US" b="0" i="0" dirty="0">
                <a:solidFill>
                  <a:srgbClr val="404040"/>
                </a:solidFill>
                <a:effectLst/>
                <a:latin typeface="Arial" panose="020B0604020202020204" pitchFamily="34" charset="0"/>
              </a:rPr>
              <a:t>Hard deadline for paperwork reduction of December 2024 [Section 6]</a:t>
            </a:r>
          </a:p>
          <a:p>
            <a:pPr marL="0" indent="0">
              <a:buNone/>
            </a:pPr>
            <a:endParaRPr lang="en-US" dirty="0"/>
          </a:p>
        </p:txBody>
      </p:sp>
    </p:spTree>
    <p:extLst>
      <p:ext uri="{BB962C8B-B14F-4D97-AF65-F5344CB8AC3E}">
        <p14:creationId xmlns:p14="http://schemas.microsoft.com/office/powerpoint/2010/main" val="36364619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ECA24-7319-D86C-EA37-136BAF670484}"/>
              </a:ext>
            </a:extLst>
          </p:cNvPr>
          <p:cNvSpPr>
            <a:spLocks noGrp="1"/>
          </p:cNvSpPr>
          <p:nvPr>
            <p:ph type="title"/>
          </p:nvPr>
        </p:nvSpPr>
        <p:spPr>
          <a:xfrm>
            <a:off x="838200" y="1272745"/>
            <a:ext cx="10515600" cy="1275902"/>
          </a:xfrm>
        </p:spPr>
        <p:txBody>
          <a:bodyPr>
            <a:normAutofit fontScale="90000"/>
          </a:bodyPr>
          <a:lstStyle/>
          <a:p>
            <a:r>
              <a:rPr lang="en-US" b="1" i="0" dirty="0">
                <a:solidFill>
                  <a:srgbClr val="333333"/>
                </a:solidFill>
                <a:effectLst/>
                <a:latin typeface="Arial" panose="020B0604020202020204" pitchFamily="34" charset="0"/>
              </a:rPr>
              <a:t>Budget Proposals </a:t>
            </a:r>
            <a:r>
              <a:rPr lang="en-US" b="1" i="0" dirty="0">
                <a:solidFill>
                  <a:srgbClr val="004E72"/>
                </a:solidFill>
                <a:effectLst/>
                <a:latin typeface="Arial" panose="020B0604020202020204" pitchFamily="34" charset="0"/>
                <a:hlinkClick r:id="rId2"/>
              </a:rPr>
              <a:t>SF4276</a:t>
            </a:r>
            <a:r>
              <a:rPr lang="en-US" b="1" i="0" dirty="0">
                <a:solidFill>
                  <a:srgbClr val="333333"/>
                </a:solidFill>
                <a:effectLst/>
                <a:latin typeface="Arial" panose="020B0604020202020204" pitchFamily="34" charset="0"/>
              </a:rPr>
              <a:t> /</a:t>
            </a:r>
            <a:r>
              <a:rPr lang="en-US" b="1" i="0" dirty="0">
                <a:solidFill>
                  <a:srgbClr val="004E72"/>
                </a:solidFill>
                <a:effectLst/>
                <a:latin typeface="Arial" panose="020B0604020202020204" pitchFamily="34" charset="0"/>
                <a:hlinkClick r:id="rId3"/>
              </a:rPr>
              <a:t> HF4190</a:t>
            </a:r>
            <a:br>
              <a:rPr lang="en-US" b="1" i="0" dirty="0">
                <a:solidFill>
                  <a:srgbClr val="333333"/>
                </a:solidFill>
                <a:effectLst/>
                <a:latin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D269C569-EA9E-CA5B-F3E5-14F06DCDEA1C}"/>
              </a:ext>
            </a:extLst>
          </p:cNvPr>
          <p:cNvSpPr>
            <a:spLocks noGrp="1"/>
          </p:cNvSpPr>
          <p:nvPr>
            <p:ph idx="1"/>
          </p:nvPr>
        </p:nvSpPr>
        <p:spPr/>
        <p:txBody>
          <a:bodyPr>
            <a:normAutofit fontScale="92500" lnSpcReduction="10000"/>
          </a:bodyPr>
          <a:lstStyle/>
          <a:p>
            <a:r>
              <a:rPr lang="en-US" b="0" i="0" dirty="0">
                <a:solidFill>
                  <a:srgbClr val="404040"/>
                </a:solidFill>
                <a:effectLst/>
                <a:latin typeface="Arial" panose="020B0604020202020204" pitchFamily="34" charset="0"/>
              </a:rPr>
              <a:t>Waiving Fees for IDs (Sections 1, 2, and 3)</a:t>
            </a:r>
          </a:p>
          <a:p>
            <a:pPr lvl="1"/>
            <a:r>
              <a:rPr lang="en-US" b="0" i="0" dirty="0">
                <a:solidFill>
                  <a:srgbClr val="404040"/>
                </a:solidFill>
                <a:effectLst/>
                <a:latin typeface="Arial" panose="020B0604020202020204" pitchFamily="34" charset="0"/>
              </a:rPr>
              <a:t>Birth certificate and driver's license/ID card</a:t>
            </a:r>
          </a:p>
          <a:p>
            <a:pPr marL="457200" lvl="1" indent="0" algn="l">
              <a:buNone/>
            </a:pPr>
            <a:endParaRPr lang="en-US" b="0" i="0" dirty="0">
              <a:solidFill>
                <a:srgbClr val="404040"/>
              </a:solidFill>
              <a:effectLst/>
              <a:latin typeface="Arial" panose="020B0604020202020204" pitchFamily="34" charset="0"/>
            </a:endParaRPr>
          </a:p>
          <a:p>
            <a:r>
              <a:rPr lang="en-US" b="0" i="0" dirty="0">
                <a:solidFill>
                  <a:srgbClr val="404040"/>
                </a:solidFill>
                <a:effectLst/>
                <a:latin typeface="Arial" panose="020B0604020202020204" pitchFamily="34" charset="0"/>
              </a:rPr>
              <a:t>SUD rates</a:t>
            </a:r>
          </a:p>
          <a:p>
            <a:pPr marL="742950" lvl="1" indent="-285750" algn="l">
              <a:buFont typeface="Arial" panose="020B0604020202020204" pitchFamily="34" charset="0"/>
              <a:buChar char="•"/>
            </a:pPr>
            <a:r>
              <a:rPr lang="en-US" b="0" i="0" dirty="0">
                <a:solidFill>
                  <a:srgbClr val="404040"/>
                </a:solidFill>
                <a:effectLst/>
                <a:latin typeface="Arial" panose="020B0604020202020204" pitchFamily="34" charset="0"/>
              </a:rPr>
              <a:t>Develop group peer rate (section 4 and 5)</a:t>
            </a:r>
          </a:p>
          <a:p>
            <a:pPr marL="742950" lvl="1" indent="-285750" algn="l">
              <a:buFont typeface="Arial" panose="020B0604020202020204" pitchFamily="34" charset="0"/>
              <a:buChar char="•"/>
            </a:pPr>
            <a:r>
              <a:rPr lang="en-US" b="0" i="0" dirty="0">
                <a:solidFill>
                  <a:srgbClr val="404040"/>
                </a:solidFill>
                <a:effectLst/>
                <a:latin typeface="Arial" panose="020B0604020202020204" pitchFamily="34" charset="0"/>
              </a:rPr>
              <a:t>"</a:t>
            </a:r>
            <a:r>
              <a:rPr lang="en-US" b="0" i="0" dirty="0" err="1">
                <a:solidFill>
                  <a:srgbClr val="404040"/>
                </a:solidFill>
                <a:effectLst/>
                <a:latin typeface="Arial" panose="020B0604020202020204" pitchFamily="34" charset="0"/>
              </a:rPr>
              <a:t>Unstrike</a:t>
            </a:r>
            <a:r>
              <a:rPr lang="en-US" b="0" i="0" dirty="0">
                <a:solidFill>
                  <a:srgbClr val="404040"/>
                </a:solidFill>
                <a:effectLst/>
                <a:latin typeface="Arial" panose="020B0604020202020204" pitchFamily="34" charset="0"/>
              </a:rPr>
              <a:t>" SUD and be included in 3% increase effective Jan. 1, 2024 (section 7)</a:t>
            </a:r>
          </a:p>
          <a:p>
            <a:pPr marL="742950" lvl="1" indent="-285750" algn="l">
              <a:buFont typeface="Arial" panose="020B0604020202020204" pitchFamily="34" charset="0"/>
              <a:buChar char="•"/>
            </a:pPr>
            <a:r>
              <a:rPr lang="en-US" b="0" i="0" dirty="0">
                <a:solidFill>
                  <a:srgbClr val="404040"/>
                </a:solidFill>
                <a:effectLst/>
                <a:latin typeface="Arial" panose="020B0604020202020204" pitchFamily="34" charset="0"/>
              </a:rPr>
              <a:t>Auto inflation adjustment (section 7)</a:t>
            </a:r>
          </a:p>
          <a:p>
            <a:pPr marL="742950" lvl="1" indent="-285750" algn="l">
              <a:buFont typeface="Arial" panose="020B0604020202020204" pitchFamily="34" charset="0"/>
              <a:buChar char="•"/>
            </a:pPr>
            <a:r>
              <a:rPr lang="en-US" b="0" i="0" dirty="0">
                <a:solidFill>
                  <a:srgbClr val="404040"/>
                </a:solidFill>
                <a:effectLst/>
                <a:latin typeface="Arial" panose="020B0604020202020204" pitchFamily="34" charset="0"/>
              </a:rPr>
              <a:t>Implement rate methodology recommendations ASAP (section 11)</a:t>
            </a:r>
          </a:p>
          <a:p>
            <a:pPr marL="1200150" lvl="2" indent="-285750"/>
            <a:r>
              <a:rPr lang="en-US" dirty="0">
                <a:solidFill>
                  <a:srgbClr val="404040"/>
                </a:solidFill>
                <a:latin typeface="Arial" panose="020B0604020202020204" pitchFamily="34" charset="0"/>
              </a:rPr>
              <a:t>Hold harmless WM 3.2; maintain clients with children enhancement until a cost based rate is established. </a:t>
            </a:r>
            <a:endParaRPr lang="en-US" b="0" i="0" dirty="0">
              <a:solidFill>
                <a:srgbClr val="404040"/>
              </a:solidFill>
              <a:effectLst/>
              <a:latin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31211680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35F211-9118-E7F7-6CA4-B43C5C7A7D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867D54-EAC6-9CF1-81C2-1226B63E7EBC}"/>
              </a:ext>
            </a:extLst>
          </p:cNvPr>
          <p:cNvSpPr>
            <a:spLocks noGrp="1"/>
          </p:cNvSpPr>
          <p:nvPr>
            <p:ph type="title"/>
          </p:nvPr>
        </p:nvSpPr>
        <p:spPr>
          <a:xfrm>
            <a:off x="838200" y="1272745"/>
            <a:ext cx="10515600" cy="1275902"/>
          </a:xfrm>
        </p:spPr>
        <p:txBody>
          <a:bodyPr>
            <a:normAutofit fontScale="90000"/>
          </a:bodyPr>
          <a:lstStyle/>
          <a:p>
            <a:r>
              <a:rPr lang="en-US" b="1" i="0" dirty="0">
                <a:solidFill>
                  <a:srgbClr val="333333"/>
                </a:solidFill>
                <a:effectLst/>
                <a:latin typeface="Arial" panose="020B0604020202020204" pitchFamily="34" charset="0"/>
              </a:rPr>
              <a:t>Budget Proposals </a:t>
            </a:r>
            <a:r>
              <a:rPr lang="en-US" b="1" i="0" dirty="0">
                <a:solidFill>
                  <a:srgbClr val="004E72"/>
                </a:solidFill>
                <a:effectLst/>
                <a:latin typeface="Arial" panose="020B0604020202020204" pitchFamily="34" charset="0"/>
                <a:hlinkClick r:id="rId2"/>
              </a:rPr>
              <a:t>SF4276</a:t>
            </a:r>
            <a:r>
              <a:rPr lang="en-US" b="1" i="0" dirty="0">
                <a:solidFill>
                  <a:srgbClr val="333333"/>
                </a:solidFill>
                <a:effectLst/>
                <a:latin typeface="Arial" panose="020B0604020202020204" pitchFamily="34" charset="0"/>
              </a:rPr>
              <a:t> /</a:t>
            </a:r>
            <a:r>
              <a:rPr lang="en-US" b="1" i="0" dirty="0">
                <a:solidFill>
                  <a:srgbClr val="004E72"/>
                </a:solidFill>
                <a:effectLst/>
                <a:latin typeface="Arial" panose="020B0604020202020204" pitchFamily="34" charset="0"/>
                <a:hlinkClick r:id="rId3"/>
              </a:rPr>
              <a:t> HF4190</a:t>
            </a:r>
            <a:br>
              <a:rPr lang="en-US" b="1" i="0" dirty="0">
                <a:solidFill>
                  <a:srgbClr val="333333"/>
                </a:solidFill>
                <a:effectLst/>
                <a:latin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01408D58-399D-0D50-84A1-E31F0152C859}"/>
              </a:ext>
            </a:extLst>
          </p:cNvPr>
          <p:cNvSpPr>
            <a:spLocks noGrp="1"/>
          </p:cNvSpPr>
          <p:nvPr>
            <p:ph idx="1"/>
          </p:nvPr>
        </p:nvSpPr>
        <p:spPr/>
        <p:txBody>
          <a:bodyPr/>
          <a:lstStyle/>
          <a:p>
            <a:r>
              <a:rPr lang="en-US" b="0" i="0" dirty="0">
                <a:solidFill>
                  <a:srgbClr val="404040"/>
                </a:solidFill>
                <a:effectLst/>
                <a:latin typeface="Arial" panose="020B0604020202020204" pitchFamily="34" charset="0"/>
              </a:rPr>
              <a:t>SUD Treatment Effectiveness (Section 6)</a:t>
            </a:r>
          </a:p>
          <a:p>
            <a:pPr marL="742950" lvl="1" indent="-285750" algn="l">
              <a:buFont typeface="Arial" panose="020B0604020202020204" pitchFamily="34" charset="0"/>
              <a:buChar char="•"/>
            </a:pPr>
            <a:r>
              <a:rPr lang="en-US" b="0" i="0" dirty="0">
                <a:solidFill>
                  <a:srgbClr val="404040"/>
                </a:solidFill>
                <a:effectLst/>
                <a:latin typeface="Arial" panose="020B0604020202020204" pitchFamily="34" charset="0"/>
              </a:rPr>
              <a:t>Create an SUD data dashboard</a:t>
            </a:r>
          </a:p>
          <a:p>
            <a:pPr marL="457200" lvl="1" indent="0" algn="l">
              <a:buNone/>
            </a:pPr>
            <a:endParaRPr lang="en-US" b="0" i="0" dirty="0">
              <a:solidFill>
                <a:srgbClr val="404040"/>
              </a:solidFill>
              <a:effectLst/>
              <a:latin typeface="Arial" panose="020B0604020202020204" pitchFamily="34" charset="0"/>
            </a:endParaRPr>
          </a:p>
          <a:p>
            <a:r>
              <a:rPr lang="en-US" b="0" i="0" dirty="0">
                <a:solidFill>
                  <a:srgbClr val="404040"/>
                </a:solidFill>
                <a:effectLst/>
                <a:latin typeface="Arial" panose="020B0604020202020204" pitchFamily="34" charset="0"/>
              </a:rPr>
              <a:t>Extend rate study to include adolescent SUD (residential/non-residential, Withdrawal Management) and Room and Board payments (section 8)</a:t>
            </a:r>
          </a:p>
          <a:p>
            <a:pPr marL="0" indent="0">
              <a:buNone/>
            </a:pPr>
            <a:endParaRPr lang="en-US" dirty="0"/>
          </a:p>
        </p:txBody>
      </p:sp>
    </p:spTree>
    <p:extLst>
      <p:ext uri="{BB962C8B-B14F-4D97-AF65-F5344CB8AC3E}">
        <p14:creationId xmlns:p14="http://schemas.microsoft.com/office/powerpoint/2010/main" val="34843714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226F23-8903-8D50-92B9-D60207617E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79A5CF-7783-4D5E-EC86-5C3DB7C6C8AB}"/>
              </a:ext>
            </a:extLst>
          </p:cNvPr>
          <p:cNvSpPr>
            <a:spLocks noGrp="1"/>
          </p:cNvSpPr>
          <p:nvPr>
            <p:ph type="title"/>
          </p:nvPr>
        </p:nvSpPr>
        <p:spPr>
          <a:xfrm>
            <a:off x="838200" y="1272745"/>
            <a:ext cx="10515600" cy="1275902"/>
          </a:xfrm>
        </p:spPr>
        <p:txBody>
          <a:bodyPr>
            <a:normAutofit fontScale="90000"/>
          </a:bodyPr>
          <a:lstStyle/>
          <a:p>
            <a:r>
              <a:rPr lang="en-US" b="1" i="0" dirty="0">
                <a:solidFill>
                  <a:srgbClr val="333333"/>
                </a:solidFill>
                <a:effectLst/>
                <a:latin typeface="Arial" panose="020B0604020202020204" pitchFamily="34" charset="0"/>
              </a:rPr>
              <a:t>Budget Proposals </a:t>
            </a:r>
            <a:r>
              <a:rPr lang="en-US" b="1" i="0" dirty="0">
                <a:solidFill>
                  <a:srgbClr val="004E72"/>
                </a:solidFill>
                <a:effectLst/>
                <a:latin typeface="Arial" panose="020B0604020202020204" pitchFamily="34" charset="0"/>
                <a:hlinkClick r:id="rId2"/>
              </a:rPr>
              <a:t>SF4276</a:t>
            </a:r>
            <a:r>
              <a:rPr lang="en-US" b="1" i="0" dirty="0">
                <a:solidFill>
                  <a:srgbClr val="333333"/>
                </a:solidFill>
                <a:effectLst/>
                <a:latin typeface="Arial" panose="020B0604020202020204" pitchFamily="34" charset="0"/>
              </a:rPr>
              <a:t> /</a:t>
            </a:r>
            <a:r>
              <a:rPr lang="en-US" b="1" i="0" dirty="0">
                <a:solidFill>
                  <a:srgbClr val="004E72"/>
                </a:solidFill>
                <a:effectLst/>
                <a:latin typeface="Arial" panose="020B0604020202020204" pitchFamily="34" charset="0"/>
                <a:hlinkClick r:id="rId3"/>
              </a:rPr>
              <a:t> HF4190</a:t>
            </a:r>
            <a:br>
              <a:rPr lang="en-US" b="1" i="0" dirty="0">
                <a:solidFill>
                  <a:srgbClr val="333333"/>
                </a:solidFill>
                <a:effectLst/>
                <a:latin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E34ABB38-0C6D-09E3-2A01-3336FC67C10E}"/>
              </a:ext>
            </a:extLst>
          </p:cNvPr>
          <p:cNvSpPr>
            <a:spLocks noGrp="1"/>
          </p:cNvSpPr>
          <p:nvPr>
            <p:ph idx="1"/>
          </p:nvPr>
        </p:nvSpPr>
        <p:spPr/>
        <p:txBody>
          <a:bodyPr/>
          <a:lstStyle/>
          <a:p>
            <a:r>
              <a:rPr lang="en-US" b="0" i="0" dirty="0">
                <a:solidFill>
                  <a:srgbClr val="404040"/>
                </a:solidFill>
                <a:effectLst/>
                <a:latin typeface="Arial" panose="020B0604020202020204" pitchFamily="34" charset="0"/>
              </a:rPr>
              <a:t>1115 Waiver for Incarceration (section 9)</a:t>
            </a:r>
          </a:p>
          <a:p>
            <a:pPr marL="0" indent="0" algn="l">
              <a:buNone/>
            </a:pPr>
            <a:endParaRPr lang="en-US" b="0" i="0" dirty="0">
              <a:solidFill>
                <a:srgbClr val="404040"/>
              </a:solidFill>
              <a:effectLst/>
              <a:latin typeface="Arial" panose="020B0604020202020204" pitchFamily="34" charset="0"/>
            </a:endParaRPr>
          </a:p>
          <a:p>
            <a:r>
              <a:rPr lang="en-US" b="0" i="0" dirty="0">
                <a:solidFill>
                  <a:srgbClr val="404040"/>
                </a:solidFill>
                <a:effectLst/>
                <a:latin typeface="Arial" panose="020B0604020202020204" pitchFamily="34" charset="0"/>
              </a:rPr>
              <a:t>Transition Support Workgroup (Section 10)</a:t>
            </a:r>
          </a:p>
          <a:p>
            <a:pPr marL="742950" lvl="1" indent="-285750" algn="l">
              <a:buFont typeface="Arial" panose="020B0604020202020204" pitchFamily="34" charset="0"/>
              <a:buChar char="•"/>
            </a:pPr>
            <a:r>
              <a:rPr lang="en-US" b="0" i="0" dirty="0">
                <a:solidFill>
                  <a:srgbClr val="404040"/>
                </a:solidFill>
                <a:effectLst/>
                <a:latin typeface="Arial" panose="020B0604020202020204" pitchFamily="34" charset="0"/>
              </a:rPr>
              <a:t>Develop recommendations related to housing, food support, childcare, and transportation services for people transitioning out of SUD services</a:t>
            </a:r>
          </a:p>
          <a:p>
            <a:pPr marL="0" indent="0">
              <a:buNone/>
            </a:pPr>
            <a:endParaRPr lang="en-US" dirty="0"/>
          </a:p>
        </p:txBody>
      </p:sp>
    </p:spTree>
    <p:extLst>
      <p:ext uri="{BB962C8B-B14F-4D97-AF65-F5344CB8AC3E}">
        <p14:creationId xmlns:p14="http://schemas.microsoft.com/office/powerpoint/2010/main" val="28568215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4FD14-2077-4E2B-A18A-CF5F532149BB}"/>
              </a:ext>
            </a:extLst>
          </p:cNvPr>
          <p:cNvSpPr>
            <a:spLocks noGrp="1"/>
          </p:cNvSpPr>
          <p:nvPr>
            <p:ph type="title"/>
          </p:nvPr>
        </p:nvSpPr>
        <p:spPr/>
        <p:txBody>
          <a:bodyPr/>
          <a:lstStyle/>
          <a:p>
            <a:r>
              <a:rPr lang="en-US" b="1" dirty="0"/>
              <a:t>SUD Resources: webpages, reports</a:t>
            </a:r>
          </a:p>
        </p:txBody>
      </p:sp>
      <p:sp>
        <p:nvSpPr>
          <p:cNvPr id="3" name="Content Placeholder 2">
            <a:extLst>
              <a:ext uri="{FF2B5EF4-FFF2-40B4-BE49-F238E27FC236}">
                <a16:creationId xmlns:a16="http://schemas.microsoft.com/office/drawing/2014/main" id="{3A725C8E-BC33-4BFB-A61C-8BF69BAFA820}"/>
              </a:ext>
            </a:extLst>
          </p:cNvPr>
          <p:cNvSpPr>
            <a:spLocks noGrp="1"/>
          </p:cNvSpPr>
          <p:nvPr>
            <p:ph idx="1"/>
          </p:nvPr>
        </p:nvSpPr>
        <p:spPr/>
        <p:txBody>
          <a:bodyPr>
            <a:normAutofit/>
          </a:bodyPr>
          <a:lstStyle/>
          <a:p>
            <a:r>
              <a:rPr lang="en-US" sz="2000" dirty="0">
                <a:effectLst/>
                <a:latin typeface="Calibri" panose="020F0502020204030204" pitchFamily="34" charset="0"/>
                <a:ea typeface="Times" panose="02020603050405020304" pitchFamily="18" charset="0"/>
                <a:cs typeface="Times New Roman" panose="02020603050405020304" pitchFamily="18" charset="0"/>
              </a:rPr>
              <a:t>MARRCH links and resources</a:t>
            </a:r>
          </a:p>
          <a:p>
            <a:pPr lvl="1"/>
            <a:r>
              <a:rPr lang="en-US" sz="2000" dirty="0">
                <a:effectLst/>
                <a:latin typeface="Calibri" panose="020F0502020204030204" pitchFamily="34" charset="0"/>
                <a:ea typeface="Times" panose="02020603050405020304" pitchFamily="18" charset="0"/>
                <a:cs typeface="Times New Roman" panose="02020603050405020304" pitchFamily="18" charset="0"/>
                <a:hlinkClick r:id="rId2"/>
              </a:rPr>
              <a:t>https://www.marrch.org/page/links</a:t>
            </a:r>
            <a:endParaRPr lang="en-US" sz="2000" dirty="0">
              <a:effectLst/>
              <a:latin typeface="Calibri" panose="020F0502020204030204" pitchFamily="34" charset="0"/>
              <a:ea typeface="Times" panose="02020603050405020304" pitchFamily="18" charset="0"/>
              <a:cs typeface="Times New Roman" panose="02020603050405020304" pitchFamily="18" charset="0"/>
            </a:endParaRPr>
          </a:p>
          <a:p>
            <a:pPr lvl="1"/>
            <a:r>
              <a:rPr lang="en-US" sz="2000" dirty="0">
                <a:latin typeface="Calibri" panose="020F0502020204030204" pitchFamily="34" charset="0"/>
                <a:ea typeface="Times" panose="02020603050405020304" pitchFamily="18" charset="0"/>
                <a:cs typeface="Times New Roman" panose="02020603050405020304" pitchFamily="18" charset="0"/>
              </a:rPr>
              <a:t>Rural Chemical Health Disparities Report</a:t>
            </a:r>
          </a:p>
          <a:p>
            <a:pPr lvl="2"/>
            <a:r>
              <a:rPr lang="en-US" sz="1600" dirty="0">
                <a:latin typeface="Calibri" panose="020F0502020204030204" pitchFamily="34" charset="0"/>
                <a:ea typeface="Times" panose="02020603050405020304" pitchFamily="18" charset="0"/>
                <a:cs typeface="Times New Roman" panose="02020603050405020304" pitchFamily="18" charset="0"/>
                <a:hlinkClick r:id="rId3"/>
              </a:rPr>
              <a:t>https://cdn.ymaws.com/www.marrch.org/resource/resmgr/docs/Rural-Chemical-Health-Dispar.pdf</a:t>
            </a:r>
            <a:endParaRPr lang="en-US" sz="1600" dirty="0">
              <a:latin typeface="Calibri" panose="020F0502020204030204" pitchFamily="34" charset="0"/>
              <a:ea typeface="Times" panose="02020603050405020304" pitchFamily="18" charset="0"/>
              <a:cs typeface="Times New Roman" panose="02020603050405020304" pitchFamily="18" charset="0"/>
            </a:endParaRPr>
          </a:p>
          <a:p>
            <a:pPr lvl="2"/>
            <a:endParaRPr lang="en-US" sz="1600" dirty="0">
              <a:latin typeface="Calibri" panose="020F0502020204030204" pitchFamily="34" charset="0"/>
              <a:ea typeface="Times" panose="02020603050405020304" pitchFamily="18" charset="0"/>
              <a:cs typeface="Times New Roman" panose="02020603050405020304" pitchFamily="18" charset="0"/>
            </a:endParaRPr>
          </a:p>
          <a:p>
            <a:pPr lvl="1"/>
            <a:r>
              <a:rPr lang="en-US" sz="2000" dirty="0">
                <a:latin typeface="Calibri" panose="020F0502020204030204" pitchFamily="34" charset="0"/>
                <a:ea typeface="Times" panose="02020603050405020304" pitchFamily="18" charset="0"/>
                <a:cs typeface="Times New Roman" panose="02020603050405020304" pitchFamily="18" charset="0"/>
              </a:rPr>
              <a:t>ASAM 4</a:t>
            </a:r>
            <a:r>
              <a:rPr lang="en-US" sz="2000" baseline="30000" dirty="0">
                <a:latin typeface="Calibri" panose="020F0502020204030204" pitchFamily="34" charset="0"/>
                <a:ea typeface="Times" panose="02020603050405020304" pitchFamily="18" charset="0"/>
                <a:cs typeface="Times New Roman" panose="02020603050405020304" pitchFamily="18" charset="0"/>
              </a:rPr>
              <a:t>th</a:t>
            </a:r>
            <a:r>
              <a:rPr lang="en-US" sz="2000" dirty="0">
                <a:latin typeface="Calibri" panose="020F0502020204030204" pitchFamily="34" charset="0"/>
                <a:ea typeface="Times" panose="02020603050405020304" pitchFamily="18" charset="0"/>
                <a:cs typeface="Times New Roman" panose="02020603050405020304" pitchFamily="18" charset="0"/>
              </a:rPr>
              <a:t> Edition Presentation (Dr. Waller) at 2023 MARRCH fall conference</a:t>
            </a:r>
          </a:p>
          <a:p>
            <a:pPr lvl="2"/>
            <a:r>
              <a:rPr lang="en-US" sz="1400" b="0" i="0" dirty="0">
                <a:effectLst/>
                <a:latin typeface="Aptos" panose="020B0004020202020204" pitchFamily="34" charset="0"/>
                <a:hlinkClick r:id="rId4"/>
              </a:rPr>
              <a:t>MARRCH 2023 Conference Keynote Corey Waller (youtube.com)</a:t>
            </a:r>
            <a:endParaRPr lang="en-US" sz="1600" dirty="0">
              <a:latin typeface="Calibri" panose="020F0502020204030204" pitchFamily="34" charset="0"/>
              <a:ea typeface="Times" panose="02020603050405020304" pitchFamily="18" charset="0"/>
              <a:cs typeface="Times New Roman" panose="02020603050405020304" pitchFamily="18" charset="0"/>
            </a:endParaRPr>
          </a:p>
          <a:p>
            <a:pPr marL="457200" lvl="1" indent="0">
              <a:buNone/>
            </a:pPr>
            <a:endParaRPr lang="en-US" sz="2000" dirty="0">
              <a:effectLst/>
              <a:latin typeface="Calibri" panose="020F0502020204030204" pitchFamily="34" charset="0"/>
              <a:ea typeface="Times" panose="02020603050405020304" pitchFamily="18" charset="0"/>
              <a:cs typeface="Times New Roman" panose="02020603050405020304" pitchFamily="18" charset="0"/>
            </a:endParaRPr>
          </a:p>
          <a:p>
            <a:r>
              <a:rPr lang="en-US" sz="2000" dirty="0">
                <a:effectLst/>
                <a:latin typeface="Calibri" panose="020F0502020204030204" pitchFamily="34" charset="0"/>
                <a:ea typeface="Times" panose="02020603050405020304" pitchFamily="18" charset="0"/>
                <a:cs typeface="Times New Roman" panose="02020603050405020304" pitchFamily="18" charset="0"/>
              </a:rPr>
              <a:t>DHS Behavioral Health: Program overviews: </a:t>
            </a:r>
          </a:p>
          <a:p>
            <a:pPr lvl="1"/>
            <a:r>
              <a:rPr lang="en-US" sz="1600" dirty="0">
                <a:effectLst/>
                <a:latin typeface="Calibri" panose="020F0502020204030204" pitchFamily="34" charset="0"/>
                <a:ea typeface="Times" panose="02020603050405020304" pitchFamily="18" charset="0"/>
                <a:cs typeface="Times New Roman" panose="02020603050405020304" pitchFamily="18" charset="0"/>
                <a:hlinkClick r:id="rId5"/>
              </a:rPr>
              <a:t>https://mn.gov/dhs/partners-and-providers/program-overviews/behavioral-health/</a:t>
            </a:r>
            <a:endParaRPr lang="en-US" sz="1600" dirty="0">
              <a:effectLst/>
              <a:latin typeface="Calibri" panose="020F0502020204030204" pitchFamily="34" charset="0"/>
              <a:ea typeface="Times" panose="02020603050405020304" pitchFamily="18" charset="0"/>
              <a:cs typeface="Times New Roman" panose="02020603050405020304" pitchFamily="18" charset="0"/>
            </a:endParaRPr>
          </a:p>
          <a:p>
            <a:pPr lvl="1"/>
            <a:endParaRPr lang="en-US" sz="1600" dirty="0">
              <a:latin typeface="Calibri" panose="020F0502020204030204" pitchFamily="34" charset="0"/>
              <a:ea typeface="Times" panose="02020603050405020304" pitchFamily="18" charset="0"/>
              <a:cs typeface="Times New Roman" panose="02020603050405020304" pitchFamily="18" charset="0"/>
            </a:endParaRPr>
          </a:p>
          <a:p>
            <a:pPr lvl="1"/>
            <a:endParaRPr lang="en-US" sz="1600" dirty="0">
              <a:effectLst/>
              <a:latin typeface="Calibri" panose="020F0502020204030204" pitchFamily="34" charset="0"/>
              <a:ea typeface="Times" panose="02020603050405020304" pitchFamily="18" charset="0"/>
              <a:cs typeface="Times New Roman" panose="02020603050405020304" pitchFamily="18" charset="0"/>
            </a:endParaRPr>
          </a:p>
          <a:p>
            <a:pPr marL="457200" lvl="1" indent="0">
              <a:buNone/>
            </a:pPr>
            <a:endParaRPr lang="en-US" sz="1600" dirty="0">
              <a:effectLst/>
              <a:latin typeface="Calibri" panose="020F0502020204030204" pitchFamily="34" charset="0"/>
              <a:ea typeface="Times" panose="02020603050405020304" pitchFamily="18" charset="0"/>
              <a:cs typeface="Times New Roman" panose="02020603050405020304" pitchFamily="18" charset="0"/>
            </a:endParaRPr>
          </a:p>
          <a:p>
            <a:endParaRPr lang="en-US" sz="1100" dirty="0">
              <a:effectLst/>
              <a:latin typeface="Calibri" panose="020F0502020204030204" pitchFamily="34" charset="0"/>
              <a:ea typeface="Times"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75446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4FD14-2077-4E2B-A18A-CF5F532149BB}"/>
              </a:ext>
            </a:extLst>
          </p:cNvPr>
          <p:cNvSpPr>
            <a:spLocks noGrp="1"/>
          </p:cNvSpPr>
          <p:nvPr>
            <p:ph type="title"/>
          </p:nvPr>
        </p:nvSpPr>
        <p:spPr/>
        <p:txBody>
          <a:bodyPr/>
          <a:lstStyle/>
          <a:p>
            <a:r>
              <a:rPr lang="en-US" b="1" dirty="0"/>
              <a:t>SUD Resources: webpages, reports</a:t>
            </a:r>
          </a:p>
        </p:txBody>
      </p:sp>
      <p:sp>
        <p:nvSpPr>
          <p:cNvPr id="3" name="Content Placeholder 2">
            <a:extLst>
              <a:ext uri="{FF2B5EF4-FFF2-40B4-BE49-F238E27FC236}">
                <a16:creationId xmlns:a16="http://schemas.microsoft.com/office/drawing/2014/main" id="{3A725C8E-BC33-4BFB-A61C-8BF69BAFA820}"/>
              </a:ext>
            </a:extLst>
          </p:cNvPr>
          <p:cNvSpPr>
            <a:spLocks noGrp="1"/>
          </p:cNvSpPr>
          <p:nvPr>
            <p:ph idx="1"/>
          </p:nvPr>
        </p:nvSpPr>
        <p:spPr/>
        <p:txBody>
          <a:bodyPr>
            <a:noAutofit/>
          </a:bodyPr>
          <a:lstStyle/>
          <a:p>
            <a:r>
              <a:rPr lang="en-US" sz="1600" b="0" i="0" dirty="0">
                <a:solidFill>
                  <a:srgbClr val="1F1F1F"/>
                </a:solidFill>
                <a:effectLst/>
                <a:latin typeface="Google Sans"/>
                <a:hlinkClick r:id="rId2"/>
              </a:rPr>
              <a:t>DHS Presentation to MN House on the Rate Study:  </a:t>
            </a:r>
          </a:p>
          <a:p>
            <a:pPr lvl="1"/>
            <a:r>
              <a:rPr lang="en-US" sz="1600" b="0" i="0" dirty="0">
                <a:solidFill>
                  <a:srgbClr val="1F1F1F"/>
                </a:solidFill>
                <a:effectLst/>
                <a:latin typeface="Google Sans"/>
                <a:hlinkClick r:id="rId2"/>
              </a:rPr>
              <a:t>https://www.house.mn.gov/comm/docs/yeDIqCG8x0O4_-owmyCalg.pdf</a:t>
            </a:r>
            <a:endParaRPr lang="en-US" sz="1600" b="0" i="0" dirty="0">
              <a:solidFill>
                <a:srgbClr val="1F1F1F"/>
              </a:solidFill>
              <a:effectLst/>
              <a:latin typeface="Google Sans"/>
            </a:endParaRPr>
          </a:p>
          <a:p>
            <a:r>
              <a:rPr lang="en-US" sz="1600" b="0" i="0" dirty="0">
                <a:solidFill>
                  <a:srgbClr val="1F1F1F"/>
                </a:solidFill>
                <a:effectLst/>
                <a:latin typeface="Google Sans"/>
              </a:rPr>
              <a:t>Rate Study report recommendations: </a:t>
            </a:r>
          </a:p>
          <a:p>
            <a:pPr lvl="1"/>
            <a:r>
              <a:rPr lang="en-US" sz="1600" b="0" i="0" dirty="0">
                <a:solidFill>
                  <a:srgbClr val="1F1F1F"/>
                </a:solidFill>
                <a:effectLst/>
                <a:latin typeface="Google Sans"/>
              </a:rPr>
              <a:t> </a:t>
            </a:r>
            <a:r>
              <a:rPr lang="en-US" sz="1600" b="0" i="0" dirty="0">
                <a:solidFill>
                  <a:srgbClr val="1F1F1F"/>
                </a:solidFill>
                <a:effectLst/>
                <a:latin typeface="Google Sans"/>
                <a:hlinkClick r:id="rId3"/>
              </a:rPr>
              <a:t>https://www.house.mn.gov/comm/docs/2EalZUA_kEWBU-ZWWr2L5Q.pdf</a:t>
            </a:r>
            <a:endParaRPr lang="en-US" sz="1600" b="0" i="0" dirty="0">
              <a:solidFill>
                <a:srgbClr val="1F1F1F"/>
              </a:solidFill>
              <a:effectLst/>
              <a:latin typeface="Google Sans"/>
            </a:endParaRPr>
          </a:p>
          <a:p>
            <a:r>
              <a:rPr lang="en-US" sz="1600" i="0" dirty="0">
                <a:effectLst/>
                <a:latin typeface="Arial" panose="020B0604020202020204" pitchFamily="34" charset="0"/>
              </a:rPr>
              <a:t>MN Department of Health</a:t>
            </a:r>
          </a:p>
          <a:p>
            <a:pPr lvl="1"/>
            <a:r>
              <a:rPr lang="en-US" sz="1600" i="0" dirty="0">
                <a:effectLst/>
                <a:latin typeface="Arial" panose="020B0604020202020204" pitchFamily="34" charset="0"/>
              </a:rPr>
              <a:t>LADC workforce report 2019</a:t>
            </a:r>
          </a:p>
          <a:p>
            <a:pPr lvl="2"/>
            <a:r>
              <a:rPr lang="en-US" sz="1600" i="0" dirty="0">
                <a:effectLst/>
                <a:latin typeface="Arial" panose="020B0604020202020204" pitchFamily="34" charset="0"/>
                <a:hlinkClick r:id="rId4"/>
              </a:rPr>
              <a:t>https://www.health.state.mn.us/data/workforce/mh/docs/cbladc.pdf</a:t>
            </a:r>
            <a:endParaRPr lang="en-US" sz="1600" i="0" dirty="0">
              <a:effectLst/>
              <a:latin typeface="Arial" panose="020B0604020202020204" pitchFamily="34" charset="0"/>
            </a:endParaRPr>
          </a:p>
          <a:p>
            <a:pPr lvl="1"/>
            <a:r>
              <a:rPr lang="en-US" sz="1600" i="0" dirty="0">
                <a:effectLst/>
                <a:latin typeface="Arial" panose="020B0604020202020204" pitchFamily="34" charset="0"/>
              </a:rPr>
              <a:t>Drug Overdose Dashboard</a:t>
            </a:r>
          </a:p>
          <a:p>
            <a:pPr lvl="2"/>
            <a:r>
              <a:rPr lang="en-US" sz="1600" i="0" u="sng" dirty="0">
                <a:solidFill>
                  <a:srgbClr val="1155CC"/>
                </a:solidFill>
                <a:effectLst/>
                <a:latin typeface="Arial" panose="020B0604020202020204" pitchFamily="34" charset="0"/>
                <a:hlinkClick r:id="rId5"/>
              </a:rPr>
              <a:t>https://www.health.state.mn.us/communities/opioids/opioid-dashboard/index.html#:~:text=The%20Minnesota%20Injury%20Data%20Access%20System%20%28MIDAS%29.%20allows,level%2C%20by%20age%20and%20gender%2C%20and%20by%20rate</a:t>
            </a:r>
            <a:endParaRPr lang="en-US" sz="1600" u="sng" dirty="0">
              <a:solidFill>
                <a:srgbClr val="1155CC"/>
              </a:solidFill>
              <a:latin typeface="Arial" panose="020B0604020202020204" pitchFamily="34" charset="0"/>
            </a:endParaRPr>
          </a:p>
          <a:p>
            <a:r>
              <a:rPr lang="en-US" sz="1600" i="0" dirty="0">
                <a:effectLst/>
                <a:latin typeface="Arial" panose="020B0604020202020204" pitchFamily="34" charset="0"/>
              </a:rPr>
              <a:t>MN Management and Budget: Results First study for SUD</a:t>
            </a:r>
          </a:p>
          <a:p>
            <a:pPr lvl="1"/>
            <a:r>
              <a:rPr lang="en-US" sz="1600" i="0" u="sng" dirty="0">
                <a:solidFill>
                  <a:srgbClr val="1155CC"/>
                </a:solidFill>
                <a:effectLst/>
                <a:latin typeface="Arial" panose="020B0604020202020204" pitchFamily="34" charset="0"/>
                <a:hlinkClick r:id="rId6"/>
              </a:rPr>
              <a:t>https://mn.gov/mmb/results-first/substance-use-disorder/</a:t>
            </a:r>
            <a:endParaRPr lang="en-US" sz="1600" i="0" u="sng" dirty="0">
              <a:solidFill>
                <a:srgbClr val="1155CC"/>
              </a:solidFill>
              <a:latin typeface="Arial" panose="020B0604020202020204" pitchFamily="34" charset="0"/>
              <a:cs typeface="Times New Roman" panose="02020603050405020304" pitchFamily="18" charset="0"/>
            </a:endParaRPr>
          </a:p>
          <a:p>
            <a:endParaRPr lang="en-US" sz="1600" u="sng" dirty="0">
              <a:solidFill>
                <a:srgbClr val="1155CC"/>
              </a:solidFill>
              <a:latin typeface="Arial" panose="020B0604020202020204" pitchFamily="34" charset="0"/>
            </a:endParaRPr>
          </a:p>
        </p:txBody>
      </p:sp>
    </p:spTree>
    <p:extLst>
      <p:ext uri="{BB962C8B-B14F-4D97-AF65-F5344CB8AC3E}">
        <p14:creationId xmlns:p14="http://schemas.microsoft.com/office/powerpoint/2010/main" val="4251565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983E-10BD-0883-5E7D-FE6AAACCF117}"/>
              </a:ext>
            </a:extLst>
          </p:cNvPr>
          <p:cNvSpPr>
            <a:spLocks noGrp="1"/>
          </p:cNvSpPr>
          <p:nvPr>
            <p:ph type="title"/>
          </p:nvPr>
        </p:nvSpPr>
        <p:spPr/>
        <p:txBody>
          <a:bodyPr/>
          <a:lstStyle/>
          <a:p>
            <a:r>
              <a:rPr lang="en-US" dirty="0"/>
              <a:t>SUD treatment landscape</a:t>
            </a:r>
          </a:p>
        </p:txBody>
      </p:sp>
      <p:sp>
        <p:nvSpPr>
          <p:cNvPr id="3" name="Content Placeholder 2">
            <a:extLst>
              <a:ext uri="{FF2B5EF4-FFF2-40B4-BE49-F238E27FC236}">
                <a16:creationId xmlns:a16="http://schemas.microsoft.com/office/drawing/2014/main" id="{717DD677-6EA8-6ECD-EC4D-A6F5EB429776}"/>
              </a:ext>
            </a:extLst>
          </p:cNvPr>
          <p:cNvSpPr>
            <a:spLocks noGrp="1"/>
          </p:cNvSpPr>
          <p:nvPr>
            <p:ph idx="1"/>
          </p:nvPr>
        </p:nvSpPr>
        <p:spPr/>
        <p:txBody>
          <a:bodyPr/>
          <a:lstStyle/>
          <a:p>
            <a:r>
              <a:rPr lang="en-US" dirty="0"/>
              <a:t>DHS Licensing Information Lookup (does not include tribally licensed programs)</a:t>
            </a:r>
          </a:p>
          <a:p>
            <a:pPr lvl="1"/>
            <a:r>
              <a:rPr lang="en-US" dirty="0">
                <a:hlinkClick r:id="rId2"/>
              </a:rPr>
              <a:t>https://licensinglookup.dhs.state.mn.us/search.aspx</a:t>
            </a:r>
            <a:endParaRPr lang="en-US" dirty="0"/>
          </a:p>
          <a:p>
            <a:pPr lvl="1"/>
            <a:r>
              <a:rPr lang="en-US" dirty="0"/>
              <a:t>417 active 245G Licenses (as of 3.8.24)</a:t>
            </a:r>
          </a:p>
          <a:p>
            <a:pPr lvl="1"/>
            <a:r>
              <a:rPr lang="en-US" dirty="0"/>
              <a:t>12 active Withdrawal Management programs</a:t>
            </a:r>
          </a:p>
          <a:p>
            <a:pPr lvl="1"/>
            <a:r>
              <a:rPr lang="en-US" dirty="0"/>
              <a:t>18 active Detoxification programs</a:t>
            </a:r>
          </a:p>
          <a:p>
            <a:pPr lvl="1"/>
            <a:endParaRPr lang="en-US" dirty="0"/>
          </a:p>
        </p:txBody>
      </p:sp>
    </p:spTree>
    <p:extLst>
      <p:ext uri="{BB962C8B-B14F-4D97-AF65-F5344CB8AC3E}">
        <p14:creationId xmlns:p14="http://schemas.microsoft.com/office/powerpoint/2010/main" val="1082344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033" name="Rectangle 1032">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EEEA9D-81CE-7533-EFB0-B4417A8F737E}"/>
              </a:ext>
            </a:extLst>
          </p:cNvPr>
          <p:cNvSpPr>
            <a:spLocks noGrp="1"/>
          </p:cNvSpPr>
          <p:nvPr>
            <p:ph type="title"/>
          </p:nvPr>
        </p:nvSpPr>
        <p:spPr>
          <a:xfrm>
            <a:off x="761803" y="350196"/>
            <a:ext cx="4646904" cy="1624520"/>
          </a:xfrm>
        </p:spPr>
        <p:txBody>
          <a:bodyPr vert="horz" lIns="91440" tIns="45720" rIns="91440" bIns="45720" rtlCol="0" anchor="ctr">
            <a:normAutofit/>
          </a:bodyPr>
          <a:lstStyle/>
          <a:p>
            <a:r>
              <a:rPr lang="en-US" sz="5400" dirty="0"/>
              <a:t>SUD treatment landscape</a:t>
            </a:r>
            <a:endParaRPr lang="en-US" sz="4000" dirty="0"/>
          </a:p>
        </p:txBody>
      </p:sp>
      <p:sp>
        <p:nvSpPr>
          <p:cNvPr id="4" name="Text Placeholder 3">
            <a:extLst>
              <a:ext uri="{FF2B5EF4-FFF2-40B4-BE49-F238E27FC236}">
                <a16:creationId xmlns:a16="http://schemas.microsoft.com/office/drawing/2014/main" id="{006323A1-1261-6FFE-6282-501E4F8EFB58}"/>
              </a:ext>
            </a:extLst>
          </p:cNvPr>
          <p:cNvSpPr>
            <a:spLocks noGrp="1"/>
          </p:cNvSpPr>
          <p:nvPr>
            <p:ph type="body" sz="half" idx="2"/>
          </p:nvPr>
        </p:nvSpPr>
        <p:spPr>
          <a:xfrm>
            <a:off x="761802" y="2743200"/>
            <a:ext cx="4646905" cy="3613149"/>
          </a:xfrm>
        </p:spPr>
        <p:txBody>
          <a:bodyPr vert="horz" lIns="91440" tIns="45720" rIns="91440" bIns="45720" rtlCol="0" anchor="ctr">
            <a:normAutofit/>
          </a:bodyPr>
          <a:lstStyle/>
          <a:p>
            <a:pPr indent="-228600">
              <a:buFont typeface="Arial" panose="020B0604020202020204" pitchFamily="34" charset="0"/>
              <a:buChar char="•"/>
            </a:pPr>
            <a:r>
              <a:rPr lang="en-US" sz="2000" dirty="0"/>
              <a:t>As of 1.26.24, 50 of MN’s 87 counties have a DHS licensed program physically in their county.</a:t>
            </a:r>
          </a:p>
        </p:txBody>
      </p:sp>
      <p:pic>
        <p:nvPicPr>
          <p:cNvPr id="1026" name="Picture 2" descr="Map of SUD providers in Minnesota">
            <a:extLst>
              <a:ext uri="{FF2B5EF4-FFF2-40B4-BE49-F238E27FC236}">
                <a16:creationId xmlns:a16="http://schemas.microsoft.com/office/drawing/2014/main" id="{78E85E69-6DEE-D1F4-341B-CB9D6435D53F}"/>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t="10621" r="2" b="2291"/>
          <a:stretch/>
        </p:blipFill>
        <p:spPr bwMode="auto">
          <a:xfrm>
            <a:off x="6096000" y="1"/>
            <a:ext cx="61028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8791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FD2B11-3CE0-B249-E942-EA373A15B2DD}"/>
              </a:ext>
            </a:extLst>
          </p:cNvPr>
          <p:cNvSpPr>
            <a:spLocks noGrp="1"/>
          </p:cNvSpPr>
          <p:nvPr>
            <p:ph type="title"/>
          </p:nvPr>
        </p:nvSpPr>
        <p:spPr>
          <a:xfrm>
            <a:off x="838200" y="1272745"/>
            <a:ext cx="10515600" cy="689219"/>
          </a:xfrm>
        </p:spPr>
        <p:txBody>
          <a:bodyPr>
            <a:normAutofit fontScale="90000"/>
          </a:bodyPr>
          <a:lstStyle/>
          <a:p>
            <a:r>
              <a:rPr lang="en-US" dirty="0"/>
              <a:t>DHS Licensing Data 2022</a:t>
            </a:r>
          </a:p>
        </p:txBody>
      </p:sp>
      <p:graphicFrame>
        <p:nvGraphicFramePr>
          <p:cNvPr id="5" name="Table 4">
            <a:extLst>
              <a:ext uri="{FF2B5EF4-FFF2-40B4-BE49-F238E27FC236}">
                <a16:creationId xmlns:a16="http://schemas.microsoft.com/office/drawing/2014/main" id="{64BEAF2C-F72C-BD0B-FE35-0AD9F7B4549D}"/>
              </a:ext>
            </a:extLst>
          </p:cNvPr>
          <p:cNvGraphicFramePr>
            <a:graphicFrameLocks noGrp="1"/>
          </p:cNvGraphicFramePr>
          <p:nvPr>
            <p:extLst>
              <p:ext uri="{D42A27DB-BD31-4B8C-83A1-F6EECF244321}">
                <p14:modId xmlns:p14="http://schemas.microsoft.com/office/powerpoint/2010/main" val="1791004162"/>
              </p:ext>
            </p:extLst>
          </p:nvPr>
        </p:nvGraphicFramePr>
        <p:xfrm>
          <a:off x="0" y="1961964"/>
          <a:ext cx="11728176" cy="4896035"/>
        </p:xfrm>
        <a:graphic>
          <a:graphicData uri="http://schemas.openxmlformats.org/drawingml/2006/table">
            <a:tbl>
              <a:tblPr>
                <a:tableStyleId>{5C22544A-7EE6-4342-B048-85BDC9FD1C3A}</a:tableStyleId>
              </a:tblPr>
              <a:tblGrid>
                <a:gridCol w="1506003">
                  <a:extLst>
                    <a:ext uri="{9D8B030D-6E8A-4147-A177-3AD203B41FA5}">
                      <a16:colId xmlns:a16="http://schemas.microsoft.com/office/drawing/2014/main" val="1409858698"/>
                    </a:ext>
                  </a:extLst>
                </a:gridCol>
                <a:gridCol w="2425113">
                  <a:extLst>
                    <a:ext uri="{9D8B030D-6E8A-4147-A177-3AD203B41FA5}">
                      <a16:colId xmlns:a16="http://schemas.microsoft.com/office/drawing/2014/main" val="3540034981"/>
                    </a:ext>
                  </a:extLst>
                </a:gridCol>
                <a:gridCol w="1873647">
                  <a:extLst>
                    <a:ext uri="{9D8B030D-6E8A-4147-A177-3AD203B41FA5}">
                      <a16:colId xmlns:a16="http://schemas.microsoft.com/office/drawing/2014/main" val="1280422053"/>
                    </a:ext>
                  </a:extLst>
                </a:gridCol>
                <a:gridCol w="1910412">
                  <a:extLst>
                    <a:ext uri="{9D8B030D-6E8A-4147-A177-3AD203B41FA5}">
                      <a16:colId xmlns:a16="http://schemas.microsoft.com/office/drawing/2014/main" val="3501477611"/>
                    </a:ext>
                  </a:extLst>
                </a:gridCol>
                <a:gridCol w="2351584">
                  <a:extLst>
                    <a:ext uri="{9D8B030D-6E8A-4147-A177-3AD203B41FA5}">
                      <a16:colId xmlns:a16="http://schemas.microsoft.com/office/drawing/2014/main" val="3371468064"/>
                    </a:ext>
                  </a:extLst>
                </a:gridCol>
                <a:gridCol w="1661417">
                  <a:extLst>
                    <a:ext uri="{9D8B030D-6E8A-4147-A177-3AD203B41FA5}">
                      <a16:colId xmlns:a16="http://schemas.microsoft.com/office/drawing/2014/main" val="2955917124"/>
                    </a:ext>
                  </a:extLst>
                </a:gridCol>
              </a:tblGrid>
              <a:tr h="277592">
                <a:tc>
                  <a:txBody>
                    <a:bodyPr/>
                    <a:lstStyle/>
                    <a:p>
                      <a:pPr algn="ctr" fontAlgn="b"/>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endParaRPr lang="en-US" sz="1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136240653"/>
                  </a:ext>
                </a:extLst>
              </a:tr>
              <a:tr h="843187">
                <a:tc>
                  <a:txBody>
                    <a:bodyPr/>
                    <a:lstStyle/>
                    <a:p>
                      <a:pPr algn="ctr" fontAlgn="t"/>
                      <a:r>
                        <a:rPr lang="en-US" sz="1200" u="none" strike="noStrike">
                          <a:effectLst/>
                        </a:rPr>
                        <a:t>Information based on Active Licenses on This Date</a:t>
                      </a:r>
                      <a:endParaRPr lang="en-US" sz="1200" b="1" i="0" u="none" strike="noStrike">
                        <a:solidFill>
                          <a:srgbClr val="0070C0"/>
                        </a:solidFill>
                        <a:effectLst/>
                        <a:latin typeface="Calibri" panose="020F0502020204030204" pitchFamily="34" charset="0"/>
                      </a:endParaRPr>
                    </a:p>
                  </a:txBody>
                  <a:tcPr marL="0" marR="0" marT="0" marB="0"/>
                </a:tc>
                <a:tc>
                  <a:txBody>
                    <a:bodyPr/>
                    <a:lstStyle/>
                    <a:p>
                      <a:pPr algn="ctr" fontAlgn="t"/>
                      <a:r>
                        <a:rPr lang="en-US" sz="1200" u="none" strike="noStrike" dirty="0">
                          <a:effectLst/>
                        </a:rPr>
                        <a:t>Total Count of All SUD Tx Licenses</a:t>
                      </a:r>
                      <a:endParaRPr lang="en-US" sz="1200" b="1" i="0" u="none" strike="noStrike" dirty="0">
                        <a:solidFill>
                          <a:srgbClr val="0070C0"/>
                        </a:solidFill>
                        <a:effectLst/>
                        <a:latin typeface="Calibri" panose="020F0502020204030204" pitchFamily="34" charset="0"/>
                      </a:endParaRPr>
                    </a:p>
                  </a:txBody>
                  <a:tcPr marL="0" marR="0" marT="0" marB="0"/>
                </a:tc>
                <a:tc>
                  <a:txBody>
                    <a:bodyPr/>
                    <a:lstStyle/>
                    <a:p>
                      <a:pPr algn="ctr" fontAlgn="t"/>
                      <a:r>
                        <a:rPr lang="en-US" sz="1200" u="none" strike="noStrike">
                          <a:effectLst/>
                        </a:rPr>
                        <a:t>Total Residential Capacity of All Programs</a:t>
                      </a:r>
                      <a:endParaRPr lang="en-US" sz="1200" b="1" i="0" u="none" strike="noStrike">
                        <a:solidFill>
                          <a:srgbClr val="0070C0"/>
                        </a:solidFill>
                        <a:effectLst/>
                        <a:latin typeface="Calibri" panose="020F0502020204030204" pitchFamily="34" charset="0"/>
                      </a:endParaRPr>
                    </a:p>
                  </a:txBody>
                  <a:tcPr marL="0" marR="0" marT="0" marB="0"/>
                </a:tc>
                <a:tc>
                  <a:txBody>
                    <a:bodyPr/>
                    <a:lstStyle/>
                    <a:p>
                      <a:pPr algn="ctr" fontAlgn="t"/>
                      <a:r>
                        <a:rPr lang="en-US" sz="1200" u="none" strike="noStrike">
                          <a:effectLst/>
                        </a:rPr>
                        <a:t>Count of Residential SUD Tx Only Licenses</a:t>
                      </a:r>
                      <a:endParaRPr lang="en-US" sz="1200" b="1" i="0" u="none" strike="noStrike">
                        <a:solidFill>
                          <a:srgbClr val="0070C0"/>
                        </a:solidFill>
                        <a:effectLst/>
                        <a:latin typeface="Calibri" panose="020F0502020204030204" pitchFamily="34" charset="0"/>
                      </a:endParaRPr>
                    </a:p>
                  </a:txBody>
                  <a:tcPr marL="0" marR="0" marT="0" marB="0"/>
                </a:tc>
                <a:tc>
                  <a:txBody>
                    <a:bodyPr/>
                    <a:lstStyle/>
                    <a:p>
                      <a:pPr algn="ctr" fontAlgn="t"/>
                      <a:r>
                        <a:rPr lang="en-US" sz="1200" u="none" strike="noStrike">
                          <a:effectLst/>
                        </a:rPr>
                        <a:t>Count of Licenses Dually Licensed as Residential &amp; Non-Residential </a:t>
                      </a:r>
                      <a:endParaRPr lang="en-US" sz="1200" b="1" i="0" u="none" strike="noStrike">
                        <a:solidFill>
                          <a:srgbClr val="0070C0"/>
                        </a:solidFill>
                        <a:effectLst/>
                        <a:latin typeface="Calibri" panose="020F0502020204030204" pitchFamily="34" charset="0"/>
                      </a:endParaRPr>
                    </a:p>
                  </a:txBody>
                  <a:tcPr marL="0" marR="0" marT="0" marB="0"/>
                </a:tc>
                <a:tc>
                  <a:txBody>
                    <a:bodyPr/>
                    <a:lstStyle/>
                    <a:p>
                      <a:pPr algn="ctr" fontAlgn="t"/>
                      <a:r>
                        <a:rPr lang="en-US" sz="1200" u="none" strike="noStrike">
                          <a:effectLst/>
                        </a:rPr>
                        <a:t>Count of Non-Residential SUD Tx Only Licenses</a:t>
                      </a:r>
                      <a:endParaRPr lang="en-US" sz="1200" b="1" i="0" u="none" strike="noStrike">
                        <a:solidFill>
                          <a:srgbClr val="0070C0"/>
                        </a:solidFill>
                        <a:effectLst/>
                        <a:latin typeface="Calibri" panose="020F0502020204030204" pitchFamily="34" charset="0"/>
                      </a:endParaRPr>
                    </a:p>
                  </a:txBody>
                  <a:tcPr marL="0" marR="0" marT="0" marB="0"/>
                </a:tc>
                <a:extLst>
                  <a:ext uri="{0D108BD9-81ED-4DB2-BD59-A6C34878D82A}">
                    <a16:rowId xmlns:a16="http://schemas.microsoft.com/office/drawing/2014/main" val="205947605"/>
                  </a:ext>
                </a:extLst>
              </a:tr>
              <a:tr h="582944">
                <a:tc>
                  <a:txBody>
                    <a:bodyPr/>
                    <a:lstStyle/>
                    <a:p>
                      <a:pPr algn="ctr" fontAlgn="b"/>
                      <a:r>
                        <a:rPr lang="en-US" sz="1200" u="none" strike="noStrike">
                          <a:effectLst/>
                        </a:rPr>
                        <a:t>1/1/2022</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dirty="0">
                          <a:effectLst/>
                        </a:rPr>
                        <a:t>                                                                    461 </a:t>
                      </a:r>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a:effectLst/>
                        </a:rPr>
                        <a:t>                                           3,651 </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a:effectLst/>
                        </a:rPr>
                        <a:t>                                                66 </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a:effectLst/>
                        </a:rPr>
                        <a:t>                                                           49 </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a:effectLst/>
                        </a:rPr>
                        <a:t>346</a:t>
                      </a:r>
                      <a:endParaRPr lang="en-US" sz="1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505807848"/>
                  </a:ext>
                </a:extLst>
              </a:tr>
              <a:tr h="277592">
                <a:tc>
                  <a:txBody>
                    <a:bodyPr/>
                    <a:lstStyle/>
                    <a:p>
                      <a:pPr algn="ctr" fontAlgn="b"/>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42432194"/>
                  </a:ext>
                </a:extLst>
              </a:tr>
              <a:tr h="582944">
                <a:tc>
                  <a:txBody>
                    <a:bodyPr/>
                    <a:lstStyle/>
                    <a:p>
                      <a:pPr algn="ctr" fontAlgn="t"/>
                      <a:r>
                        <a:rPr lang="en-US" sz="1200" u="none" strike="noStrike">
                          <a:effectLst/>
                        </a:rPr>
                        <a:t>Calendar Year</a:t>
                      </a:r>
                      <a:endParaRPr lang="en-US" sz="1200" b="1" i="0" u="none" strike="noStrike">
                        <a:solidFill>
                          <a:srgbClr val="0070C0"/>
                        </a:solidFill>
                        <a:effectLst/>
                        <a:latin typeface="Calibri" panose="020F0502020204030204" pitchFamily="34" charset="0"/>
                      </a:endParaRPr>
                    </a:p>
                  </a:txBody>
                  <a:tcPr marL="0" marR="0" marT="0" marB="0"/>
                </a:tc>
                <a:tc>
                  <a:txBody>
                    <a:bodyPr/>
                    <a:lstStyle/>
                    <a:p>
                      <a:pPr algn="ctr" fontAlgn="t"/>
                      <a:r>
                        <a:rPr lang="en-US" sz="1200" u="none" strike="noStrike">
                          <a:effectLst/>
                        </a:rPr>
                        <a:t>SUD Tx License Type</a:t>
                      </a:r>
                      <a:endParaRPr lang="en-US" sz="1200" b="1" i="0" u="none" strike="noStrike">
                        <a:solidFill>
                          <a:srgbClr val="0070C0"/>
                        </a:solidFill>
                        <a:effectLst/>
                        <a:latin typeface="Calibri" panose="020F0502020204030204" pitchFamily="34" charset="0"/>
                      </a:endParaRPr>
                    </a:p>
                  </a:txBody>
                  <a:tcPr marL="0" marR="0" marT="0" marB="0"/>
                </a:tc>
                <a:tc>
                  <a:txBody>
                    <a:bodyPr/>
                    <a:lstStyle/>
                    <a:p>
                      <a:pPr algn="ctr" fontAlgn="t"/>
                      <a:r>
                        <a:rPr lang="en-US" sz="1200" u="none" strike="noStrike">
                          <a:effectLst/>
                        </a:rPr>
                        <a:t>Licenses Active on Jan. 1st</a:t>
                      </a:r>
                      <a:endParaRPr lang="en-US" sz="1200" b="1" i="0" u="none" strike="noStrike">
                        <a:solidFill>
                          <a:srgbClr val="0070C0"/>
                        </a:solidFill>
                        <a:effectLst/>
                        <a:latin typeface="Calibri" panose="020F0502020204030204" pitchFamily="34" charset="0"/>
                      </a:endParaRPr>
                    </a:p>
                  </a:txBody>
                  <a:tcPr marL="0" marR="0" marT="0" marB="0"/>
                </a:tc>
                <a:tc>
                  <a:txBody>
                    <a:bodyPr/>
                    <a:lstStyle/>
                    <a:p>
                      <a:pPr algn="ctr" fontAlgn="t"/>
                      <a:r>
                        <a:rPr lang="en-US" sz="1200" u="none" strike="noStrike">
                          <a:effectLst/>
                        </a:rPr>
                        <a:t>Licenses Opened During Calendar Year </a:t>
                      </a:r>
                      <a:endParaRPr lang="en-US" sz="1200" b="1" i="0" u="none" strike="noStrike">
                        <a:solidFill>
                          <a:srgbClr val="0070C0"/>
                        </a:solidFill>
                        <a:effectLst/>
                        <a:latin typeface="Calibri" panose="020F0502020204030204" pitchFamily="34" charset="0"/>
                      </a:endParaRPr>
                    </a:p>
                  </a:txBody>
                  <a:tcPr marL="0" marR="0" marT="0" marB="0"/>
                </a:tc>
                <a:tc>
                  <a:txBody>
                    <a:bodyPr/>
                    <a:lstStyle/>
                    <a:p>
                      <a:pPr algn="ctr" fontAlgn="t"/>
                      <a:r>
                        <a:rPr lang="en-US" sz="1200" u="none" strike="noStrike">
                          <a:effectLst/>
                        </a:rPr>
                        <a:t>Licenses Closed During Calendar Year </a:t>
                      </a:r>
                      <a:endParaRPr lang="en-US" sz="1200" b="1" i="0" u="none" strike="noStrike">
                        <a:solidFill>
                          <a:srgbClr val="0070C0"/>
                        </a:solidFill>
                        <a:effectLst/>
                        <a:latin typeface="Calibri" panose="020F0502020204030204" pitchFamily="34" charset="0"/>
                      </a:endParaRPr>
                    </a:p>
                  </a:txBody>
                  <a:tcPr marL="0" marR="0" marT="0" marB="0"/>
                </a:tc>
                <a:tc>
                  <a:txBody>
                    <a:bodyPr/>
                    <a:lstStyle/>
                    <a:p>
                      <a:pPr algn="ctr" fontAlgn="t"/>
                      <a:r>
                        <a:rPr lang="en-US" sz="1200" b="1" u="none" strike="noStrike" dirty="0">
                          <a:effectLst/>
                          <a:highlight>
                            <a:srgbClr val="FFFF00"/>
                          </a:highlight>
                        </a:rPr>
                        <a:t>Net Change Number of Licenses in Calendar Year</a:t>
                      </a:r>
                      <a:endParaRPr lang="en-US" sz="1200" b="1" i="0" u="none" strike="noStrike" dirty="0">
                        <a:solidFill>
                          <a:srgbClr val="0070C0"/>
                        </a:solidFill>
                        <a:effectLst/>
                        <a:highlight>
                          <a:srgbClr val="FFFF00"/>
                        </a:highlight>
                        <a:latin typeface="Calibri" panose="020F0502020204030204" pitchFamily="34" charset="0"/>
                      </a:endParaRPr>
                    </a:p>
                  </a:txBody>
                  <a:tcPr marL="0" marR="0" marT="0" marB="0"/>
                </a:tc>
                <a:extLst>
                  <a:ext uri="{0D108BD9-81ED-4DB2-BD59-A6C34878D82A}">
                    <a16:rowId xmlns:a16="http://schemas.microsoft.com/office/drawing/2014/main" val="2907947370"/>
                  </a:ext>
                </a:extLst>
              </a:tr>
              <a:tr h="582944">
                <a:tc>
                  <a:txBody>
                    <a:bodyPr/>
                    <a:lstStyle/>
                    <a:p>
                      <a:pPr algn="ctr" fontAlgn="b"/>
                      <a:r>
                        <a:rPr lang="en-US" sz="1200" u="none" strike="noStrike">
                          <a:effectLst/>
                        </a:rPr>
                        <a:t>2022</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a:effectLst/>
                        </a:rPr>
                        <a:t>All SUD Tx Licenses</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dirty="0">
                          <a:effectLst/>
                        </a:rPr>
                        <a:t>                                               461 </a:t>
                      </a:r>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a:effectLst/>
                        </a:rPr>
                        <a:t>                                                33 </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a:effectLst/>
                        </a:rPr>
                        <a:t>                                                           58 </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dirty="0">
                          <a:effectLst/>
                          <a:highlight>
                            <a:srgbClr val="FFFF00"/>
                          </a:highlight>
                        </a:rPr>
                        <a:t>-25</a:t>
                      </a:r>
                      <a:endParaRPr lang="en-US" sz="1200" b="0" i="0" u="none" strike="noStrike" dirty="0">
                        <a:solidFill>
                          <a:srgbClr val="000000"/>
                        </a:solidFill>
                        <a:effectLst/>
                        <a:highlight>
                          <a:srgbClr val="FFFF00"/>
                        </a:highlight>
                        <a:latin typeface="Calibri" panose="020F0502020204030204" pitchFamily="34" charset="0"/>
                      </a:endParaRPr>
                    </a:p>
                  </a:txBody>
                  <a:tcPr marL="0" marR="0" marT="0" marB="0" anchor="b"/>
                </a:tc>
                <a:extLst>
                  <a:ext uri="{0D108BD9-81ED-4DB2-BD59-A6C34878D82A}">
                    <a16:rowId xmlns:a16="http://schemas.microsoft.com/office/drawing/2014/main" val="3337283831"/>
                  </a:ext>
                </a:extLst>
              </a:tr>
              <a:tr h="582944">
                <a:tc>
                  <a:txBody>
                    <a:bodyPr/>
                    <a:lstStyle/>
                    <a:p>
                      <a:pPr algn="ctr" fontAlgn="b"/>
                      <a:r>
                        <a:rPr lang="en-US" sz="1200" u="none" strike="noStrike">
                          <a:effectLst/>
                        </a:rPr>
                        <a:t>2022</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a:effectLst/>
                        </a:rPr>
                        <a:t>Non-Residential SUD Tx Only</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a:effectLst/>
                        </a:rPr>
                        <a:t>                                               346 </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a:effectLst/>
                        </a:rPr>
                        <a:t>                                                31 </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a:effectLst/>
                        </a:rPr>
                        <a:t>                                                           49 </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a:effectLst/>
                        </a:rPr>
                        <a:t>-18</a:t>
                      </a:r>
                      <a:endParaRPr lang="en-US" sz="1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131752476"/>
                  </a:ext>
                </a:extLst>
              </a:tr>
              <a:tr h="582944">
                <a:tc>
                  <a:txBody>
                    <a:bodyPr/>
                    <a:lstStyle/>
                    <a:p>
                      <a:pPr algn="ctr" fontAlgn="b"/>
                      <a:r>
                        <a:rPr lang="en-US" sz="1200" u="none" strike="noStrike">
                          <a:effectLst/>
                        </a:rPr>
                        <a:t>2022</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a:effectLst/>
                        </a:rPr>
                        <a:t>Programs Dually Licensed as Residential &amp; Non-Residential</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a:effectLst/>
                        </a:rPr>
                        <a:t>                                                 49 </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a:effectLst/>
                        </a:rPr>
                        <a:t>                                                  1 </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a:effectLst/>
                        </a:rPr>
                        <a:t>                                                            -   </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040275150"/>
                  </a:ext>
                </a:extLst>
              </a:tr>
              <a:tr h="582944">
                <a:tc>
                  <a:txBody>
                    <a:bodyPr/>
                    <a:lstStyle/>
                    <a:p>
                      <a:pPr algn="ctr" fontAlgn="b"/>
                      <a:r>
                        <a:rPr lang="en-US" sz="1200" u="none" strike="noStrike">
                          <a:effectLst/>
                        </a:rPr>
                        <a:t>2022</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a:effectLst/>
                        </a:rPr>
                        <a:t>Residential SUD Tx Only</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dirty="0">
                          <a:effectLst/>
                        </a:rPr>
                        <a:t>                                                 66 </a:t>
                      </a:r>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a:effectLst/>
                        </a:rPr>
                        <a:t>                                                              9 </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dirty="0">
                          <a:effectLst/>
                        </a:rPr>
                        <a:t>-8</a:t>
                      </a:r>
                      <a:endParaRPr lang="en-US"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927951478"/>
                  </a:ext>
                </a:extLst>
              </a:tr>
            </a:tbl>
          </a:graphicData>
        </a:graphic>
      </p:graphicFrame>
    </p:spTree>
    <p:extLst>
      <p:ext uri="{BB962C8B-B14F-4D97-AF65-F5344CB8AC3E}">
        <p14:creationId xmlns:p14="http://schemas.microsoft.com/office/powerpoint/2010/main" val="1107769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789A57-3518-1630-59DE-739D122D29C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6A22861-D273-442E-D91F-CD563A302012}"/>
              </a:ext>
            </a:extLst>
          </p:cNvPr>
          <p:cNvSpPr>
            <a:spLocks noGrp="1"/>
          </p:cNvSpPr>
          <p:nvPr>
            <p:ph type="title"/>
          </p:nvPr>
        </p:nvSpPr>
        <p:spPr>
          <a:xfrm>
            <a:off x="838200" y="1272745"/>
            <a:ext cx="10515600" cy="689219"/>
          </a:xfrm>
        </p:spPr>
        <p:txBody>
          <a:bodyPr>
            <a:normAutofit fontScale="90000"/>
          </a:bodyPr>
          <a:lstStyle/>
          <a:p>
            <a:r>
              <a:rPr lang="en-US" dirty="0"/>
              <a:t>DHS Licensing Data 2023</a:t>
            </a:r>
          </a:p>
        </p:txBody>
      </p:sp>
      <p:graphicFrame>
        <p:nvGraphicFramePr>
          <p:cNvPr id="5" name="Table 4">
            <a:extLst>
              <a:ext uri="{FF2B5EF4-FFF2-40B4-BE49-F238E27FC236}">
                <a16:creationId xmlns:a16="http://schemas.microsoft.com/office/drawing/2014/main" id="{20EAA694-FD40-24AF-92EA-D8616C2D56D6}"/>
              </a:ext>
            </a:extLst>
          </p:cNvPr>
          <p:cNvGraphicFramePr>
            <a:graphicFrameLocks noGrp="1"/>
          </p:cNvGraphicFramePr>
          <p:nvPr>
            <p:extLst>
              <p:ext uri="{D42A27DB-BD31-4B8C-83A1-F6EECF244321}">
                <p14:modId xmlns:p14="http://schemas.microsoft.com/office/powerpoint/2010/main" val="245175459"/>
              </p:ext>
            </p:extLst>
          </p:nvPr>
        </p:nvGraphicFramePr>
        <p:xfrm>
          <a:off x="0" y="1961964"/>
          <a:ext cx="11728176" cy="4167120"/>
        </p:xfrm>
        <a:graphic>
          <a:graphicData uri="http://schemas.openxmlformats.org/drawingml/2006/table">
            <a:tbl>
              <a:tblPr>
                <a:tableStyleId>{5C22544A-7EE6-4342-B048-85BDC9FD1C3A}</a:tableStyleId>
              </a:tblPr>
              <a:tblGrid>
                <a:gridCol w="1506003">
                  <a:extLst>
                    <a:ext uri="{9D8B030D-6E8A-4147-A177-3AD203B41FA5}">
                      <a16:colId xmlns:a16="http://schemas.microsoft.com/office/drawing/2014/main" val="1409858698"/>
                    </a:ext>
                  </a:extLst>
                </a:gridCol>
                <a:gridCol w="2425113">
                  <a:extLst>
                    <a:ext uri="{9D8B030D-6E8A-4147-A177-3AD203B41FA5}">
                      <a16:colId xmlns:a16="http://schemas.microsoft.com/office/drawing/2014/main" val="3540034981"/>
                    </a:ext>
                  </a:extLst>
                </a:gridCol>
                <a:gridCol w="1873647">
                  <a:extLst>
                    <a:ext uri="{9D8B030D-6E8A-4147-A177-3AD203B41FA5}">
                      <a16:colId xmlns:a16="http://schemas.microsoft.com/office/drawing/2014/main" val="1280422053"/>
                    </a:ext>
                  </a:extLst>
                </a:gridCol>
                <a:gridCol w="1910412">
                  <a:extLst>
                    <a:ext uri="{9D8B030D-6E8A-4147-A177-3AD203B41FA5}">
                      <a16:colId xmlns:a16="http://schemas.microsoft.com/office/drawing/2014/main" val="3501477611"/>
                    </a:ext>
                  </a:extLst>
                </a:gridCol>
                <a:gridCol w="2351584">
                  <a:extLst>
                    <a:ext uri="{9D8B030D-6E8A-4147-A177-3AD203B41FA5}">
                      <a16:colId xmlns:a16="http://schemas.microsoft.com/office/drawing/2014/main" val="3371468064"/>
                    </a:ext>
                  </a:extLst>
                </a:gridCol>
                <a:gridCol w="1661417">
                  <a:extLst>
                    <a:ext uri="{9D8B030D-6E8A-4147-A177-3AD203B41FA5}">
                      <a16:colId xmlns:a16="http://schemas.microsoft.com/office/drawing/2014/main" val="2955917124"/>
                    </a:ext>
                  </a:extLst>
                </a:gridCol>
              </a:tblGrid>
              <a:tr h="277592">
                <a:tc>
                  <a:txBody>
                    <a:bodyPr/>
                    <a:lstStyle/>
                    <a:p>
                      <a:pPr algn="ctr" fontAlgn="b"/>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endParaRPr lang="en-US" sz="1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136240653"/>
                  </a:ext>
                </a:extLst>
              </a:tr>
              <a:tr h="277592">
                <a:tc>
                  <a:txBody>
                    <a:bodyPr/>
                    <a:lstStyle/>
                    <a:p>
                      <a:pPr algn="ctr" fontAlgn="t"/>
                      <a:r>
                        <a:rPr lang="en-US" sz="1200" u="none" strike="noStrike">
                          <a:effectLst/>
                        </a:rPr>
                        <a:t>Information based on Active Licenses on This Date</a:t>
                      </a:r>
                      <a:endParaRPr lang="en-US" sz="1200" b="1" i="0" u="none" strike="noStrike">
                        <a:solidFill>
                          <a:srgbClr val="0070C0"/>
                        </a:solidFill>
                        <a:effectLst/>
                        <a:latin typeface="Calibri" panose="020F0502020204030204" pitchFamily="34" charset="0"/>
                      </a:endParaRPr>
                    </a:p>
                  </a:txBody>
                  <a:tcPr marL="0" marR="0" marT="0" marB="0"/>
                </a:tc>
                <a:tc>
                  <a:txBody>
                    <a:bodyPr/>
                    <a:lstStyle/>
                    <a:p>
                      <a:pPr algn="ctr" fontAlgn="t"/>
                      <a:r>
                        <a:rPr lang="en-US" sz="1200" u="none" strike="noStrike">
                          <a:effectLst/>
                        </a:rPr>
                        <a:t>Total Count of All SUD Tx Licenses</a:t>
                      </a:r>
                      <a:endParaRPr lang="en-US" sz="1200" b="1" i="0" u="none" strike="noStrike">
                        <a:solidFill>
                          <a:srgbClr val="0070C0"/>
                        </a:solidFill>
                        <a:effectLst/>
                        <a:latin typeface="Calibri" panose="020F0502020204030204" pitchFamily="34" charset="0"/>
                      </a:endParaRPr>
                    </a:p>
                  </a:txBody>
                  <a:tcPr marL="0" marR="0" marT="0" marB="0"/>
                </a:tc>
                <a:tc>
                  <a:txBody>
                    <a:bodyPr/>
                    <a:lstStyle/>
                    <a:p>
                      <a:pPr algn="ctr" fontAlgn="t"/>
                      <a:r>
                        <a:rPr lang="en-US" sz="1200" u="none" strike="noStrike">
                          <a:effectLst/>
                        </a:rPr>
                        <a:t>Total Residential Capacity of All Programs</a:t>
                      </a:r>
                      <a:endParaRPr lang="en-US" sz="1200" b="1" i="0" u="none" strike="noStrike">
                        <a:solidFill>
                          <a:srgbClr val="0070C0"/>
                        </a:solidFill>
                        <a:effectLst/>
                        <a:latin typeface="Calibri" panose="020F0502020204030204" pitchFamily="34" charset="0"/>
                      </a:endParaRPr>
                    </a:p>
                  </a:txBody>
                  <a:tcPr marL="0" marR="0" marT="0" marB="0"/>
                </a:tc>
                <a:tc>
                  <a:txBody>
                    <a:bodyPr/>
                    <a:lstStyle/>
                    <a:p>
                      <a:pPr algn="ctr" fontAlgn="t"/>
                      <a:r>
                        <a:rPr lang="en-US" sz="1200" u="none" strike="noStrike">
                          <a:effectLst/>
                        </a:rPr>
                        <a:t>Count of Residential SUD Tx Only Licenses</a:t>
                      </a:r>
                      <a:endParaRPr lang="en-US" sz="1200" b="1" i="0" u="none" strike="noStrike">
                        <a:solidFill>
                          <a:srgbClr val="0070C0"/>
                        </a:solidFill>
                        <a:effectLst/>
                        <a:latin typeface="Calibri" panose="020F0502020204030204" pitchFamily="34" charset="0"/>
                      </a:endParaRPr>
                    </a:p>
                  </a:txBody>
                  <a:tcPr marL="0" marR="0" marT="0" marB="0"/>
                </a:tc>
                <a:tc>
                  <a:txBody>
                    <a:bodyPr/>
                    <a:lstStyle/>
                    <a:p>
                      <a:pPr algn="ctr" fontAlgn="t"/>
                      <a:r>
                        <a:rPr lang="en-US" sz="1200" u="none" strike="noStrike">
                          <a:effectLst/>
                        </a:rPr>
                        <a:t>Count of Licenses Dually Licensed as Residential &amp; Non-Residential </a:t>
                      </a:r>
                      <a:endParaRPr lang="en-US" sz="1200" b="1" i="0" u="none" strike="noStrike">
                        <a:solidFill>
                          <a:srgbClr val="0070C0"/>
                        </a:solidFill>
                        <a:effectLst/>
                        <a:latin typeface="Calibri" panose="020F0502020204030204" pitchFamily="34" charset="0"/>
                      </a:endParaRPr>
                    </a:p>
                  </a:txBody>
                  <a:tcPr marL="0" marR="0" marT="0" marB="0"/>
                </a:tc>
                <a:tc>
                  <a:txBody>
                    <a:bodyPr/>
                    <a:lstStyle/>
                    <a:p>
                      <a:pPr algn="ctr" fontAlgn="t"/>
                      <a:r>
                        <a:rPr lang="en-US" sz="1200" u="none" strike="noStrike">
                          <a:effectLst/>
                        </a:rPr>
                        <a:t>Count of Non-Residential SUD Tx Only Licenses</a:t>
                      </a:r>
                      <a:endParaRPr lang="en-US" sz="1200" b="1" i="0" u="none" strike="noStrike">
                        <a:solidFill>
                          <a:srgbClr val="0070C0"/>
                        </a:solidFill>
                        <a:effectLst/>
                        <a:latin typeface="Calibri" panose="020F0502020204030204" pitchFamily="34" charset="0"/>
                      </a:endParaRPr>
                    </a:p>
                  </a:txBody>
                  <a:tcPr marL="0" marR="0" marT="0" marB="0"/>
                </a:tc>
                <a:extLst>
                  <a:ext uri="{0D108BD9-81ED-4DB2-BD59-A6C34878D82A}">
                    <a16:rowId xmlns:a16="http://schemas.microsoft.com/office/drawing/2014/main" val="4137853925"/>
                  </a:ext>
                </a:extLst>
              </a:tr>
              <a:tr h="277592">
                <a:tc>
                  <a:txBody>
                    <a:bodyPr/>
                    <a:lstStyle/>
                    <a:p>
                      <a:pPr algn="ctr" fontAlgn="b"/>
                      <a:r>
                        <a:rPr lang="en-US" sz="1200" u="none" strike="noStrike" dirty="0">
                          <a:effectLst/>
                        </a:rPr>
                        <a:t>1/1/2023</a:t>
                      </a:r>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a:effectLst/>
                        </a:rPr>
                        <a:t>                                                                434 </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a:effectLst/>
                        </a:rPr>
                        <a:t>                                           3,658 </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a:effectLst/>
                        </a:rPr>
                        <a:t>                                                58 </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a:effectLst/>
                        </a:rPr>
                        <a:t>                                                           50 </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dirty="0">
                          <a:effectLst/>
                        </a:rPr>
                        <a:t>326</a:t>
                      </a:r>
                      <a:endParaRPr lang="en-US"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847343576"/>
                  </a:ext>
                </a:extLst>
              </a:tr>
              <a:tr h="277592">
                <a:tc>
                  <a:txBody>
                    <a:bodyPr/>
                    <a:lstStyle/>
                    <a:p>
                      <a:pPr algn="ctr" fontAlgn="b"/>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endParaRPr lang="en-US" sz="1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059554300"/>
                  </a:ext>
                </a:extLst>
              </a:tr>
              <a:tr h="277592">
                <a:tc>
                  <a:txBody>
                    <a:bodyPr/>
                    <a:lstStyle/>
                    <a:p>
                      <a:pPr algn="ctr" fontAlgn="t"/>
                      <a:r>
                        <a:rPr lang="en-US" sz="1200" u="none" strike="noStrike">
                          <a:effectLst/>
                        </a:rPr>
                        <a:t>Calendar Year</a:t>
                      </a:r>
                      <a:endParaRPr lang="en-US" sz="1200" b="1" i="0" u="none" strike="noStrike">
                        <a:solidFill>
                          <a:srgbClr val="0070C0"/>
                        </a:solidFill>
                        <a:effectLst/>
                        <a:latin typeface="Calibri" panose="020F0502020204030204" pitchFamily="34" charset="0"/>
                      </a:endParaRPr>
                    </a:p>
                  </a:txBody>
                  <a:tcPr marL="0" marR="0" marT="0" marB="0"/>
                </a:tc>
                <a:tc>
                  <a:txBody>
                    <a:bodyPr/>
                    <a:lstStyle/>
                    <a:p>
                      <a:pPr algn="ctr" fontAlgn="t"/>
                      <a:r>
                        <a:rPr lang="en-US" sz="1200" u="none" strike="noStrike">
                          <a:effectLst/>
                        </a:rPr>
                        <a:t>SUD Tx License Type</a:t>
                      </a:r>
                      <a:endParaRPr lang="en-US" sz="1200" b="1" i="0" u="none" strike="noStrike">
                        <a:solidFill>
                          <a:srgbClr val="0070C0"/>
                        </a:solidFill>
                        <a:effectLst/>
                        <a:latin typeface="Calibri" panose="020F0502020204030204" pitchFamily="34" charset="0"/>
                      </a:endParaRPr>
                    </a:p>
                  </a:txBody>
                  <a:tcPr marL="0" marR="0" marT="0" marB="0"/>
                </a:tc>
                <a:tc>
                  <a:txBody>
                    <a:bodyPr/>
                    <a:lstStyle/>
                    <a:p>
                      <a:pPr algn="ctr" fontAlgn="t"/>
                      <a:r>
                        <a:rPr lang="en-US" sz="1200" u="none" strike="noStrike">
                          <a:effectLst/>
                        </a:rPr>
                        <a:t>Licenses Active on Jan. 1st</a:t>
                      </a:r>
                      <a:endParaRPr lang="en-US" sz="1200" b="1" i="0" u="none" strike="noStrike">
                        <a:solidFill>
                          <a:srgbClr val="0070C0"/>
                        </a:solidFill>
                        <a:effectLst/>
                        <a:latin typeface="Calibri" panose="020F0502020204030204" pitchFamily="34" charset="0"/>
                      </a:endParaRPr>
                    </a:p>
                  </a:txBody>
                  <a:tcPr marL="0" marR="0" marT="0" marB="0"/>
                </a:tc>
                <a:tc>
                  <a:txBody>
                    <a:bodyPr/>
                    <a:lstStyle/>
                    <a:p>
                      <a:pPr algn="ctr" fontAlgn="t"/>
                      <a:r>
                        <a:rPr lang="en-US" sz="1200" u="none" strike="noStrike">
                          <a:effectLst/>
                        </a:rPr>
                        <a:t>Licenses Opened During Calendar Year </a:t>
                      </a:r>
                      <a:endParaRPr lang="en-US" sz="1200" b="1" i="0" u="none" strike="noStrike">
                        <a:solidFill>
                          <a:srgbClr val="0070C0"/>
                        </a:solidFill>
                        <a:effectLst/>
                        <a:latin typeface="Calibri" panose="020F0502020204030204" pitchFamily="34" charset="0"/>
                      </a:endParaRPr>
                    </a:p>
                  </a:txBody>
                  <a:tcPr marL="0" marR="0" marT="0" marB="0"/>
                </a:tc>
                <a:tc>
                  <a:txBody>
                    <a:bodyPr/>
                    <a:lstStyle/>
                    <a:p>
                      <a:pPr algn="ctr" fontAlgn="t"/>
                      <a:r>
                        <a:rPr lang="en-US" sz="1200" u="none" strike="noStrike">
                          <a:effectLst/>
                        </a:rPr>
                        <a:t>Licenses Closed During Calendar Year </a:t>
                      </a:r>
                      <a:endParaRPr lang="en-US" sz="1200" b="1" i="0" u="none" strike="noStrike">
                        <a:solidFill>
                          <a:srgbClr val="0070C0"/>
                        </a:solidFill>
                        <a:effectLst/>
                        <a:latin typeface="Calibri" panose="020F0502020204030204" pitchFamily="34" charset="0"/>
                      </a:endParaRPr>
                    </a:p>
                  </a:txBody>
                  <a:tcPr marL="0" marR="0" marT="0" marB="0"/>
                </a:tc>
                <a:tc>
                  <a:txBody>
                    <a:bodyPr/>
                    <a:lstStyle/>
                    <a:p>
                      <a:pPr algn="ctr" fontAlgn="t"/>
                      <a:r>
                        <a:rPr lang="en-US" sz="1200" b="1" u="none" strike="noStrike" dirty="0">
                          <a:effectLst/>
                          <a:highlight>
                            <a:srgbClr val="FFFF00"/>
                          </a:highlight>
                        </a:rPr>
                        <a:t>Net Change Number of Licenses in Calendar Year</a:t>
                      </a:r>
                      <a:endParaRPr lang="en-US" sz="1200" b="1" i="0" u="none" strike="noStrike" dirty="0">
                        <a:solidFill>
                          <a:srgbClr val="0070C0"/>
                        </a:solidFill>
                        <a:effectLst/>
                        <a:highlight>
                          <a:srgbClr val="FFFF00"/>
                        </a:highlight>
                        <a:latin typeface="Calibri" panose="020F0502020204030204" pitchFamily="34" charset="0"/>
                      </a:endParaRPr>
                    </a:p>
                  </a:txBody>
                  <a:tcPr marL="0" marR="0" marT="0" marB="0"/>
                </a:tc>
                <a:extLst>
                  <a:ext uri="{0D108BD9-81ED-4DB2-BD59-A6C34878D82A}">
                    <a16:rowId xmlns:a16="http://schemas.microsoft.com/office/drawing/2014/main" val="2649327838"/>
                  </a:ext>
                </a:extLst>
              </a:tr>
              <a:tr h="582944">
                <a:tc>
                  <a:txBody>
                    <a:bodyPr/>
                    <a:lstStyle/>
                    <a:p>
                      <a:pPr algn="ctr" fontAlgn="b"/>
                      <a:r>
                        <a:rPr lang="en-US" sz="1200" u="none" strike="noStrike" dirty="0">
                          <a:effectLst/>
                        </a:rPr>
                        <a:t>2023</a:t>
                      </a:r>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a:effectLst/>
                        </a:rPr>
                        <a:t>All SUD Tx Licenses</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a:effectLst/>
                        </a:rPr>
                        <a:t>                                               434 </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a:effectLst/>
                        </a:rPr>
                        <a:t>                                                38 </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dirty="0">
                          <a:effectLst/>
                        </a:rPr>
                        <a:t>                                                           58 </a:t>
                      </a:r>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dirty="0">
                          <a:effectLst/>
                          <a:highlight>
                            <a:srgbClr val="FFFF00"/>
                          </a:highlight>
                        </a:rPr>
                        <a:t>-20</a:t>
                      </a:r>
                      <a:endParaRPr lang="en-US" sz="1200" b="0" i="0" u="none" strike="noStrike" dirty="0">
                        <a:solidFill>
                          <a:srgbClr val="000000"/>
                        </a:solidFill>
                        <a:effectLst/>
                        <a:highlight>
                          <a:srgbClr val="FFFF00"/>
                        </a:highlight>
                        <a:latin typeface="Calibri" panose="020F0502020204030204" pitchFamily="34" charset="0"/>
                      </a:endParaRPr>
                    </a:p>
                  </a:txBody>
                  <a:tcPr marL="0" marR="0" marT="0" marB="0" anchor="b"/>
                </a:tc>
                <a:extLst>
                  <a:ext uri="{0D108BD9-81ED-4DB2-BD59-A6C34878D82A}">
                    <a16:rowId xmlns:a16="http://schemas.microsoft.com/office/drawing/2014/main" val="3337283831"/>
                  </a:ext>
                </a:extLst>
              </a:tr>
              <a:tr h="582944">
                <a:tc>
                  <a:txBody>
                    <a:bodyPr/>
                    <a:lstStyle/>
                    <a:p>
                      <a:pPr algn="ctr" fontAlgn="b"/>
                      <a:r>
                        <a:rPr lang="en-US" sz="1200" u="none" strike="noStrike">
                          <a:effectLst/>
                        </a:rPr>
                        <a:t>2023</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a:effectLst/>
                        </a:rPr>
                        <a:t>Non-Residential SUD Tx Only</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a:effectLst/>
                        </a:rPr>
                        <a:t>                                               326 </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a:effectLst/>
                        </a:rPr>
                        <a:t>                                                30 </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a:effectLst/>
                        </a:rPr>
                        <a:t>                                                           41 </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dirty="0">
                          <a:effectLst/>
                        </a:rPr>
                        <a:t>-11</a:t>
                      </a:r>
                      <a:endParaRPr lang="en-US"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131752476"/>
                  </a:ext>
                </a:extLst>
              </a:tr>
              <a:tr h="582944">
                <a:tc>
                  <a:txBody>
                    <a:bodyPr/>
                    <a:lstStyle/>
                    <a:p>
                      <a:pPr algn="ctr" fontAlgn="b"/>
                      <a:r>
                        <a:rPr lang="en-US" sz="1200" u="none" strike="noStrike">
                          <a:effectLst/>
                        </a:rPr>
                        <a:t>2023</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a:effectLst/>
                        </a:rPr>
                        <a:t>Programs Dually Licensed as Residential &amp; Non-Residential</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a:effectLst/>
                        </a:rPr>
                        <a:t>50</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a:effectLst/>
                        </a:rPr>
                        <a:t>5</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040275150"/>
                  </a:ext>
                </a:extLst>
              </a:tr>
              <a:tr h="582944">
                <a:tc>
                  <a:txBody>
                    <a:bodyPr/>
                    <a:lstStyle/>
                    <a:p>
                      <a:pPr algn="ctr" fontAlgn="b"/>
                      <a:r>
                        <a:rPr lang="en-US" sz="1200" u="none" strike="noStrike">
                          <a:effectLst/>
                        </a:rPr>
                        <a:t>2023</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a:effectLst/>
                        </a:rPr>
                        <a:t>Residential SUD Tx Only</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a:effectLst/>
                        </a:rPr>
                        <a:t>58</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a:effectLst/>
                        </a:rPr>
                        <a:t>5</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a:effectLst/>
                        </a:rPr>
                        <a:t>12</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dirty="0">
                          <a:effectLst/>
                        </a:rPr>
                        <a:t>-7</a:t>
                      </a:r>
                      <a:endParaRPr lang="en-US"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927951478"/>
                  </a:ext>
                </a:extLst>
              </a:tr>
            </a:tbl>
          </a:graphicData>
        </a:graphic>
      </p:graphicFrame>
    </p:spTree>
    <p:extLst>
      <p:ext uri="{BB962C8B-B14F-4D97-AF65-F5344CB8AC3E}">
        <p14:creationId xmlns:p14="http://schemas.microsoft.com/office/powerpoint/2010/main" val="3153166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A41CA5-3D9A-8013-51D9-B0FBC17253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C1A7D1-937E-D70F-7B65-0372E5DE238A}"/>
              </a:ext>
            </a:extLst>
          </p:cNvPr>
          <p:cNvSpPr>
            <a:spLocks noGrp="1"/>
          </p:cNvSpPr>
          <p:nvPr>
            <p:ph type="title"/>
          </p:nvPr>
        </p:nvSpPr>
        <p:spPr/>
        <p:txBody>
          <a:bodyPr/>
          <a:lstStyle/>
          <a:p>
            <a:r>
              <a:rPr lang="en-US" dirty="0"/>
              <a:t>SUD treatment landscape</a:t>
            </a:r>
          </a:p>
        </p:txBody>
      </p:sp>
      <p:sp>
        <p:nvSpPr>
          <p:cNvPr id="3" name="Content Placeholder 2">
            <a:extLst>
              <a:ext uri="{FF2B5EF4-FFF2-40B4-BE49-F238E27FC236}">
                <a16:creationId xmlns:a16="http://schemas.microsoft.com/office/drawing/2014/main" id="{54A8C9EB-61A9-46FD-5503-8FF279A42907}"/>
              </a:ext>
            </a:extLst>
          </p:cNvPr>
          <p:cNvSpPr>
            <a:spLocks noGrp="1"/>
          </p:cNvSpPr>
          <p:nvPr>
            <p:ph idx="1"/>
          </p:nvPr>
        </p:nvSpPr>
        <p:spPr/>
        <p:txBody>
          <a:bodyPr>
            <a:normAutofit fontScale="92500" lnSpcReduction="10000"/>
          </a:bodyPr>
          <a:lstStyle/>
          <a:p>
            <a:r>
              <a:rPr lang="en-US" b="1" u="sng" dirty="0"/>
              <a:t>45 net closures in two years </a:t>
            </a:r>
            <a:r>
              <a:rPr lang="en-US" dirty="0"/>
              <a:t>(116 licenses closed, 71 opened)</a:t>
            </a:r>
          </a:p>
          <a:p>
            <a:r>
              <a:rPr lang="en-US" dirty="0"/>
              <a:t>Legacy Programs Closed</a:t>
            </a:r>
          </a:p>
          <a:p>
            <a:pPr lvl="1"/>
            <a:r>
              <a:rPr lang="en-US" dirty="0"/>
              <a:t>2 programs opened in the 1970’s; 5 programs opened in the 1980’s</a:t>
            </a:r>
          </a:p>
          <a:p>
            <a:r>
              <a:rPr lang="en-US" dirty="0"/>
              <a:t>Adolescent Programs</a:t>
            </a:r>
          </a:p>
          <a:p>
            <a:pPr lvl="1"/>
            <a:r>
              <a:rPr lang="en-US" dirty="0"/>
              <a:t>At least 6 have closed in the last two years</a:t>
            </a:r>
          </a:p>
          <a:p>
            <a:r>
              <a:rPr lang="en-US" dirty="0"/>
              <a:t>Impact on Greater MN</a:t>
            </a:r>
          </a:p>
          <a:p>
            <a:pPr lvl="1"/>
            <a:r>
              <a:rPr lang="en-US" dirty="0"/>
              <a:t>2022</a:t>
            </a:r>
          </a:p>
          <a:p>
            <a:pPr lvl="2"/>
            <a:r>
              <a:rPr lang="en-US" dirty="0"/>
              <a:t>42% of full closures were outside of the 7 county metro area</a:t>
            </a:r>
          </a:p>
          <a:p>
            <a:pPr lvl="1"/>
            <a:r>
              <a:rPr lang="en-US" dirty="0"/>
              <a:t>2023</a:t>
            </a:r>
          </a:p>
          <a:p>
            <a:pPr lvl="2"/>
            <a:r>
              <a:rPr lang="en-US" dirty="0"/>
              <a:t>41% of full closures were outside of the 7 county metro area</a:t>
            </a:r>
          </a:p>
          <a:p>
            <a:pPr lvl="2"/>
            <a:r>
              <a:rPr lang="en-US" dirty="0"/>
              <a:t>63% (5 of 8) of full Residential closures were outside of the 7 county metro area</a:t>
            </a:r>
          </a:p>
          <a:p>
            <a:pPr lvl="2"/>
            <a:endParaRPr lang="en-US" dirty="0"/>
          </a:p>
          <a:p>
            <a:pPr lvl="1"/>
            <a:endParaRPr lang="en-US" dirty="0"/>
          </a:p>
          <a:p>
            <a:pPr lvl="1"/>
            <a:endParaRPr lang="en-US" dirty="0"/>
          </a:p>
        </p:txBody>
      </p:sp>
    </p:spTree>
    <p:extLst>
      <p:ext uri="{BB962C8B-B14F-4D97-AF65-F5344CB8AC3E}">
        <p14:creationId xmlns:p14="http://schemas.microsoft.com/office/powerpoint/2010/main" val="3109097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929F1-C9F2-5C07-D75A-D000E13428ED}"/>
              </a:ext>
            </a:extLst>
          </p:cNvPr>
          <p:cNvSpPr>
            <a:spLocks noGrp="1"/>
          </p:cNvSpPr>
          <p:nvPr>
            <p:ph type="title"/>
          </p:nvPr>
        </p:nvSpPr>
        <p:spPr/>
        <p:txBody>
          <a:bodyPr/>
          <a:lstStyle/>
          <a:p>
            <a:r>
              <a:rPr lang="en-US" dirty="0"/>
              <a:t>Join the conversation: SUD workforce Survey.</a:t>
            </a:r>
          </a:p>
        </p:txBody>
      </p:sp>
      <p:sp>
        <p:nvSpPr>
          <p:cNvPr id="4" name="Text Placeholder 3">
            <a:extLst>
              <a:ext uri="{FF2B5EF4-FFF2-40B4-BE49-F238E27FC236}">
                <a16:creationId xmlns:a16="http://schemas.microsoft.com/office/drawing/2014/main" id="{78F67876-BABF-24FA-B783-C462AC386BD0}"/>
              </a:ext>
            </a:extLst>
          </p:cNvPr>
          <p:cNvSpPr>
            <a:spLocks noGrp="1"/>
          </p:cNvSpPr>
          <p:nvPr>
            <p:ph type="body" sz="half" idx="2"/>
          </p:nvPr>
        </p:nvSpPr>
        <p:spPr/>
        <p:txBody>
          <a:bodyPr>
            <a:normAutofit/>
          </a:bodyPr>
          <a:lstStyle/>
          <a:p>
            <a:pPr marL="285750" indent="-285750">
              <a:buFont typeface="Arial" panose="020B0604020202020204" pitchFamily="34" charset="0"/>
              <a:buChar char="•"/>
            </a:pPr>
            <a:r>
              <a:rPr lang="en-US" sz="1800" b="0" i="0" dirty="0">
                <a:solidFill>
                  <a:srgbClr val="202124"/>
                </a:solidFill>
                <a:effectLst/>
                <a:latin typeface="docs-Roboto"/>
              </a:rPr>
              <a:t> Collected </a:t>
            </a:r>
            <a:r>
              <a:rPr lang="en-US" sz="1800" dirty="0">
                <a:solidFill>
                  <a:srgbClr val="202124"/>
                </a:solidFill>
                <a:latin typeface="docs-Roboto"/>
              </a:rPr>
              <a:t>responses </a:t>
            </a:r>
            <a:r>
              <a:rPr lang="en-US" sz="1800" b="0" i="0" dirty="0">
                <a:solidFill>
                  <a:srgbClr val="202124"/>
                </a:solidFill>
                <a:effectLst/>
                <a:latin typeface="docs-Roboto"/>
              </a:rPr>
              <a:t>from </a:t>
            </a:r>
            <a:r>
              <a:rPr lang="en-US" sz="1800" b="1" i="0" dirty="0">
                <a:solidFill>
                  <a:srgbClr val="202124"/>
                </a:solidFill>
                <a:effectLst/>
                <a:latin typeface="docs-Roboto"/>
              </a:rPr>
              <a:t>627</a:t>
            </a:r>
            <a:r>
              <a:rPr lang="en-US" sz="1800" b="0" i="0" dirty="0">
                <a:solidFill>
                  <a:srgbClr val="202124"/>
                </a:solidFill>
                <a:effectLst/>
                <a:latin typeface="docs-Roboto"/>
              </a:rPr>
              <a:t> people that work in Substance Use Disorder treatment and recovery in MN.</a:t>
            </a:r>
          </a:p>
          <a:p>
            <a:pPr marL="285750" indent="-285750">
              <a:buFont typeface="Arial" panose="020B0604020202020204" pitchFamily="34" charset="0"/>
              <a:buChar char="•"/>
            </a:pPr>
            <a:r>
              <a:rPr lang="en-US" sz="1800" dirty="0">
                <a:solidFill>
                  <a:srgbClr val="202124"/>
                </a:solidFill>
                <a:latin typeface="docs-Roboto"/>
              </a:rPr>
              <a:t>Responses from 137 different zip codes</a:t>
            </a:r>
          </a:p>
          <a:p>
            <a:pPr marL="285750" indent="-285750">
              <a:buFont typeface="Arial" panose="020B0604020202020204" pitchFamily="34" charset="0"/>
              <a:buChar char="•"/>
            </a:pPr>
            <a:r>
              <a:rPr lang="en-US" sz="1800" b="0" i="0" dirty="0">
                <a:solidFill>
                  <a:srgbClr val="202124"/>
                </a:solidFill>
                <a:effectLst/>
                <a:latin typeface="docs-Roboto"/>
              </a:rPr>
              <a:t> 77% of respondents were direct care staff (counselors, nurses, techs, </a:t>
            </a:r>
            <a:r>
              <a:rPr lang="en-US" sz="1800" b="0" i="0" dirty="0" err="1">
                <a:solidFill>
                  <a:srgbClr val="202124"/>
                </a:solidFill>
                <a:effectLst/>
                <a:latin typeface="docs-Roboto"/>
              </a:rPr>
              <a:t>etc</a:t>
            </a:r>
            <a:r>
              <a:rPr lang="en-US" sz="1800" b="0" i="0" dirty="0">
                <a:solidFill>
                  <a:srgbClr val="202124"/>
                </a:solidFill>
                <a:effectLst/>
                <a:latin typeface="docs-Roboto"/>
              </a:rPr>
              <a:t>)</a:t>
            </a:r>
          </a:p>
          <a:p>
            <a:pPr marL="285750" indent="-285750">
              <a:buFont typeface="Arial" panose="020B0604020202020204" pitchFamily="34" charset="0"/>
              <a:buChar char="•"/>
            </a:pPr>
            <a:endParaRPr lang="en-US" sz="1800" dirty="0"/>
          </a:p>
        </p:txBody>
      </p:sp>
      <p:pic>
        <p:nvPicPr>
          <p:cNvPr id="2054" name="Picture 6" descr="Forms response chart. Question title: How long have your worked in the SUD field . Number of responses: 625 responses.">
            <a:extLst>
              <a:ext uri="{FF2B5EF4-FFF2-40B4-BE49-F238E27FC236}">
                <a16:creationId xmlns:a16="http://schemas.microsoft.com/office/drawing/2014/main" id="{EE737811-27A9-DB01-04C0-0F9A7A739E7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83187" y="1797269"/>
            <a:ext cx="6775421" cy="3689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6101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99" name="Rectangle 3098">
            <a:extLst>
              <a:ext uri="{FF2B5EF4-FFF2-40B4-BE49-F238E27FC236}">
                <a16:creationId xmlns:a16="http://schemas.microsoft.com/office/drawing/2014/main" id="{3BA513B0-82FF-4F41-8178-885375D1C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Forms response chart. Question title: Burnout: In the past 12 months, have you considered leaving the SUD field?. Number of responses: 625 responses.">
            <a:extLst>
              <a:ext uri="{FF2B5EF4-FFF2-40B4-BE49-F238E27FC236}">
                <a16:creationId xmlns:a16="http://schemas.microsoft.com/office/drawing/2014/main" id="{5FD105CD-450B-C930-09B3-DD82DD8EF3F4}"/>
              </a:ext>
            </a:extLst>
          </p:cNvPr>
          <p:cNvPicPr>
            <a:picLocks noGrp="1" noChangeAspect="1" noChangeArrowheads="1"/>
          </p:cNvPicPr>
          <p:nvPr>
            <p:ph type="pic" idx="1"/>
          </p:nvPr>
        </p:nvPicPr>
        <p:blipFill rotWithShape="1">
          <a:blip r:embed="rId3">
            <a:extLst>
              <a:ext uri="{28A0092B-C50C-407E-A947-70E740481C1C}">
                <a14:useLocalDpi xmlns:a14="http://schemas.microsoft.com/office/drawing/2010/main" val="0"/>
              </a:ext>
            </a:extLst>
          </a:blip>
          <a:srcRect t="9130" r="-1" b="-1"/>
          <a:stretch/>
        </p:blipFill>
        <p:spPr bwMode="auto">
          <a:xfrm>
            <a:off x="-1" y="10"/>
            <a:ext cx="12228129" cy="4666928"/>
          </a:xfrm>
          <a:prstGeom prst="rect">
            <a:avLst/>
          </a:prstGeom>
          <a:noFill/>
          <a:extLst>
            <a:ext uri="{909E8E84-426E-40DD-AFC4-6F175D3DCCD1}">
              <a14:hiddenFill xmlns:a14="http://schemas.microsoft.com/office/drawing/2010/main">
                <a:solidFill>
                  <a:srgbClr val="FFFFFF"/>
                </a:solidFill>
              </a14:hiddenFill>
            </a:ext>
          </a:extLst>
        </p:spPr>
      </p:pic>
      <p:grpSp>
        <p:nvGrpSpPr>
          <p:cNvPr id="3101" name="Group 3100">
            <a:extLst>
              <a:ext uri="{FF2B5EF4-FFF2-40B4-BE49-F238E27FC236}">
                <a16:creationId xmlns:a16="http://schemas.microsoft.com/office/drawing/2014/main" id="{93DB8501-F9F2-4ACD-B56A-9019CD5006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2987478"/>
            <a:ext cx="12228128" cy="1828800"/>
            <a:chOff x="-305" y="2987478"/>
            <a:chExt cx="12188952" cy="1828800"/>
          </a:xfrm>
        </p:grpSpPr>
        <p:sp>
          <p:nvSpPr>
            <p:cNvPr id="3102" name="Freeform: Shape 3101">
              <a:extLst>
                <a:ext uri="{FF2B5EF4-FFF2-40B4-BE49-F238E27FC236}">
                  <a16:creationId xmlns:a16="http://schemas.microsoft.com/office/drawing/2014/main" id="{DD03A94A-ADF5-4334-86B1-DBA5F70ACD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3103" name="Freeform: Shape 3102">
              <a:extLst>
                <a:ext uri="{FF2B5EF4-FFF2-40B4-BE49-F238E27FC236}">
                  <a16:creationId xmlns:a16="http://schemas.microsoft.com/office/drawing/2014/main" id="{385A18E1-CBE3-4BBD-B1B7-CDBCA685E0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3104" name="Freeform: Shape 3103">
              <a:extLst>
                <a:ext uri="{FF2B5EF4-FFF2-40B4-BE49-F238E27FC236}">
                  <a16:creationId xmlns:a16="http://schemas.microsoft.com/office/drawing/2014/main" id="{133EDCAA-1D6C-4710-9DA1-C7FC946D8E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3105" name="Freeform: Shape 3104">
              <a:extLst>
                <a:ext uri="{FF2B5EF4-FFF2-40B4-BE49-F238E27FC236}">
                  <a16:creationId xmlns:a16="http://schemas.microsoft.com/office/drawing/2014/main" id="{3916FBF2-1CC9-460D-A42B-FB77E515EC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grpSp>
      <p:sp>
        <p:nvSpPr>
          <p:cNvPr id="2" name="Title 1">
            <a:extLst>
              <a:ext uri="{FF2B5EF4-FFF2-40B4-BE49-F238E27FC236}">
                <a16:creationId xmlns:a16="http://schemas.microsoft.com/office/drawing/2014/main" id="{DBCE9680-88AC-332B-284D-0173BDF1CD04}"/>
              </a:ext>
            </a:extLst>
          </p:cNvPr>
          <p:cNvSpPr>
            <a:spLocks noGrp="1"/>
          </p:cNvSpPr>
          <p:nvPr>
            <p:ph type="title"/>
          </p:nvPr>
        </p:nvSpPr>
        <p:spPr>
          <a:xfrm>
            <a:off x="804672" y="4551037"/>
            <a:ext cx="5021782" cy="1509931"/>
          </a:xfrm>
        </p:spPr>
        <p:txBody>
          <a:bodyPr vert="horz" lIns="91440" tIns="45720" rIns="91440" bIns="45720" rtlCol="0" anchor="ctr">
            <a:normAutofit/>
          </a:bodyPr>
          <a:lstStyle/>
          <a:p>
            <a:r>
              <a:rPr lang="en-US" sz="3600" dirty="0">
                <a:solidFill>
                  <a:schemeClr val="tx2"/>
                </a:solidFill>
              </a:rPr>
              <a:t>SUD workforce Survey: Burnout</a:t>
            </a:r>
          </a:p>
        </p:txBody>
      </p:sp>
      <p:sp>
        <p:nvSpPr>
          <p:cNvPr id="3094" name="Text Placeholder 4">
            <a:extLst>
              <a:ext uri="{FF2B5EF4-FFF2-40B4-BE49-F238E27FC236}">
                <a16:creationId xmlns:a16="http://schemas.microsoft.com/office/drawing/2014/main" id="{2D4C00ED-413A-1D2F-8B64-CD8755F9299C}"/>
              </a:ext>
            </a:extLst>
          </p:cNvPr>
          <p:cNvSpPr>
            <a:spLocks noGrp="1"/>
          </p:cNvSpPr>
          <p:nvPr>
            <p:ph type="body" sz="half" idx="2"/>
          </p:nvPr>
        </p:nvSpPr>
        <p:spPr>
          <a:xfrm>
            <a:off x="6470247" y="2972593"/>
            <a:ext cx="4926411" cy="3885407"/>
          </a:xfrm>
        </p:spPr>
        <p:txBody>
          <a:bodyPr vert="horz" lIns="91440" tIns="45720" rIns="91440" bIns="45720" rtlCol="0" anchor="ctr">
            <a:normAutofit/>
          </a:bodyPr>
          <a:lstStyle/>
          <a:p>
            <a:pPr indent="-228600">
              <a:buFont typeface="Arial" panose="020B0604020202020204" pitchFamily="34" charset="0"/>
              <a:buChar char="•"/>
            </a:pPr>
            <a:r>
              <a:rPr lang="en-US" sz="1800" dirty="0">
                <a:solidFill>
                  <a:schemeClr val="tx2"/>
                </a:solidFill>
              </a:rPr>
              <a:t>How likely are you to leave in the next 12 months?</a:t>
            </a:r>
          </a:p>
          <a:p>
            <a:pPr lvl="1" indent="-228600">
              <a:buFont typeface="Arial" panose="020B0604020202020204" pitchFamily="34" charset="0"/>
              <a:buChar char="•"/>
            </a:pPr>
            <a:r>
              <a:rPr lang="en-US" sz="1600" dirty="0">
                <a:solidFill>
                  <a:schemeClr val="tx2"/>
                </a:solidFill>
              </a:rPr>
              <a:t>75% will not, probably won’t leave</a:t>
            </a:r>
          </a:p>
          <a:p>
            <a:pPr lvl="1" indent="-228600">
              <a:buFont typeface="Arial" panose="020B0604020202020204" pitchFamily="34" charset="0"/>
              <a:buChar char="•"/>
            </a:pPr>
            <a:r>
              <a:rPr lang="en-US" sz="1600" dirty="0">
                <a:solidFill>
                  <a:schemeClr val="tx2"/>
                </a:solidFill>
              </a:rPr>
              <a:t>25% will, probably will leave</a:t>
            </a:r>
          </a:p>
        </p:txBody>
      </p:sp>
    </p:spTree>
    <p:extLst>
      <p:ext uri="{BB962C8B-B14F-4D97-AF65-F5344CB8AC3E}">
        <p14:creationId xmlns:p14="http://schemas.microsoft.com/office/powerpoint/2010/main" val="9733694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FAE7C138B512241A65350C8F4DA9780" ma:contentTypeVersion="7" ma:contentTypeDescription="Create a new document." ma:contentTypeScope="" ma:versionID="e9245cb3ce70dd226ed5b8dc76f40b36">
  <xsd:schema xmlns:xsd="http://www.w3.org/2001/XMLSchema" xmlns:xs="http://www.w3.org/2001/XMLSchema" xmlns:p="http://schemas.microsoft.com/office/2006/metadata/properties" xmlns:ns2="927c589b-c620-463c-aa7e-379094969091" xmlns:ns3="39921e0c-83f8-415e-8124-22db3f365fb8" targetNamespace="http://schemas.microsoft.com/office/2006/metadata/properties" ma:root="true" ma:fieldsID="f63bd40cf8fbfd6b30816e295de1b3b8" ns2:_="" ns3:_="">
    <xsd:import namespace="927c589b-c620-463c-aa7e-379094969091"/>
    <xsd:import namespace="39921e0c-83f8-415e-8124-22db3f365fb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7c589b-c620-463c-aa7e-37909496909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9921e0c-83f8-415e-8124-22db3f365fb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192BAED-62A7-44F5-B022-56558D9944D4}">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576A416-CBDC-4754-9EFD-3F001895A6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7c589b-c620-463c-aa7e-379094969091"/>
    <ds:schemaRef ds:uri="39921e0c-83f8-415e-8124-22db3f365f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5D9C0E0-DF62-4539-92E5-3EE134FE580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11219</TotalTime>
  <Words>1657</Words>
  <Application>Microsoft Office PowerPoint</Application>
  <PresentationFormat>Widescreen</PresentationFormat>
  <Paragraphs>266</Paragraphs>
  <Slides>25</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Abadi Extra Light</vt:lpstr>
      <vt:lpstr>Aptos</vt:lpstr>
      <vt:lpstr>Arial</vt:lpstr>
      <vt:lpstr>Calibri</vt:lpstr>
      <vt:lpstr>Calibri Light</vt:lpstr>
      <vt:lpstr>docs-Roboto</vt:lpstr>
      <vt:lpstr>Franklin Gothic Book</vt:lpstr>
      <vt:lpstr>Georgia Pro</vt:lpstr>
      <vt:lpstr>Google Sans</vt:lpstr>
      <vt:lpstr>Office Theme</vt:lpstr>
      <vt:lpstr>House Human Services Policy 3.11.24</vt:lpstr>
      <vt:lpstr>Overview: </vt:lpstr>
      <vt:lpstr>SUD treatment landscape</vt:lpstr>
      <vt:lpstr>SUD treatment landscape</vt:lpstr>
      <vt:lpstr>DHS Licensing Data 2022</vt:lpstr>
      <vt:lpstr>DHS Licensing Data 2023</vt:lpstr>
      <vt:lpstr>SUD treatment landscape</vt:lpstr>
      <vt:lpstr>Join the conversation: SUD workforce Survey.</vt:lpstr>
      <vt:lpstr>SUD workforce Survey: Burnout</vt:lpstr>
      <vt:lpstr>SUD workforce Survey: Stress</vt:lpstr>
      <vt:lpstr>SUD workforce Survey: Hope</vt:lpstr>
      <vt:lpstr>SUD Treatment Admissions CY1995-CY2021</vt:lpstr>
      <vt:lpstr>Primary Substance at Admission to SUD Treatment Services for Adults CY1995-CY2021</vt:lpstr>
      <vt:lpstr>Minnesota Overdose Deaths Increased 43% between 2020 and 2021</vt:lpstr>
      <vt:lpstr>In 2021, American Indians were 10X as likely to die from an overdose, Black Minnesotans 3x….</vt:lpstr>
      <vt:lpstr>SUD reimbursement rates</vt:lpstr>
      <vt:lpstr>PowerPoint Presentation</vt:lpstr>
      <vt:lpstr>SUD reimbursement rates</vt:lpstr>
      <vt:lpstr>Policy Proposals SF3984 / HF4149 </vt:lpstr>
      <vt:lpstr>Policy Proposals SF3984 / HF4149 </vt:lpstr>
      <vt:lpstr>Budget Proposals SF4276 / HF4190 </vt:lpstr>
      <vt:lpstr>Budget Proposals SF4276 / HF4190 </vt:lpstr>
      <vt:lpstr>Budget Proposals SF4276 / HF4190 </vt:lpstr>
      <vt:lpstr>SUD Resources: webpages, reports</vt:lpstr>
      <vt:lpstr>SUD Resources: webpages, reports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Sonja Nelson</dc:creator>
  <cp:lastModifiedBy>Brian Zirbes</cp:lastModifiedBy>
  <cp:revision>44</cp:revision>
  <dcterms:created xsi:type="dcterms:W3CDTF">2020-01-09T15:52:13Z</dcterms:created>
  <dcterms:modified xsi:type="dcterms:W3CDTF">2024-03-10T23:31:49Z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0x0101004FAE7C138B512241A65350C8F4DA9780</vt:lpwstr>
  </property>
</Properties>
</file>