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Default Extension="vml" ContentType="application/vnd.openxmlformats-officedocument.vmlDrawing"/>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256" r:id="rId2"/>
    <p:sldId id="283" r:id="rId3"/>
    <p:sldId id="266" r:id="rId4"/>
    <p:sldId id="270" r:id="rId5"/>
    <p:sldId id="280" r:id="rId6"/>
    <p:sldId id="271" r:id="rId7"/>
    <p:sldId id="273" r:id="rId8"/>
    <p:sldId id="275" r:id="rId9"/>
    <p:sldId id="274" r:id="rId10"/>
    <p:sldId id="272" r:id="rId11"/>
    <p:sldId id="276" r:id="rId12"/>
    <p:sldId id="259" r:id="rId13"/>
    <p:sldId id="287" r:id="rId14"/>
    <p:sldId id="289" r:id="rId15"/>
    <p:sldId id="290" r:id="rId16"/>
    <p:sldId id="291" r:id="rId17"/>
    <p:sldId id="293" r:id="rId18"/>
    <p:sldId id="264" r:id="rId19"/>
    <p:sldId id="294" r:id="rId20"/>
    <p:sldId id="295"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roms" initials="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50021"/>
    <a:srgbClr val="EAEAEA"/>
    <a:srgbClr val="DDDDDD"/>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4" autoAdjust="0"/>
    <p:restoredTop sz="60229" autoAdjust="0"/>
  </p:normalViewPr>
  <p:slideViewPr>
    <p:cSldViewPr>
      <p:cViewPr>
        <p:scale>
          <a:sx n="82" d="100"/>
          <a:sy n="82" d="100"/>
        </p:scale>
        <p:origin x="-5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skroms\Local%20Settings\Temporary%20Internet%20Files\Content.Outlook\ZTCNHQ67\VA%20utilization%20June%202010.xl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clustered"/>
        <c:ser>
          <c:idx val="0"/>
          <c:order val="0"/>
          <c:tx>
            <c:strRef>
              <c:f>Sheet1!$B$1</c:f>
              <c:strCache>
                <c:ptCount val="1"/>
                <c:pt idx="0">
                  <c:v>Individuals Served Through Veterans Resource Centers</c:v>
                </c:pt>
              </c:strCache>
            </c:strRef>
          </c:tx>
          <c:dLbls>
            <c:dLbl>
              <c:idx val="3"/>
              <c:layout>
                <c:manualLayout>
                  <c:x val="-1.2608353033884951E-2"/>
                  <c:y val="1.015228426395942E-2"/>
                </c:manualLayout>
              </c:layout>
              <c:dLblPos val="outEnd"/>
              <c:showVal val="1"/>
            </c:dLbl>
            <c:dLbl>
              <c:idx val="4"/>
              <c:layout>
                <c:manualLayout>
                  <c:x val="-9.456264775413753E-3"/>
                  <c:y val="-3.3840947546531471E-3"/>
                </c:manualLayout>
              </c:layout>
              <c:dLblPos val="outEnd"/>
              <c:showVal val="1"/>
            </c:dLbl>
            <c:txPr>
              <a:bodyPr/>
              <a:lstStyle/>
              <a:p>
                <a:pPr>
                  <a:defRPr sz="900" b="1">
                    <a:latin typeface="Tw Cen MT" pitchFamily="34" charset="0"/>
                  </a:defRPr>
                </a:pPr>
                <a:endParaRPr lang="en-US"/>
              </a:p>
            </c:txPr>
            <c:dLblPos val="outEnd"/>
            <c:showVal val="1"/>
          </c:dLbls>
          <c:cat>
            <c:numRef>
              <c:f>Sheet1!$A$2:$A$7</c:f>
              <c:numCache>
                <c:formatCode>General</c:formatCode>
                <c:ptCount val="6"/>
                <c:pt idx="0">
                  <c:v>2006</c:v>
                </c:pt>
                <c:pt idx="1">
                  <c:v>2007</c:v>
                </c:pt>
                <c:pt idx="2">
                  <c:v>2008</c:v>
                </c:pt>
                <c:pt idx="3">
                  <c:v>2009</c:v>
                </c:pt>
                <c:pt idx="4">
                  <c:v>2010</c:v>
                </c:pt>
              </c:numCache>
            </c:numRef>
          </c:cat>
          <c:val>
            <c:numRef>
              <c:f>Sheet1!$B$2:$B$7</c:f>
              <c:numCache>
                <c:formatCode>#,##0</c:formatCode>
                <c:ptCount val="6"/>
                <c:pt idx="0">
                  <c:v>1124</c:v>
                </c:pt>
                <c:pt idx="1">
                  <c:v>3009</c:v>
                </c:pt>
                <c:pt idx="2">
                  <c:v>4336</c:v>
                </c:pt>
                <c:pt idx="3">
                  <c:v>5110</c:v>
                </c:pt>
                <c:pt idx="4">
                  <c:v>6704</c:v>
                </c:pt>
              </c:numCache>
            </c:numRef>
          </c:val>
        </c:ser>
        <c:ser>
          <c:idx val="1"/>
          <c:order val="1"/>
          <c:tx>
            <c:strRef>
              <c:f>Sheet1!$C$1</c:f>
              <c:strCache>
                <c:ptCount val="1"/>
                <c:pt idx="0">
                  <c:v>Individuals Served Through Training and Outreach Events (Not recorded prior to 2009)</c:v>
                </c:pt>
              </c:strCache>
            </c:strRef>
          </c:tx>
          <c:dLbls>
            <c:dLbl>
              <c:idx val="4"/>
              <c:layout>
                <c:manualLayout>
                  <c:x val="1.2608353033884951E-2"/>
                  <c:y val="-1.6920473773265773E-2"/>
                </c:manualLayout>
              </c:layout>
              <c:dLblPos val="outEnd"/>
              <c:showVal val="1"/>
            </c:dLbl>
            <c:txPr>
              <a:bodyPr/>
              <a:lstStyle/>
              <a:p>
                <a:pPr>
                  <a:defRPr sz="900" b="1">
                    <a:latin typeface="Tw Cen MT" pitchFamily="34" charset="0"/>
                  </a:defRPr>
                </a:pPr>
                <a:endParaRPr lang="en-US"/>
              </a:p>
            </c:txPr>
            <c:dLblPos val="outEnd"/>
            <c:showVal val="1"/>
          </c:dLbls>
          <c:cat>
            <c:numRef>
              <c:f>Sheet1!$A$2:$A$7</c:f>
              <c:numCache>
                <c:formatCode>General</c:formatCode>
                <c:ptCount val="6"/>
                <c:pt idx="0">
                  <c:v>2006</c:v>
                </c:pt>
                <c:pt idx="1">
                  <c:v>2007</c:v>
                </c:pt>
                <c:pt idx="2">
                  <c:v>2008</c:v>
                </c:pt>
                <c:pt idx="3">
                  <c:v>2009</c:v>
                </c:pt>
                <c:pt idx="4">
                  <c:v>2010</c:v>
                </c:pt>
              </c:numCache>
            </c:numRef>
          </c:cat>
          <c:val>
            <c:numRef>
              <c:f>Sheet1!$C$2:$C$7</c:f>
              <c:numCache>
                <c:formatCode>General</c:formatCode>
                <c:ptCount val="6"/>
                <c:pt idx="3" formatCode="#,##0">
                  <c:v>6108</c:v>
                </c:pt>
                <c:pt idx="4" formatCode="#,##0">
                  <c:v>6834</c:v>
                </c:pt>
              </c:numCache>
            </c:numRef>
          </c:val>
        </c:ser>
        <c:dLbls>
          <c:showVal val="1"/>
        </c:dLbls>
        <c:gapWidth val="75"/>
        <c:axId val="89700992"/>
        <c:axId val="89702784"/>
      </c:barChart>
      <c:catAx>
        <c:axId val="89700992"/>
        <c:scaling>
          <c:orientation val="minMax"/>
        </c:scaling>
        <c:axPos val="b"/>
        <c:numFmt formatCode="General" sourceLinked="1"/>
        <c:majorTickMark val="none"/>
        <c:tickLblPos val="nextTo"/>
        <c:txPr>
          <a:bodyPr/>
          <a:lstStyle/>
          <a:p>
            <a:pPr>
              <a:defRPr>
                <a:latin typeface="Tw Cen MT" pitchFamily="34" charset="0"/>
              </a:defRPr>
            </a:pPr>
            <a:endParaRPr lang="en-US"/>
          </a:p>
        </c:txPr>
        <c:crossAx val="89702784"/>
        <c:crosses val="autoZero"/>
        <c:auto val="1"/>
        <c:lblAlgn val="ctr"/>
        <c:lblOffset val="100"/>
      </c:catAx>
      <c:valAx>
        <c:axId val="89702784"/>
        <c:scaling>
          <c:orientation val="minMax"/>
        </c:scaling>
        <c:axPos val="l"/>
        <c:majorGridlines/>
        <c:numFmt formatCode="#,##0" sourceLinked="0"/>
        <c:majorTickMark val="none"/>
        <c:tickLblPos val="nextTo"/>
        <c:txPr>
          <a:bodyPr/>
          <a:lstStyle/>
          <a:p>
            <a:pPr>
              <a:defRPr>
                <a:latin typeface="Tw Cen MT" pitchFamily="34" charset="0"/>
              </a:defRPr>
            </a:pPr>
            <a:endParaRPr lang="en-US"/>
          </a:p>
        </c:txPr>
        <c:crossAx val="89700992"/>
        <c:crosses val="autoZero"/>
        <c:crossBetween val="between"/>
      </c:valAx>
    </c:plotArea>
    <c:legend>
      <c:legendPos val="b"/>
      <c:layout>
        <c:manualLayout>
          <c:xMode val="edge"/>
          <c:yMode val="edge"/>
          <c:x val="9.6578495064004163E-2"/>
          <c:y val="0.73014561216631002"/>
          <c:w val="0.80684300987199298"/>
          <c:h val="0.24278174298912336"/>
        </c:manualLayout>
      </c:layout>
      <c:txPr>
        <a:bodyPr/>
        <a:lstStyle/>
        <a:p>
          <a:pPr>
            <a:defRPr>
              <a:latin typeface="Tw Cen MT" pitchFamily="34" charset="0"/>
            </a:defRPr>
          </a:pPr>
          <a:endParaRPr lang="en-US"/>
        </a:p>
      </c:txPr>
    </c:legend>
    <c:plotVisOnly val="1"/>
    <c:dispBlanksAs val="gap"/>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8.7743146689997081E-2"/>
          <c:y val="1.5873015873015879E-2"/>
        </c:manualLayout>
      </c:layout>
      <c:txPr>
        <a:bodyPr/>
        <a:lstStyle/>
        <a:p>
          <a:pPr>
            <a:defRPr sz="1400"/>
          </a:pPr>
          <a:endParaRPr lang="en-US"/>
        </a:p>
      </c:txPr>
    </c:title>
    <c:view3D>
      <c:rotX val="30"/>
      <c:perspective val="30"/>
    </c:view3D>
    <c:plotArea>
      <c:layout>
        <c:manualLayout>
          <c:layoutTarget val="inner"/>
          <c:xMode val="edge"/>
          <c:yMode val="edge"/>
          <c:x val="0.14107137649460483"/>
          <c:y val="0.64283739734146161"/>
          <c:w val="0.72374343832021182"/>
          <c:h val="0.26956630421197358"/>
        </c:manualLayout>
      </c:layout>
      <c:pie3DChart>
        <c:varyColors val="1"/>
        <c:ser>
          <c:idx val="0"/>
          <c:order val="0"/>
          <c:tx>
            <c:strRef>
              <c:f>Sheet1!$B$1</c:f>
              <c:strCache>
                <c:ptCount val="1"/>
                <c:pt idx="0">
                  <c:v>FY2012-13 Veterans Homes Expenditures by Fund</c:v>
                </c:pt>
              </c:strCache>
            </c:strRef>
          </c:tx>
          <c:dLbls>
            <c:dLbl>
              <c:idx val="0"/>
              <c:layout>
                <c:manualLayout>
                  <c:x val="-1.598687664042011E-2"/>
                  <c:y val="-2.2030839895013257E-3"/>
                </c:manualLayout>
              </c:layout>
              <c:showPercent val="1"/>
            </c:dLbl>
            <c:dLbl>
              <c:idx val="1"/>
              <c:delete val="1"/>
            </c:dLbl>
            <c:dLbl>
              <c:idx val="2"/>
              <c:layout>
                <c:manualLayout>
                  <c:x val="4.5834270716160483E-3"/>
                  <c:y val="-1.4607529527559063E-2"/>
                </c:manualLayout>
              </c:layout>
              <c:showPercent val="1"/>
            </c:dLbl>
            <c:dLbl>
              <c:idx val="3"/>
              <c:layout>
                <c:manualLayout>
                  <c:x val="4.4050743657042934E-3"/>
                  <c:y val="-5.7839020122484784E-2"/>
                </c:manualLayout>
              </c:layout>
              <c:showPercent val="1"/>
            </c:dLbl>
            <c:dLbl>
              <c:idx val="4"/>
              <c:layout>
                <c:manualLayout>
                  <c:x val="1.4685601799775076E-2"/>
                  <c:y val="-2.3466207349081372E-3"/>
                </c:manualLayout>
              </c:layout>
              <c:showPercent val="1"/>
            </c:dLbl>
            <c:dLbl>
              <c:idx val="5"/>
              <c:layout>
                <c:manualLayout>
                  <c:x val="1.9641659375911388E-2"/>
                  <c:y val="7.3003979341292155E-4"/>
                </c:manualLayout>
              </c:layout>
              <c:showPercent val="1"/>
            </c:dLbl>
            <c:dLbl>
              <c:idx val="6"/>
              <c:layout>
                <c:manualLayout>
                  <c:x val="5.5753135024788583E-2"/>
                  <c:y val="-7.8147489628312594E-4"/>
                </c:manualLayout>
              </c:layout>
              <c:showPercent val="1"/>
            </c:dLbl>
            <c:txPr>
              <a:bodyPr/>
              <a:lstStyle/>
              <a:p>
                <a:pPr>
                  <a:defRPr sz="1050"/>
                </a:pPr>
                <a:endParaRPr lang="en-US"/>
              </a:p>
            </c:txPr>
            <c:showPercent val="1"/>
            <c:showLeaderLines val="1"/>
          </c:dLbls>
          <c:cat>
            <c:strRef>
              <c:f>Sheet1!$A$2:$A$8</c:f>
              <c:strCache>
                <c:ptCount val="7"/>
                <c:pt idx="0">
                  <c:v>General Fund</c:v>
                </c:pt>
                <c:pt idx="1">
                  <c:v>General Fund-open</c:v>
                </c:pt>
                <c:pt idx="2">
                  <c:v>Misc Special Revenue</c:v>
                </c:pt>
                <c:pt idx="3">
                  <c:v>Federal - VA Per Diem</c:v>
                </c:pt>
                <c:pt idx="4">
                  <c:v>Federal - Construction</c:v>
                </c:pt>
                <c:pt idx="5">
                  <c:v>Misc. Agency - Resident Trust</c:v>
                </c:pt>
                <c:pt idx="6">
                  <c:v>Donations</c:v>
                </c:pt>
              </c:strCache>
            </c:strRef>
          </c:cat>
          <c:val>
            <c:numRef>
              <c:f>Sheet1!$B$2:$B$8</c:f>
              <c:numCache>
                <c:formatCode>General</c:formatCode>
                <c:ptCount val="7"/>
                <c:pt idx="0">
                  <c:v>88732</c:v>
                </c:pt>
                <c:pt idx="1">
                  <c:v>0</c:v>
                </c:pt>
                <c:pt idx="2">
                  <c:v>34354</c:v>
                </c:pt>
                <c:pt idx="3">
                  <c:v>39077</c:v>
                </c:pt>
                <c:pt idx="4">
                  <c:v>24038</c:v>
                </c:pt>
                <c:pt idx="5">
                  <c:v>3632</c:v>
                </c:pt>
                <c:pt idx="6">
                  <c:v>1232</c:v>
                </c:pt>
              </c:numCache>
            </c:numRef>
          </c:val>
        </c:ser>
        <c:dLbls>
          <c:showPercent val="1"/>
        </c:dLbls>
      </c:pie3DChart>
    </c:plotArea>
    <c:legend>
      <c:legendPos val="t"/>
      <c:legendEntry>
        <c:idx val="1"/>
        <c:delete val="1"/>
      </c:legendEntry>
      <c:layout>
        <c:manualLayout>
          <c:xMode val="edge"/>
          <c:yMode val="edge"/>
          <c:x val="0"/>
          <c:y val="0.19165208515602244"/>
          <c:w val="0.99614548181477314"/>
          <c:h val="0.37827979835853881"/>
        </c:manualLayout>
      </c:layout>
      <c:txPr>
        <a:bodyPr/>
        <a:lstStyle/>
        <a:p>
          <a:pPr>
            <a:defRPr sz="1050"/>
          </a:pPr>
          <a:endParaRPr lang="en-US"/>
        </a:p>
      </c:txPr>
    </c:legend>
    <c:plotVisOnly val="1"/>
    <c:dispBlanksAs val="zero"/>
  </c:chart>
  <c:spPr>
    <a:noFill/>
    <a:ln>
      <a:solidFill>
        <a:schemeClr val="bg1">
          <a:lumMod val="75000"/>
        </a:schemeClr>
      </a:solidFill>
    </a:ln>
  </c:spPr>
  <c:txPr>
    <a:bodyPr/>
    <a:lstStyle/>
    <a:p>
      <a:pPr>
        <a:defRPr sz="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dirty="0"/>
              <a:t>FY2012-13 Veterans Homes Expenditure by Category</a:t>
            </a:r>
          </a:p>
        </c:rich>
      </c:tx>
      <c:layout>
        <c:manualLayout>
          <c:xMode val="edge"/>
          <c:yMode val="edge"/>
          <c:x val="0.11794188226471691"/>
          <c:y val="3.2258064516129129E-2"/>
        </c:manualLayout>
      </c:layout>
    </c:title>
    <c:view3D>
      <c:rotX val="30"/>
      <c:perspective val="30"/>
    </c:view3D>
    <c:plotArea>
      <c:layout>
        <c:manualLayout>
          <c:layoutTarget val="inner"/>
          <c:xMode val="edge"/>
          <c:yMode val="edge"/>
          <c:x val="0.13333333333333341"/>
          <c:y val="0.64733616967233776"/>
          <c:w val="0.7645020622422195"/>
          <c:h val="0.27258932351198034"/>
        </c:manualLayout>
      </c:layout>
      <c:pie3DChart>
        <c:varyColors val="1"/>
        <c:ser>
          <c:idx val="0"/>
          <c:order val="0"/>
          <c:tx>
            <c:strRef>
              <c:f>Sheet1!$B$1</c:f>
              <c:strCache>
                <c:ptCount val="1"/>
                <c:pt idx="0">
                  <c:v>FY2012-13 Veterans Homes Expenditure by Category</c:v>
                </c:pt>
              </c:strCache>
            </c:strRef>
          </c:tx>
          <c:dLbls>
            <c:dLbl>
              <c:idx val="0"/>
              <c:layout>
                <c:manualLayout>
                  <c:x val="-3.8264535114929839E-3"/>
                  <c:y val="-1.2575141816950301E-2"/>
                </c:manualLayout>
              </c:layout>
              <c:showPercent val="1"/>
            </c:dLbl>
            <c:dLbl>
              <c:idx val="1"/>
              <c:layout>
                <c:manualLayout>
                  <c:x val="2.8343832020997401E-2"/>
                  <c:y val="-1.5908475150283641E-2"/>
                </c:manualLayout>
              </c:layout>
              <c:showPercent val="1"/>
            </c:dLbl>
            <c:dLbl>
              <c:idx val="3"/>
              <c:layout>
                <c:manualLayout>
                  <c:x val="2.3668916385451818E-2"/>
                  <c:y val="-4.5216323765980863E-3"/>
                </c:manualLayout>
              </c:layout>
              <c:showPercent val="1"/>
            </c:dLbl>
            <c:txPr>
              <a:bodyPr/>
              <a:lstStyle/>
              <a:p>
                <a:pPr>
                  <a:defRPr sz="1050"/>
                </a:pPr>
                <a:endParaRPr lang="en-US"/>
              </a:p>
            </c:txPr>
            <c:showPercent val="1"/>
            <c:showLeaderLines val="1"/>
          </c:dLbls>
          <c:cat>
            <c:strRef>
              <c:f>Sheet1!$A$2:$A$5</c:f>
              <c:strCache>
                <c:ptCount val="4"/>
                <c:pt idx="0">
                  <c:v>Total Compensation</c:v>
                </c:pt>
                <c:pt idx="1">
                  <c:v>Other Operating Expenses</c:v>
                </c:pt>
                <c:pt idx="2">
                  <c:v>Capital Outlay &amp; Real Property</c:v>
                </c:pt>
                <c:pt idx="3">
                  <c:v>Payments to Individuals</c:v>
                </c:pt>
              </c:strCache>
            </c:strRef>
          </c:cat>
          <c:val>
            <c:numRef>
              <c:f>Sheet1!$B$2:$B$5</c:f>
              <c:numCache>
                <c:formatCode>General</c:formatCode>
                <c:ptCount val="4"/>
                <c:pt idx="0">
                  <c:v>133589</c:v>
                </c:pt>
                <c:pt idx="1">
                  <c:v>30092</c:v>
                </c:pt>
                <c:pt idx="2">
                  <c:v>24010</c:v>
                </c:pt>
                <c:pt idx="3">
                  <c:v>3374</c:v>
                </c:pt>
              </c:numCache>
            </c:numRef>
          </c:val>
        </c:ser>
        <c:dLbls>
          <c:showPercent val="1"/>
        </c:dLbls>
      </c:pie3DChart>
    </c:plotArea>
    <c:legend>
      <c:legendPos val="t"/>
      <c:layout>
        <c:manualLayout>
          <c:xMode val="edge"/>
          <c:yMode val="edge"/>
          <c:x val="0"/>
          <c:y val="0.19234781136228943"/>
          <c:w val="1"/>
          <c:h val="0.38936309372618788"/>
        </c:manualLayout>
      </c:layout>
      <c:txPr>
        <a:bodyPr/>
        <a:lstStyle/>
        <a:p>
          <a:pPr>
            <a:defRPr sz="1050"/>
          </a:pPr>
          <a:endParaRPr lang="en-US"/>
        </a:p>
      </c:txPr>
    </c:legend>
    <c:plotVisOnly val="1"/>
    <c:dispBlanksAs val="zero"/>
  </c:chart>
  <c:spPr>
    <a:ln>
      <a:solidFill>
        <a:schemeClr val="bg1">
          <a:lumMod val="75000"/>
        </a:schemeClr>
      </a:solidFill>
    </a:ln>
  </c:spPr>
  <c:txPr>
    <a:bodyPr/>
    <a:lstStyle/>
    <a:p>
      <a:pPr>
        <a:defRPr sz="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0.17107649043869524"/>
          <c:y val="3.46300059266786E-2"/>
        </c:manualLayout>
      </c:layout>
      <c:txPr>
        <a:bodyPr/>
        <a:lstStyle/>
        <a:p>
          <a:pPr>
            <a:defRPr sz="1400"/>
          </a:pPr>
          <a:endParaRPr lang="en-US"/>
        </a:p>
      </c:txPr>
    </c:title>
    <c:view3D>
      <c:rotX val="30"/>
      <c:perspective val="30"/>
    </c:view3D>
    <c:plotArea>
      <c:layout>
        <c:manualLayout>
          <c:layoutTarget val="inner"/>
          <c:xMode val="edge"/>
          <c:yMode val="edge"/>
          <c:x val="0.13657407407407407"/>
          <c:y val="0.61363092481086923"/>
          <c:w val="0.77314814814815014"/>
          <c:h val="0.34884668828161297"/>
        </c:manualLayout>
      </c:layout>
      <c:pie3DChart>
        <c:varyColors val="1"/>
        <c:ser>
          <c:idx val="0"/>
          <c:order val="0"/>
          <c:tx>
            <c:strRef>
              <c:f>Sheet1!$B$1</c:f>
              <c:strCache>
                <c:ptCount val="1"/>
                <c:pt idx="0">
                  <c:v>FY2012-13 Veterans Homes Allocation</c:v>
                </c:pt>
              </c:strCache>
            </c:strRef>
          </c:tx>
          <c:dLbls>
            <c:dLbl>
              <c:idx val="1"/>
              <c:layout>
                <c:manualLayout>
                  <c:x val="-2.1639262004014354E-2"/>
                  <c:y val="3.022563711794098E-2"/>
                </c:manualLayout>
              </c:layout>
              <c:showPercent val="1"/>
            </c:dLbl>
            <c:dLbl>
              <c:idx val="2"/>
              <c:layout>
                <c:manualLayout>
                  <c:x val="1.421460338291047E-2"/>
                  <c:y val="3.4541454377026402E-3"/>
                </c:manualLayout>
              </c:layout>
              <c:showPercent val="1"/>
            </c:dLbl>
            <c:dLbl>
              <c:idx val="5"/>
              <c:layout>
                <c:manualLayout>
                  <c:x val="5.1325073336421181E-2"/>
                  <c:y val="9.0889848446363837E-4"/>
                </c:manualLayout>
              </c:layout>
              <c:showPercent val="1"/>
            </c:dLbl>
            <c:txPr>
              <a:bodyPr/>
              <a:lstStyle/>
              <a:p>
                <a:pPr>
                  <a:defRPr sz="1050"/>
                </a:pPr>
                <a:endParaRPr lang="en-US"/>
              </a:p>
            </c:txPr>
            <c:showPercent val="1"/>
            <c:showLeaderLines val="1"/>
          </c:dLbls>
          <c:cat>
            <c:strRef>
              <c:f>Sheet1!$A$2:$A$7</c:f>
              <c:strCache>
                <c:ptCount val="6"/>
                <c:pt idx="0">
                  <c:v>Veterans Health Care</c:v>
                </c:pt>
                <c:pt idx="1">
                  <c:v>Mpls</c:v>
                </c:pt>
                <c:pt idx="2">
                  <c:v>Hastings</c:v>
                </c:pt>
                <c:pt idx="3">
                  <c:v>Silver Bay</c:v>
                </c:pt>
                <c:pt idx="4">
                  <c:v>Luverne</c:v>
                </c:pt>
                <c:pt idx="5">
                  <c:v>Fergus Falls</c:v>
                </c:pt>
              </c:strCache>
            </c:strRef>
          </c:cat>
          <c:val>
            <c:numRef>
              <c:f>Sheet1!$B$2:$B$7</c:f>
              <c:numCache>
                <c:formatCode>General</c:formatCode>
                <c:ptCount val="6"/>
                <c:pt idx="0">
                  <c:v>4560</c:v>
                </c:pt>
                <c:pt idx="1">
                  <c:v>108520</c:v>
                </c:pt>
                <c:pt idx="2">
                  <c:v>19331</c:v>
                </c:pt>
                <c:pt idx="3">
                  <c:v>18578</c:v>
                </c:pt>
                <c:pt idx="4">
                  <c:v>17948</c:v>
                </c:pt>
                <c:pt idx="5">
                  <c:v>22128</c:v>
                </c:pt>
              </c:numCache>
            </c:numRef>
          </c:val>
        </c:ser>
        <c:dLbls>
          <c:showPercent val="1"/>
        </c:dLbls>
      </c:pie3DChart>
    </c:plotArea>
    <c:legend>
      <c:legendPos val="t"/>
      <c:layout>
        <c:manualLayout>
          <c:xMode val="edge"/>
          <c:yMode val="edge"/>
          <c:x val="0"/>
          <c:y val="0.19360215053763441"/>
          <c:w val="0.99429983016828971"/>
          <c:h val="0.38816484632969411"/>
        </c:manualLayout>
      </c:layout>
      <c:txPr>
        <a:bodyPr/>
        <a:lstStyle/>
        <a:p>
          <a:pPr>
            <a:defRPr sz="1050"/>
          </a:pPr>
          <a:endParaRPr lang="en-US"/>
        </a:p>
      </c:txPr>
    </c:legend>
    <c:plotVisOnly val="1"/>
    <c:dispBlanksAs val="zero"/>
  </c:chart>
  <c:spPr>
    <a:ln>
      <a:solidFill>
        <a:srgbClr val="B2B2B2"/>
      </a:solidFill>
    </a:ln>
  </c:spPr>
  <c:txPr>
    <a:bodyPr/>
    <a:lstStyle/>
    <a:p>
      <a:pPr>
        <a:defRPr sz="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col"/>
        <c:grouping val="clustered"/>
        <c:ser>
          <c:idx val="0"/>
          <c:order val="0"/>
          <c:tx>
            <c:strRef>
              <c:f>Sheet1!$B$1</c:f>
              <c:strCache>
                <c:ptCount val="1"/>
                <c:pt idx="0">
                  <c:v>Total Burials</c:v>
                </c:pt>
              </c:strCache>
            </c:strRef>
          </c:tx>
          <c:dLbls>
            <c:dLbl>
              <c:idx val="3"/>
              <c:layout>
                <c:manualLayout>
                  <c:x val="-1.2608353033884951E-2"/>
                  <c:y val="1.015228426395942E-2"/>
                </c:manualLayout>
              </c:layout>
              <c:dLblPos val="outEnd"/>
              <c:showVal val="1"/>
            </c:dLbl>
            <c:dLbl>
              <c:idx val="4"/>
              <c:layout>
                <c:manualLayout>
                  <c:x val="-9.456264775413753E-3"/>
                  <c:y val="-3.3840947546531488E-3"/>
                </c:manualLayout>
              </c:layout>
              <c:dLblPos val="outEnd"/>
              <c:showVal val="1"/>
            </c:dLbl>
            <c:txPr>
              <a:bodyPr/>
              <a:lstStyle/>
              <a:p>
                <a:pPr>
                  <a:defRPr sz="900" b="1">
                    <a:latin typeface="Tw Cen MT" pitchFamily="34" charset="0"/>
                  </a:defRPr>
                </a:pPr>
                <a:endParaRPr lang="en-US"/>
              </a:p>
            </c:txPr>
            <c:dLblPos val="outEnd"/>
            <c:showVal val="1"/>
          </c:dLbls>
          <c:cat>
            <c:strRef>
              <c:f>Sheet1!$A$2:$A$17</c:f>
              <c:strCache>
                <c:ptCount val="16"/>
                <c:pt idx="0">
                  <c:v>FY95</c:v>
                </c:pt>
                <c:pt idx="1">
                  <c:v>FY96</c:v>
                </c:pt>
                <c:pt idx="2">
                  <c:v>FY97</c:v>
                </c:pt>
                <c:pt idx="3">
                  <c:v>FY98</c:v>
                </c:pt>
                <c:pt idx="4">
                  <c:v>FY99</c:v>
                </c:pt>
                <c:pt idx="5">
                  <c:v>FY00</c:v>
                </c:pt>
                <c:pt idx="6">
                  <c:v>FY01</c:v>
                </c:pt>
                <c:pt idx="7">
                  <c:v>FY02</c:v>
                </c:pt>
                <c:pt idx="8">
                  <c:v>FY03</c:v>
                </c:pt>
                <c:pt idx="9">
                  <c:v>FY04</c:v>
                </c:pt>
                <c:pt idx="10">
                  <c:v>FY05</c:v>
                </c:pt>
                <c:pt idx="11">
                  <c:v>FY06</c:v>
                </c:pt>
                <c:pt idx="12">
                  <c:v>FY07</c:v>
                </c:pt>
                <c:pt idx="13">
                  <c:v>FY08</c:v>
                </c:pt>
                <c:pt idx="14">
                  <c:v>FY09</c:v>
                </c:pt>
                <c:pt idx="15">
                  <c:v>FY10</c:v>
                </c:pt>
              </c:strCache>
            </c:strRef>
          </c:cat>
          <c:val>
            <c:numRef>
              <c:f>Sheet1!$B$2:$B$17</c:f>
              <c:numCache>
                <c:formatCode>General</c:formatCode>
                <c:ptCount val="16"/>
                <c:pt idx="0">
                  <c:v>97</c:v>
                </c:pt>
                <c:pt idx="1">
                  <c:v>115</c:v>
                </c:pt>
                <c:pt idx="2">
                  <c:v>131</c:v>
                </c:pt>
                <c:pt idx="3">
                  <c:v>147</c:v>
                </c:pt>
                <c:pt idx="4">
                  <c:v>157</c:v>
                </c:pt>
                <c:pt idx="5" formatCode="#,##0">
                  <c:v>177</c:v>
                </c:pt>
                <c:pt idx="6" formatCode="#,##0">
                  <c:v>184</c:v>
                </c:pt>
                <c:pt idx="7" formatCode="#,##0">
                  <c:v>215</c:v>
                </c:pt>
                <c:pt idx="8" formatCode="#,##0">
                  <c:v>195</c:v>
                </c:pt>
                <c:pt idx="9" formatCode="#,##0">
                  <c:v>242</c:v>
                </c:pt>
                <c:pt idx="10">
                  <c:v>283</c:v>
                </c:pt>
                <c:pt idx="11">
                  <c:v>275</c:v>
                </c:pt>
                <c:pt idx="12">
                  <c:v>281</c:v>
                </c:pt>
                <c:pt idx="13">
                  <c:v>334</c:v>
                </c:pt>
                <c:pt idx="14">
                  <c:v>285</c:v>
                </c:pt>
                <c:pt idx="15">
                  <c:v>357</c:v>
                </c:pt>
              </c:numCache>
            </c:numRef>
          </c:val>
        </c:ser>
        <c:dLbls>
          <c:showVal val="1"/>
        </c:dLbls>
        <c:gapWidth val="75"/>
        <c:axId val="89797376"/>
        <c:axId val="89798912"/>
      </c:barChart>
      <c:catAx>
        <c:axId val="89797376"/>
        <c:scaling>
          <c:orientation val="minMax"/>
        </c:scaling>
        <c:axPos val="b"/>
        <c:numFmt formatCode="General" sourceLinked="1"/>
        <c:majorTickMark val="none"/>
        <c:tickLblPos val="nextTo"/>
        <c:txPr>
          <a:bodyPr/>
          <a:lstStyle/>
          <a:p>
            <a:pPr>
              <a:defRPr>
                <a:latin typeface="Tw Cen MT" pitchFamily="34" charset="0"/>
              </a:defRPr>
            </a:pPr>
            <a:endParaRPr lang="en-US"/>
          </a:p>
        </c:txPr>
        <c:crossAx val="89798912"/>
        <c:crosses val="autoZero"/>
        <c:auto val="1"/>
        <c:lblAlgn val="ctr"/>
        <c:lblOffset val="100"/>
      </c:catAx>
      <c:valAx>
        <c:axId val="89798912"/>
        <c:scaling>
          <c:orientation val="minMax"/>
        </c:scaling>
        <c:axPos val="l"/>
        <c:majorGridlines/>
        <c:numFmt formatCode="#,##0" sourceLinked="0"/>
        <c:majorTickMark val="none"/>
        <c:tickLblPos val="nextTo"/>
        <c:txPr>
          <a:bodyPr/>
          <a:lstStyle/>
          <a:p>
            <a:pPr>
              <a:defRPr>
                <a:latin typeface="Tw Cen MT" pitchFamily="34" charset="0"/>
              </a:defRPr>
            </a:pPr>
            <a:endParaRPr lang="en-US"/>
          </a:p>
        </c:txPr>
        <c:crossAx val="89797376"/>
        <c:crosses val="autoZero"/>
        <c:crossBetween val="between"/>
      </c:valAx>
    </c:plotArea>
    <c:legend>
      <c:legendPos val="b"/>
      <c:layout>
        <c:manualLayout>
          <c:xMode val="edge"/>
          <c:yMode val="edge"/>
          <c:x val="9.6578495064004163E-2"/>
          <c:y val="0.88208774664588263"/>
          <c:w val="0.80684300987199298"/>
          <c:h val="9.0839495316892824E-2"/>
        </c:manualLayout>
      </c:layout>
      <c:txPr>
        <a:bodyPr/>
        <a:lstStyle/>
        <a:p>
          <a:pPr>
            <a:defRPr>
              <a:latin typeface="Tw Cen MT" pitchFamily="34" charset="0"/>
            </a:defRPr>
          </a:pPr>
          <a:endParaRPr lang="en-US"/>
        </a:p>
      </c:txPr>
    </c:legend>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pPr>
            <a:r>
              <a:rPr lang="en-US" sz="1200"/>
              <a:t>FY2010 MN Service C.O.R.E. Clients Served</a:t>
            </a:r>
          </a:p>
        </c:rich>
      </c:tx>
    </c:title>
    <c:plotArea>
      <c:layout/>
      <c:lineChart>
        <c:grouping val="standard"/>
        <c:ser>
          <c:idx val="0"/>
          <c:order val="0"/>
          <c:tx>
            <c:strRef>
              <c:f>'YTD service break out'!$G$1:$G$2</c:f>
              <c:strCache>
                <c:ptCount val="1"/>
                <c:pt idx="0">
                  <c:v>FY2010 MN Service C.O.R.E Clients</c:v>
                </c:pt>
              </c:strCache>
            </c:strRef>
          </c:tx>
          <c:cat>
            <c:strRef>
              <c:f>'YTD service break out'!$F$3:$F$14</c:f>
              <c:strCache>
                <c:ptCount val="12"/>
                <c:pt idx="0">
                  <c:v>July</c:v>
                </c:pt>
                <c:pt idx="1">
                  <c:v>August</c:v>
                </c:pt>
                <c:pt idx="2">
                  <c:v>September</c:v>
                </c:pt>
                <c:pt idx="3">
                  <c:v>October</c:v>
                </c:pt>
                <c:pt idx="4">
                  <c:v>November</c:v>
                </c:pt>
                <c:pt idx="5">
                  <c:v>December</c:v>
                </c:pt>
                <c:pt idx="6">
                  <c:v>January</c:v>
                </c:pt>
                <c:pt idx="7">
                  <c:v>February</c:v>
                </c:pt>
                <c:pt idx="8">
                  <c:v>March</c:v>
                </c:pt>
                <c:pt idx="9">
                  <c:v>April</c:v>
                </c:pt>
                <c:pt idx="10">
                  <c:v>May</c:v>
                </c:pt>
                <c:pt idx="11">
                  <c:v>June</c:v>
                </c:pt>
              </c:strCache>
            </c:strRef>
          </c:cat>
          <c:val>
            <c:numRef>
              <c:f>'YTD service break out'!$G$3:$G$14</c:f>
              <c:numCache>
                <c:formatCode>General</c:formatCode>
                <c:ptCount val="12"/>
                <c:pt idx="0">
                  <c:v>75</c:v>
                </c:pt>
                <c:pt idx="1">
                  <c:v>75</c:v>
                </c:pt>
                <c:pt idx="2">
                  <c:v>227</c:v>
                </c:pt>
                <c:pt idx="3">
                  <c:v>174</c:v>
                </c:pt>
                <c:pt idx="4">
                  <c:v>190</c:v>
                </c:pt>
                <c:pt idx="5">
                  <c:v>285</c:v>
                </c:pt>
                <c:pt idx="6">
                  <c:v>270</c:v>
                </c:pt>
                <c:pt idx="7">
                  <c:v>288</c:v>
                </c:pt>
                <c:pt idx="8">
                  <c:v>310</c:v>
                </c:pt>
                <c:pt idx="9">
                  <c:v>354</c:v>
                </c:pt>
                <c:pt idx="10">
                  <c:v>273</c:v>
                </c:pt>
                <c:pt idx="11">
                  <c:v>256</c:v>
                </c:pt>
              </c:numCache>
            </c:numRef>
          </c:val>
        </c:ser>
        <c:dLbls/>
        <c:marker val="1"/>
        <c:axId val="80665984"/>
        <c:axId val="80987264"/>
      </c:lineChart>
      <c:catAx>
        <c:axId val="80665984"/>
        <c:scaling>
          <c:orientation val="minMax"/>
        </c:scaling>
        <c:axPos val="b"/>
        <c:majorTickMark val="none"/>
        <c:tickLblPos val="nextTo"/>
        <c:crossAx val="80987264"/>
        <c:crosses val="autoZero"/>
        <c:auto val="1"/>
        <c:lblAlgn val="ctr"/>
        <c:lblOffset val="100"/>
      </c:catAx>
      <c:valAx>
        <c:axId val="80987264"/>
        <c:scaling>
          <c:orientation val="minMax"/>
        </c:scaling>
        <c:axPos val="l"/>
        <c:majorGridlines/>
        <c:numFmt formatCode="General" sourceLinked="1"/>
        <c:majorTickMark val="none"/>
        <c:tickLblPos val="nextTo"/>
        <c:spPr>
          <a:ln w="9525">
            <a:noFill/>
          </a:ln>
        </c:spPr>
        <c:crossAx val="80665984"/>
        <c:crosses val="autoZero"/>
        <c:crossBetween val="between"/>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dirty="0"/>
              <a:t>FY2012-13 </a:t>
            </a:r>
            <a:r>
              <a:rPr lang="en-US" sz="1400" dirty="0" smtClean="0"/>
              <a:t>Department Expenditure </a:t>
            </a:r>
            <a:r>
              <a:rPr lang="en-US" sz="1400" dirty="0"/>
              <a:t>by Category</a:t>
            </a:r>
          </a:p>
        </c:rich>
      </c:tx>
      <c:overlay val="1"/>
    </c:title>
    <c:view3D>
      <c:rotX val="30"/>
      <c:perspective val="30"/>
    </c:view3D>
    <c:plotArea>
      <c:layout>
        <c:manualLayout>
          <c:layoutTarget val="inner"/>
          <c:xMode val="edge"/>
          <c:yMode val="edge"/>
          <c:x val="0.13333333333333341"/>
          <c:y val="0.64733616967233742"/>
          <c:w val="0.7645020622422195"/>
          <c:h val="0.27258932351198034"/>
        </c:manualLayout>
      </c:layout>
      <c:pie3DChart>
        <c:varyColors val="1"/>
        <c:ser>
          <c:idx val="0"/>
          <c:order val="0"/>
          <c:tx>
            <c:strRef>
              <c:f>Sheet1!$B$1</c:f>
              <c:strCache>
                <c:ptCount val="1"/>
                <c:pt idx="0">
                  <c:v>FY2012-13 Department Expenditure by Category</c:v>
                </c:pt>
              </c:strCache>
            </c:strRef>
          </c:tx>
          <c:dLbls>
            <c:dLbl>
              <c:idx val="0"/>
              <c:layout>
                <c:manualLayout>
                  <c:x val="-3.8264535114929847E-3"/>
                  <c:y val="-1.2575141816950301E-2"/>
                </c:manualLayout>
              </c:layout>
              <c:showPercent val="1"/>
            </c:dLbl>
            <c:dLbl>
              <c:idx val="1"/>
              <c:layout>
                <c:manualLayout>
                  <c:x val="1.4057742782152232E-2"/>
                  <c:y val="-3.7413851494369613E-2"/>
                </c:manualLayout>
              </c:layout>
              <c:showPercent val="1"/>
            </c:dLbl>
            <c:dLbl>
              <c:idx val="3"/>
              <c:layout>
                <c:manualLayout>
                  <c:x val="2.3668916385451818E-2"/>
                  <c:y val="-4.5216323765980863E-3"/>
                </c:manualLayout>
              </c:layout>
              <c:showPercent val="1"/>
            </c:dLbl>
            <c:txPr>
              <a:bodyPr/>
              <a:lstStyle/>
              <a:p>
                <a:pPr>
                  <a:defRPr sz="1050"/>
                </a:pPr>
                <a:endParaRPr lang="en-US"/>
              </a:p>
            </c:txPr>
            <c:showPercent val="1"/>
            <c:showLeaderLines val="1"/>
          </c:dLbls>
          <c:cat>
            <c:strRef>
              <c:f>Sheet1!$A$2:$A$6</c:f>
              <c:strCache>
                <c:ptCount val="5"/>
                <c:pt idx="0">
                  <c:v>Total Compensation</c:v>
                </c:pt>
                <c:pt idx="1">
                  <c:v>Other Operating Exps</c:v>
                </c:pt>
                <c:pt idx="2">
                  <c:v>Capital Outlay &amp; Real Property</c:v>
                </c:pt>
                <c:pt idx="3">
                  <c:v>Payments to Individuals</c:v>
                </c:pt>
                <c:pt idx="4">
                  <c:v>Local Assistance</c:v>
                </c:pt>
              </c:strCache>
            </c:strRef>
          </c:cat>
          <c:val>
            <c:numRef>
              <c:f>Sheet1!$B$2:$B$6</c:f>
              <c:numCache>
                <c:formatCode>General</c:formatCode>
                <c:ptCount val="5"/>
                <c:pt idx="0">
                  <c:v>146249</c:v>
                </c:pt>
                <c:pt idx="1">
                  <c:v>34186</c:v>
                </c:pt>
                <c:pt idx="2">
                  <c:v>24010</c:v>
                </c:pt>
                <c:pt idx="3">
                  <c:v>13855</c:v>
                </c:pt>
                <c:pt idx="4">
                  <c:v>2090</c:v>
                </c:pt>
              </c:numCache>
            </c:numRef>
          </c:val>
        </c:ser>
        <c:dLbls>
          <c:showPercent val="1"/>
        </c:dLbls>
      </c:pie3DChart>
    </c:plotArea>
    <c:legend>
      <c:legendPos val="t"/>
      <c:layout>
        <c:manualLayout>
          <c:xMode val="edge"/>
          <c:yMode val="edge"/>
          <c:x val="0"/>
          <c:y val="0.25686394039454813"/>
          <c:w val="1"/>
          <c:h val="0.32484696469393043"/>
        </c:manualLayout>
      </c:layout>
      <c:txPr>
        <a:bodyPr/>
        <a:lstStyle/>
        <a:p>
          <a:pPr>
            <a:defRPr sz="1050"/>
          </a:pPr>
          <a:endParaRPr lang="en-US"/>
        </a:p>
      </c:txPr>
    </c:legend>
    <c:plotVisOnly val="1"/>
    <c:dispBlanksAs val="zero"/>
  </c:chart>
  <c:spPr>
    <a:ln>
      <a:solidFill>
        <a:schemeClr val="bg1">
          <a:lumMod val="75000"/>
        </a:schemeClr>
      </a:solidFill>
    </a:ln>
  </c:spPr>
  <c:txPr>
    <a:bodyPr/>
    <a:lstStyle/>
    <a:p>
      <a:pPr>
        <a:defRPr sz="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overlay val="1"/>
      <c:txPr>
        <a:bodyPr/>
        <a:lstStyle/>
        <a:p>
          <a:pPr>
            <a:defRPr sz="1400"/>
          </a:pPr>
          <a:endParaRPr lang="en-US"/>
        </a:p>
      </c:txPr>
    </c:title>
    <c:view3D>
      <c:rotX val="30"/>
      <c:perspective val="30"/>
    </c:view3D>
    <c:plotArea>
      <c:layout>
        <c:manualLayout>
          <c:layoutTarget val="inner"/>
          <c:xMode val="edge"/>
          <c:yMode val="edge"/>
          <c:x val="0.14133595800524934"/>
          <c:y val="0.59750190500380951"/>
          <c:w val="0.77314814814815036"/>
          <c:h val="0.34884668828161314"/>
        </c:manualLayout>
      </c:layout>
      <c:pie3DChart>
        <c:varyColors val="1"/>
        <c:ser>
          <c:idx val="0"/>
          <c:order val="0"/>
          <c:tx>
            <c:strRef>
              <c:f>Sheet1!$B$1</c:f>
              <c:strCache>
                <c:ptCount val="1"/>
                <c:pt idx="0">
                  <c:v>FY2012-13 Department Expenditures by Program</c:v>
                </c:pt>
              </c:strCache>
            </c:strRef>
          </c:tx>
          <c:dLbls>
            <c:dLbl>
              <c:idx val="0"/>
              <c:layout>
                <c:manualLayout>
                  <c:x val="-6.6664791901012432E-2"/>
                  <c:y val="3.2114130894928456E-3"/>
                </c:manualLayout>
              </c:layout>
              <c:showPercent val="1"/>
            </c:dLbl>
            <c:dLbl>
              <c:idx val="1"/>
              <c:layout>
                <c:manualLayout>
                  <c:x val="6.9321334833146123E-3"/>
                  <c:y val="-1.2785115570231239E-2"/>
                </c:manualLayout>
              </c:layout>
              <c:showPercent val="1"/>
            </c:dLbl>
            <c:dLbl>
              <c:idx val="2"/>
              <c:layout>
                <c:manualLayout>
                  <c:x val="1.421460338291047E-2"/>
                  <c:y val="3.4541454377026402E-3"/>
                </c:manualLayout>
              </c:layout>
              <c:showPercent val="1"/>
            </c:dLbl>
            <c:dLbl>
              <c:idx val="5"/>
              <c:layout>
                <c:manualLayout>
                  <c:x val="5.1325073336421181E-2"/>
                  <c:y val="9.088984844636388E-4"/>
                </c:manualLayout>
              </c:layout>
              <c:showPercent val="1"/>
            </c:dLbl>
            <c:txPr>
              <a:bodyPr/>
              <a:lstStyle/>
              <a:p>
                <a:pPr>
                  <a:defRPr sz="1050"/>
                </a:pPr>
                <a:endParaRPr lang="en-US"/>
              </a:p>
            </c:txPr>
            <c:showPercent val="1"/>
            <c:showLeaderLines val="1"/>
          </c:dLbls>
          <c:cat>
            <c:strRef>
              <c:f>Sheet1!$A$2:$A$3</c:f>
              <c:strCache>
                <c:ptCount val="2"/>
                <c:pt idx="0">
                  <c:v>Veterans Programs &amp; Services</c:v>
                </c:pt>
                <c:pt idx="1">
                  <c:v>Veterans Health Care (Homes)</c:v>
                </c:pt>
              </c:strCache>
            </c:strRef>
          </c:cat>
          <c:val>
            <c:numRef>
              <c:f>Sheet1!$B$2:$B$3</c:f>
              <c:numCache>
                <c:formatCode>General</c:formatCode>
                <c:ptCount val="2"/>
                <c:pt idx="0">
                  <c:v>29325</c:v>
                </c:pt>
                <c:pt idx="1">
                  <c:v>191065</c:v>
                </c:pt>
              </c:numCache>
            </c:numRef>
          </c:val>
        </c:ser>
        <c:dLbls>
          <c:showPercent val="1"/>
        </c:dLbls>
      </c:pie3DChart>
    </c:plotArea>
    <c:legend>
      <c:legendPos val="t"/>
      <c:layout>
        <c:manualLayout>
          <c:xMode val="edge"/>
          <c:yMode val="edge"/>
          <c:x val="0"/>
          <c:y val="0.25811827956989336"/>
          <c:w val="0.99429983016828993"/>
          <c:h val="0.32364871729743566"/>
        </c:manualLayout>
      </c:layout>
      <c:txPr>
        <a:bodyPr/>
        <a:lstStyle/>
        <a:p>
          <a:pPr>
            <a:defRPr sz="1050"/>
          </a:pPr>
          <a:endParaRPr lang="en-US"/>
        </a:p>
      </c:txPr>
    </c:legend>
    <c:plotVisOnly val="1"/>
    <c:dispBlanksAs val="zero"/>
  </c:chart>
  <c:spPr>
    <a:ln>
      <a:solidFill>
        <a:srgbClr val="B2B2B2"/>
      </a:solidFill>
    </a:ln>
  </c:spPr>
  <c:txPr>
    <a:bodyPr/>
    <a:lstStyle/>
    <a:p>
      <a:pPr>
        <a:defRPr sz="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400" dirty="0"/>
              <a:t>FY2012-13 </a:t>
            </a:r>
            <a:r>
              <a:rPr lang="en-US" sz="1400" dirty="0" smtClean="0"/>
              <a:t>Department Expenditure </a:t>
            </a:r>
            <a:r>
              <a:rPr lang="en-US" sz="1400" dirty="0"/>
              <a:t>by </a:t>
            </a:r>
            <a:r>
              <a:rPr lang="en-US" sz="1400" dirty="0" smtClean="0"/>
              <a:t>Fund</a:t>
            </a:r>
            <a:endParaRPr lang="en-US" sz="1400" dirty="0"/>
          </a:p>
        </c:rich>
      </c:tx>
      <c:overlay val="1"/>
    </c:title>
    <c:view3D>
      <c:rotX val="30"/>
      <c:perspective val="30"/>
    </c:view3D>
    <c:plotArea>
      <c:layout>
        <c:manualLayout>
          <c:layoutTarget val="inner"/>
          <c:xMode val="edge"/>
          <c:yMode val="edge"/>
          <c:x val="0.13333333333333341"/>
          <c:y val="0.6473361696723372"/>
          <c:w val="0.7645020622422195"/>
          <c:h val="0.27258932351198034"/>
        </c:manualLayout>
      </c:layout>
      <c:pie3DChart>
        <c:varyColors val="1"/>
        <c:ser>
          <c:idx val="0"/>
          <c:order val="0"/>
          <c:tx>
            <c:strRef>
              <c:f>Sheet1!$B$1</c:f>
              <c:strCache>
                <c:ptCount val="1"/>
                <c:pt idx="0">
                  <c:v>FY2012-13 Department Expenditure by Fund</c:v>
                </c:pt>
              </c:strCache>
            </c:strRef>
          </c:tx>
          <c:dLbls>
            <c:dLbl>
              <c:idx val="0"/>
              <c:layout>
                <c:manualLayout>
                  <c:x val="0"/>
                  <c:y val="-7.1715138430276881E-2"/>
                </c:manualLayout>
              </c:layout>
              <c:showPercent val="1"/>
            </c:dLbl>
            <c:dLbl>
              <c:idx val="1"/>
              <c:layout>
                <c:manualLayout>
                  <c:x val="2.8343832020997401E-2"/>
                  <c:y val="2.2055710778088279E-4"/>
                </c:manualLayout>
              </c:layout>
              <c:showPercent val="1"/>
            </c:dLbl>
            <c:dLbl>
              <c:idx val="2"/>
              <c:layout>
                <c:manualLayout>
                  <c:x val="4.0014060742407265E-2"/>
                  <c:y val="-1.597091694183388E-2"/>
                </c:manualLayout>
              </c:layout>
              <c:showPercent val="1"/>
            </c:dLbl>
            <c:dLbl>
              <c:idx val="3"/>
              <c:layout>
                <c:manualLayout>
                  <c:x val="2.3668916385451818E-2"/>
                  <c:y val="-4.5216323765980863E-3"/>
                </c:manualLayout>
              </c:layout>
              <c:showPercent val="1"/>
            </c:dLbl>
            <c:dLbl>
              <c:idx val="5"/>
              <c:layout>
                <c:manualLayout>
                  <c:x val="8.3873265841769795E-2"/>
                  <c:y val="-5.8657183981034632E-3"/>
                </c:manualLayout>
              </c:layout>
              <c:numFmt formatCode="0.0%" sourceLinked="0"/>
              <c:spPr/>
              <c:txPr>
                <a:bodyPr/>
                <a:lstStyle/>
                <a:p>
                  <a:pPr>
                    <a:defRPr sz="1050"/>
                  </a:pPr>
                  <a:endParaRPr lang="en-US"/>
                </a:p>
              </c:txPr>
              <c:showPercent val="1"/>
            </c:dLbl>
            <c:txPr>
              <a:bodyPr/>
              <a:lstStyle/>
              <a:p>
                <a:pPr>
                  <a:defRPr sz="1050"/>
                </a:pPr>
                <a:endParaRPr lang="en-US"/>
              </a:p>
            </c:txPr>
            <c:showPercent val="1"/>
            <c:showLeaderLines val="1"/>
          </c:dLbls>
          <c:cat>
            <c:strRef>
              <c:f>Sheet1!$A$2:$A$7</c:f>
              <c:strCache>
                <c:ptCount val="6"/>
                <c:pt idx="0">
                  <c:v>General Fund</c:v>
                </c:pt>
                <c:pt idx="1">
                  <c:v>Misc Special Revenue</c:v>
                </c:pt>
                <c:pt idx="2">
                  <c:v>Federal - operating</c:v>
                </c:pt>
                <c:pt idx="3">
                  <c:v>Federal - construction</c:v>
                </c:pt>
                <c:pt idx="4">
                  <c:v>Misc Special Agency-Resident Trust</c:v>
                </c:pt>
                <c:pt idx="5">
                  <c:v>Donations</c:v>
                </c:pt>
              </c:strCache>
            </c:strRef>
          </c:cat>
          <c:val>
            <c:numRef>
              <c:f>Sheet1!$B$2:$B$7</c:f>
              <c:numCache>
                <c:formatCode>General</c:formatCode>
                <c:ptCount val="6"/>
                <c:pt idx="0">
                  <c:v>116090</c:v>
                </c:pt>
                <c:pt idx="1">
                  <c:v>35572</c:v>
                </c:pt>
                <c:pt idx="2">
                  <c:v>39787</c:v>
                </c:pt>
                <c:pt idx="3">
                  <c:v>24038</c:v>
                </c:pt>
                <c:pt idx="4">
                  <c:v>3632</c:v>
                </c:pt>
                <c:pt idx="5">
                  <c:v>1271</c:v>
                </c:pt>
              </c:numCache>
            </c:numRef>
          </c:val>
        </c:ser>
        <c:dLbls>
          <c:showPercent val="1"/>
        </c:dLbls>
      </c:pie3DChart>
    </c:plotArea>
    <c:legend>
      <c:legendPos val="t"/>
      <c:layout>
        <c:manualLayout>
          <c:xMode val="edge"/>
          <c:yMode val="edge"/>
          <c:x val="0"/>
          <c:y val="0.25686394039454835"/>
          <c:w val="1"/>
          <c:h val="0.32484696469393065"/>
        </c:manualLayout>
      </c:layout>
      <c:txPr>
        <a:bodyPr/>
        <a:lstStyle/>
        <a:p>
          <a:pPr>
            <a:defRPr sz="1050"/>
          </a:pPr>
          <a:endParaRPr lang="en-US"/>
        </a:p>
      </c:txPr>
    </c:legend>
    <c:plotVisOnly val="1"/>
    <c:dispBlanksAs val="zero"/>
  </c:chart>
  <c:spPr>
    <a:ln>
      <a:solidFill>
        <a:schemeClr val="bg1">
          <a:lumMod val="75000"/>
        </a:schemeClr>
      </a:solidFill>
    </a:ln>
  </c:spPr>
  <c:txPr>
    <a:bodyPr/>
    <a:lstStyle/>
    <a:p>
      <a:pPr>
        <a:defRPr sz="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view3D>
      <c:rotX val="30"/>
      <c:perspective val="30"/>
    </c:view3D>
    <c:plotArea>
      <c:layout>
        <c:manualLayout>
          <c:layoutTarget val="inner"/>
          <c:xMode val="edge"/>
          <c:yMode val="edge"/>
          <c:x val="0.16159892175640234"/>
          <c:y val="0.5972817147856504"/>
          <c:w val="0.64977512946017046"/>
          <c:h val="0.35679636920385077"/>
        </c:manualLayout>
      </c:layout>
      <c:pie3DChart>
        <c:varyColors val="1"/>
        <c:ser>
          <c:idx val="0"/>
          <c:order val="0"/>
          <c:tx>
            <c:strRef>
              <c:f>Sheet1!$B$1</c:f>
              <c:strCache>
                <c:ptCount val="1"/>
                <c:pt idx="0">
                  <c:v>FY2012-13 Veterans Programs &amp; Services Expenditure by Category</c:v>
                </c:pt>
              </c:strCache>
            </c:strRef>
          </c:tx>
          <c:dLbls>
            <c:dLbl>
              <c:idx val="0"/>
              <c:layout>
                <c:manualLayout>
                  <c:x val="-4.7870114208696884E-2"/>
                  <c:y val="-3.4200787401574888E-2"/>
                </c:manualLayout>
              </c:layout>
              <c:showPercent val="1"/>
            </c:dLbl>
            <c:dLbl>
              <c:idx val="1"/>
              <c:layout>
                <c:manualLayout>
                  <c:x val="-2.5053202809108398E-2"/>
                  <c:y val="-3.3127734033245827E-3"/>
                </c:manualLayout>
              </c:layout>
              <c:showPercent val="1"/>
            </c:dLbl>
            <c:dLbl>
              <c:idx val="2"/>
              <c:layout>
                <c:manualLayout>
                  <c:x val="4.3920692345889179E-3"/>
                  <c:y val="-1.0333114610673665E-2"/>
                </c:manualLayout>
              </c:layout>
              <c:showPercent val="1"/>
            </c:dLbl>
            <c:dLbl>
              <c:idx val="3"/>
              <c:layout>
                <c:manualLayout>
                  <c:x val="7.4409626161594702E-2"/>
                  <c:y val="1.8606736657917819E-3"/>
                </c:manualLayout>
              </c:layout>
              <c:showPercent val="1"/>
            </c:dLbl>
            <c:showPercent val="1"/>
            <c:showLeaderLines val="1"/>
          </c:dLbls>
          <c:cat>
            <c:strRef>
              <c:f>Sheet1!$A$2:$A$5</c:f>
              <c:strCache>
                <c:ptCount val="4"/>
                <c:pt idx="0">
                  <c:v>Total Compensation</c:v>
                </c:pt>
                <c:pt idx="1">
                  <c:v>Other Operating Expenses</c:v>
                </c:pt>
                <c:pt idx="2">
                  <c:v>Payment to Individuals</c:v>
                </c:pt>
                <c:pt idx="3">
                  <c:v>Local Assistance</c:v>
                </c:pt>
              </c:strCache>
            </c:strRef>
          </c:cat>
          <c:val>
            <c:numRef>
              <c:f>Sheet1!$B$2:$B$5</c:f>
              <c:numCache>
                <c:formatCode>General</c:formatCode>
                <c:ptCount val="4"/>
                <c:pt idx="0">
                  <c:v>12660</c:v>
                </c:pt>
                <c:pt idx="1">
                  <c:v>4094</c:v>
                </c:pt>
                <c:pt idx="2">
                  <c:v>10481</c:v>
                </c:pt>
                <c:pt idx="3">
                  <c:v>2090</c:v>
                </c:pt>
              </c:numCache>
            </c:numRef>
          </c:val>
        </c:ser>
        <c:dLbls>
          <c:showPercent val="1"/>
        </c:dLbls>
      </c:pie3DChart>
    </c:plotArea>
    <c:legend>
      <c:legendPos val="t"/>
      <c:layout>
        <c:manualLayout>
          <c:xMode val="edge"/>
          <c:yMode val="edge"/>
          <c:x val="0.15835248634461241"/>
          <c:y val="0.20304177602799686"/>
          <c:w val="0.64725899127473963"/>
          <c:h val="0.31498468941382479"/>
        </c:manualLayout>
      </c:layout>
    </c:legend>
    <c:plotVisOnly val="1"/>
    <c:dispBlanksAs val="zero"/>
  </c:chart>
  <c:txPr>
    <a:bodyPr/>
    <a:lstStyle/>
    <a:p>
      <a:pPr>
        <a:defRPr sz="105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FY2012-13 </a:t>
            </a:r>
            <a:r>
              <a:rPr lang="en-US" dirty="0"/>
              <a:t>Veterans Programs </a:t>
            </a:r>
            <a:r>
              <a:rPr lang="en-US" dirty="0" smtClean="0"/>
              <a:t>&amp; </a:t>
            </a:r>
            <a:r>
              <a:rPr lang="en-US" dirty="0"/>
              <a:t/>
            </a:r>
            <a:br>
              <a:rPr lang="en-US" dirty="0"/>
            </a:br>
            <a:r>
              <a:rPr lang="en-US" dirty="0" smtClean="0"/>
              <a:t>Services Expenditures by Fund</a:t>
            </a:r>
            <a:endParaRPr lang="en-US" dirty="0"/>
          </a:p>
        </c:rich>
      </c:tx>
      <c:layout>
        <c:manualLayout>
          <c:xMode val="edge"/>
          <c:yMode val="edge"/>
          <c:x val="0.13884514435695541"/>
          <c:y val="0"/>
        </c:manualLayout>
      </c:layout>
    </c:title>
    <c:view3D>
      <c:rotX val="30"/>
      <c:perspective val="30"/>
    </c:view3D>
    <c:plotArea>
      <c:layout>
        <c:manualLayout>
          <c:layoutTarget val="inner"/>
          <c:xMode val="edge"/>
          <c:yMode val="edge"/>
          <c:x val="0.11488076490438695"/>
          <c:y val="0.65981076962153962"/>
          <c:w val="0.6845241844769393"/>
          <c:h val="0.2330416560833122"/>
        </c:manualLayout>
      </c:layout>
      <c:pie3DChart>
        <c:varyColors val="1"/>
        <c:ser>
          <c:idx val="0"/>
          <c:order val="0"/>
          <c:tx>
            <c:strRef>
              <c:f>Sheet1!$B$1</c:f>
              <c:strCache>
                <c:ptCount val="1"/>
                <c:pt idx="0">
                  <c:v>FY2012-13 Veterans Programs and Services Funding Sources</c:v>
                </c:pt>
              </c:strCache>
            </c:strRef>
          </c:tx>
          <c:dLbls>
            <c:dLbl>
              <c:idx val="0"/>
              <c:layout>
                <c:manualLayout>
                  <c:x val="5.6689163854518184E-3"/>
                  <c:y val="-2.1537126407586166E-3"/>
                </c:manualLayout>
              </c:layout>
              <c:showPercent val="1"/>
            </c:dLbl>
            <c:dLbl>
              <c:idx val="1"/>
              <c:layout>
                <c:manualLayout>
                  <c:x val="3.4101987251593611E-3"/>
                  <c:y val="-1.4897129794259611E-3"/>
                </c:manualLayout>
              </c:layout>
              <c:showPercent val="1"/>
            </c:dLbl>
            <c:dLbl>
              <c:idx val="2"/>
              <c:layout>
                <c:manualLayout>
                  <c:x val="3.641132358455202E-2"/>
                  <c:y val="5.9224451782236985E-4"/>
                </c:manualLayout>
              </c:layout>
              <c:showPercent val="1"/>
            </c:dLbl>
            <c:dLbl>
              <c:idx val="3"/>
              <c:layout>
                <c:manualLayout>
                  <c:x val="9.8804274465691941E-2"/>
                  <c:y val="4.5042756752180173E-4"/>
                </c:manualLayout>
              </c:layout>
              <c:numFmt formatCode="0.0%" sourceLinked="0"/>
              <c:spPr/>
              <c:txPr>
                <a:bodyPr/>
                <a:lstStyle/>
                <a:p>
                  <a:pPr>
                    <a:defRPr/>
                  </a:pPr>
                  <a:endParaRPr lang="en-US"/>
                </a:p>
              </c:txPr>
              <c:showPercent val="1"/>
            </c:dLbl>
            <c:dLbl>
              <c:idx val="4"/>
              <c:delete val="1"/>
            </c:dLbl>
            <c:dLbl>
              <c:idx val="5"/>
              <c:delete val="1"/>
            </c:dLbl>
            <c:dLbl>
              <c:idx val="6"/>
              <c:layout>
                <c:manualLayout>
                  <c:x val="0.11190288713910744"/>
                  <c:y val="-1.0953771907543837E-3"/>
                </c:manualLayout>
              </c:layout>
              <c:numFmt formatCode="0.0%" sourceLinked="0"/>
              <c:spPr/>
              <c:txPr>
                <a:bodyPr/>
                <a:lstStyle/>
                <a:p>
                  <a:pPr>
                    <a:defRPr/>
                  </a:pPr>
                  <a:endParaRPr lang="en-US"/>
                </a:p>
              </c:txPr>
              <c:showPercent val="1"/>
            </c:dLbl>
            <c:showPercent val="1"/>
            <c:showLeaderLines val="1"/>
          </c:dLbls>
          <c:cat>
            <c:strRef>
              <c:f>Sheet1!$A$2:$A$5</c:f>
              <c:strCache>
                <c:ptCount val="4"/>
                <c:pt idx="0">
                  <c:v>General Fund</c:v>
                </c:pt>
                <c:pt idx="1">
                  <c:v>Misc Special Revenue</c:v>
                </c:pt>
                <c:pt idx="2">
                  <c:v>Federal-Operating</c:v>
                </c:pt>
                <c:pt idx="3">
                  <c:v>Gift </c:v>
                </c:pt>
              </c:strCache>
            </c:strRef>
          </c:cat>
          <c:val>
            <c:numRef>
              <c:f>Sheet1!$B$2:$B$5</c:f>
              <c:numCache>
                <c:formatCode>General</c:formatCode>
                <c:ptCount val="4"/>
                <c:pt idx="0">
                  <c:v>27358</c:v>
                </c:pt>
                <c:pt idx="1">
                  <c:v>1218</c:v>
                </c:pt>
                <c:pt idx="2">
                  <c:v>710</c:v>
                </c:pt>
                <c:pt idx="3">
                  <c:v>39</c:v>
                </c:pt>
              </c:numCache>
            </c:numRef>
          </c:val>
        </c:ser>
        <c:dLbls>
          <c:showPercent val="1"/>
        </c:dLbls>
      </c:pie3DChart>
    </c:plotArea>
    <c:legend>
      <c:legendPos val="t"/>
      <c:layout>
        <c:manualLayout>
          <c:xMode val="edge"/>
          <c:yMode val="edge"/>
          <c:x val="0.10952380952380973"/>
          <c:y val="0.24219943273219949"/>
          <c:w val="0.77142857142857402"/>
          <c:h val="0.35410189653712643"/>
        </c:manualLayout>
      </c:layout>
    </c:legend>
    <c:plotVisOnly val="1"/>
    <c:dispBlanksAs val="zero"/>
  </c:chart>
  <c:spPr>
    <a:effectLst>
      <a:outerShdw blurRad="50800" dist="38100" dir="2700000" algn="tl" rotWithShape="0">
        <a:prstClr val="black">
          <a:alpha val="40000"/>
        </a:prstClr>
      </a:outerShdw>
    </a:effectLst>
  </c:spPr>
  <c:txPr>
    <a:bodyPr/>
    <a:lstStyle/>
    <a:p>
      <a:pPr>
        <a:defRPr sz="105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view3D>
      <c:rotX val="30"/>
      <c:perspective val="30"/>
    </c:view3D>
    <c:plotArea>
      <c:layout>
        <c:manualLayout>
          <c:layoutTarget val="inner"/>
          <c:xMode val="edge"/>
          <c:yMode val="edge"/>
          <c:x val="0.16666666666666666"/>
          <c:y val="0.44417504542701375"/>
          <c:w val="0.66203703703703765"/>
          <c:h val="0.53744881889763751"/>
        </c:manualLayout>
      </c:layout>
      <c:pie3DChart>
        <c:varyColors val="1"/>
        <c:ser>
          <c:idx val="0"/>
          <c:order val="0"/>
          <c:tx>
            <c:strRef>
              <c:f>Sheet1!$B$1</c:f>
              <c:strCache>
                <c:ptCount val="1"/>
                <c:pt idx="0">
                  <c:v>FY2012-13 Veterans Programs &amp; Services Expenditures by Activity</c:v>
                </c:pt>
              </c:strCache>
            </c:strRef>
          </c:tx>
          <c:dLbls>
            <c:dLbl>
              <c:idx val="0"/>
              <c:layout>
                <c:manualLayout>
                  <c:x val="-8.5091316710411202E-2"/>
                  <c:y val="-1.4326670704623461E-3"/>
                </c:manualLayout>
              </c:layout>
              <c:showPercent val="1"/>
            </c:dLbl>
            <c:dLbl>
              <c:idx val="1"/>
              <c:layout>
                <c:manualLayout>
                  <c:x val="-8.322397200350001E-3"/>
                  <c:y val="2.4066222491419412E-3"/>
                </c:manualLayout>
              </c:layout>
              <c:showPercent val="1"/>
            </c:dLbl>
            <c:dLbl>
              <c:idx val="2"/>
              <c:layout>
                <c:manualLayout>
                  <c:x val="9.0421770195392298E-2"/>
                  <c:y val="-2.3841308298001216E-2"/>
                </c:manualLayout>
              </c:layout>
              <c:showPercent val="1"/>
            </c:dLbl>
            <c:showPercent val="1"/>
            <c:showLeaderLines val="1"/>
          </c:dLbls>
          <c:cat>
            <c:strRef>
              <c:f>Sheet1!$A$2:$A$4</c:f>
              <c:strCache>
                <c:ptCount val="3"/>
                <c:pt idx="0">
                  <c:v>Veterans Services</c:v>
                </c:pt>
                <c:pt idx="1">
                  <c:v>Benefits &amp; Services</c:v>
                </c:pt>
                <c:pt idx="2">
                  <c:v>Claims &amp; Outreach</c:v>
                </c:pt>
              </c:strCache>
            </c:strRef>
          </c:cat>
          <c:val>
            <c:numRef>
              <c:f>Sheet1!$B$2:$B$4</c:f>
              <c:numCache>
                <c:formatCode>General</c:formatCode>
                <c:ptCount val="3"/>
                <c:pt idx="0">
                  <c:v>5191</c:v>
                </c:pt>
                <c:pt idx="1">
                  <c:v>15004</c:v>
                </c:pt>
                <c:pt idx="2">
                  <c:v>9130</c:v>
                </c:pt>
              </c:numCache>
            </c:numRef>
          </c:val>
        </c:ser>
        <c:dLbls>
          <c:showPercent val="1"/>
        </c:dLbls>
      </c:pie3DChart>
    </c:plotArea>
    <c:legend>
      <c:legendPos val="t"/>
      <c:layout>
        <c:manualLayout>
          <c:xMode val="edge"/>
          <c:yMode val="edge"/>
          <c:x val="0.16203703703703745"/>
          <c:y val="0.18555138300020244"/>
          <c:w val="0.66649533391659643"/>
          <c:h val="0.29089036947304764"/>
        </c:manualLayout>
      </c:layout>
    </c:legend>
    <c:plotVisOnly val="1"/>
    <c:dispBlanksAs val="zero"/>
  </c:chart>
  <c:txPr>
    <a:bodyPr/>
    <a:lstStyle/>
    <a:p>
      <a:pPr>
        <a:defRPr sz="105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3E9B0-3131-4A17-A8EE-0503BB30D6A9}" type="doc">
      <dgm:prSet loTypeId="urn:microsoft.com/office/officeart/2005/8/layout/hierarchy6" loCatId="hierarchy" qsTypeId="urn:microsoft.com/office/officeart/2005/8/quickstyle/simple1" qsCatId="simple" csTypeId="urn:microsoft.com/office/officeart/2005/8/colors/accent2_4" csCatId="accent2" phldr="1"/>
      <dgm:spPr/>
      <dgm:t>
        <a:bodyPr/>
        <a:lstStyle/>
        <a:p>
          <a:endParaRPr lang="en-US"/>
        </a:p>
      </dgm:t>
    </dgm:pt>
    <dgm:pt modelId="{CC24A4E1-C801-467D-B9C2-E6DFBD4A29C5}">
      <dgm:prSet phldrT="[Text]" custT="1"/>
      <dgm:spPr/>
      <dgm:t>
        <a:bodyPr/>
        <a:lstStyle/>
        <a:p>
          <a:r>
            <a:rPr lang="en-US" sz="1600" dirty="0" smtClean="0"/>
            <a:t>Commissioner</a:t>
          </a:r>
        </a:p>
      </dgm:t>
    </dgm:pt>
    <dgm:pt modelId="{932B3650-1944-41E4-B248-43D2D0A86518}" type="parTrans" cxnId="{0E4034D4-C008-4F14-B614-400B1A126927}">
      <dgm:prSet/>
      <dgm:spPr/>
      <dgm:t>
        <a:bodyPr/>
        <a:lstStyle/>
        <a:p>
          <a:endParaRPr lang="en-US"/>
        </a:p>
      </dgm:t>
    </dgm:pt>
    <dgm:pt modelId="{466E1541-E02A-43EA-9017-176DD6E90661}" type="sibTrans" cxnId="{0E4034D4-C008-4F14-B614-400B1A126927}">
      <dgm:prSet/>
      <dgm:spPr/>
      <dgm:t>
        <a:bodyPr/>
        <a:lstStyle/>
        <a:p>
          <a:endParaRPr lang="en-US"/>
        </a:p>
      </dgm:t>
    </dgm:pt>
    <dgm:pt modelId="{E29A72AA-3805-46F8-8773-DAFF9A79F81F}">
      <dgm:prSet phldrT="[Text]"/>
      <dgm:spPr/>
      <dgm:t>
        <a:bodyPr/>
        <a:lstStyle/>
        <a:p>
          <a:r>
            <a:rPr lang="en-US" dirty="0" smtClean="0"/>
            <a:t>Deputy Commissioner of Programs and Services</a:t>
          </a:r>
          <a:endParaRPr lang="en-US" dirty="0"/>
        </a:p>
      </dgm:t>
    </dgm:pt>
    <dgm:pt modelId="{0E19651F-80C4-4275-A60A-3D75A376C1FE}" type="parTrans" cxnId="{DA4663CE-E9DC-46AD-B5FD-461D2020F299}">
      <dgm:prSet/>
      <dgm:spPr/>
      <dgm:t>
        <a:bodyPr/>
        <a:lstStyle/>
        <a:p>
          <a:endParaRPr lang="en-US"/>
        </a:p>
      </dgm:t>
    </dgm:pt>
    <dgm:pt modelId="{D001FAD7-33F6-4D47-BAEB-5AAA50242202}" type="sibTrans" cxnId="{DA4663CE-E9DC-46AD-B5FD-461D2020F299}">
      <dgm:prSet/>
      <dgm:spPr/>
      <dgm:t>
        <a:bodyPr/>
        <a:lstStyle/>
        <a:p>
          <a:endParaRPr lang="en-US"/>
        </a:p>
      </dgm:t>
    </dgm:pt>
    <dgm:pt modelId="{27CE29DA-B24D-44EE-B5B4-606C3A39388B}">
      <dgm:prSet phldrT="[Text]"/>
      <dgm:spPr/>
      <dgm:t>
        <a:bodyPr/>
        <a:lstStyle/>
        <a:p>
          <a:r>
            <a:rPr lang="en-US" dirty="0" smtClean="0"/>
            <a:t>Senior Director of Programs and Services</a:t>
          </a:r>
          <a:endParaRPr lang="en-US" dirty="0"/>
        </a:p>
      </dgm:t>
    </dgm:pt>
    <dgm:pt modelId="{55B37956-BC45-48B1-A94A-FC2661D606E7}" type="parTrans" cxnId="{84EC4A05-6778-46B4-AA2B-CD2D2DAC870F}">
      <dgm:prSet/>
      <dgm:spPr/>
      <dgm:t>
        <a:bodyPr/>
        <a:lstStyle/>
        <a:p>
          <a:endParaRPr lang="en-US"/>
        </a:p>
      </dgm:t>
    </dgm:pt>
    <dgm:pt modelId="{01C03E67-10F1-4A7F-A117-D208967971C7}" type="sibTrans" cxnId="{84EC4A05-6778-46B4-AA2B-CD2D2DAC870F}">
      <dgm:prSet/>
      <dgm:spPr/>
      <dgm:t>
        <a:bodyPr/>
        <a:lstStyle/>
        <a:p>
          <a:endParaRPr lang="en-US"/>
        </a:p>
      </dgm:t>
    </dgm:pt>
    <dgm:pt modelId="{2CA455DA-01E3-4D5D-AD23-FB6CDEA997E8}">
      <dgm:prSet phldrT="[Text]"/>
      <dgm:spPr/>
      <dgm:t>
        <a:bodyPr/>
        <a:lstStyle/>
        <a:p>
          <a:r>
            <a:rPr lang="en-US" dirty="0" smtClean="0"/>
            <a:t>Deputy Commissioner of Veteran Health Care</a:t>
          </a:r>
          <a:endParaRPr lang="en-US" dirty="0"/>
        </a:p>
      </dgm:t>
    </dgm:pt>
    <dgm:pt modelId="{5CCA2785-6EAF-4D4D-B7E9-40C36509F6CC}" type="parTrans" cxnId="{775FB87D-BB72-4B9A-B3D7-7A9443D18819}">
      <dgm:prSet/>
      <dgm:spPr/>
      <dgm:t>
        <a:bodyPr/>
        <a:lstStyle/>
        <a:p>
          <a:endParaRPr lang="en-US"/>
        </a:p>
      </dgm:t>
    </dgm:pt>
    <dgm:pt modelId="{C2C04A6F-1D47-469D-937C-3E6791C9AB0A}" type="sibTrans" cxnId="{775FB87D-BB72-4B9A-B3D7-7A9443D18819}">
      <dgm:prSet/>
      <dgm:spPr/>
      <dgm:t>
        <a:bodyPr/>
        <a:lstStyle/>
        <a:p>
          <a:endParaRPr lang="en-US"/>
        </a:p>
      </dgm:t>
    </dgm:pt>
    <dgm:pt modelId="{26AD33C5-9FCB-4CAB-BEB5-9F3CA83DBBF2}">
      <dgm:prSet phldrT="[Text]"/>
      <dgm:spPr/>
      <dgm:t>
        <a:bodyPr/>
        <a:lstStyle/>
        <a:p>
          <a:r>
            <a:rPr lang="en-US" dirty="0" smtClean="0"/>
            <a:t>Senior Director of Veteran Health Care</a:t>
          </a:r>
          <a:endParaRPr lang="en-US" dirty="0"/>
        </a:p>
      </dgm:t>
    </dgm:pt>
    <dgm:pt modelId="{690CBAC8-26DF-4D53-8027-5C844D1AE43E}" type="parTrans" cxnId="{458B21CF-BD21-4CF0-96A8-44107A8B6E70}">
      <dgm:prSet/>
      <dgm:spPr/>
      <dgm:t>
        <a:bodyPr/>
        <a:lstStyle/>
        <a:p>
          <a:endParaRPr lang="en-US"/>
        </a:p>
      </dgm:t>
    </dgm:pt>
    <dgm:pt modelId="{F973C9E4-9550-4856-83DC-425BD5F91CB6}" type="sibTrans" cxnId="{458B21CF-BD21-4CF0-96A8-44107A8B6E70}">
      <dgm:prSet/>
      <dgm:spPr/>
      <dgm:t>
        <a:bodyPr/>
        <a:lstStyle/>
        <a:p>
          <a:endParaRPr lang="en-US"/>
        </a:p>
      </dgm:t>
    </dgm:pt>
    <dgm:pt modelId="{E5F5CD49-C6A2-4B37-8D48-DCBA294814A0}" type="pres">
      <dgm:prSet presAssocID="{C0A3E9B0-3131-4A17-A8EE-0503BB30D6A9}" presName="mainComposite" presStyleCnt="0">
        <dgm:presLayoutVars>
          <dgm:chPref val="1"/>
          <dgm:dir/>
          <dgm:animOne val="branch"/>
          <dgm:animLvl val="lvl"/>
          <dgm:resizeHandles val="exact"/>
        </dgm:presLayoutVars>
      </dgm:prSet>
      <dgm:spPr/>
      <dgm:t>
        <a:bodyPr/>
        <a:lstStyle/>
        <a:p>
          <a:endParaRPr lang="en-US"/>
        </a:p>
      </dgm:t>
    </dgm:pt>
    <dgm:pt modelId="{24E68790-9BCA-43B2-9131-CCDCB682ABAB}" type="pres">
      <dgm:prSet presAssocID="{C0A3E9B0-3131-4A17-A8EE-0503BB30D6A9}" presName="hierFlow" presStyleCnt="0"/>
      <dgm:spPr/>
    </dgm:pt>
    <dgm:pt modelId="{69A3E25F-14B7-481B-AF4F-427627989422}" type="pres">
      <dgm:prSet presAssocID="{C0A3E9B0-3131-4A17-A8EE-0503BB30D6A9}" presName="hierChild1" presStyleCnt="0">
        <dgm:presLayoutVars>
          <dgm:chPref val="1"/>
          <dgm:animOne val="branch"/>
          <dgm:animLvl val="lvl"/>
        </dgm:presLayoutVars>
      </dgm:prSet>
      <dgm:spPr/>
    </dgm:pt>
    <dgm:pt modelId="{A1777A77-FABD-4418-AD2F-BE9BE003B03D}" type="pres">
      <dgm:prSet presAssocID="{CC24A4E1-C801-467D-B9C2-E6DFBD4A29C5}" presName="Name14" presStyleCnt="0"/>
      <dgm:spPr/>
    </dgm:pt>
    <dgm:pt modelId="{CC5E1167-9E05-4DE5-A14C-C8E851216E7D}" type="pres">
      <dgm:prSet presAssocID="{CC24A4E1-C801-467D-B9C2-E6DFBD4A29C5}" presName="level1Shape" presStyleLbl="node0" presStyleIdx="0" presStyleCnt="1" custLinFactNeighborX="-9726" custLinFactNeighborY="6356">
        <dgm:presLayoutVars>
          <dgm:chPref val="3"/>
        </dgm:presLayoutVars>
      </dgm:prSet>
      <dgm:spPr/>
      <dgm:t>
        <a:bodyPr/>
        <a:lstStyle/>
        <a:p>
          <a:endParaRPr lang="en-US"/>
        </a:p>
      </dgm:t>
    </dgm:pt>
    <dgm:pt modelId="{4690A5FE-E22F-4483-B83E-C650B712AE34}" type="pres">
      <dgm:prSet presAssocID="{CC24A4E1-C801-467D-B9C2-E6DFBD4A29C5}" presName="hierChild2" presStyleCnt="0"/>
      <dgm:spPr/>
    </dgm:pt>
    <dgm:pt modelId="{EA0D1483-8ED9-4AE2-A0AF-0DFE63564181}" type="pres">
      <dgm:prSet presAssocID="{0E19651F-80C4-4275-A60A-3D75A376C1FE}" presName="Name19" presStyleLbl="parChTrans1D2" presStyleIdx="0" presStyleCnt="2"/>
      <dgm:spPr/>
      <dgm:t>
        <a:bodyPr/>
        <a:lstStyle/>
        <a:p>
          <a:endParaRPr lang="en-US"/>
        </a:p>
      </dgm:t>
    </dgm:pt>
    <dgm:pt modelId="{9934F30E-297E-495B-BACB-A1A0167D01C1}" type="pres">
      <dgm:prSet presAssocID="{E29A72AA-3805-46F8-8773-DAFF9A79F81F}" presName="Name21" presStyleCnt="0"/>
      <dgm:spPr/>
    </dgm:pt>
    <dgm:pt modelId="{98C31B03-0477-479D-940C-2B2B9AD3D7A9}" type="pres">
      <dgm:prSet presAssocID="{E29A72AA-3805-46F8-8773-DAFF9A79F81F}" presName="level2Shape" presStyleLbl="node2" presStyleIdx="0" presStyleCnt="2" custLinFactNeighborX="-64178" custLinFactNeighborY="-5660"/>
      <dgm:spPr/>
      <dgm:t>
        <a:bodyPr/>
        <a:lstStyle/>
        <a:p>
          <a:endParaRPr lang="en-US"/>
        </a:p>
      </dgm:t>
    </dgm:pt>
    <dgm:pt modelId="{70AA5BC1-7411-4978-AD11-91907AB01334}" type="pres">
      <dgm:prSet presAssocID="{E29A72AA-3805-46F8-8773-DAFF9A79F81F}" presName="hierChild3" presStyleCnt="0"/>
      <dgm:spPr/>
    </dgm:pt>
    <dgm:pt modelId="{406183B7-3B57-4EDE-8E0E-964103D03271}" type="pres">
      <dgm:prSet presAssocID="{55B37956-BC45-48B1-A94A-FC2661D606E7}" presName="Name19" presStyleLbl="parChTrans1D3" presStyleIdx="0" presStyleCnt="2"/>
      <dgm:spPr/>
      <dgm:t>
        <a:bodyPr/>
        <a:lstStyle/>
        <a:p>
          <a:endParaRPr lang="en-US"/>
        </a:p>
      </dgm:t>
    </dgm:pt>
    <dgm:pt modelId="{F74C2EF8-1409-483E-8B99-8B4D100CB9ED}" type="pres">
      <dgm:prSet presAssocID="{27CE29DA-B24D-44EE-B5B4-606C3A39388B}" presName="Name21" presStyleCnt="0"/>
      <dgm:spPr/>
    </dgm:pt>
    <dgm:pt modelId="{D9A6FC18-33E2-43F8-8F47-77DC739BF27D}" type="pres">
      <dgm:prSet presAssocID="{27CE29DA-B24D-44EE-B5B4-606C3A39388B}" presName="level2Shape" presStyleLbl="node3" presStyleIdx="0" presStyleCnt="2" custLinFactNeighborX="-64178" custLinFactNeighborY="-11276"/>
      <dgm:spPr/>
      <dgm:t>
        <a:bodyPr/>
        <a:lstStyle/>
        <a:p>
          <a:endParaRPr lang="en-US"/>
        </a:p>
      </dgm:t>
    </dgm:pt>
    <dgm:pt modelId="{8095459F-55DE-48FA-B898-47937085D666}" type="pres">
      <dgm:prSet presAssocID="{27CE29DA-B24D-44EE-B5B4-606C3A39388B}" presName="hierChild3" presStyleCnt="0"/>
      <dgm:spPr/>
    </dgm:pt>
    <dgm:pt modelId="{D36D6EB7-C74D-4D8A-81F3-696B7EFAE5BF}" type="pres">
      <dgm:prSet presAssocID="{5CCA2785-6EAF-4D4D-B7E9-40C36509F6CC}" presName="Name19" presStyleLbl="parChTrans1D2" presStyleIdx="1" presStyleCnt="2"/>
      <dgm:spPr/>
      <dgm:t>
        <a:bodyPr/>
        <a:lstStyle/>
        <a:p>
          <a:endParaRPr lang="en-US"/>
        </a:p>
      </dgm:t>
    </dgm:pt>
    <dgm:pt modelId="{43415FC3-BAFD-4FF2-8614-D982E123FD34}" type="pres">
      <dgm:prSet presAssocID="{2CA455DA-01E3-4D5D-AD23-FB6CDEA997E8}" presName="Name21" presStyleCnt="0"/>
      <dgm:spPr/>
    </dgm:pt>
    <dgm:pt modelId="{35FF3041-9237-4C68-9DD6-72C05CC7DB96}" type="pres">
      <dgm:prSet presAssocID="{2CA455DA-01E3-4D5D-AD23-FB6CDEA997E8}" presName="level2Shape" presStyleLbl="node2" presStyleIdx="1" presStyleCnt="2" custLinFactNeighborX="31928" custLinFactNeighborY="-5660"/>
      <dgm:spPr/>
      <dgm:t>
        <a:bodyPr/>
        <a:lstStyle/>
        <a:p>
          <a:endParaRPr lang="en-US"/>
        </a:p>
      </dgm:t>
    </dgm:pt>
    <dgm:pt modelId="{6135E87F-A228-4108-BAF4-AA92BD3C8C92}" type="pres">
      <dgm:prSet presAssocID="{2CA455DA-01E3-4D5D-AD23-FB6CDEA997E8}" presName="hierChild3" presStyleCnt="0"/>
      <dgm:spPr/>
    </dgm:pt>
    <dgm:pt modelId="{EE276436-2B2C-478A-9109-28F0DEA58D8F}" type="pres">
      <dgm:prSet presAssocID="{690CBAC8-26DF-4D53-8027-5C844D1AE43E}" presName="Name19" presStyleLbl="parChTrans1D3" presStyleIdx="1" presStyleCnt="2"/>
      <dgm:spPr/>
      <dgm:t>
        <a:bodyPr/>
        <a:lstStyle/>
        <a:p>
          <a:endParaRPr lang="en-US"/>
        </a:p>
      </dgm:t>
    </dgm:pt>
    <dgm:pt modelId="{48230714-A669-4101-B7A9-EF7F6FAEB320}" type="pres">
      <dgm:prSet presAssocID="{26AD33C5-9FCB-4CAB-BEB5-9F3CA83DBBF2}" presName="Name21" presStyleCnt="0"/>
      <dgm:spPr/>
    </dgm:pt>
    <dgm:pt modelId="{DB6E6522-2C92-46E2-AD40-FAB696A44B97}" type="pres">
      <dgm:prSet presAssocID="{26AD33C5-9FCB-4CAB-BEB5-9F3CA83DBBF2}" presName="level2Shape" presStyleLbl="node3" presStyleIdx="1" presStyleCnt="2" custLinFactNeighborX="31927" custLinFactNeighborY="-11276"/>
      <dgm:spPr/>
      <dgm:t>
        <a:bodyPr/>
        <a:lstStyle/>
        <a:p>
          <a:endParaRPr lang="en-US"/>
        </a:p>
      </dgm:t>
    </dgm:pt>
    <dgm:pt modelId="{59DBE28B-5398-415E-8A32-ADA494817956}" type="pres">
      <dgm:prSet presAssocID="{26AD33C5-9FCB-4CAB-BEB5-9F3CA83DBBF2}" presName="hierChild3" presStyleCnt="0"/>
      <dgm:spPr/>
    </dgm:pt>
    <dgm:pt modelId="{5563990D-B359-44D5-A001-C175DE4ECC0E}" type="pres">
      <dgm:prSet presAssocID="{C0A3E9B0-3131-4A17-A8EE-0503BB30D6A9}" presName="bgShapesFlow" presStyleCnt="0"/>
      <dgm:spPr/>
    </dgm:pt>
  </dgm:ptLst>
  <dgm:cxnLst>
    <dgm:cxn modelId="{1EA21391-9F26-49C2-9524-B1383918F0D4}" type="presOf" srcId="{CC24A4E1-C801-467D-B9C2-E6DFBD4A29C5}" destId="{CC5E1167-9E05-4DE5-A14C-C8E851216E7D}" srcOrd="0" destOrd="0" presId="urn:microsoft.com/office/officeart/2005/8/layout/hierarchy6"/>
    <dgm:cxn modelId="{458B21CF-BD21-4CF0-96A8-44107A8B6E70}" srcId="{2CA455DA-01E3-4D5D-AD23-FB6CDEA997E8}" destId="{26AD33C5-9FCB-4CAB-BEB5-9F3CA83DBBF2}" srcOrd="0" destOrd="0" parTransId="{690CBAC8-26DF-4D53-8027-5C844D1AE43E}" sibTransId="{F973C9E4-9550-4856-83DC-425BD5F91CB6}"/>
    <dgm:cxn modelId="{775FB87D-BB72-4B9A-B3D7-7A9443D18819}" srcId="{CC24A4E1-C801-467D-B9C2-E6DFBD4A29C5}" destId="{2CA455DA-01E3-4D5D-AD23-FB6CDEA997E8}" srcOrd="1" destOrd="0" parTransId="{5CCA2785-6EAF-4D4D-B7E9-40C36509F6CC}" sibTransId="{C2C04A6F-1D47-469D-937C-3E6791C9AB0A}"/>
    <dgm:cxn modelId="{ECF507C2-7CA5-402C-884C-000D6FEE4278}" type="presOf" srcId="{C0A3E9B0-3131-4A17-A8EE-0503BB30D6A9}" destId="{E5F5CD49-C6A2-4B37-8D48-DCBA294814A0}" srcOrd="0" destOrd="0" presId="urn:microsoft.com/office/officeart/2005/8/layout/hierarchy6"/>
    <dgm:cxn modelId="{A0C1D12C-0BC0-4EA0-AEC4-1B279C78CAFB}" type="presOf" srcId="{26AD33C5-9FCB-4CAB-BEB5-9F3CA83DBBF2}" destId="{DB6E6522-2C92-46E2-AD40-FAB696A44B97}" srcOrd="0" destOrd="0" presId="urn:microsoft.com/office/officeart/2005/8/layout/hierarchy6"/>
    <dgm:cxn modelId="{7438E60D-2EC5-4A4B-814D-8E6A18452BB2}" type="presOf" srcId="{27CE29DA-B24D-44EE-B5B4-606C3A39388B}" destId="{D9A6FC18-33E2-43F8-8F47-77DC739BF27D}" srcOrd="0" destOrd="0" presId="urn:microsoft.com/office/officeart/2005/8/layout/hierarchy6"/>
    <dgm:cxn modelId="{84EC4A05-6778-46B4-AA2B-CD2D2DAC870F}" srcId="{E29A72AA-3805-46F8-8773-DAFF9A79F81F}" destId="{27CE29DA-B24D-44EE-B5B4-606C3A39388B}" srcOrd="0" destOrd="0" parTransId="{55B37956-BC45-48B1-A94A-FC2661D606E7}" sibTransId="{01C03E67-10F1-4A7F-A117-D208967971C7}"/>
    <dgm:cxn modelId="{27921B8D-707C-468E-A076-B1EF60F32AE6}" type="presOf" srcId="{690CBAC8-26DF-4D53-8027-5C844D1AE43E}" destId="{EE276436-2B2C-478A-9109-28F0DEA58D8F}" srcOrd="0" destOrd="0" presId="urn:microsoft.com/office/officeart/2005/8/layout/hierarchy6"/>
    <dgm:cxn modelId="{0E4034D4-C008-4F14-B614-400B1A126927}" srcId="{C0A3E9B0-3131-4A17-A8EE-0503BB30D6A9}" destId="{CC24A4E1-C801-467D-B9C2-E6DFBD4A29C5}" srcOrd="0" destOrd="0" parTransId="{932B3650-1944-41E4-B248-43D2D0A86518}" sibTransId="{466E1541-E02A-43EA-9017-176DD6E90661}"/>
    <dgm:cxn modelId="{7C69FC90-27D2-41B7-AC87-F4E8784A68D2}" type="presOf" srcId="{E29A72AA-3805-46F8-8773-DAFF9A79F81F}" destId="{98C31B03-0477-479D-940C-2B2B9AD3D7A9}" srcOrd="0" destOrd="0" presId="urn:microsoft.com/office/officeart/2005/8/layout/hierarchy6"/>
    <dgm:cxn modelId="{98E34AEB-4C5D-4413-B33D-077F75E557B4}" type="presOf" srcId="{0E19651F-80C4-4275-A60A-3D75A376C1FE}" destId="{EA0D1483-8ED9-4AE2-A0AF-0DFE63564181}" srcOrd="0" destOrd="0" presId="urn:microsoft.com/office/officeart/2005/8/layout/hierarchy6"/>
    <dgm:cxn modelId="{28F96EA6-D5FD-4CB5-ACB9-2271D2939E63}" type="presOf" srcId="{55B37956-BC45-48B1-A94A-FC2661D606E7}" destId="{406183B7-3B57-4EDE-8E0E-964103D03271}" srcOrd="0" destOrd="0" presId="urn:microsoft.com/office/officeart/2005/8/layout/hierarchy6"/>
    <dgm:cxn modelId="{EC624BB7-A792-4DEE-93B9-3AC986C9CEC9}" type="presOf" srcId="{5CCA2785-6EAF-4D4D-B7E9-40C36509F6CC}" destId="{D36D6EB7-C74D-4D8A-81F3-696B7EFAE5BF}" srcOrd="0" destOrd="0" presId="urn:microsoft.com/office/officeart/2005/8/layout/hierarchy6"/>
    <dgm:cxn modelId="{7391C492-135F-4CE9-88FE-907DE52E0771}" type="presOf" srcId="{2CA455DA-01E3-4D5D-AD23-FB6CDEA997E8}" destId="{35FF3041-9237-4C68-9DD6-72C05CC7DB96}" srcOrd="0" destOrd="0" presId="urn:microsoft.com/office/officeart/2005/8/layout/hierarchy6"/>
    <dgm:cxn modelId="{DA4663CE-E9DC-46AD-B5FD-461D2020F299}" srcId="{CC24A4E1-C801-467D-B9C2-E6DFBD4A29C5}" destId="{E29A72AA-3805-46F8-8773-DAFF9A79F81F}" srcOrd="0" destOrd="0" parTransId="{0E19651F-80C4-4275-A60A-3D75A376C1FE}" sibTransId="{D001FAD7-33F6-4D47-BAEB-5AAA50242202}"/>
    <dgm:cxn modelId="{8D7524F1-DB5F-4A2D-AFE3-7307E172640F}" type="presParOf" srcId="{E5F5CD49-C6A2-4B37-8D48-DCBA294814A0}" destId="{24E68790-9BCA-43B2-9131-CCDCB682ABAB}" srcOrd="0" destOrd="0" presId="urn:microsoft.com/office/officeart/2005/8/layout/hierarchy6"/>
    <dgm:cxn modelId="{BB13666C-557B-47D5-8DC1-04D75EC4B671}" type="presParOf" srcId="{24E68790-9BCA-43B2-9131-CCDCB682ABAB}" destId="{69A3E25F-14B7-481B-AF4F-427627989422}" srcOrd="0" destOrd="0" presId="urn:microsoft.com/office/officeart/2005/8/layout/hierarchy6"/>
    <dgm:cxn modelId="{5F5005BF-E0D8-403E-9C88-FC50570604B5}" type="presParOf" srcId="{69A3E25F-14B7-481B-AF4F-427627989422}" destId="{A1777A77-FABD-4418-AD2F-BE9BE003B03D}" srcOrd="0" destOrd="0" presId="urn:microsoft.com/office/officeart/2005/8/layout/hierarchy6"/>
    <dgm:cxn modelId="{CF7CD569-E3E2-4D93-B457-F691136DE591}" type="presParOf" srcId="{A1777A77-FABD-4418-AD2F-BE9BE003B03D}" destId="{CC5E1167-9E05-4DE5-A14C-C8E851216E7D}" srcOrd="0" destOrd="0" presId="urn:microsoft.com/office/officeart/2005/8/layout/hierarchy6"/>
    <dgm:cxn modelId="{CD7E1E0E-5D62-43A0-92FD-E9537534A08A}" type="presParOf" srcId="{A1777A77-FABD-4418-AD2F-BE9BE003B03D}" destId="{4690A5FE-E22F-4483-B83E-C650B712AE34}" srcOrd="1" destOrd="0" presId="urn:microsoft.com/office/officeart/2005/8/layout/hierarchy6"/>
    <dgm:cxn modelId="{9358E294-C157-466F-9F5E-FE0F9DFA6D3E}" type="presParOf" srcId="{4690A5FE-E22F-4483-B83E-C650B712AE34}" destId="{EA0D1483-8ED9-4AE2-A0AF-0DFE63564181}" srcOrd="0" destOrd="0" presId="urn:microsoft.com/office/officeart/2005/8/layout/hierarchy6"/>
    <dgm:cxn modelId="{4272ED77-95AF-4AF3-B4F4-51D72E33604B}" type="presParOf" srcId="{4690A5FE-E22F-4483-B83E-C650B712AE34}" destId="{9934F30E-297E-495B-BACB-A1A0167D01C1}" srcOrd="1" destOrd="0" presId="urn:microsoft.com/office/officeart/2005/8/layout/hierarchy6"/>
    <dgm:cxn modelId="{2A2B1817-2EA1-4715-9C49-0A7D9E602370}" type="presParOf" srcId="{9934F30E-297E-495B-BACB-A1A0167D01C1}" destId="{98C31B03-0477-479D-940C-2B2B9AD3D7A9}" srcOrd="0" destOrd="0" presId="urn:microsoft.com/office/officeart/2005/8/layout/hierarchy6"/>
    <dgm:cxn modelId="{105EEFA6-1F88-42A1-A66F-2F4932B90D8E}" type="presParOf" srcId="{9934F30E-297E-495B-BACB-A1A0167D01C1}" destId="{70AA5BC1-7411-4978-AD11-91907AB01334}" srcOrd="1" destOrd="0" presId="urn:microsoft.com/office/officeart/2005/8/layout/hierarchy6"/>
    <dgm:cxn modelId="{4671B23C-D38A-4B00-905E-52A5AE0E8ED0}" type="presParOf" srcId="{70AA5BC1-7411-4978-AD11-91907AB01334}" destId="{406183B7-3B57-4EDE-8E0E-964103D03271}" srcOrd="0" destOrd="0" presId="urn:microsoft.com/office/officeart/2005/8/layout/hierarchy6"/>
    <dgm:cxn modelId="{3138F2ED-1BE3-4912-BE48-A7568598CC84}" type="presParOf" srcId="{70AA5BC1-7411-4978-AD11-91907AB01334}" destId="{F74C2EF8-1409-483E-8B99-8B4D100CB9ED}" srcOrd="1" destOrd="0" presId="urn:microsoft.com/office/officeart/2005/8/layout/hierarchy6"/>
    <dgm:cxn modelId="{1C72BC94-73F5-415D-BA31-50312104AC40}" type="presParOf" srcId="{F74C2EF8-1409-483E-8B99-8B4D100CB9ED}" destId="{D9A6FC18-33E2-43F8-8F47-77DC739BF27D}" srcOrd="0" destOrd="0" presId="urn:microsoft.com/office/officeart/2005/8/layout/hierarchy6"/>
    <dgm:cxn modelId="{8EE39CFC-5D35-4075-9DE1-EA724513772E}" type="presParOf" srcId="{F74C2EF8-1409-483E-8B99-8B4D100CB9ED}" destId="{8095459F-55DE-48FA-B898-47937085D666}" srcOrd="1" destOrd="0" presId="urn:microsoft.com/office/officeart/2005/8/layout/hierarchy6"/>
    <dgm:cxn modelId="{0BD16126-1499-4A66-8616-A5A40A0C1F16}" type="presParOf" srcId="{4690A5FE-E22F-4483-B83E-C650B712AE34}" destId="{D36D6EB7-C74D-4D8A-81F3-696B7EFAE5BF}" srcOrd="2" destOrd="0" presId="urn:microsoft.com/office/officeart/2005/8/layout/hierarchy6"/>
    <dgm:cxn modelId="{BBE75E9A-BE4D-4776-906B-3CAE75B08E71}" type="presParOf" srcId="{4690A5FE-E22F-4483-B83E-C650B712AE34}" destId="{43415FC3-BAFD-4FF2-8614-D982E123FD34}" srcOrd="3" destOrd="0" presId="urn:microsoft.com/office/officeart/2005/8/layout/hierarchy6"/>
    <dgm:cxn modelId="{480431E9-5185-4706-8464-7015C7B3001A}" type="presParOf" srcId="{43415FC3-BAFD-4FF2-8614-D982E123FD34}" destId="{35FF3041-9237-4C68-9DD6-72C05CC7DB96}" srcOrd="0" destOrd="0" presId="urn:microsoft.com/office/officeart/2005/8/layout/hierarchy6"/>
    <dgm:cxn modelId="{01C31BE5-02E6-46C0-9F4A-F2CCDAE0F7A2}" type="presParOf" srcId="{43415FC3-BAFD-4FF2-8614-D982E123FD34}" destId="{6135E87F-A228-4108-BAF4-AA92BD3C8C92}" srcOrd="1" destOrd="0" presId="urn:microsoft.com/office/officeart/2005/8/layout/hierarchy6"/>
    <dgm:cxn modelId="{90602E79-A11F-4507-8338-5FC3AF4847F4}" type="presParOf" srcId="{6135E87F-A228-4108-BAF4-AA92BD3C8C92}" destId="{EE276436-2B2C-478A-9109-28F0DEA58D8F}" srcOrd="0" destOrd="0" presId="urn:microsoft.com/office/officeart/2005/8/layout/hierarchy6"/>
    <dgm:cxn modelId="{EAA36B74-00D3-40DE-AFC6-C43D32D71CBB}" type="presParOf" srcId="{6135E87F-A228-4108-BAF4-AA92BD3C8C92}" destId="{48230714-A669-4101-B7A9-EF7F6FAEB320}" srcOrd="1" destOrd="0" presId="urn:microsoft.com/office/officeart/2005/8/layout/hierarchy6"/>
    <dgm:cxn modelId="{48A0E7C3-B4AC-4745-90CA-A3EB5A2B9EEA}" type="presParOf" srcId="{48230714-A669-4101-B7A9-EF7F6FAEB320}" destId="{DB6E6522-2C92-46E2-AD40-FAB696A44B97}" srcOrd="0" destOrd="0" presId="urn:microsoft.com/office/officeart/2005/8/layout/hierarchy6"/>
    <dgm:cxn modelId="{C51C5785-CEE9-4749-9C02-65B191BF6620}" type="presParOf" srcId="{48230714-A669-4101-B7A9-EF7F6FAEB320}" destId="{59DBE28B-5398-415E-8A32-ADA494817956}" srcOrd="1" destOrd="0" presId="urn:microsoft.com/office/officeart/2005/8/layout/hierarchy6"/>
    <dgm:cxn modelId="{BF8013B0-F037-4053-B605-DE5E3B066ECC}" type="presParOf" srcId="{E5F5CD49-C6A2-4B37-8D48-DCBA294814A0}" destId="{5563990D-B359-44D5-A001-C175DE4ECC0E}"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E1167-9E05-4DE5-A14C-C8E851216E7D}">
      <dsp:nvSpPr>
        <dsp:cNvPr id="0" name=""/>
        <dsp:cNvSpPr/>
      </dsp:nvSpPr>
      <dsp:spPr>
        <a:xfrm>
          <a:off x="3047997" y="76196"/>
          <a:ext cx="1786160" cy="1190773"/>
        </a:xfrm>
        <a:prstGeom prst="roundRect">
          <a:avLst>
            <a:gd name="adj" fmla="val 10000"/>
          </a:avLst>
        </a:prstGeom>
        <a:solidFill>
          <a:schemeClr val="accent2">
            <a:shade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Commissioner</a:t>
          </a:r>
        </a:p>
      </dsp:txBody>
      <dsp:txXfrm>
        <a:off x="3047997" y="76196"/>
        <a:ext cx="1786160" cy="1190773"/>
      </dsp:txXfrm>
    </dsp:sp>
    <dsp:sp modelId="{EA0D1483-8ED9-4AE2-A0AF-0DFE63564181}">
      <dsp:nvSpPr>
        <dsp:cNvPr id="0" name=""/>
        <dsp:cNvSpPr/>
      </dsp:nvSpPr>
      <dsp:spPr>
        <a:xfrm>
          <a:off x="1807473" y="1266970"/>
          <a:ext cx="2133604" cy="333226"/>
        </a:xfrm>
        <a:custGeom>
          <a:avLst/>
          <a:gdLst/>
          <a:ahLst/>
          <a:cxnLst/>
          <a:rect l="0" t="0" r="0" b="0"/>
          <a:pathLst>
            <a:path>
              <a:moveTo>
                <a:pt x="2133604" y="0"/>
              </a:moveTo>
              <a:lnTo>
                <a:pt x="2133604" y="166613"/>
              </a:lnTo>
              <a:lnTo>
                <a:pt x="0" y="166613"/>
              </a:lnTo>
              <a:lnTo>
                <a:pt x="0" y="333226"/>
              </a:lnTo>
            </a:path>
          </a:pathLst>
        </a:custGeom>
        <a:noFill/>
        <a:ln w="55000" cap="flat" cmpd="thickThin"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31B03-0477-479D-940C-2B2B9AD3D7A9}">
      <dsp:nvSpPr>
        <dsp:cNvPr id="0" name=""/>
        <dsp:cNvSpPr/>
      </dsp:nvSpPr>
      <dsp:spPr>
        <a:xfrm>
          <a:off x="914392" y="1600196"/>
          <a:ext cx="1786160" cy="1190773"/>
        </a:xfrm>
        <a:prstGeom prst="roundRect">
          <a:avLst>
            <a:gd name="adj" fmla="val 10000"/>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Deputy Commissioner of Programs and Services</a:t>
          </a:r>
          <a:endParaRPr lang="en-US" sz="1400" kern="1200" dirty="0"/>
        </a:p>
      </dsp:txBody>
      <dsp:txXfrm>
        <a:off x="914392" y="1600196"/>
        <a:ext cx="1786160" cy="1190773"/>
      </dsp:txXfrm>
    </dsp:sp>
    <dsp:sp modelId="{406183B7-3B57-4EDE-8E0E-964103D03271}">
      <dsp:nvSpPr>
        <dsp:cNvPr id="0" name=""/>
        <dsp:cNvSpPr/>
      </dsp:nvSpPr>
      <dsp:spPr>
        <a:xfrm>
          <a:off x="1761753" y="2790970"/>
          <a:ext cx="91440" cy="409435"/>
        </a:xfrm>
        <a:custGeom>
          <a:avLst/>
          <a:gdLst/>
          <a:ahLst/>
          <a:cxnLst/>
          <a:rect l="0" t="0" r="0" b="0"/>
          <a:pathLst>
            <a:path>
              <a:moveTo>
                <a:pt x="45720" y="0"/>
              </a:moveTo>
              <a:lnTo>
                <a:pt x="45720" y="409435"/>
              </a:lnTo>
            </a:path>
          </a:pathLst>
        </a:custGeom>
        <a:noFill/>
        <a:ln w="55000" cap="flat" cmpd="thickThin"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6FC18-33E2-43F8-8F47-77DC739BF27D}">
      <dsp:nvSpPr>
        <dsp:cNvPr id="0" name=""/>
        <dsp:cNvSpPr/>
      </dsp:nvSpPr>
      <dsp:spPr>
        <a:xfrm>
          <a:off x="914392" y="3200405"/>
          <a:ext cx="1786160" cy="1190773"/>
        </a:xfrm>
        <a:prstGeom prst="roundRect">
          <a:avLst>
            <a:gd name="adj" fmla="val 10000"/>
          </a:avLst>
        </a:prstGeom>
        <a:solidFill>
          <a:schemeClr val="accent2">
            <a:tint val="99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Senior Director of Programs and Services</a:t>
          </a:r>
          <a:endParaRPr lang="en-US" sz="1400" kern="1200" dirty="0"/>
        </a:p>
      </dsp:txBody>
      <dsp:txXfrm>
        <a:off x="914392" y="3200405"/>
        <a:ext cx="1786160" cy="1190773"/>
      </dsp:txXfrm>
    </dsp:sp>
    <dsp:sp modelId="{D36D6EB7-C74D-4D8A-81F3-696B7EFAE5BF}">
      <dsp:nvSpPr>
        <dsp:cNvPr id="0" name=""/>
        <dsp:cNvSpPr/>
      </dsp:nvSpPr>
      <dsp:spPr>
        <a:xfrm>
          <a:off x="3941078" y="1266970"/>
          <a:ext cx="1905011" cy="333226"/>
        </a:xfrm>
        <a:custGeom>
          <a:avLst/>
          <a:gdLst/>
          <a:ahLst/>
          <a:cxnLst/>
          <a:rect l="0" t="0" r="0" b="0"/>
          <a:pathLst>
            <a:path>
              <a:moveTo>
                <a:pt x="0" y="0"/>
              </a:moveTo>
              <a:lnTo>
                <a:pt x="0" y="166613"/>
              </a:lnTo>
              <a:lnTo>
                <a:pt x="1905011" y="166613"/>
              </a:lnTo>
              <a:lnTo>
                <a:pt x="1905011" y="333226"/>
              </a:lnTo>
            </a:path>
          </a:pathLst>
        </a:custGeom>
        <a:noFill/>
        <a:ln w="55000" cap="flat" cmpd="thickThin"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FF3041-9237-4C68-9DD6-72C05CC7DB96}">
      <dsp:nvSpPr>
        <dsp:cNvPr id="0" name=""/>
        <dsp:cNvSpPr/>
      </dsp:nvSpPr>
      <dsp:spPr>
        <a:xfrm>
          <a:off x="4953009" y="1600196"/>
          <a:ext cx="1786160" cy="1190773"/>
        </a:xfrm>
        <a:prstGeom prst="roundRect">
          <a:avLst>
            <a:gd name="adj" fmla="val 10000"/>
          </a:avLst>
        </a:prstGeom>
        <a:solidFill>
          <a:schemeClr val="accent2">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Deputy Commissioner of Veteran Health Care</a:t>
          </a:r>
          <a:endParaRPr lang="en-US" sz="1400" kern="1200" dirty="0"/>
        </a:p>
      </dsp:txBody>
      <dsp:txXfrm>
        <a:off x="4953009" y="1600196"/>
        <a:ext cx="1786160" cy="1190773"/>
      </dsp:txXfrm>
    </dsp:sp>
    <dsp:sp modelId="{EE276436-2B2C-478A-9109-28F0DEA58D8F}">
      <dsp:nvSpPr>
        <dsp:cNvPr id="0" name=""/>
        <dsp:cNvSpPr/>
      </dsp:nvSpPr>
      <dsp:spPr>
        <a:xfrm>
          <a:off x="5800352" y="2790970"/>
          <a:ext cx="91440" cy="409435"/>
        </a:xfrm>
        <a:custGeom>
          <a:avLst/>
          <a:gdLst/>
          <a:ahLst/>
          <a:cxnLst/>
          <a:rect l="0" t="0" r="0" b="0"/>
          <a:pathLst>
            <a:path>
              <a:moveTo>
                <a:pt x="45737" y="0"/>
              </a:moveTo>
              <a:lnTo>
                <a:pt x="45737" y="204717"/>
              </a:lnTo>
              <a:lnTo>
                <a:pt x="45720" y="204717"/>
              </a:lnTo>
              <a:lnTo>
                <a:pt x="45720" y="409435"/>
              </a:lnTo>
            </a:path>
          </a:pathLst>
        </a:custGeom>
        <a:noFill/>
        <a:ln w="55000" cap="flat" cmpd="thickThin"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E6522-2C92-46E2-AD40-FAB696A44B97}">
      <dsp:nvSpPr>
        <dsp:cNvPr id="0" name=""/>
        <dsp:cNvSpPr/>
      </dsp:nvSpPr>
      <dsp:spPr>
        <a:xfrm>
          <a:off x="4952991" y="3200405"/>
          <a:ext cx="1786160" cy="1190773"/>
        </a:xfrm>
        <a:prstGeom prst="roundRect">
          <a:avLst>
            <a:gd name="adj" fmla="val 10000"/>
          </a:avLst>
        </a:prstGeom>
        <a:solidFill>
          <a:schemeClr val="accent2">
            <a:tint val="99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Senior Director of Veteran Health Care</a:t>
          </a:r>
          <a:endParaRPr lang="en-US" sz="1400" kern="1200" dirty="0"/>
        </a:p>
      </dsp:txBody>
      <dsp:txXfrm>
        <a:off x="4952991" y="3200405"/>
        <a:ext cx="1786160" cy="11907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84D59B3B-A8F5-48FB-A7C1-04D225EB850A}" type="datetimeFigureOut">
              <a:rPr lang="en-US" smtClean="0"/>
              <a:pPr/>
              <a:t>2/23/2011</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904303EA-C033-4085-B40B-2B6238D170AF}" type="slidenum">
              <a:rPr lang="en-US" smtClean="0"/>
              <a:pPr/>
              <a:t>‹#›</a:t>
            </a:fld>
            <a:endParaRPr lang="en-US" dirty="0"/>
          </a:p>
        </p:txBody>
      </p:sp>
    </p:spTree>
    <p:extLst>
      <p:ext uri="{BB962C8B-B14F-4D97-AF65-F5344CB8AC3E}">
        <p14:creationId xmlns:p14="http://schemas.microsoft.com/office/powerpoint/2010/main" xmlns="" val="104881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5915D44-70CC-4EC6-B17E-E95C7B2ACB45}" type="datetimeFigureOut">
              <a:rPr lang="en-US" smtClean="0"/>
              <a:pPr/>
              <a:t>2/23/2011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83037A3-20EA-4EAC-8D7D-CAA5ED7D01A1}" type="slidenum">
              <a:rPr lang="en-US" smtClean="0"/>
              <a:pPr/>
              <a:t>‹#›</a:t>
            </a:fld>
            <a:endParaRPr lang="en-US" dirty="0"/>
          </a:p>
        </p:txBody>
      </p:sp>
    </p:spTree>
    <p:extLst>
      <p:ext uri="{BB962C8B-B14F-4D97-AF65-F5344CB8AC3E}">
        <p14:creationId xmlns:p14="http://schemas.microsoft.com/office/powerpoint/2010/main" xmlns="" val="3303249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a:t>
            </a:fld>
            <a:endParaRPr lang="en-US" dirty="0"/>
          </a:p>
        </p:txBody>
      </p:sp>
    </p:spTree>
    <p:extLst>
      <p:ext uri="{BB962C8B-B14F-4D97-AF65-F5344CB8AC3E}">
        <p14:creationId xmlns:p14="http://schemas.microsoft.com/office/powerpoint/2010/main" xmlns="" val="224799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10</a:t>
            </a:fld>
            <a:endParaRPr lang="en-US" dirty="0"/>
          </a:p>
        </p:txBody>
      </p:sp>
    </p:spTree>
    <p:extLst>
      <p:ext uri="{BB962C8B-B14F-4D97-AF65-F5344CB8AC3E}">
        <p14:creationId xmlns:p14="http://schemas.microsoft.com/office/powerpoint/2010/main" xmlns="" val="61460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11</a:t>
            </a:fld>
            <a:endParaRPr lang="en-US" dirty="0"/>
          </a:p>
        </p:txBody>
      </p:sp>
    </p:spTree>
    <p:extLst>
      <p:ext uri="{BB962C8B-B14F-4D97-AF65-F5344CB8AC3E}">
        <p14:creationId xmlns:p14="http://schemas.microsoft.com/office/powerpoint/2010/main" xmlns="" val="39318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12</a:t>
            </a:fld>
            <a:endParaRPr lang="en-US" dirty="0"/>
          </a:p>
        </p:txBody>
      </p:sp>
    </p:spTree>
    <p:extLst>
      <p:ext uri="{BB962C8B-B14F-4D97-AF65-F5344CB8AC3E}">
        <p14:creationId xmlns:p14="http://schemas.microsoft.com/office/powerpoint/2010/main" xmlns="" val="68161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13</a:t>
            </a:fld>
            <a:endParaRPr lang="en-US" dirty="0"/>
          </a:p>
        </p:txBody>
      </p:sp>
    </p:spTree>
    <p:extLst>
      <p:ext uri="{BB962C8B-B14F-4D97-AF65-F5344CB8AC3E}">
        <p14:creationId xmlns:p14="http://schemas.microsoft.com/office/powerpoint/2010/main" xmlns="" val="2603112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15</a:t>
            </a:fld>
            <a:endParaRPr lang="en-US" dirty="0"/>
          </a:p>
        </p:txBody>
      </p:sp>
    </p:spTree>
    <p:extLst>
      <p:ext uri="{BB962C8B-B14F-4D97-AF65-F5344CB8AC3E}">
        <p14:creationId xmlns:p14="http://schemas.microsoft.com/office/powerpoint/2010/main" xmlns="" val="65295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16</a:t>
            </a:fld>
            <a:endParaRPr lang="en-US" dirty="0"/>
          </a:p>
        </p:txBody>
      </p:sp>
    </p:spTree>
    <p:extLst>
      <p:ext uri="{BB962C8B-B14F-4D97-AF65-F5344CB8AC3E}">
        <p14:creationId xmlns:p14="http://schemas.microsoft.com/office/powerpoint/2010/main" xmlns="" val="233263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17</a:t>
            </a:fld>
            <a:endParaRPr lang="en-US" dirty="0"/>
          </a:p>
        </p:txBody>
      </p:sp>
    </p:spTree>
    <p:extLst>
      <p:ext uri="{BB962C8B-B14F-4D97-AF65-F5344CB8AC3E}">
        <p14:creationId xmlns:p14="http://schemas.microsoft.com/office/powerpoint/2010/main" xmlns="" val="250529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18</a:t>
            </a:fld>
            <a:endParaRPr lang="en-US" dirty="0"/>
          </a:p>
        </p:txBody>
      </p:sp>
    </p:spTree>
    <p:extLst>
      <p:ext uri="{BB962C8B-B14F-4D97-AF65-F5344CB8AC3E}">
        <p14:creationId xmlns:p14="http://schemas.microsoft.com/office/powerpoint/2010/main" xmlns="" val="53927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19</a:t>
            </a:fld>
            <a:endParaRPr lang="en-US" dirty="0"/>
          </a:p>
        </p:txBody>
      </p:sp>
    </p:spTree>
    <p:extLst>
      <p:ext uri="{BB962C8B-B14F-4D97-AF65-F5344CB8AC3E}">
        <p14:creationId xmlns:p14="http://schemas.microsoft.com/office/powerpoint/2010/main" xmlns="" val="308987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2</a:t>
            </a:fld>
            <a:endParaRPr lang="en-US" dirty="0"/>
          </a:p>
        </p:txBody>
      </p:sp>
    </p:spTree>
    <p:extLst>
      <p:ext uri="{BB962C8B-B14F-4D97-AF65-F5344CB8AC3E}">
        <p14:creationId xmlns:p14="http://schemas.microsoft.com/office/powerpoint/2010/main" xmlns="" val="1750999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20</a:t>
            </a:fld>
            <a:endParaRPr lang="en-US" dirty="0"/>
          </a:p>
        </p:txBody>
      </p:sp>
    </p:spTree>
    <p:extLst>
      <p:ext uri="{BB962C8B-B14F-4D97-AF65-F5344CB8AC3E}">
        <p14:creationId xmlns:p14="http://schemas.microsoft.com/office/powerpoint/2010/main" xmlns="" val="2018202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D4394-C0FB-473F-BA7D-45F00E2DEBA5}"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22</a:t>
            </a:fld>
            <a:endParaRPr lang="en-US" dirty="0"/>
          </a:p>
        </p:txBody>
      </p:sp>
    </p:spTree>
    <p:extLst>
      <p:ext uri="{BB962C8B-B14F-4D97-AF65-F5344CB8AC3E}">
        <p14:creationId xmlns:p14="http://schemas.microsoft.com/office/powerpoint/2010/main" xmlns="" val="1867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b="1" dirty="0">
              <a:solidFill>
                <a:srgbClr val="A50021"/>
              </a:solidFill>
            </a:endParaRPr>
          </a:p>
        </p:txBody>
      </p:sp>
      <p:sp>
        <p:nvSpPr>
          <p:cNvPr id="4" name="Slide Number Placeholder 3"/>
          <p:cNvSpPr>
            <a:spLocks noGrp="1"/>
          </p:cNvSpPr>
          <p:nvPr>
            <p:ph type="sldNum" sz="quarter" idx="10"/>
          </p:nvPr>
        </p:nvSpPr>
        <p:spPr/>
        <p:txBody>
          <a:bodyPr/>
          <a:lstStyle/>
          <a:p>
            <a:fld id="{683037A3-20EA-4EAC-8D7D-CAA5ED7D01A1}" type="slidenum">
              <a:rPr lang="en-US" smtClean="0"/>
              <a:pPr/>
              <a:t>24</a:t>
            </a:fld>
            <a:endParaRPr lang="en-US" dirty="0"/>
          </a:p>
        </p:txBody>
      </p:sp>
    </p:spTree>
    <p:extLst>
      <p:ext uri="{BB962C8B-B14F-4D97-AF65-F5344CB8AC3E}">
        <p14:creationId xmlns:p14="http://schemas.microsoft.com/office/powerpoint/2010/main" xmlns="" val="3522153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25</a:t>
            </a:fld>
            <a:endParaRPr lang="en-US" dirty="0"/>
          </a:p>
        </p:txBody>
      </p:sp>
    </p:spTree>
    <p:extLst>
      <p:ext uri="{BB962C8B-B14F-4D97-AF65-F5344CB8AC3E}">
        <p14:creationId xmlns:p14="http://schemas.microsoft.com/office/powerpoint/2010/main" xmlns="" val="3522153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26</a:t>
            </a:fld>
            <a:endParaRPr lang="en-US" dirty="0"/>
          </a:p>
        </p:txBody>
      </p:sp>
    </p:spTree>
    <p:extLst>
      <p:ext uri="{BB962C8B-B14F-4D97-AF65-F5344CB8AC3E}">
        <p14:creationId xmlns:p14="http://schemas.microsoft.com/office/powerpoint/2010/main" xmlns="" val="2333704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27</a:t>
            </a:fld>
            <a:endParaRPr lang="en-US" dirty="0"/>
          </a:p>
        </p:txBody>
      </p:sp>
    </p:spTree>
    <p:extLst>
      <p:ext uri="{BB962C8B-B14F-4D97-AF65-F5344CB8AC3E}">
        <p14:creationId xmlns:p14="http://schemas.microsoft.com/office/powerpoint/2010/main" xmlns="" val="3522153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pitchFamily="2" charset="2"/>
              <a:buChar char="Ø"/>
            </a:pPr>
            <a:endParaRPr lang="en-US" sz="10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83037A3-20EA-4EAC-8D7D-CAA5ED7D01A1}" type="slidenum">
              <a:rPr lang="en-US" smtClean="0"/>
              <a:pPr/>
              <a:t>28</a:t>
            </a:fld>
            <a:endParaRPr lang="en-US" dirty="0"/>
          </a:p>
        </p:txBody>
      </p:sp>
    </p:spTree>
    <p:extLst>
      <p:ext uri="{BB962C8B-B14F-4D97-AF65-F5344CB8AC3E}">
        <p14:creationId xmlns:p14="http://schemas.microsoft.com/office/powerpoint/2010/main" xmlns="" val="2333704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3037A3-20EA-4EAC-8D7D-CAA5ED7D01A1}" type="slidenum">
              <a:rPr lang="en-US" smtClean="0"/>
              <a:pPr/>
              <a:t>29</a:t>
            </a:fld>
            <a:endParaRPr lang="en-US" dirty="0"/>
          </a:p>
        </p:txBody>
      </p:sp>
    </p:spTree>
    <p:extLst>
      <p:ext uri="{BB962C8B-B14F-4D97-AF65-F5344CB8AC3E}">
        <p14:creationId xmlns:p14="http://schemas.microsoft.com/office/powerpoint/2010/main" xmlns="" val="233370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3</a:t>
            </a:fld>
            <a:endParaRPr lang="en-US" dirty="0"/>
          </a:p>
        </p:txBody>
      </p:sp>
    </p:spTree>
    <p:extLst>
      <p:ext uri="{BB962C8B-B14F-4D97-AF65-F5344CB8AC3E}">
        <p14:creationId xmlns:p14="http://schemas.microsoft.com/office/powerpoint/2010/main" xmlns="" val="1101965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30</a:t>
            </a:fld>
            <a:endParaRPr lang="en-US" dirty="0"/>
          </a:p>
        </p:txBody>
      </p:sp>
    </p:spTree>
    <p:extLst>
      <p:ext uri="{BB962C8B-B14F-4D97-AF65-F5344CB8AC3E}">
        <p14:creationId xmlns:p14="http://schemas.microsoft.com/office/powerpoint/2010/main" xmlns="" val="2333704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1">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31</a:t>
            </a:fld>
            <a:endParaRPr lang="en-US" dirty="0"/>
          </a:p>
        </p:txBody>
      </p:sp>
    </p:spTree>
    <p:extLst>
      <p:ext uri="{BB962C8B-B14F-4D97-AF65-F5344CB8AC3E}">
        <p14:creationId xmlns:p14="http://schemas.microsoft.com/office/powerpoint/2010/main" xmlns="" val="2333704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32</a:t>
            </a:fld>
            <a:endParaRPr lang="en-US" dirty="0"/>
          </a:p>
        </p:txBody>
      </p:sp>
    </p:spTree>
    <p:extLst>
      <p:ext uri="{BB962C8B-B14F-4D97-AF65-F5344CB8AC3E}">
        <p14:creationId xmlns:p14="http://schemas.microsoft.com/office/powerpoint/2010/main" xmlns="" val="2333704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683037A3-20EA-4EAC-8D7D-CAA5ED7D01A1}" type="slidenum">
              <a:rPr lang="en-US" smtClean="0"/>
              <a:pPr/>
              <a:t>33</a:t>
            </a:fld>
            <a:endParaRPr lang="en-US" dirty="0"/>
          </a:p>
        </p:txBody>
      </p:sp>
    </p:spTree>
    <p:extLst>
      <p:ext uri="{BB962C8B-B14F-4D97-AF65-F5344CB8AC3E}">
        <p14:creationId xmlns:p14="http://schemas.microsoft.com/office/powerpoint/2010/main" xmlns="" val="2333704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037A3-20EA-4EAC-8D7D-CAA5ED7D01A1}" type="slidenum">
              <a:rPr lang="en-US" smtClean="0"/>
              <a:pPr/>
              <a:t>34</a:t>
            </a:fld>
            <a:endParaRPr lang="en-US" dirty="0"/>
          </a:p>
        </p:txBody>
      </p:sp>
    </p:spTree>
    <p:extLst>
      <p:ext uri="{BB962C8B-B14F-4D97-AF65-F5344CB8AC3E}">
        <p14:creationId xmlns:p14="http://schemas.microsoft.com/office/powerpoint/2010/main" xmlns="" val="205019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4</a:t>
            </a:fld>
            <a:endParaRPr lang="en-US" dirty="0"/>
          </a:p>
        </p:txBody>
      </p:sp>
    </p:spTree>
    <p:extLst>
      <p:ext uri="{BB962C8B-B14F-4D97-AF65-F5344CB8AC3E}">
        <p14:creationId xmlns:p14="http://schemas.microsoft.com/office/powerpoint/2010/main" xmlns="" val="252588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5</a:t>
            </a:fld>
            <a:endParaRPr lang="en-US" dirty="0"/>
          </a:p>
        </p:txBody>
      </p:sp>
    </p:spTree>
    <p:extLst>
      <p:ext uri="{BB962C8B-B14F-4D97-AF65-F5344CB8AC3E}">
        <p14:creationId xmlns:p14="http://schemas.microsoft.com/office/powerpoint/2010/main" xmlns="" val="98670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6</a:t>
            </a:fld>
            <a:endParaRPr lang="en-US" dirty="0"/>
          </a:p>
        </p:txBody>
      </p:sp>
    </p:spTree>
    <p:extLst>
      <p:ext uri="{BB962C8B-B14F-4D97-AF65-F5344CB8AC3E}">
        <p14:creationId xmlns:p14="http://schemas.microsoft.com/office/powerpoint/2010/main" xmlns="" val="54184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7</a:t>
            </a:fld>
            <a:endParaRPr lang="en-US" dirty="0"/>
          </a:p>
        </p:txBody>
      </p:sp>
    </p:spTree>
    <p:extLst>
      <p:ext uri="{BB962C8B-B14F-4D97-AF65-F5344CB8AC3E}">
        <p14:creationId xmlns:p14="http://schemas.microsoft.com/office/powerpoint/2010/main" xmlns="" val="58463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8</a:t>
            </a:fld>
            <a:endParaRPr lang="en-US" dirty="0"/>
          </a:p>
        </p:txBody>
      </p:sp>
    </p:spTree>
    <p:extLst>
      <p:ext uri="{BB962C8B-B14F-4D97-AF65-F5344CB8AC3E}">
        <p14:creationId xmlns:p14="http://schemas.microsoft.com/office/powerpoint/2010/main" xmlns="" val="110647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037A3-20EA-4EAC-8D7D-CAA5ED7D01A1}" type="slidenum">
              <a:rPr lang="en-US" smtClean="0"/>
              <a:pPr/>
              <a:t>9</a:t>
            </a:fld>
            <a:endParaRPr lang="en-US" dirty="0"/>
          </a:p>
        </p:txBody>
      </p:sp>
    </p:spTree>
    <p:extLst>
      <p:ext uri="{BB962C8B-B14F-4D97-AF65-F5344CB8AC3E}">
        <p14:creationId xmlns:p14="http://schemas.microsoft.com/office/powerpoint/2010/main" xmlns="" val="791947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AFCA2CB-FADA-43A7-95D3-8A43CB84F60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DD85D53-2D62-4F28-8341-CA2E7E8645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09B2C8D-EF1A-4934-B44F-C7C4100916C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3F82577-9967-411B-9ADF-4AC77A5BE2EB}"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7F7F8B3-DBB0-4BFB-B01F-35937C069C62}"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15ECCDE-523B-4A31-9A3D-B502507C0515}"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26CC3B6-0EAE-4A66-B20C-869545037D03}"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C34D3A5-2026-434F-AD81-2AE5521307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8CFC818-2120-452C-893F-72BBDFD70848}"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69D76A-7533-48F7-9D04-50E836810DD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EFC86D6-CC16-42C2-98CC-5C5E7FAE177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B6F1D6-A630-4E75-90FE-58BDB8B0689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AE53E9-B94C-4005-B9E7-5934BC1907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package" Target="../embeddings/Microsoft_Office_Excel_Worksheet9.xlsx"/></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chart" Target="../charts/chart1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743200"/>
            <a:ext cx="7772400" cy="1447800"/>
          </a:xfrm>
        </p:spPr>
        <p:txBody>
          <a:bodyPr>
            <a:normAutofit fontScale="90000"/>
          </a:bodyPr>
          <a:lstStyle/>
          <a:p>
            <a:r>
              <a:rPr lang="en-US" dirty="0">
                <a:latin typeface="Tahoma" pitchFamily="34" charset="0"/>
              </a:rPr>
              <a:t>Minnesota Department of Veterans Affairs</a:t>
            </a:r>
          </a:p>
        </p:txBody>
      </p:sp>
      <p:sp>
        <p:nvSpPr>
          <p:cNvPr id="2051" name="Rectangle 3"/>
          <p:cNvSpPr>
            <a:spLocks noGrp="1" noChangeArrowheads="1"/>
          </p:cNvSpPr>
          <p:nvPr>
            <p:ph type="subTitle" idx="1"/>
          </p:nvPr>
        </p:nvSpPr>
        <p:spPr>
          <a:xfrm>
            <a:off x="381000" y="4191000"/>
            <a:ext cx="8382000" cy="762000"/>
          </a:xfrm>
        </p:spPr>
        <p:txBody>
          <a:bodyPr>
            <a:noAutofit/>
          </a:bodyPr>
          <a:lstStyle/>
          <a:p>
            <a:r>
              <a:rPr lang="en-US" sz="2000" dirty="0" smtClean="0">
                <a:latin typeface="Tahoma" pitchFamily="34" charset="0"/>
              </a:rPr>
              <a:t>House State Government Finance Committee</a:t>
            </a:r>
          </a:p>
          <a:p>
            <a:r>
              <a:rPr lang="en-US" sz="2000" dirty="0" smtClean="0">
                <a:latin typeface="Tahoma" pitchFamily="34" charset="0"/>
              </a:rPr>
              <a:t>February 24, 2011</a:t>
            </a:r>
            <a:endParaRPr lang="en-US" sz="2000" dirty="0">
              <a:latin typeface="Tahoma" pitchFamily="34" charset="0"/>
            </a:endParaRPr>
          </a:p>
        </p:txBody>
      </p:sp>
      <p:pic>
        <p:nvPicPr>
          <p:cNvPr id="4" name="Picture 3" descr="MDVA_LogoAlone_4-color.gif"/>
          <p:cNvPicPr>
            <a:picLocks noChangeAspect="1"/>
          </p:cNvPicPr>
          <p:nvPr/>
        </p:nvPicPr>
        <p:blipFill>
          <a:blip r:embed="rId3" cstate="print"/>
          <a:stretch>
            <a:fillRect/>
          </a:stretch>
        </p:blipFill>
        <p:spPr>
          <a:xfrm>
            <a:off x="304800" y="228600"/>
            <a:ext cx="2209800" cy="2101122"/>
          </a:xfrm>
          <a:prstGeom prst="rect">
            <a:avLst/>
          </a:prstGeom>
        </p:spPr>
      </p:pic>
      <p:sp>
        <p:nvSpPr>
          <p:cNvPr id="5" name="Slide Number Placeholder 4"/>
          <p:cNvSpPr>
            <a:spLocks noGrp="1"/>
          </p:cNvSpPr>
          <p:nvPr>
            <p:ph type="sldNum" sz="quarter" idx="12"/>
          </p:nvPr>
        </p:nvSpPr>
        <p:spPr/>
        <p:txBody>
          <a:bodyPr/>
          <a:lstStyle/>
          <a:p>
            <a:fld id="{DAFCA2CB-FADA-43A7-95D3-8A43CB84F609}"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92500" lnSpcReduction="10000"/>
          </a:bodyPr>
          <a:lstStyle/>
          <a:p>
            <a:pPr>
              <a:lnSpc>
                <a:spcPct val="90000"/>
              </a:lnSpc>
              <a:buClr>
                <a:schemeClr val="tx1"/>
              </a:buClr>
              <a:buBlip>
                <a:blip r:embed="rId3"/>
              </a:buBlip>
            </a:pPr>
            <a:endParaRPr lang="en-US" b="1" dirty="0" smtClean="0"/>
          </a:p>
          <a:p>
            <a:pPr>
              <a:lnSpc>
                <a:spcPct val="90000"/>
              </a:lnSpc>
              <a:buClr>
                <a:schemeClr val="tx2">
                  <a:lumMod val="75000"/>
                </a:schemeClr>
              </a:buClr>
              <a:buFont typeface="Wingdings" pitchFamily="2" charset="2"/>
              <a:buChar char="Ø"/>
            </a:pPr>
            <a:r>
              <a:rPr lang="en-US" dirty="0" smtClean="0"/>
              <a:t>Fergus Falls</a:t>
            </a:r>
          </a:p>
          <a:p>
            <a:pPr>
              <a:lnSpc>
                <a:spcPct val="90000"/>
              </a:lnSpc>
              <a:buClr>
                <a:schemeClr val="tx2">
                  <a:lumMod val="75000"/>
                </a:schemeClr>
              </a:buClr>
              <a:buFont typeface="Wingdings" pitchFamily="2" charset="2"/>
              <a:buChar char="Ø"/>
            </a:pPr>
            <a:r>
              <a:rPr lang="en-US" dirty="0" smtClean="0"/>
              <a:t>Established 1997</a:t>
            </a:r>
          </a:p>
          <a:p>
            <a:pPr>
              <a:lnSpc>
                <a:spcPct val="90000"/>
              </a:lnSpc>
              <a:buClr>
                <a:schemeClr val="tx2">
                  <a:lumMod val="75000"/>
                </a:schemeClr>
              </a:buClr>
              <a:buFont typeface="Wingdings" pitchFamily="2" charset="2"/>
              <a:buChar char="Ø"/>
            </a:pPr>
            <a:r>
              <a:rPr lang="en-US" dirty="0" smtClean="0"/>
              <a:t>85 skilled beds</a:t>
            </a:r>
          </a:p>
          <a:p>
            <a:pPr>
              <a:lnSpc>
                <a:spcPct val="90000"/>
              </a:lnSpc>
              <a:buClr>
                <a:schemeClr val="tx2">
                  <a:lumMod val="75000"/>
                </a:schemeClr>
              </a:buClr>
              <a:buFont typeface="Wingdings" pitchFamily="2" charset="2"/>
              <a:buChar char="Ø"/>
            </a:pPr>
            <a:r>
              <a:rPr lang="en-US" dirty="0" smtClean="0"/>
              <a:t>CBOC within complex</a:t>
            </a:r>
          </a:p>
          <a:p>
            <a:pPr>
              <a:lnSpc>
                <a:spcPct val="90000"/>
              </a:lnSpc>
              <a:buClr>
                <a:schemeClr val="tx2">
                  <a:lumMod val="75000"/>
                </a:schemeClr>
              </a:buClr>
              <a:buFont typeface="Wingdings" pitchFamily="2" charset="2"/>
              <a:buChar char="Ø"/>
            </a:pPr>
            <a:r>
              <a:rPr lang="en-US" dirty="0" smtClean="0"/>
              <a:t>Interior open-air recreational area </a:t>
            </a:r>
          </a:p>
          <a:p>
            <a:pPr>
              <a:lnSpc>
                <a:spcPct val="90000"/>
              </a:lnSpc>
              <a:buClr>
                <a:schemeClr val="tx2">
                  <a:lumMod val="75000"/>
                </a:schemeClr>
              </a:buClr>
              <a:buFont typeface="Wingdings" pitchFamily="2" charset="2"/>
              <a:buChar char="Ø"/>
            </a:pPr>
            <a:r>
              <a:rPr lang="en-US" dirty="0" smtClean="0"/>
              <a:t>Award-winning Nursing Care approaches</a:t>
            </a:r>
          </a:p>
          <a:p>
            <a:pPr>
              <a:lnSpc>
                <a:spcPct val="90000"/>
              </a:lnSpc>
              <a:buClr>
                <a:schemeClr val="tx2">
                  <a:lumMod val="75000"/>
                </a:schemeClr>
              </a:buClr>
              <a:buFont typeface="Wingdings" pitchFamily="2" charset="2"/>
              <a:buChar char="Ø"/>
            </a:pPr>
            <a:r>
              <a:rPr lang="en-US" dirty="0" smtClean="0"/>
              <a:t>Administrator, Jon Skillingstad</a:t>
            </a:r>
          </a:p>
          <a:p>
            <a:endParaRPr lang="en-US" dirty="0"/>
          </a:p>
        </p:txBody>
      </p:sp>
      <p:sp>
        <p:nvSpPr>
          <p:cNvPr id="4" name="Title 3"/>
          <p:cNvSpPr>
            <a:spLocks noGrp="1"/>
          </p:cNvSpPr>
          <p:nvPr>
            <p:ph type="title"/>
          </p:nvPr>
        </p:nvSpPr>
        <p:spPr/>
        <p:txBody>
          <a:bodyPr>
            <a:normAutofit fontScale="90000"/>
          </a:bodyPr>
          <a:lstStyle/>
          <a:p>
            <a:r>
              <a:rPr lang="en-US" sz="4000" dirty="0" smtClean="0">
                <a:solidFill>
                  <a:srgbClr val="1F497D"/>
                </a:solidFill>
                <a:latin typeface="Tahoma" pitchFamily="34" charset="0"/>
              </a:rPr>
              <a:t>Minnesota Department of </a:t>
            </a:r>
            <a:br>
              <a:rPr lang="en-US" sz="4000" dirty="0" smtClean="0">
                <a:solidFill>
                  <a:srgbClr val="1F497D"/>
                </a:solidFill>
                <a:latin typeface="Tahoma" pitchFamily="34" charset="0"/>
              </a:rPr>
            </a:br>
            <a:r>
              <a:rPr lang="en-US" sz="4000" dirty="0" smtClean="0">
                <a:solidFill>
                  <a:srgbClr val="1F497D"/>
                </a:solidFill>
                <a:latin typeface="Tahoma" pitchFamily="34" charset="0"/>
              </a:rPr>
              <a:t>Veterans Affairs – Veterans Homes</a:t>
            </a:r>
            <a:endParaRPr lang="en-US" dirty="0"/>
          </a:p>
        </p:txBody>
      </p:sp>
      <p:pic>
        <p:nvPicPr>
          <p:cNvPr id="5" name="Content Placeholder 4"/>
          <p:cNvPicPr>
            <a:picLocks noGrp="1" noChangeAspect="1" noChangeArrowheads="1"/>
          </p:cNvPicPr>
          <p:nvPr>
            <p:ph sz="half" idx="1"/>
          </p:nvPr>
        </p:nvPicPr>
        <p:blipFill>
          <a:blip r:embed="rId4" cstate="print"/>
          <a:srcRect/>
          <a:stretch>
            <a:fillRect/>
          </a:stretch>
        </p:blipFill>
        <p:spPr>
          <a:xfrm>
            <a:off x="457200" y="2230698"/>
            <a:ext cx="4038600" cy="3026842"/>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26CC3B6-0EAE-4A66-B20C-869545037D03}"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4525963"/>
          </a:xfrm>
        </p:spPr>
        <p:txBody>
          <a:bodyPr>
            <a:normAutofit/>
          </a:bodyPr>
          <a:lstStyle/>
          <a:p>
            <a:pPr>
              <a:buFont typeface="Wingdings" pitchFamily="2" charset="2"/>
              <a:buChar char="Ø"/>
            </a:pPr>
            <a:r>
              <a:rPr lang="en-US" sz="2600" dirty="0" smtClean="0"/>
              <a:t>Active Waiting Lists – As of January 3, 2011</a:t>
            </a:r>
          </a:p>
          <a:p>
            <a:pPr lvl="1">
              <a:buFont typeface="Wingdings" pitchFamily="2" charset="2"/>
              <a:buChar char="Ø"/>
            </a:pPr>
            <a:r>
              <a:rPr lang="en-US" dirty="0" smtClean="0"/>
              <a:t>Fergus Falls - 154</a:t>
            </a:r>
          </a:p>
          <a:p>
            <a:pPr lvl="1">
              <a:buFont typeface="Wingdings" pitchFamily="2" charset="2"/>
              <a:buChar char="Ø"/>
            </a:pPr>
            <a:r>
              <a:rPr lang="en-US" dirty="0" smtClean="0"/>
              <a:t>Hastings</a:t>
            </a:r>
          </a:p>
          <a:p>
            <a:pPr lvl="2">
              <a:buClr>
                <a:srgbClr val="A50021"/>
              </a:buClr>
              <a:buFont typeface="Wingdings" pitchFamily="2" charset="2"/>
              <a:buChar char="Ø"/>
            </a:pPr>
            <a:r>
              <a:rPr lang="en-US" sz="1600" dirty="0" smtClean="0"/>
              <a:t>Domiciliary – 0</a:t>
            </a:r>
          </a:p>
          <a:p>
            <a:pPr lvl="2">
              <a:buClr>
                <a:srgbClr val="A50021"/>
              </a:buClr>
              <a:buFont typeface="Wingdings" pitchFamily="2" charset="2"/>
              <a:buChar char="Ø"/>
            </a:pPr>
            <a:r>
              <a:rPr lang="en-US" sz="1600" dirty="0" smtClean="0"/>
              <a:t>Supportive Housing – 0</a:t>
            </a:r>
          </a:p>
          <a:p>
            <a:pPr lvl="1">
              <a:buFont typeface="Wingdings" pitchFamily="2" charset="2"/>
              <a:buChar char="Ø"/>
            </a:pPr>
            <a:r>
              <a:rPr lang="en-US" dirty="0" smtClean="0"/>
              <a:t>Luverne - 88</a:t>
            </a:r>
          </a:p>
          <a:p>
            <a:pPr lvl="1">
              <a:buFont typeface="Wingdings" pitchFamily="2" charset="2"/>
              <a:buChar char="Ø"/>
            </a:pPr>
            <a:r>
              <a:rPr lang="en-US" dirty="0" smtClean="0"/>
              <a:t>Minneapolis</a:t>
            </a:r>
          </a:p>
          <a:p>
            <a:pPr lvl="2">
              <a:buClr>
                <a:srgbClr val="A50021"/>
              </a:buClr>
              <a:buFont typeface="Wingdings" pitchFamily="2" charset="2"/>
              <a:buChar char="Ø"/>
            </a:pPr>
            <a:r>
              <a:rPr lang="en-US" sz="1600" dirty="0" smtClean="0"/>
              <a:t>Domiciliary – 0</a:t>
            </a:r>
          </a:p>
          <a:p>
            <a:pPr lvl="2">
              <a:buClr>
                <a:srgbClr val="A50021"/>
              </a:buClr>
              <a:buFont typeface="Wingdings" pitchFamily="2" charset="2"/>
              <a:buChar char="Ø"/>
            </a:pPr>
            <a:r>
              <a:rPr lang="en-US" sz="1600" dirty="0" smtClean="0"/>
              <a:t>Skilled Care – 207</a:t>
            </a:r>
          </a:p>
          <a:p>
            <a:pPr lvl="1">
              <a:buFont typeface="Wingdings" pitchFamily="2" charset="2"/>
              <a:buChar char="Ø"/>
            </a:pPr>
            <a:r>
              <a:rPr lang="en-US" dirty="0" smtClean="0"/>
              <a:t>Silver Bay - 66</a:t>
            </a:r>
            <a:endParaRPr lang="en-US" dirty="0"/>
          </a:p>
        </p:txBody>
      </p:sp>
      <p:sp>
        <p:nvSpPr>
          <p:cNvPr id="3" name="Title 2"/>
          <p:cNvSpPr>
            <a:spLocks noGrp="1"/>
          </p:cNvSpPr>
          <p:nvPr>
            <p:ph type="title"/>
          </p:nvPr>
        </p:nvSpPr>
        <p:spPr/>
        <p:txBody>
          <a:bodyPr>
            <a:noAutofit/>
          </a:bodyPr>
          <a:lstStyle/>
          <a:p>
            <a:r>
              <a:rPr lang="en-US" sz="3600" dirty="0" smtClean="0">
                <a:latin typeface="Tahoma" pitchFamily="34" charset="0"/>
                <a:cs typeface="Tahoma" pitchFamily="34" charset="0"/>
              </a:rPr>
              <a:t>Minnesota Department of </a:t>
            </a:r>
            <a:br>
              <a:rPr lang="en-US" sz="3600" dirty="0" smtClean="0">
                <a:latin typeface="Tahoma" pitchFamily="34" charset="0"/>
                <a:cs typeface="Tahoma" pitchFamily="34" charset="0"/>
              </a:rPr>
            </a:br>
            <a:r>
              <a:rPr lang="en-US" sz="3600" dirty="0" smtClean="0">
                <a:latin typeface="Tahoma" pitchFamily="34" charset="0"/>
                <a:cs typeface="Tahoma" pitchFamily="34" charset="0"/>
              </a:rPr>
              <a:t>Veterans Affairs – Veterans Homes</a:t>
            </a:r>
            <a:endParaRPr lang="en-US" sz="3600"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67F7F8B3-DBB0-4BFB-B01F-35937C069C62}" type="slidenum">
              <a:rPr lang="en-US" smtClean="0"/>
              <a:pPr/>
              <a:t>11</a:t>
            </a:fld>
            <a:endParaRPr lang="en-US" dirty="0"/>
          </a:p>
        </p:txBody>
      </p:sp>
      <p:pic>
        <p:nvPicPr>
          <p:cNvPr id="5" name="Picture 4" descr="300_2859low res.jpg"/>
          <p:cNvPicPr>
            <a:picLocks noChangeAspect="1"/>
          </p:cNvPicPr>
          <p:nvPr/>
        </p:nvPicPr>
        <p:blipFill>
          <a:blip r:embed="rId3" cstate="print"/>
          <a:stretch>
            <a:fillRect/>
          </a:stretch>
        </p:blipFill>
        <p:spPr>
          <a:xfrm>
            <a:off x="4267200" y="2667000"/>
            <a:ext cx="1770973" cy="2667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600200"/>
            <a:ext cx="7772400" cy="4343400"/>
          </a:xfrm>
        </p:spPr>
        <p:txBody>
          <a:bodyPr>
            <a:normAutofit fontScale="85000" lnSpcReduction="20000"/>
          </a:bodyPr>
          <a:lstStyle/>
          <a:p>
            <a:pPr>
              <a:buNone/>
            </a:pPr>
            <a:r>
              <a:rPr lang="en-US" sz="1900" b="1" dirty="0" smtClean="0"/>
              <a:t>Programs &amp; Services </a:t>
            </a:r>
            <a:r>
              <a:rPr lang="en-US" sz="1900" b="1" dirty="0"/>
              <a:t>provided by </a:t>
            </a:r>
            <a:r>
              <a:rPr lang="en-US" sz="1900" b="1" dirty="0" smtClean="0"/>
              <a:t>MDVA  (16 Program/Service Areas)</a:t>
            </a:r>
            <a:endParaRPr lang="en-US" sz="1900" b="1" dirty="0"/>
          </a:p>
          <a:p>
            <a:pPr lvl="1">
              <a:buFont typeface="Wingdings" pitchFamily="2" charset="2"/>
              <a:buChar char="Ø"/>
            </a:pPr>
            <a:r>
              <a:rPr lang="en-US" sz="1900" dirty="0" smtClean="0"/>
              <a:t>State </a:t>
            </a:r>
            <a:r>
              <a:rPr lang="en-US" sz="1900" dirty="0"/>
              <a:t>Soldiers Assistance </a:t>
            </a:r>
            <a:r>
              <a:rPr lang="en-US" sz="1900" dirty="0" smtClean="0"/>
              <a:t>Program</a:t>
            </a:r>
          </a:p>
          <a:p>
            <a:pPr lvl="1">
              <a:buFont typeface="Wingdings" pitchFamily="2" charset="2"/>
              <a:buChar char="Ø"/>
            </a:pPr>
            <a:r>
              <a:rPr lang="en-US" sz="1900" dirty="0" smtClean="0"/>
              <a:t>LinkVet</a:t>
            </a:r>
          </a:p>
          <a:p>
            <a:pPr lvl="1">
              <a:buFont typeface="Wingdings" pitchFamily="2" charset="2"/>
              <a:buChar char="Ø"/>
            </a:pPr>
            <a:r>
              <a:rPr lang="en-US" sz="1900" dirty="0" smtClean="0"/>
              <a:t>Veterans Preference Enforcement </a:t>
            </a:r>
            <a:endParaRPr lang="en-US" sz="1900" dirty="0"/>
          </a:p>
          <a:p>
            <a:pPr lvl="1">
              <a:buFont typeface="Wingdings" pitchFamily="2" charset="2"/>
              <a:buChar char="Ø"/>
            </a:pPr>
            <a:r>
              <a:rPr lang="en-US" sz="1900" dirty="0" smtClean="0"/>
              <a:t>State Approving Agency</a:t>
            </a:r>
          </a:p>
          <a:p>
            <a:pPr lvl="1">
              <a:buFont typeface="Wingdings" pitchFamily="2" charset="2"/>
              <a:buChar char="Ø"/>
            </a:pPr>
            <a:r>
              <a:rPr lang="en-US" sz="1900" dirty="0" smtClean="0"/>
              <a:t>Apprenticeship and On-the-Job Training</a:t>
            </a:r>
          </a:p>
          <a:p>
            <a:pPr lvl="1">
              <a:buFont typeface="Wingdings" pitchFamily="2" charset="2"/>
              <a:buChar char="Ø"/>
            </a:pPr>
            <a:r>
              <a:rPr lang="en-US" sz="1900" dirty="0" smtClean="0"/>
              <a:t>Higher Education Veterans Program </a:t>
            </a:r>
          </a:p>
          <a:p>
            <a:pPr lvl="1">
              <a:buFont typeface="Wingdings" pitchFamily="2" charset="2"/>
              <a:buChar char="Ø"/>
            </a:pPr>
            <a:r>
              <a:rPr lang="en-US" sz="1900" dirty="0" smtClean="0"/>
              <a:t>Minnesota GI Education Bill </a:t>
            </a:r>
          </a:p>
          <a:p>
            <a:pPr lvl="1">
              <a:buFont typeface="Wingdings" pitchFamily="2" charset="2"/>
              <a:buChar char="Ø"/>
            </a:pPr>
            <a:r>
              <a:rPr lang="en-US" sz="1900" dirty="0" smtClean="0"/>
              <a:t>War Survivor Education Benefits</a:t>
            </a:r>
          </a:p>
          <a:p>
            <a:pPr lvl="1">
              <a:buFont typeface="Wingdings" pitchFamily="2" charset="2"/>
              <a:buChar char="Ø"/>
            </a:pPr>
            <a:r>
              <a:rPr lang="en-US" sz="1900" dirty="0" smtClean="0"/>
              <a:t>Claims and Outreach</a:t>
            </a:r>
            <a:endParaRPr lang="en-US" sz="1900" dirty="0"/>
          </a:p>
          <a:p>
            <a:pPr lvl="1">
              <a:buFont typeface="Wingdings" pitchFamily="2" charset="2"/>
              <a:buChar char="Ø"/>
            </a:pPr>
            <a:r>
              <a:rPr lang="en-US" sz="1900" dirty="0" smtClean="0"/>
              <a:t>Tribal </a:t>
            </a:r>
            <a:r>
              <a:rPr lang="en-US" sz="1900" dirty="0"/>
              <a:t>Veteran Service Officers</a:t>
            </a:r>
          </a:p>
          <a:p>
            <a:pPr lvl="1">
              <a:buFont typeface="Wingdings" pitchFamily="2" charset="2"/>
              <a:buChar char="Ø"/>
            </a:pPr>
            <a:r>
              <a:rPr lang="en-US" sz="1900" dirty="0" smtClean="0"/>
              <a:t>Minnesota Service C.O.R.E.</a:t>
            </a:r>
          </a:p>
          <a:p>
            <a:pPr lvl="1">
              <a:buFont typeface="Wingdings" pitchFamily="2" charset="2"/>
              <a:buChar char="Ø"/>
            </a:pPr>
            <a:r>
              <a:rPr lang="en-US" sz="1900" dirty="0" smtClean="0"/>
              <a:t>State Veterans Cemetery </a:t>
            </a:r>
          </a:p>
          <a:p>
            <a:pPr lvl="1">
              <a:buFont typeface="Wingdings" pitchFamily="2" charset="2"/>
              <a:buChar char="Ø"/>
            </a:pPr>
            <a:r>
              <a:rPr lang="en-US" sz="1900" dirty="0" smtClean="0"/>
              <a:t>Recently Separated Veterans Program</a:t>
            </a:r>
          </a:p>
          <a:p>
            <a:pPr lvl="1">
              <a:buFont typeface="Wingdings" pitchFamily="2" charset="2"/>
              <a:buChar char="Ø"/>
            </a:pPr>
            <a:r>
              <a:rPr lang="en-US" sz="1900" dirty="0" smtClean="0"/>
              <a:t>County Veteran Service Organization Enhancement Grants</a:t>
            </a:r>
          </a:p>
          <a:p>
            <a:pPr lvl="1">
              <a:buFont typeface="Wingdings" pitchFamily="2" charset="2"/>
              <a:buChar char="Ø"/>
            </a:pPr>
            <a:r>
              <a:rPr lang="en-US" sz="1900" dirty="0" smtClean="0"/>
              <a:t>Veteran Service Organizations</a:t>
            </a:r>
          </a:p>
          <a:p>
            <a:pPr lvl="1">
              <a:buFont typeface="Wingdings" pitchFamily="2" charset="2"/>
              <a:buChar char="Ø"/>
            </a:pPr>
            <a:r>
              <a:rPr lang="en-US" sz="1900" dirty="0" smtClean="0"/>
              <a:t>RSVP Program</a:t>
            </a:r>
          </a:p>
          <a:p>
            <a:pPr marL="393192" lvl="1" indent="0">
              <a:buNone/>
            </a:pPr>
            <a:endParaRPr lang="en-US" sz="1900" dirty="0" smtClean="0"/>
          </a:p>
          <a:p>
            <a:pPr lvl="1">
              <a:buFont typeface="Wingdings" pitchFamily="2" charset="2"/>
              <a:buChar char="Ø"/>
            </a:pPr>
            <a:endParaRPr lang="en-US" sz="1900" dirty="0" smtClean="0"/>
          </a:p>
          <a:p>
            <a:pPr lvl="1"/>
            <a:endParaRPr lang="en-US" dirty="0"/>
          </a:p>
        </p:txBody>
      </p:sp>
      <p:sp>
        <p:nvSpPr>
          <p:cNvPr id="7170" name="Rectangle 2"/>
          <p:cNvSpPr>
            <a:spLocks noGrp="1" noChangeArrowheads="1"/>
          </p:cNvSpPr>
          <p:nvPr>
            <p:ph type="title"/>
          </p:nvPr>
        </p:nvSpPr>
        <p:spPr>
          <a:xfrm>
            <a:off x="228600" y="274638"/>
            <a:ext cx="8763000" cy="1249362"/>
          </a:xfrm>
        </p:spPr>
        <p:txBody>
          <a:bodyPr>
            <a:noAutofit/>
          </a:bodyPr>
          <a:lstStyle/>
          <a:p>
            <a:r>
              <a:rPr lang="en-US" sz="3200" dirty="0" smtClean="0">
                <a:latin typeface="Tahoma" pitchFamily="34" charset="0"/>
              </a:rPr>
              <a:t>Minnesota Department of </a:t>
            </a:r>
            <a:br>
              <a:rPr lang="en-US" sz="3200" dirty="0" smtClean="0">
                <a:latin typeface="Tahoma" pitchFamily="34" charset="0"/>
              </a:rPr>
            </a:br>
            <a:r>
              <a:rPr lang="en-US" sz="3200" dirty="0" smtClean="0">
                <a:latin typeface="Tahoma" pitchFamily="34" charset="0"/>
              </a:rPr>
              <a:t>Veterans Affairs – Programs &amp; Services</a:t>
            </a:r>
            <a:endParaRPr lang="en-US" sz="3200" dirty="0">
              <a:latin typeface="Tahoma" pitchFamily="34" charset="0"/>
            </a:endParaRPr>
          </a:p>
        </p:txBody>
      </p:sp>
      <p:sp>
        <p:nvSpPr>
          <p:cNvPr id="4" name="Slide Number Placeholder 3"/>
          <p:cNvSpPr>
            <a:spLocks noGrp="1"/>
          </p:cNvSpPr>
          <p:nvPr>
            <p:ph type="sldNum" sz="quarter" idx="12"/>
          </p:nvPr>
        </p:nvSpPr>
        <p:spPr/>
        <p:txBody>
          <a:bodyPr/>
          <a:lstStyle/>
          <a:p>
            <a:fld id="{67F7F8B3-DBB0-4BFB-B01F-35937C069C62}"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sz="half" idx="1"/>
          </p:nvPr>
        </p:nvSpPr>
        <p:spPr>
          <a:xfrm>
            <a:off x="457200" y="1447800"/>
            <a:ext cx="8382000" cy="1981199"/>
          </a:xfrm>
        </p:spPr>
        <p:txBody>
          <a:bodyPr>
            <a:normAutofit lnSpcReduction="10000"/>
          </a:bodyPr>
          <a:lstStyle/>
          <a:p>
            <a:pPr>
              <a:lnSpc>
                <a:spcPct val="90000"/>
              </a:lnSpc>
              <a:buNone/>
            </a:pPr>
            <a:r>
              <a:rPr lang="en-US" sz="2000" b="1" dirty="0"/>
              <a:t>State Soldiers </a:t>
            </a:r>
            <a:r>
              <a:rPr lang="en-US" sz="2000" b="1" dirty="0" smtClean="0"/>
              <a:t>Assistance Program</a:t>
            </a:r>
            <a:endParaRPr lang="en-US" sz="2000" b="1" dirty="0"/>
          </a:p>
          <a:p>
            <a:pPr lvl="1">
              <a:lnSpc>
                <a:spcPct val="90000"/>
              </a:lnSpc>
              <a:buFont typeface="Wingdings" pitchFamily="2" charset="2"/>
              <a:buChar char="Ø"/>
            </a:pPr>
            <a:r>
              <a:rPr lang="en-US" sz="1700" dirty="0" smtClean="0"/>
              <a:t>Provides </a:t>
            </a:r>
            <a:r>
              <a:rPr lang="en-US" sz="1700" dirty="0"/>
              <a:t>direct or emergency financial assistance to </a:t>
            </a:r>
            <a:r>
              <a:rPr lang="en-US" sz="1700" dirty="0" smtClean="0"/>
              <a:t>Veterans</a:t>
            </a:r>
            <a:r>
              <a:rPr lang="en-US" sz="1700" dirty="0"/>
              <a:t>, </a:t>
            </a:r>
            <a:r>
              <a:rPr lang="en-US" sz="1700" dirty="0" smtClean="0"/>
              <a:t>dependents </a:t>
            </a:r>
            <a:r>
              <a:rPr lang="en-US" sz="1700" dirty="0"/>
              <a:t>and survivors </a:t>
            </a:r>
          </a:p>
          <a:p>
            <a:pPr lvl="1">
              <a:lnSpc>
                <a:spcPct val="90000"/>
              </a:lnSpc>
              <a:buFont typeface="Wingdings" pitchFamily="2" charset="2"/>
              <a:buChar char="Ø"/>
            </a:pPr>
            <a:r>
              <a:rPr lang="en-US" sz="1700" dirty="0"/>
              <a:t>Assistance may include: shelter &amp; utilities; optical &amp; dental; cash grants; education benefits for </a:t>
            </a:r>
            <a:r>
              <a:rPr lang="en-US" sz="1700" dirty="0" smtClean="0"/>
              <a:t>Veterans </a:t>
            </a:r>
            <a:r>
              <a:rPr lang="en-US" sz="1700" dirty="0"/>
              <a:t>and war orphans; and special needs </a:t>
            </a:r>
            <a:r>
              <a:rPr lang="en-US" sz="1700" dirty="0" smtClean="0"/>
              <a:t>cases</a:t>
            </a:r>
          </a:p>
          <a:p>
            <a:pPr lvl="1">
              <a:lnSpc>
                <a:spcPct val="90000"/>
              </a:lnSpc>
              <a:buFont typeface="Wingdings" pitchFamily="2" charset="2"/>
              <a:buChar char="Ø"/>
            </a:pPr>
            <a:r>
              <a:rPr lang="en-US" sz="1700" dirty="0" smtClean="0"/>
              <a:t>8,563 transactions processed in FY2009 and 8,923 in FY2010</a:t>
            </a:r>
          </a:p>
          <a:p>
            <a:pPr lvl="1">
              <a:lnSpc>
                <a:spcPct val="90000"/>
              </a:lnSpc>
              <a:buFont typeface="Wingdings" pitchFamily="2" charset="2"/>
              <a:buChar char="Ø"/>
            </a:pPr>
            <a:r>
              <a:rPr lang="en-US" sz="1700" dirty="0" smtClean="0"/>
              <a:t>84 of 87 counties served </a:t>
            </a:r>
            <a:endParaRPr lang="en-US" sz="1000" dirty="0" smtClean="0">
              <a:latin typeface="Arial" pitchFamily="34" charset="0"/>
              <a:cs typeface="Arial" pitchFamily="34" charset="0"/>
            </a:endParaRPr>
          </a:p>
          <a:p>
            <a:pPr lvl="1">
              <a:lnSpc>
                <a:spcPct val="90000"/>
              </a:lnSpc>
              <a:buFont typeface="Wingdings" pitchFamily="2" charset="2"/>
              <a:buChar char="Ø"/>
            </a:pPr>
            <a:endParaRPr lang="en-US" sz="2000" dirty="0"/>
          </a:p>
        </p:txBody>
      </p:sp>
      <p:sp>
        <p:nvSpPr>
          <p:cNvPr id="15362" name="Rectangle 2"/>
          <p:cNvSpPr>
            <a:spLocks noGrp="1" noChangeArrowheads="1"/>
          </p:cNvSpPr>
          <p:nvPr>
            <p:ph type="title"/>
          </p:nvPr>
        </p:nvSpPr>
        <p:spPr/>
        <p:txBody>
          <a:bodyPr>
            <a:normAutofit/>
          </a:bodyPr>
          <a:lstStyle/>
          <a:p>
            <a:r>
              <a:rPr lang="en-US" sz="3200" dirty="0">
                <a:latin typeface="Tahoma" pitchFamily="34" charset="0"/>
              </a:rPr>
              <a:t>Minnesota Department of </a:t>
            </a:r>
            <a:br>
              <a:rPr lang="en-US" sz="3200" dirty="0">
                <a:latin typeface="Tahoma" pitchFamily="34" charset="0"/>
              </a:rPr>
            </a:br>
            <a:r>
              <a:rPr lang="en-US" sz="3200" dirty="0">
                <a:latin typeface="Tahoma" pitchFamily="34" charset="0"/>
              </a:rPr>
              <a:t>Veterans Affairs – Programs &amp; Services</a:t>
            </a:r>
          </a:p>
        </p:txBody>
      </p:sp>
      <p:sp>
        <p:nvSpPr>
          <p:cNvPr id="5" name="Slide Number Placeholder 4"/>
          <p:cNvSpPr>
            <a:spLocks noGrp="1"/>
          </p:cNvSpPr>
          <p:nvPr>
            <p:ph type="sldNum" sz="quarter" idx="12"/>
          </p:nvPr>
        </p:nvSpPr>
        <p:spPr/>
        <p:txBody>
          <a:bodyPr/>
          <a:lstStyle/>
          <a:p>
            <a:fld id="{C26CC3B6-0EAE-4A66-B20C-869545037D03}" type="slidenum">
              <a:rPr lang="en-US" smtClean="0"/>
              <a:pPr/>
              <a:t>13</a:t>
            </a:fld>
            <a:endParaRPr lang="en-US"/>
          </a:p>
        </p:txBody>
      </p:sp>
      <p:sp>
        <p:nvSpPr>
          <p:cNvPr id="6" name="Rectangle 4"/>
          <p:cNvSpPr>
            <a:spLocks noGrp="1" noChangeArrowheads="1"/>
          </p:cNvSpPr>
          <p:nvPr>
            <p:ph sz="half" idx="1"/>
          </p:nvPr>
        </p:nvSpPr>
        <p:spPr>
          <a:xfrm>
            <a:off x="457200" y="3581401"/>
            <a:ext cx="8382000" cy="2971799"/>
          </a:xfrm>
        </p:spPr>
        <p:txBody>
          <a:bodyPr>
            <a:normAutofit/>
          </a:bodyPr>
          <a:lstStyle/>
          <a:p>
            <a:pPr>
              <a:lnSpc>
                <a:spcPct val="90000"/>
              </a:lnSpc>
              <a:buNone/>
            </a:pPr>
            <a:r>
              <a:rPr lang="en-US" sz="2000" b="1" dirty="0" err="1" smtClean="0"/>
              <a:t>LinkVet</a:t>
            </a:r>
            <a:r>
              <a:rPr lang="en-US" sz="2000" b="1" dirty="0" smtClean="0"/>
              <a:t> 1-888-LinkVet</a:t>
            </a:r>
          </a:p>
          <a:p>
            <a:pPr lvl="1">
              <a:lnSpc>
                <a:spcPct val="90000"/>
              </a:lnSpc>
              <a:buFont typeface="Wingdings" pitchFamily="2" charset="2"/>
              <a:buChar char="Ø"/>
            </a:pPr>
            <a:r>
              <a:rPr lang="en-US" sz="1700" dirty="0" smtClean="0"/>
              <a:t>Nation leading program provides information on Veterans’ benefits, health care, education and reintegration </a:t>
            </a:r>
          </a:p>
          <a:p>
            <a:pPr lvl="1">
              <a:lnSpc>
                <a:spcPct val="90000"/>
              </a:lnSpc>
              <a:buFont typeface="Wingdings" pitchFamily="2" charset="2"/>
              <a:buChar char="Ø"/>
            </a:pPr>
            <a:r>
              <a:rPr lang="en-US" sz="1700" dirty="0" smtClean="0"/>
              <a:t>The phone line is managed by trained Minnesota Online staff during business hours</a:t>
            </a:r>
          </a:p>
          <a:p>
            <a:pPr lvl="1">
              <a:lnSpc>
                <a:spcPct val="90000"/>
              </a:lnSpc>
              <a:buFont typeface="Wingdings" pitchFamily="2" charset="2"/>
              <a:buChar char="Ø"/>
            </a:pPr>
            <a:r>
              <a:rPr lang="en-US" sz="1700" dirty="0" smtClean="0"/>
              <a:t>204,884 telephone and website contacts in a year</a:t>
            </a:r>
          </a:p>
          <a:p>
            <a:pPr lvl="1">
              <a:lnSpc>
                <a:spcPct val="90000"/>
              </a:lnSpc>
              <a:buFont typeface="Wingdings" pitchFamily="2" charset="2"/>
              <a:buChar char="Ø"/>
            </a:pPr>
            <a:r>
              <a:rPr lang="en-US" sz="1700" dirty="0" smtClean="0"/>
              <a:t>Website visits from a unique IP address</a:t>
            </a:r>
          </a:p>
          <a:p>
            <a:pPr lvl="2">
              <a:lnSpc>
                <a:spcPct val="90000"/>
              </a:lnSpc>
              <a:buFont typeface="Wingdings" pitchFamily="2" charset="2"/>
              <a:buChar char="Ø"/>
            </a:pPr>
            <a:r>
              <a:rPr lang="en-US" sz="1600" dirty="0" smtClean="0"/>
              <a:t>70,657 visits from 120 countries world-wide</a:t>
            </a:r>
          </a:p>
          <a:p>
            <a:pPr lvl="2">
              <a:lnSpc>
                <a:spcPct val="90000"/>
              </a:lnSpc>
              <a:buFont typeface="Wingdings" pitchFamily="2" charset="2"/>
              <a:buChar char="Ø"/>
            </a:pPr>
            <a:r>
              <a:rPr lang="en-US" sz="1600" dirty="0" smtClean="0"/>
              <a:t>68,140 visits from 3,341 cities in the United States</a:t>
            </a:r>
          </a:p>
          <a:p>
            <a:pPr lvl="2">
              <a:lnSpc>
                <a:spcPct val="90000"/>
              </a:lnSpc>
              <a:buFont typeface="Wingdings" pitchFamily="2" charset="2"/>
              <a:buChar char="Ø"/>
            </a:pPr>
            <a:r>
              <a:rPr lang="en-US" sz="1600" dirty="0" smtClean="0"/>
              <a:t>36,798 visits from 316 cities in Minnesota</a:t>
            </a:r>
          </a:p>
          <a:p>
            <a:pPr lvl="1">
              <a:lnSpc>
                <a:spcPct val="90000"/>
              </a:lnSpc>
              <a:buFont typeface="Wingdings" pitchFamily="2" charset="2"/>
              <a:buChar char="Ø"/>
            </a:pPr>
            <a:endParaRPr lang="en-US" dirty="0" smtClean="0"/>
          </a:p>
          <a:p>
            <a:pPr lvl="2">
              <a:lnSpc>
                <a:spcPct val="90000"/>
              </a:lnSpc>
              <a:buFont typeface="Wingdings" pitchFamily="2" charset="2"/>
              <a:buChar char="Ø"/>
            </a:pPr>
            <a:endParaRPr lang="en-US" sz="1600" dirty="0" smtClean="0"/>
          </a:p>
          <a:p>
            <a:pPr lvl="2">
              <a:lnSpc>
                <a:spcPct val="90000"/>
              </a:lnSpc>
              <a:buFont typeface="Wingdings" pitchFamily="2" charset="2"/>
              <a:buChar char="Ø"/>
            </a:pPr>
            <a:endParaRPr lang="en-US" sz="2000" dirty="0"/>
          </a:p>
        </p:txBody>
      </p:sp>
    </p:spTree>
    <p:extLst>
      <p:ext uri="{BB962C8B-B14F-4D97-AF65-F5344CB8AC3E}">
        <p14:creationId xmlns:p14="http://schemas.microsoft.com/office/powerpoint/2010/main" xmlns="" val="487781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sz="half" idx="1"/>
          </p:nvPr>
        </p:nvSpPr>
        <p:spPr>
          <a:xfrm>
            <a:off x="457200" y="1524000"/>
            <a:ext cx="8305800" cy="4572000"/>
          </a:xfrm>
        </p:spPr>
        <p:txBody>
          <a:bodyPr>
            <a:normAutofit fontScale="92500" lnSpcReduction="10000"/>
          </a:bodyPr>
          <a:lstStyle/>
          <a:p>
            <a:pPr lvl="1">
              <a:buFont typeface="Wingdings" pitchFamily="2" charset="2"/>
              <a:buChar char="Ø"/>
            </a:pPr>
            <a:endParaRPr lang="en-US" sz="1600" dirty="0" smtClean="0"/>
          </a:p>
          <a:p>
            <a:pPr>
              <a:buNone/>
            </a:pPr>
            <a:r>
              <a:rPr lang="en-US" sz="1800" b="1" dirty="0" smtClean="0"/>
              <a:t>State Approving Agency (SAA) </a:t>
            </a:r>
          </a:p>
          <a:p>
            <a:pPr lvl="1">
              <a:buFont typeface="Wingdings" pitchFamily="2" charset="2"/>
              <a:buChar char="Ø"/>
            </a:pPr>
            <a:r>
              <a:rPr lang="en-US" sz="1700" dirty="0" smtClean="0"/>
              <a:t>Provides administrative oversight of the federal G.I Bill’s Education and Training programs </a:t>
            </a:r>
          </a:p>
          <a:p>
            <a:pPr lvl="1">
              <a:buFont typeface="Wingdings" pitchFamily="2" charset="2"/>
              <a:buChar char="Ø"/>
            </a:pPr>
            <a:r>
              <a:rPr lang="en-US" sz="1700" dirty="0" smtClean="0"/>
              <a:t>Before Veterans receive their G.I Bill education benefits, the education or training program in which they intend to enroll must be pre-approved by SAA</a:t>
            </a:r>
          </a:p>
          <a:p>
            <a:pPr lvl="1">
              <a:buFont typeface="Wingdings" pitchFamily="2" charset="2"/>
              <a:buChar char="Ø"/>
            </a:pPr>
            <a:r>
              <a:rPr lang="en-US" sz="1700" dirty="0" smtClean="0"/>
              <a:t>7,526 approved programs within 262 schools through Minnesota’s higher educational institutions.</a:t>
            </a:r>
          </a:p>
          <a:p>
            <a:pPr lvl="1">
              <a:buFont typeface="Wingdings" pitchFamily="2" charset="2"/>
              <a:buChar char="Ø"/>
            </a:pPr>
            <a:r>
              <a:rPr lang="en-US" sz="1700" dirty="0" smtClean="0"/>
              <a:t>As of December 2010, 11,648 students participate the approved programs</a:t>
            </a:r>
          </a:p>
          <a:p>
            <a:pPr lvl="1">
              <a:buFont typeface="Wingdings" pitchFamily="2" charset="2"/>
              <a:buChar char="Ø"/>
            </a:pPr>
            <a:endParaRPr lang="en-US" sz="1600" dirty="0" smtClean="0"/>
          </a:p>
          <a:p>
            <a:pPr>
              <a:buNone/>
            </a:pPr>
            <a:r>
              <a:rPr lang="en-US" sz="1800" b="1" dirty="0" smtClean="0"/>
              <a:t>OJT and Apprenticeship Program </a:t>
            </a:r>
          </a:p>
          <a:p>
            <a:pPr lvl="1">
              <a:buFont typeface="Wingdings" pitchFamily="2" charset="2"/>
              <a:buChar char="Ø"/>
            </a:pPr>
            <a:r>
              <a:rPr lang="en-US" sz="1700" dirty="0" smtClean="0"/>
              <a:t>Transferred to MDVA from DOLI on October 1, 2008</a:t>
            </a:r>
          </a:p>
          <a:p>
            <a:pPr lvl="1">
              <a:buFont typeface="Wingdings" pitchFamily="2" charset="2"/>
              <a:buChar char="Ø"/>
            </a:pPr>
            <a:r>
              <a:rPr lang="en-US" sz="1700" dirty="0" smtClean="0"/>
              <a:t>Provides increased opportunities for Veterans to use their earned educational benefits for on-the-job and apprenticeship training</a:t>
            </a:r>
          </a:p>
          <a:p>
            <a:pPr lvl="1">
              <a:buFont typeface="Wingdings" pitchFamily="2" charset="2"/>
              <a:buChar char="Ø"/>
            </a:pPr>
            <a:r>
              <a:rPr lang="en-US" sz="1700" dirty="0" smtClean="0"/>
              <a:t>91% increase in approved OJT and Apprenticeships since MDVA took over the program</a:t>
            </a:r>
            <a:endParaRPr lang="en-US" sz="1700" dirty="0"/>
          </a:p>
        </p:txBody>
      </p:sp>
      <p:sp>
        <p:nvSpPr>
          <p:cNvPr id="12290" name="Rectangle 2"/>
          <p:cNvSpPr>
            <a:spLocks noGrp="1" noChangeArrowheads="1"/>
          </p:cNvSpPr>
          <p:nvPr>
            <p:ph type="title"/>
          </p:nvPr>
        </p:nvSpPr>
        <p:spPr>
          <a:xfrm>
            <a:off x="609600" y="381000"/>
            <a:ext cx="8229600" cy="1143000"/>
          </a:xfrm>
        </p:spPr>
        <p:txBody>
          <a:bodyPr>
            <a:normAutofit/>
          </a:bodyPr>
          <a:lstStyle/>
          <a:p>
            <a:r>
              <a:rPr lang="en-US" sz="3200" dirty="0">
                <a:latin typeface="Tahoma" pitchFamily="34" charset="0"/>
              </a:rPr>
              <a:t>Minnesota Department of </a:t>
            </a:r>
            <a:br>
              <a:rPr lang="en-US" sz="3200" dirty="0">
                <a:latin typeface="Tahoma" pitchFamily="34" charset="0"/>
              </a:rPr>
            </a:br>
            <a:r>
              <a:rPr lang="en-US" sz="3200" dirty="0">
                <a:latin typeface="Tahoma" pitchFamily="34" charset="0"/>
              </a:rPr>
              <a:t>Veterans Affairs – Programs &amp; Services</a:t>
            </a:r>
          </a:p>
        </p:txBody>
      </p:sp>
      <p:sp>
        <p:nvSpPr>
          <p:cNvPr id="4" name="Slide Number Placeholder 3"/>
          <p:cNvSpPr>
            <a:spLocks noGrp="1"/>
          </p:cNvSpPr>
          <p:nvPr>
            <p:ph type="sldNum" sz="quarter" idx="12"/>
          </p:nvPr>
        </p:nvSpPr>
        <p:spPr/>
        <p:txBody>
          <a:bodyPr/>
          <a:lstStyle/>
          <a:p>
            <a:fld id="{C26CC3B6-0EAE-4A66-B20C-869545037D03}" type="slidenum">
              <a:rPr lang="en-US" smtClean="0"/>
              <a:pPr/>
              <a:t>14</a:t>
            </a:fld>
            <a:endParaRPr lang="en-US"/>
          </a:p>
        </p:txBody>
      </p:sp>
    </p:spTree>
    <p:extLst>
      <p:ext uri="{BB962C8B-B14F-4D97-AF65-F5344CB8AC3E}">
        <p14:creationId xmlns:p14="http://schemas.microsoft.com/office/powerpoint/2010/main" xmlns="" val="2247718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09600" y="3429000"/>
            <a:ext cx="8229600" cy="2971800"/>
          </a:xfrm>
        </p:spPr>
        <p:txBody>
          <a:bodyPr/>
          <a:lstStyle/>
          <a:p>
            <a:pPr marL="457200" lvl="1" indent="-285750">
              <a:spcBef>
                <a:spcPts val="0"/>
              </a:spcBef>
              <a:spcAft>
                <a:spcPts val="0"/>
              </a:spcAft>
              <a:buFont typeface="Wingdings" pitchFamily="2" charset="2"/>
              <a:buChar char="Ø"/>
            </a:pPr>
            <a:endParaRPr lang="en-US" sz="1800" dirty="0" smtClean="0">
              <a:ea typeface="Calibri"/>
              <a:cs typeface="Times New Roman"/>
            </a:endParaRPr>
          </a:p>
          <a:p>
            <a:pPr marL="457200" lvl="1" indent="-285750">
              <a:spcBef>
                <a:spcPts val="0"/>
              </a:spcBef>
              <a:spcAft>
                <a:spcPts val="0"/>
              </a:spcAft>
              <a:buFont typeface="Wingdings" pitchFamily="2" charset="2"/>
              <a:buChar char="Ø"/>
            </a:pPr>
            <a:endParaRPr lang="en-US" sz="1700" dirty="0" smtClean="0"/>
          </a:p>
        </p:txBody>
      </p:sp>
      <p:sp>
        <p:nvSpPr>
          <p:cNvPr id="14338" name="Rectangle 2"/>
          <p:cNvSpPr>
            <a:spLocks noGrp="1" noChangeArrowheads="1"/>
          </p:cNvSpPr>
          <p:nvPr>
            <p:ph type="title"/>
          </p:nvPr>
        </p:nvSpPr>
        <p:spPr>
          <a:xfrm>
            <a:off x="304800" y="274638"/>
            <a:ext cx="8229600" cy="1143000"/>
          </a:xfrm>
        </p:spPr>
        <p:txBody>
          <a:bodyPr>
            <a:noAutofit/>
          </a:bodyPr>
          <a:lstStyle/>
          <a:p>
            <a:r>
              <a:rPr lang="en-US" sz="3200" dirty="0" smtClean="0">
                <a:latin typeface="Tahoma" pitchFamily="34" charset="0"/>
              </a:rPr>
              <a:t>Minnesota Department of </a:t>
            </a:r>
            <a:br>
              <a:rPr lang="en-US" sz="3200" dirty="0" smtClean="0">
                <a:latin typeface="Tahoma" pitchFamily="34" charset="0"/>
              </a:rPr>
            </a:br>
            <a:r>
              <a:rPr lang="en-US" sz="3200" dirty="0" smtClean="0">
                <a:latin typeface="Tahoma" pitchFamily="34" charset="0"/>
              </a:rPr>
              <a:t>Veterans Affairs-Programs</a:t>
            </a:r>
            <a:br>
              <a:rPr lang="en-US" sz="3200" dirty="0" smtClean="0">
                <a:latin typeface="Tahoma" pitchFamily="34" charset="0"/>
              </a:rPr>
            </a:br>
            <a:r>
              <a:rPr lang="en-US" sz="3200" dirty="0">
                <a:latin typeface="Tahoma" pitchFamily="34" charset="0"/>
              </a:rPr>
              <a:t>&amp;</a:t>
            </a:r>
            <a:r>
              <a:rPr lang="en-US" sz="3200" dirty="0" smtClean="0">
                <a:latin typeface="Tahoma" pitchFamily="34" charset="0"/>
              </a:rPr>
              <a:t> Services</a:t>
            </a:r>
            <a:endParaRPr lang="en-US" sz="3200" dirty="0">
              <a:latin typeface="Tahoma" pitchFamily="34" charset="0"/>
            </a:endParaRPr>
          </a:p>
        </p:txBody>
      </p:sp>
      <p:sp>
        <p:nvSpPr>
          <p:cNvPr id="4" name="Slide Number Placeholder 3"/>
          <p:cNvSpPr>
            <a:spLocks noGrp="1"/>
          </p:cNvSpPr>
          <p:nvPr>
            <p:ph type="sldNum" sz="quarter" idx="12"/>
          </p:nvPr>
        </p:nvSpPr>
        <p:spPr/>
        <p:txBody>
          <a:bodyPr/>
          <a:lstStyle/>
          <a:p>
            <a:fld id="{67F7F8B3-DBB0-4BFB-B01F-35937C069C62}" type="slidenum">
              <a:rPr lang="en-US" smtClean="0"/>
              <a:pPr/>
              <a:t>15</a:t>
            </a:fld>
            <a:endParaRPr lang="en-US"/>
          </a:p>
        </p:txBody>
      </p:sp>
      <p:pic>
        <p:nvPicPr>
          <p:cNvPr id="7" name="Picture 6" descr="SoldierPosterFinal-RF.jpg"/>
          <p:cNvPicPr>
            <a:picLocks noChangeAspect="1"/>
          </p:cNvPicPr>
          <p:nvPr/>
        </p:nvPicPr>
        <p:blipFill>
          <a:blip r:embed="rId3" cstate="print"/>
          <a:srcRect b="12222"/>
          <a:stretch>
            <a:fillRect/>
          </a:stretch>
        </p:blipFill>
        <p:spPr>
          <a:xfrm>
            <a:off x="6553200" y="685800"/>
            <a:ext cx="2312505" cy="2883860"/>
          </a:xfrm>
          <a:prstGeom prst="rect">
            <a:avLst/>
          </a:prstGeom>
        </p:spPr>
      </p:pic>
      <p:sp>
        <p:nvSpPr>
          <p:cNvPr id="9" name="Rectangle 3"/>
          <p:cNvSpPr txBox="1">
            <a:spLocks noChangeArrowheads="1"/>
          </p:cNvSpPr>
          <p:nvPr/>
        </p:nvSpPr>
        <p:spPr>
          <a:xfrm>
            <a:off x="609600" y="1600200"/>
            <a:ext cx="5867400" cy="2286000"/>
          </a:xfrm>
          <a:prstGeom prst="rect">
            <a:avLst/>
          </a:prstGeom>
        </p:spPr>
        <p:txBody>
          <a:bodyPr vert="horz">
            <a:normAutofit fontScale="92500" lnSpcReduction="10000"/>
          </a:bodyPr>
          <a:lstStyle/>
          <a:p>
            <a:pPr marL="29718" marR="0" lvl="0" indent="-285750" algn="l" defTabSz="914400" rtl="0" eaLnBrk="1" fontAlgn="auto" latinLnBrk="0" hangingPunct="1">
              <a:lnSpc>
                <a:spcPct val="100000"/>
              </a:lnSpc>
              <a:spcBef>
                <a:spcPts val="0"/>
              </a:spcBef>
              <a:spcAft>
                <a:spcPts val="0"/>
              </a:spcAft>
              <a:buClr>
                <a:schemeClr val="accent1"/>
              </a:buClr>
              <a:buSzPct val="68000"/>
              <a:tabLst/>
              <a:defRPr/>
            </a:pPr>
            <a:r>
              <a:rPr kumimoji="0" lang="en-US" sz="1900" b="1" i="0" u="none" strike="noStrike" kern="1200" cap="none" spc="0" normalizeH="0" baseline="0" noProof="0" dirty="0" smtClean="0">
                <a:ln>
                  <a:noFill/>
                </a:ln>
                <a:solidFill>
                  <a:schemeClr val="tx1"/>
                </a:solidFill>
                <a:effectLst/>
                <a:uLnTx/>
                <a:uFillTx/>
                <a:latin typeface="+mn-lt"/>
                <a:ea typeface="Calibri"/>
                <a:cs typeface="Times New Roman"/>
              </a:rPr>
              <a:t>Higher Education Veterans Program- “Building the Innovators of Tomorrow” </a:t>
            </a:r>
          </a:p>
          <a:p>
            <a:pPr marL="29718" marR="0" lvl="0" indent="-285750" algn="l" defTabSz="914400" rtl="0" eaLnBrk="1" fontAlgn="auto" latinLnBrk="0" hangingPunct="1">
              <a:lnSpc>
                <a:spcPct val="100000"/>
              </a:lnSpc>
              <a:spcBef>
                <a:spcPts val="0"/>
              </a:spcBef>
              <a:spcAft>
                <a:spcPts val="0"/>
              </a:spcAft>
              <a:buClr>
                <a:schemeClr val="accent1"/>
              </a:buClr>
              <a:buSzPct val="68000"/>
              <a:tabLst/>
              <a:defRPr/>
            </a:pPr>
            <a:endParaRPr kumimoji="0" lang="en-US" sz="1900" b="1" i="0" u="none" strike="noStrike" kern="1200" cap="none" spc="0" normalizeH="0" baseline="0" noProof="0" dirty="0" smtClean="0">
              <a:ln>
                <a:noFill/>
              </a:ln>
              <a:solidFill>
                <a:schemeClr val="tx1"/>
              </a:solidFill>
              <a:effectLst/>
              <a:uLnTx/>
              <a:uFillTx/>
              <a:latin typeface="+mn-lt"/>
              <a:ea typeface="Calibri"/>
              <a:cs typeface="Times New Roman"/>
            </a:endParaRPr>
          </a:p>
          <a:p>
            <a:pPr marL="457200" marR="0" lvl="1"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mn-lt"/>
                <a:ea typeface="Calibri"/>
                <a:cs typeface="Times New Roman"/>
              </a:rPr>
              <a:t>Supports Veterans, current military members and families at Minnesota colleges and universities</a:t>
            </a:r>
          </a:p>
          <a:p>
            <a:pPr marL="457200" marR="0" lvl="1"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mn-lt"/>
                <a:ea typeface="Calibri"/>
                <a:cs typeface="Times New Roman"/>
              </a:rPr>
              <a:t>Provides on-campus Veterans Resource Centers, comprehensive information about benefits and resources as well as institutional readiness in support of the unique needs of these students</a:t>
            </a:r>
          </a:p>
          <a:p>
            <a:pPr marL="457200" marR="0" lvl="1"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Ø"/>
              <a:tabLst/>
              <a:defRPr/>
            </a:pPr>
            <a:endParaRPr kumimoji="0" lang="en-US" b="0" i="0" u="none" strike="noStrike" kern="1200" cap="none" spc="0" normalizeH="0" baseline="0" noProof="0" dirty="0" smtClean="0">
              <a:ln>
                <a:noFill/>
              </a:ln>
              <a:solidFill>
                <a:schemeClr val="tx1"/>
              </a:solidFill>
              <a:effectLst/>
              <a:uLnTx/>
              <a:uFillTx/>
              <a:latin typeface="+mn-lt"/>
              <a:ea typeface="Calibri"/>
              <a:cs typeface="Times New Roman"/>
            </a:endParaRPr>
          </a:p>
          <a:p>
            <a:pPr marL="457200" marR="0" lvl="1"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Ø"/>
              <a:tabLst/>
              <a:defRPr/>
            </a:pPr>
            <a:endPar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Tahoma" pitchFamily="34" charset="0"/>
              <a:ea typeface="+mn-ea"/>
              <a:cs typeface="+mn-cs"/>
            </a:endParaRPr>
          </a:p>
        </p:txBody>
      </p:sp>
      <p:graphicFrame>
        <p:nvGraphicFramePr>
          <p:cNvPr id="8" name="Chart 7"/>
          <p:cNvGraphicFramePr/>
          <p:nvPr/>
        </p:nvGraphicFramePr>
        <p:xfrm>
          <a:off x="3962400" y="3733800"/>
          <a:ext cx="3810000" cy="2914935"/>
        </p:xfrm>
        <a:graphic>
          <a:graphicData uri="http://schemas.openxmlformats.org/drawingml/2006/chart">
            <c:chart xmlns:c="http://schemas.openxmlformats.org/drawingml/2006/chart" xmlns:r="http://schemas.openxmlformats.org/officeDocument/2006/relationships" r:id="rId4"/>
          </a:graphicData>
        </a:graphic>
      </p:graphicFrame>
      <p:sp>
        <p:nvSpPr>
          <p:cNvPr id="1026" name="AutoShape 2"/>
          <p:cNvSpPr>
            <a:spLocks noChangeArrowheads="1"/>
          </p:cNvSpPr>
          <p:nvPr/>
        </p:nvSpPr>
        <p:spPr bwMode="auto">
          <a:xfrm rot="10800000" flipV="1">
            <a:off x="1600200" y="3924299"/>
            <a:ext cx="2228850" cy="2247900"/>
          </a:xfrm>
          <a:prstGeom prst="roundRect">
            <a:avLst>
              <a:gd name="adj" fmla="val 8176"/>
            </a:avLst>
          </a:prstGeom>
          <a:solidFill>
            <a:srgbClr val="D3DFEE"/>
          </a:solidFill>
          <a:ln w="12700">
            <a:noFill/>
            <a:round/>
            <a:headEnd/>
            <a:tailEnd/>
          </a:ln>
          <a:effectLst/>
        </p:spPr>
        <p:txBody>
          <a:bodyPr vert="horz" wrap="square" lIns="91440" tIns="91440" rIns="91440" bIns="9144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The program has grown steadily since its inception in late 2006.  It is important to note that each individual is only counted once, even though a student may return for help multiple times.  Due to this, the impact of the Higher Education Veterans Program is actually higher than reflected in the graph.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2804563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143000"/>
          </a:xfrm>
        </p:spPr>
        <p:txBody>
          <a:bodyPr>
            <a:noAutofit/>
          </a:bodyPr>
          <a:lstStyle/>
          <a:p>
            <a:r>
              <a:rPr lang="en-US" sz="3200" dirty="0">
                <a:latin typeface="Tahoma" pitchFamily="34" charset="0"/>
              </a:rPr>
              <a:t>Minnesota Department of </a:t>
            </a:r>
            <a:br>
              <a:rPr lang="en-US" sz="3200" dirty="0">
                <a:latin typeface="Tahoma" pitchFamily="34" charset="0"/>
              </a:rPr>
            </a:br>
            <a:r>
              <a:rPr lang="en-US" sz="3200" dirty="0">
                <a:latin typeface="Tahoma" pitchFamily="34" charset="0"/>
              </a:rPr>
              <a:t>Veterans Affairs – Programs &amp; Services</a:t>
            </a:r>
          </a:p>
        </p:txBody>
      </p:sp>
      <p:sp>
        <p:nvSpPr>
          <p:cNvPr id="4" name="Slide Number Placeholder 3"/>
          <p:cNvSpPr>
            <a:spLocks noGrp="1"/>
          </p:cNvSpPr>
          <p:nvPr>
            <p:ph type="sldNum" sz="quarter" idx="12"/>
          </p:nvPr>
        </p:nvSpPr>
        <p:spPr/>
        <p:txBody>
          <a:bodyPr/>
          <a:lstStyle/>
          <a:p>
            <a:fld id="{67F7F8B3-DBB0-4BFB-B01F-35937C069C62}" type="slidenum">
              <a:rPr lang="en-US" smtClean="0"/>
              <a:pPr/>
              <a:t>16</a:t>
            </a:fld>
            <a:endParaRPr lang="en-US"/>
          </a:p>
        </p:txBody>
      </p:sp>
      <p:sp>
        <p:nvSpPr>
          <p:cNvPr id="9" name="Rectangle 3"/>
          <p:cNvSpPr txBox="1">
            <a:spLocks noChangeArrowheads="1"/>
          </p:cNvSpPr>
          <p:nvPr/>
        </p:nvSpPr>
        <p:spPr>
          <a:xfrm>
            <a:off x="609600" y="1676400"/>
            <a:ext cx="7772400" cy="4114800"/>
          </a:xfrm>
          <a:prstGeom prst="rect">
            <a:avLst/>
          </a:prstGeom>
        </p:spPr>
        <p:txBody>
          <a:bodyPr vert="horz">
            <a:normAutofit/>
          </a:bodyPr>
          <a:lstStyle/>
          <a:p>
            <a:pPr marL="29718" marR="0" indent="-285750">
              <a:spcBef>
                <a:spcPts val="0"/>
              </a:spcBef>
              <a:spcAft>
                <a:spcPts val="0"/>
              </a:spcAft>
              <a:buNone/>
            </a:pPr>
            <a:r>
              <a:rPr lang="en-US" b="1" dirty="0" smtClean="0">
                <a:ea typeface="Calibri"/>
                <a:cs typeface="Times New Roman"/>
              </a:rPr>
              <a:t>Minnesota G.I. Bill </a:t>
            </a:r>
          </a:p>
          <a:p>
            <a:pPr lvl="1" indent="-285750">
              <a:spcBef>
                <a:spcPts val="0"/>
              </a:spcBef>
              <a:spcAft>
                <a:spcPts val="0"/>
              </a:spcAft>
              <a:buFont typeface="Wingdings" pitchFamily="2" charset="2"/>
              <a:buChar char="Ø"/>
            </a:pPr>
            <a:r>
              <a:rPr lang="en-US" sz="1700" dirty="0" smtClean="0">
                <a:ea typeface="Calibri"/>
                <a:cs typeface="Times New Roman"/>
              </a:rPr>
              <a:t>Provides postsecondary educational assistance to eligible Minnesota Veterans, military members and the children and spouses of deceased or severely disabled Minnesota Veterans</a:t>
            </a:r>
          </a:p>
          <a:p>
            <a:pPr lvl="1" indent="-285750">
              <a:spcBef>
                <a:spcPts val="0"/>
              </a:spcBef>
              <a:spcAft>
                <a:spcPts val="0"/>
              </a:spcAft>
              <a:buFont typeface="Wingdings" pitchFamily="2" charset="2"/>
              <a:buChar char="Ø"/>
            </a:pPr>
            <a:r>
              <a:rPr lang="en-US" sz="1700" dirty="0" smtClean="0">
                <a:ea typeface="Calibri"/>
                <a:cs typeface="Times New Roman"/>
              </a:rPr>
              <a:t>“Last Dollar In” Program</a:t>
            </a:r>
          </a:p>
          <a:p>
            <a:pPr lvl="1" indent="-285750">
              <a:spcBef>
                <a:spcPts val="0"/>
              </a:spcBef>
              <a:spcAft>
                <a:spcPts val="0"/>
              </a:spcAft>
              <a:buFont typeface="Wingdings" pitchFamily="2" charset="2"/>
              <a:buChar char="Ø"/>
            </a:pPr>
            <a:endParaRPr lang="en-US" dirty="0" smtClean="0">
              <a:ea typeface="Calibri"/>
              <a:cs typeface="Times New Roman"/>
            </a:endParaRPr>
          </a:p>
          <a:p>
            <a:pPr marL="173736" indent="-285750">
              <a:spcBef>
                <a:spcPts val="0"/>
              </a:spcBef>
              <a:buNone/>
            </a:pPr>
            <a:r>
              <a:rPr lang="en-US" b="1" dirty="0" smtClean="0"/>
              <a:t>Surviving Spouse/Dependent Education Benefit (War Survivor)  </a:t>
            </a:r>
          </a:p>
          <a:p>
            <a:pPr lvl="1" indent="-285750">
              <a:spcBef>
                <a:spcPts val="0"/>
              </a:spcBef>
              <a:spcAft>
                <a:spcPts val="0"/>
              </a:spcAft>
              <a:buFont typeface="Wingdings" pitchFamily="2" charset="2"/>
              <a:buChar char="Ø"/>
            </a:pPr>
            <a:r>
              <a:rPr lang="en-US" sz="1700" dirty="0" smtClean="0"/>
              <a:t>Provided to survivors of Minnesota Veterans who died as a result of a service connected injury or disease</a:t>
            </a:r>
            <a:br>
              <a:rPr lang="en-US" sz="1700" dirty="0" smtClean="0"/>
            </a:br>
            <a:endParaRPr lang="en-US" sz="1700" dirty="0" smtClean="0"/>
          </a:p>
          <a:p>
            <a:pPr>
              <a:buNone/>
            </a:pPr>
            <a:r>
              <a:rPr lang="en-US" b="1" dirty="0" smtClean="0"/>
              <a:t>Veterans Preference Act (VPA) </a:t>
            </a:r>
          </a:p>
          <a:p>
            <a:pPr lvl="1" indent="-285750">
              <a:buFont typeface="Wingdings" pitchFamily="2" charset="2"/>
              <a:buChar char="Ø"/>
            </a:pPr>
            <a:r>
              <a:rPr lang="en-US" sz="1700" dirty="0" smtClean="0"/>
              <a:t>Ensures that state granted Veterans preference rights are upheld and enforced</a:t>
            </a:r>
          </a:p>
          <a:p>
            <a:pPr lvl="1" indent="-285750">
              <a:spcBef>
                <a:spcPts val="0"/>
              </a:spcBef>
              <a:spcAft>
                <a:spcPts val="0"/>
              </a:spcAft>
              <a:buFont typeface="Wingdings" pitchFamily="2" charset="2"/>
              <a:buChar char="Ø"/>
            </a:pPr>
            <a:endParaRPr lang="en-US" sz="1700" dirty="0" smtClean="0"/>
          </a:p>
          <a:p>
            <a:pPr marL="457200" marR="0" lvl="1"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Ø"/>
              <a:tabLst/>
              <a:defRPr/>
            </a:pPr>
            <a:endParaRPr kumimoji="0" lang="en-US" sz="1800" b="0" i="0" u="none" strike="noStrike" kern="1200" cap="none" spc="0" normalizeH="0" baseline="0" noProof="0" dirty="0" smtClean="0">
              <a:ln>
                <a:noFill/>
              </a:ln>
              <a:solidFill>
                <a:schemeClr val="tx1"/>
              </a:solidFill>
              <a:effectLst/>
              <a:uLnTx/>
              <a:uFillTx/>
              <a:latin typeface="+mn-lt"/>
              <a:ea typeface="Calibri"/>
              <a:cs typeface="Times New Roman"/>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Tahoma" pitchFamily="34" charset="0"/>
              <a:ea typeface="+mn-ea"/>
              <a:cs typeface="+mn-cs"/>
            </a:endParaRPr>
          </a:p>
        </p:txBody>
      </p:sp>
    </p:spTree>
    <p:extLst>
      <p:ext uri="{BB962C8B-B14F-4D97-AF65-F5344CB8AC3E}">
        <p14:creationId xmlns:p14="http://schemas.microsoft.com/office/powerpoint/2010/main" xmlns="" val="798515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sz="2000" b="1" dirty="0" smtClean="0"/>
          </a:p>
          <a:p>
            <a:pPr>
              <a:buNone/>
            </a:pPr>
            <a:r>
              <a:rPr lang="en-US" sz="2000" b="1" dirty="0" smtClean="0"/>
              <a:t>Minnesota State Veterans Cemetery </a:t>
            </a:r>
          </a:p>
          <a:p>
            <a:pPr lvl="1">
              <a:buFont typeface="Wingdings" pitchFamily="2" charset="2"/>
              <a:buChar char="Ø"/>
            </a:pPr>
            <a:r>
              <a:rPr lang="en-US" sz="1600" dirty="0" smtClean="0"/>
              <a:t>Located in Little Falls </a:t>
            </a:r>
          </a:p>
          <a:p>
            <a:pPr marL="620713" lvl="1" indent="-220663">
              <a:buFont typeface="Wingdings" pitchFamily="2" charset="2"/>
              <a:buChar char="Ø"/>
            </a:pPr>
            <a:r>
              <a:rPr lang="en-US" sz="1600" dirty="0" smtClean="0"/>
              <a:t>Provides dignified burial services to Veterans and </a:t>
            </a:r>
          </a:p>
          <a:p>
            <a:pPr lvl="1">
              <a:buNone/>
            </a:pPr>
            <a:r>
              <a:rPr lang="en-US" sz="1600" dirty="0" smtClean="0"/>
              <a:t>their eligible dependents</a:t>
            </a:r>
          </a:p>
          <a:p>
            <a:endParaRPr lang="en-US" dirty="0"/>
          </a:p>
        </p:txBody>
      </p:sp>
      <p:sp>
        <p:nvSpPr>
          <p:cNvPr id="2" name="Title 1"/>
          <p:cNvSpPr>
            <a:spLocks noGrp="1"/>
          </p:cNvSpPr>
          <p:nvPr>
            <p:ph type="title"/>
          </p:nvPr>
        </p:nvSpPr>
        <p:spPr/>
        <p:txBody>
          <a:bodyPr>
            <a:noAutofit/>
          </a:bodyPr>
          <a:lstStyle/>
          <a:p>
            <a:r>
              <a:rPr lang="en-US" sz="3200" dirty="0" smtClean="0">
                <a:latin typeface="Tahoma" pitchFamily="34" charset="0"/>
              </a:rPr>
              <a:t>Minnesota Department of </a:t>
            </a:r>
            <a:br>
              <a:rPr lang="en-US" sz="3200" dirty="0" smtClean="0">
                <a:latin typeface="Tahoma" pitchFamily="34" charset="0"/>
              </a:rPr>
            </a:br>
            <a:r>
              <a:rPr lang="en-US" sz="3200" dirty="0" smtClean="0">
                <a:latin typeface="Tahoma" pitchFamily="34" charset="0"/>
              </a:rPr>
              <a:t>Veterans Affairs – </a:t>
            </a:r>
            <a:r>
              <a:rPr lang="en-US" sz="3200" dirty="0">
                <a:latin typeface="Tahoma" pitchFamily="34" charset="0"/>
              </a:rPr>
              <a:t>Programs &amp; Services</a:t>
            </a:r>
            <a:endParaRPr lang="en-US" sz="3200" dirty="0"/>
          </a:p>
        </p:txBody>
      </p:sp>
      <p:sp>
        <p:nvSpPr>
          <p:cNvPr id="4" name="Slide Number Placeholder 3"/>
          <p:cNvSpPr>
            <a:spLocks noGrp="1"/>
          </p:cNvSpPr>
          <p:nvPr>
            <p:ph type="sldNum" sz="quarter" idx="12"/>
          </p:nvPr>
        </p:nvSpPr>
        <p:spPr/>
        <p:txBody>
          <a:bodyPr/>
          <a:lstStyle/>
          <a:p>
            <a:fld id="{67F7F8B3-DBB0-4BFB-B01F-35937C069C62}" type="slidenum">
              <a:rPr lang="en-US" smtClean="0"/>
              <a:pPr/>
              <a:t>17</a:t>
            </a:fld>
            <a:endParaRPr lang="en-US"/>
          </a:p>
        </p:txBody>
      </p:sp>
      <p:pic>
        <p:nvPicPr>
          <p:cNvPr id="5" name="Picture 4" descr="Little falls cemtery.JPG"/>
          <p:cNvPicPr>
            <a:picLocks noChangeAspect="1"/>
          </p:cNvPicPr>
          <p:nvPr/>
        </p:nvPicPr>
        <p:blipFill>
          <a:blip r:embed="rId3" cstate="print">
            <a:lum bright="10000"/>
          </a:blip>
          <a:stretch>
            <a:fillRect/>
          </a:stretch>
        </p:blipFill>
        <p:spPr>
          <a:xfrm>
            <a:off x="7162800" y="1981200"/>
            <a:ext cx="1447800" cy="1930400"/>
          </a:xfrm>
          <a:prstGeom prst="rect">
            <a:avLst/>
          </a:prstGeom>
          <a:ln>
            <a:noFill/>
          </a:ln>
          <a:effectLst>
            <a:outerShdw blurRad="292100" dist="139700" dir="2700000" algn="tl" rotWithShape="0">
              <a:srgbClr val="333333">
                <a:alpha val="65000"/>
              </a:srgbClr>
            </a:outerShdw>
          </a:effectLst>
        </p:spPr>
      </p:pic>
      <p:graphicFrame>
        <p:nvGraphicFramePr>
          <p:cNvPr id="6" name="Chart 5"/>
          <p:cNvGraphicFramePr/>
          <p:nvPr/>
        </p:nvGraphicFramePr>
        <p:xfrm>
          <a:off x="3200400" y="3200400"/>
          <a:ext cx="3795823" cy="3067493"/>
        </p:xfrm>
        <a:graphic>
          <a:graphicData uri="http://schemas.openxmlformats.org/drawingml/2006/chart">
            <c:chart xmlns:c="http://schemas.openxmlformats.org/drawingml/2006/chart" xmlns:r="http://schemas.openxmlformats.org/officeDocument/2006/relationships" r:id="rId4"/>
          </a:graphicData>
        </a:graphic>
      </p:graphicFrame>
      <p:sp>
        <p:nvSpPr>
          <p:cNvPr id="1026" name="AutoShape 2"/>
          <p:cNvSpPr>
            <a:spLocks noChangeArrowheads="1"/>
          </p:cNvSpPr>
          <p:nvPr/>
        </p:nvSpPr>
        <p:spPr bwMode="auto">
          <a:xfrm rot="10800000" flipV="1">
            <a:off x="895350" y="3303588"/>
            <a:ext cx="2076450" cy="2487612"/>
          </a:xfrm>
          <a:prstGeom prst="roundRect">
            <a:avLst>
              <a:gd name="adj" fmla="val 8005"/>
            </a:avLst>
          </a:prstGeom>
          <a:solidFill>
            <a:srgbClr val="D3DFEE"/>
          </a:solidFill>
          <a:ln w="12700">
            <a:noFill/>
            <a:round/>
            <a:headEnd/>
            <a:tailEnd/>
          </a:ln>
          <a:effectLst/>
        </p:spPr>
        <p:txBody>
          <a:bodyPr vert="horz" wrap="square" lIns="91440" tIns="91440" rIns="91440" bIns="9144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The State Veterans Cemetery has grown steadily since opening in June 1994.  This greater than 375% increase in annual burials since 1994 not only represents an dramatic increase in burial workload, but also a substantial annual increase in the number of occupied gravesites that must be maintained to a level of national shrine status that the families we serve have come to expect.</a:t>
            </a: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706944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570037"/>
            <a:ext cx="8229600" cy="4525963"/>
          </a:xfrm>
        </p:spPr>
        <p:txBody>
          <a:bodyPr>
            <a:normAutofit/>
          </a:bodyPr>
          <a:lstStyle/>
          <a:p>
            <a:pPr marL="29718" indent="-285750">
              <a:spcBef>
                <a:spcPts val="0"/>
              </a:spcBef>
              <a:buNone/>
            </a:pPr>
            <a:r>
              <a:rPr lang="en-US" sz="1700" b="1" dirty="0" smtClean="0"/>
              <a:t>Federal Claims Assistance</a:t>
            </a:r>
            <a:r>
              <a:rPr lang="en-US" sz="1700" dirty="0" smtClean="0"/>
              <a:t>, </a:t>
            </a:r>
            <a:r>
              <a:rPr lang="en-US" sz="1700" b="1" dirty="0" smtClean="0"/>
              <a:t>St. Paul and Fargo</a:t>
            </a:r>
          </a:p>
          <a:p>
            <a:pPr marL="550926" lvl="2" indent="-285750">
              <a:spcBef>
                <a:spcPts val="0"/>
              </a:spcBef>
              <a:buClr>
                <a:schemeClr val="tx2">
                  <a:lumMod val="60000"/>
                  <a:lumOff val="40000"/>
                </a:schemeClr>
              </a:buClr>
              <a:buFont typeface="Wingdings" pitchFamily="2" charset="2"/>
              <a:buChar char="Ø"/>
            </a:pPr>
            <a:r>
              <a:rPr lang="en-US" sz="1400" dirty="0" smtClean="0"/>
              <a:t>MDVA staff represent Veterans, their dependents and survivors seeking benefits from USDVA </a:t>
            </a:r>
          </a:p>
          <a:p>
            <a:pPr marL="550926" lvl="2" indent="-285750">
              <a:spcBef>
                <a:spcPts val="0"/>
              </a:spcBef>
              <a:buClr>
                <a:schemeClr val="tx2">
                  <a:lumMod val="60000"/>
                  <a:lumOff val="40000"/>
                </a:schemeClr>
              </a:buClr>
              <a:buFont typeface="Wingdings" pitchFamily="2" charset="2"/>
              <a:buChar char="Ø"/>
            </a:pPr>
            <a:r>
              <a:rPr lang="en-US" sz="1400" dirty="0" smtClean="0"/>
              <a:t>Responsibilities: claims development, submittal of evidence in support of service-connection claims, pension assistance, evaluation of VA decisions and assisting Veterans and dependents with appeals processes up to and including federal hearings</a:t>
            </a:r>
          </a:p>
          <a:p>
            <a:pPr marL="550926" lvl="2" indent="-285750">
              <a:spcBef>
                <a:spcPts val="0"/>
              </a:spcBef>
              <a:buClr>
                <a:schemeClr val="tx2">
                  <a:lumMod val="60000"/>
                  <a:lumOff val="40000"/>
                </a:schemeClr>
              </a:buClr>
              <a:buFont typeface="Wingdings" pitchFamily="2" charset="2"/>
              <a:buChar char="Ø"/>
            </a:pPr>
            <a:endParaRPr lang="en-US" sz="1700" dirty="0" smtClean="0"/>
          </a:p>
          <a:p>
            <a:pPr marL="29718" indent="-285750">
              <a:spcBef>
                <a:spcPts val="0"/>
              </a:spcBef>
              <a:spcAft>
                <a:spcPts val="0"/>
              </a:spcAft>
              <a:buNone/>
            </a:pPr>
            <a:r>
              <a:rPr lang="en-US" sz="1700" b="1" dirty="0" smtClean="0">
                <a:ea typeface="Calibri"/>
                <a:cs typeface="Times New Roman"/>
              </a:rPr>
              <a:t>Outreach &amp; Women Veterans Program</a:t>
            </a:r>
          </a:p>
          <a:p>
            <a:pPr marL="550926" lvl="2" indent="-285750">
              <a:spcBef>
                <a:spcPts val="0"/>
              </a:spcBef>
              <a:buClr>
                <a:schemeClr val="tx2">
                  <a:lumMod val="60000"/>
                  <a:lumOff val="40000"/>
                </a:schemeClr>
              </a:buClr>
              <a:buFont typeface="Wingdings" pitchFamily="2" charset="2"/>
              <a:buChar char="Ø"/>
            </a:pPr>
            <a:r>
              <a:rPr lang="en-US" sz="1400" dirty="0" smtClean="0">
                <a:ea typeface="Calibri"/>
                <a:cs typeface="Times New Roman"/>
              </a:rPr>
              <a:t>Helps locate and assist minorities, female and homeless Veterans</a:t>
            </a:r>
          </a:p>
          <a:p>
            <a:pPr marL="550926" lvl="2" indent="-285750">
              <a:spcBef>
                <a:spcPts val="0"/>
              </a:spcBef>
              <a:buClr>
                <a:schemeClr val="tx2">
                  <a:lumMod val="60000"/>
                  <a:lumOff val="40000"/>
                </a:schemeClr>
              </a:buClr>
              <a:buFont typeface="Wingdings" pitchFamily="2" charset="2"/>
              <a:buChar char="Ø"/>
            </a:pPr>
            <a:r>
              <a:rPr lang="en-US" sz="1400" dirty="0" smtClean="0">
                <a:ea typeface="Calibri"/>
                <a:cs typeface="Times New Roman"/>
              </a:rPr>
              <a:t>Advocates on behalf of Veterans having claims with the USDVA </a:t>
            </a:r>
          </a:p>
          <a:p>
            <a:pPr marL="550926" lvl="2" indent="-285750">
              <a:spcBef>
                <a:spcPts val="0"/>
              </a:spcBef>
              <a:buClr>
                <a:schemeClr val="tx2">
                  <a:lumMod val="60000"/>
                  <a:lumOff val="40000"/>
                </a:schemeClr>
              </a:buClr>
              <a:buFont typeface="Wingdings" pitchFamily="2" charset="2"/>
              <a:buChar char="Ø"/>
            </a:pPr>
            <a:r>
              <a:rPr lang="en-US" sz="1400" dirty="0" smtClean="0">
                <a:ea typeface="Calibri"/>
                <a:cs typeface="Times New Roman"/>
              </a:rPr>
              <a:t>Acts as liaison to various state and federal programs that provide Veterans benefits including health care programs, substance abuse programs and housing</a:t>
            </a:r>
          </a:p>
          <a:p>
            <a:pPr marL="550926" lvl="2" indent="-285750">
              <a:spcBef>
                <a:spcPts val="0"/>
              </a:spcBef>
              <a:buClr>
                <a:schemeClr val="tx2">
                  <a:lumMod val="60000"/>
                  <a:lumOff val="40000"/>
                </a:schemeClr>
              </a:buClr>
              <a:buFont typeface="Wingdings" pitchFamily="2" charset="2"/>
              <a:buChar char="Ø"/>
            </a:pPr>
            <a:r>
              <a:rPr lang="en-US" sz="1400" dirty="0" smtClean="0"/>
              <a:t>Responds to the gender specific needs of women Veterans</a:t>
            </a:r>
            <a:endParaRPr lang="en-US" sz="1400" dirty="0" smtClean="0">
              <a:ea typeface="Calibri"/>
              <a:cs typeface="Times New Roman"/>
            </a:endParaRPr>
          </a:p>
          <a:p>
            <a:pPr>
              <a:buNone/>
            </a:pPr>
            <a:endParaRPr lang="en-US" sz="1700" dirty="0" smtClean="0"/>
          </a:p>
          <a:p>
            <a:pPr>
              <a:buNone/>
            </a:pPr>
            <a:r>
              <a:rPr lang="en-US" sz="1700" b="1" dirty="0" smtClean="0"/>
              <a:t>Tribal Veteran Service Officers (TVSO) </a:t>
            </a:r>
          </a:p>
          <a:p>
            <a:pPr lvl="1">
              <a:buFont typeface="Wingdings" pitchFamily="2" charset="2"/>
              <a:buChar char="Ø"/>
            </a:pPr>
            <a:r>
              <a:rPr lang="en-US" sz="1400" dirty="0" smtClean="0"/>
              <a:t>Provides community outreach to Minnesota’s tribes </a:t>
            </a:r>
          </a:p>
          <a:p>
            <a:pPr lvl="1">
              <a:buFont typeface="Wingdings" pitchFamily="2" charset="2"/>
              <a:buChar char="Ø"/>
            </a:pPr>
            <a:r>
              <a:rPr lang="en-US" sz="1400" dirty="0" smtClean="0"/>
              <a:t>Serve as the Native American Veteran advocate</a:t>
            </a:r>
          </a:p>
          <a:p>
            <a:pPr lvl="1">
              <a:buFont typeface="Wingdings" pitchFamily="2" charset="2"/>
              <a:buChar char="Ø"/>
            </a:pPr>
            <a:r>
              <a:rPr lang="en-US" sz="1400" dirty="0" smtClean="0"/>
              <a:t>Monitors both federal and state benefits claims</a:t>
            </a:r>
          </a:p>
          <a:p>
            <a:pPr marL="400050" lvl="1">
              <a:spcBef>
                <a:spcPts val="0"/>
              </a:spcBef>
              <a:spcAft>
                <a:spcPts val="0"/>
              </a:spcAft>
            </a:pPr>
            <a:endParaRPr lang="en-US" sz="1800" dirty="0" smtClean="0">
              <a:ea typeface="Calibri"/>
              <a:cs typeface="Times New Roman"/>
            </a:endParaRPr>
          </a:p>
          <a:p>
            <a:endParaRPr lang="en-US" sz="2000" dirty="0">
              <a:latin typeface="Tahoma" pitchFamily="34" charset="0"/>
            </a:endParaRPr>
          </a:p>
        </p:txBody>
      </p:sp>
      <p:sp>
        <p:nvSpPr>
          <p:cNvPr id="4" name="Slide Number Placeholder 3"/>
          <p:cNvSpPr>
            <a:spLocks noGrp="1"/>
          </p:cNvSpPr>
          <p:nvPr>
            <p:ph type="sldNum" sz="quarter" idx="12"/>
          </p:nvPr>
        </p:nvSpPr>
        <p:spPr/>
        <p:txBody>
          <a:bodyPr/>
          <a:lstStyle/>
          <a:p>
            <a:fld id="{67F7F8B3-DBB0-4BFB-B01F-35937C069C62}" type="slidenum">
              <a:rPr lang="en-US" smtClean="0"/>
              <a:pPr/>
              <a:t>18</a:t>
            </a:fld>
            <a:endParaRPr lang="en-US" dirty="0"/>
          </a:p>
        </p:txBody>
      </p:sp>
      <p:sp>
        <p:nvSpPr>
          <p:cNvPr id="6" name="Rectangle 2"/>
          <p:cNvSpPr>
            <a:spLocks noGrp="1" noChangeArrowheads="1"/>
          </p:cNvSpPr>
          <p:nvPr>
            <p:ph type="title"/>
          </p:nvPr>
        </p:nvSpPr>
        <p:spPr>
          <a:xfrm>
            <a:off x="228600" y="274638"/>
            <a:ext cx="8763000" cy="1249362"/>
          </a:xfrm>
        </p:spPr>
        <p:txBody>
          <a:bodyPr>
            <a:noAutofit/>
          </a:bodyPr>
          <a:lstStyle/>
          <a:p>
            <a:r>
              <a:rPr lang="en-US" sz="3200" dirty="0" smtClean="0">
                <a:latin typeface="Tahoma" pitchFamily="34" charset="0"/>
              </a:rPr>
              <a:t>Minnesota Department of </a:t>
            </a:r>
            <a:br>
              <a:rPr lang="en-US" sz="3200" dirty="0" smtClean="0">
                <a:latin typeface="Tahoma" pitchFamily="34" charset="0"/>
              </a:rPr>
            </a:br>
            <a:r>
              <a:rPr lang="en-US" sz="3200" dirty="0" smtClean="0">
                <a:latin typeface="Tahoma" pitchFamily="34" charset="0"/>
              </a:rPr>
              <a:t>Veterans Affairs – Programs &amp; Services</a:t>
            </a:r>
            <a:endParaRPr lang="en-US" sz="3200" dirty="0">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ahoma" pitchFamily="34" charset="0"/>
              </a:rPr>
              <a:t>Minnesota </a:t>
            </a:r>
            <a:r>
              <a:rPr lang="en-US" sz="3200" dirty="0">
                <a:latin typeface="Tahoma" pitchFamily="34" charset="0"/>
              </a:rPr>
              <a:t>Department of </a:t>
            </a:r>
            <a:br>
              <a:rPr lang="en-US" sz="3200" dirty="0">
                <a:latin typeface="Tahoma" pitchFamily="34" charset="0"/>
              </a:rPr>
            </a:br>
            <a:r>
              <a:rPr lang="en-US" sz="3200" dirty="0">
                <a:latin typeface="Tahoma" pitchFamily="34" charset="0"/>
              </a:rPr>
              <a:t>Veterans Affairs – Programs &amp; Services</a:t>
            </a:r>
            <a:endParaRPr lang="en-US" sz="3200" dirty="0"/>
          </a:p>
        </p:txBody>
      </p:sp>
      <p:sp>
        <p:nvSpPr>
          <p:cNvPr id="3" name="Text Placeholder 2"/>
          <p:cNvSpPr>
            <a:spLocks noGrp="1"/>
          </p:cNvSpPr>
          <p:nvPr>
            <p:ph type="body" sz="half" idx="1"/>
          </p:nvPr>
        </p:nvSpPr>
        <p:spPr>
          <a:xfrm>
            <a:off x="457200" y="1600201"/>
            <a:ext cx="8153400" cy="2057399"/>
          </a:xfrm>
        </p:spPr>
        <p:txBody>
          <a:bodyPr>
            <a:normAutofit fontScale="70000" lnSpcReduction="20000"/>
          </a:bodyPr>
          <a:lstStyle/>
          <a:p>
            <a:pPr>
              <a:buNone/>
            </a:pPr>
            <a:r>
              <a:rPr lang="en-US" sz="2000" b="1" dirty="0" smtClean="0"/>
              <a:t>Minnesota Service C.O.R.E.</a:t>
            </a:r>
          </a:p>
          <a:p>
            <a:pPr lvl="1">
              <a:buFont typeface="Wingdings" pitchFamily="2" charset="2"/>
              <a:buChar char="Ø"/>
            </a:pPr>
            <a:r>
              <a:rPr lang="en-US" sz="1600" dirty="0" smtClean="0"/>
              <a:t>Serves Veterans, current military &amp; their families through </a:t>
            </a:r>
            <a:r>
              <a:rPr lang="en-US" sz="1600" b="1" i="1" dirty="0" smtClean="0"/>
              <a:t>C</a:t>
            </a:r>
            <a:r>
              <a:rPr lang="en-US" sz="1600" i="1" dirty="0" smtClean="0"/>
              <a:t>ase Management, </a:t>
            </a:r>
            <a:r>
              <a:rPr lang="en-US" sz="1600" b="1" i="1" dirty="0" smtClean="0"/>
              <a:t>O</a:t>
            </a:r>
            <a:r>
              <a:rPr lang="en-US" sz="1600" i="1" dirty="0" smtClean="0"/>
              <a:t>utreach, </a:t>
            </a:r>
            <a:r>
              <a:rPr lang="en-US" sz="1600" b="1" i="1" dirty="0" smtClean="0"/>
              <a:t>R</a:t>
            </a:r>
            <a:r>
              <a:rPr lang="en-US" sz="1600" i="1" dirty="0" smtClean="0"/>
              <a:t>eferral &amp; </a:t>
            </a:r>
            <a:r>
              <a:rPr lang="en-US" sz="1600" b="1" i="1" dirty="0" smtClean="0"/>
              <a:t>E</a:t>
            </a:r>
            <a:r>
              <a:rPr lang="en-US" sz="1600" i="1" dirty="0" smtClean="0"/>
              <a:t>ducation</a:t>
            </a:r>
            <a:r>
              <a:rPr lang="en-US" sz="1600" dirty="0" smtClean="0"/>
              <a:t> </a:t>
            </a:r>
          </a:p>
          <a:p>
            <a:pPr lvl="1">
              <a:buFont typeface="Wingdings" pitchFamily="2" charset="2"/>
              <a:buChar char="Ø"/>
            </a:pPr>
            <a:r>
              <a:rPr lang="en-US" sz="1600" dirty="0" smtClean="0"/>
              <a:t>New, nation-leading program </a:t>
            </a:r>
          </a:p>
          <a:p>
            <a:pPr lvl="1">
              <a:buFont typeface="Wingdings" pitchFamily="2" charset="2"/>
              <a:buChar char="Ø"/>
            </a:pPr>
            <a:r>
              <a:rPr lang="en-US" sz="1600" dirty="0" smtClean="0"/>
              <a:t>Designed to bring community-based services directly to Veterans, service members and families at no cost</a:t>
            </a:r>
          </a:p>
          <a:p>
            <a:pPr lvl="1">
              <a:buFont typeface="Wingdings" pitchFamily="2" charset="2"/>
              <a:buChar char="Ø"/>
            </a:pPr>
            <a:r>
              <a:rPr lang="en-US" sz="1600" dirty="0" smtClean="0"/>
              <a:t>Partnered with Lutheran Social Service of Minnesota (LSS)</a:t>
            </a:r>
          </a:p>
          <a:p>
            <a:pPr lvl="1">
              <a:buFont typeface="Wingdings" pitchFamily="2" charset="2"/>
              <a:buChar char="Ø"/>
            </a:pPr>
            <a:r>
              <a:rPr lang="en-US" sz="1600" dirty="0" smtClean="0"/>
              <a:t>Services include individual and family counseling, financial counseling, debt management, addiction counseling, disability services and in-home counseling</a:t>
            </a:r>
          </a:p>
          <a:p>
            <a:pPr lvl="1">
              <a:buFont typeface="Wingdings" pitchFamily="2" charset="2"/>
              <a:buChar char="Ø"/>
            </a:pPr>
            <a:r>
              <a:rPr lang="en-US" sz="1600" dirty="0" smtClean="0"/>
              <a:t>Program initiated September 2009</a:t>
            </a:r>
          </a:p>
          <a:p>
            <a:pPr lvl="1">
              <a:buFont typeface="Wingdings" pitchFamily="2" charset="2"/>
              <a:buChar char="Ø"/>
            </a:pPr>
            <a:r>
              <a:rPr lang="en-US" sz="1600" dirty="0" smtClean="0"/>
              <a:t>2,777 Veterans and their families received client services in the first year</a:t>
            </a:r>
          </a:p>
          <a:p>
            <a:pPr lvl="1">
              <a:buFont typeface="Wingdings" pitchFamily="2" charset="2"/>
              <a:buChar char="Ø"/>
            </a:pPr>
            <a:r>
              <a:rPr lang="en-US" sz="1600" dirty="0" smtClean="0"/>
              <a:t>11% increase in services during the current fiscal year (FY2011) </a:t>
            </a:r>
          </a:p>
          <a:p>
            <a:pPr lvl="1"/>
            <a:endParaRPr lang="en-US" dirty="0"/>
          </a:p>
        </p:txBody>
      </p:sp>
      <p:sp>
        <p:nvSpPr>
          <p:cNvPr id="5" name="Slide Number Placeholder 4"/>
          <p:cNvSpPr>
            <a:spLocks noGrp="1"/>
          </p:cNvSpPr>
          <p:nvPr>
            <p:ph type="sldNum" sz="quarter" idx="12"/>
          </p:nvPr>
        </p:nvSpPr>
        <p:spPr/>
        <p:txBody>
          <a:bodyPr/>
          <a:lstStyle/>
          <a:p>
            <a:fld id="{A3F82577-9967-411B-9ADF-4AC77A5BE2EB}" type="slidenum">
              <a:rPr lang="en-US" smtClean="0"/>
              <a:pPr/>
              <a:t>19</a:t>
            </a:fld>
            <a:endParaRPr lang="en-US"/>
          </a:p>
        </p:txBody>
      </p:sp>
      <p:graphicFrame>
        <p:nvGraphicFramePr>
          <p:cNvPr id="6" name="Content Placeholder 5"/>
          <p:cNvGraphicFramePr>
            <a:graphicFrameLocks noGrp="1"/>
          </p:cNvGraphicFramePr>
          <p:nvPr>
            <p:ph sz="half" idx="2"/>
          </p:nvPr>
        </p:nvGraphicFramePr>
        <p:xfrm>
          <a:off x="1676400" y="3657600"/>
          <a:ext cx="5562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6359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a:bodyPr>
          <a:lstStyle/>
          <a:p>
            <a:r>
              <a:rPr lang="en-US" sz="3200" dirty="0">
                <a:latin typeface="Tahoma" pitchFamily="34" charset="0"/>
              </a:rPr>
              <a:t>Minnesota Department of </a:t>
            </a:r>
            <a:br>
              <a:rPr lang="en-US" sz="3200" dirty="0">
                <a:latin typeface="Tahoma" pitchFamily="34" charset="0"/>
              </a:rPr>
            </a:br>
            <a:r>
              <a:rPr lang="en-US" sz="3200" dirty="0">
                <a:latin typeface="Tahoma" pitchFamily="34" charset="0"/>
              </a:rPr>
              <a:t>Veterans Affairs</a:t>
            </a:r>
          </a:p>
        </p:txBody>
      </p:sp>
      <p:sp>
        <p:nvSpPr>
          <p:cNvPr id="5127" name="Rectangle 7"/>
          <p:cNvSpPr>
            <a:spLocks noGrp="1" noChangeArrowheads="1"/>
          </p:cNvSpPr>
          <p:nvPr>
            <p:ph type="body" sz="half" idx="1"/>
          </p:nvPr>
        </p:nvSpPr>
        <p:spPr>
          <a:xfrm>
            <a:off x="457200" y="1676400"/>
            <a:ext cx="8382000" cy="4267200"/>
          </a:xfrm>
        </p:spPr>
        <p:txBody>
          <a:bodyPr>
            <a:normAutofit/>
          </a:bodyPr>
          <a:lstStyle/>
          <a:p>
            <a:pPr>
              <a:buFont typeface="Wingdings" pitchFamily="2" charset="2"/>
              <a:buChar char="Ø"/>
            </a:pPr>
            <a:r>
              <a:rPr lang="en-US" sz="1800" dirty="0" smtClean="0"/>
              <a:t>Comprehensive Five Year Strategic Plan, with 2010 Update http://www.mdva.state.mn.us/reports/index.htm#StrategicPlan  </a:t>
            </a:r>
          </a:p>
          <a:p>
            <a:pPr>
              <a:buNone/>
            </a:pPr>
            <a:endParaRPr lang="en-US" sz="1800" dirty="0" smtClean="0"/>
          </a:p>
          <a:p>
            <a:pPr>
              <a:buFont typeface="Wingdings" pitchFamily="2" charset="2"/>
              <a:buChar char="Ø"/>
            </a:pPr>
            <a:r>
              <a:rPr lang="en-US" sz="1800" dirty="0" smtClean="0"/>
              <a:t>Approximately 400,000 </a:t>
            </a:r>
          </a:p>
          <a:p>
            <a:pPr>
              <a:buNone/>
            </a:pPr>
            <a:r>
              <a:rPr lang="en-US" sz="1800" dirty="0" smtClean="0"/>
              <a:t>	Veterans in Minnesota</a:t>
            </a:r>
          </a:p>
          <a:p>
            <a:pPr>
              <a:buNone/>
            </a:pPr>
            <a:endParaRPr lang="en-US" sz="1800" dirty="0"/>
          </a:p>
          <a:p>
            <a:pPr>
              <a:buFont typeface="Wingdings" pitchFamily="2" charset="2"/>
              <a:buChar char="Ø"/>
            </a:pPr>
            <a:r>
              <a:rPr lang="en-US" sz="1800" dirty="0" smtClean="0"/>
              <a:t>Serving Veterans </a:t>
            </a:r>
            <a:r>
              <a:rPr lang="en-US" sz="1800" dirty="0"/>
              <a:t>in all 87 </a:t>
            </a:r>
            <a:r>
              <a:rPr lang="en-US" sz="1800" dirty="0" smtClean="0"/>
              <a:t>counties</a:t>
            </a:r>
          </a:p>
          <a:p>
            <a:pPr>
              <a:buFont typeface="Wingdings" pitchFamily="2" charset="2"/>
              <a:buChar char="Ø"/>
            </a:pPr>
            <a:endParaRPr lang="en-US" sz="1800" dirty="0"/>
          </a:p>
          <a:p>
            <a:pPr marL="109728" indent="0">
              <a:buNone/>
            </a:pPr>
            <a:endParaRPr lang="en-US" sz="1800" dirty="0"/>
          </a:p>
        </p:txBody>
      </p:sp>
      <p:pic>
        <p:nvPicPr>
          <p:cNvPr id="5130" name="Picture 10" descr="minnesota-county-map"/>
          <p:cNvPicPr>
            <a:picLocks noGrp="1" noChangeAspect="1" noChangeArrowheads="1"/>
          </p:cNvPicPr>
          <p:nvPr>
            <p:ph sz="half" idx="2"/>
          </p:nvPr>
        </p:nvPicPr>
        <p:blipFill>
          <a:blip r:embed="rId3" cstate="print"/>
          <a:stretch>
            <a:fillRect/>
          </a:stretch>
        </p:blipFill>
        <p:spPr>
          <a:xfrm>
            <a:off x="4876800" y="2301390"/>
            <a:ext cx="3352800" cy="3800579"/>
          </a:xfrm>
          <a:noFill/>
          <a:ln/>
        </p:spPr>
      </p:pic>
      <p:sp>
        <p:nvSpPr>
          <p:cNvPr id="5" name="Slide Number Placeholder 4"/>
          <p:cNvSpPr>
            <a:spLocks noGrp="1"/>
          </p:cNvSpPr>
          <p:nvPr>
            <p:ph type="sldNum" sz="quarter" idx="12"/>
          </p:nvPr>
        </p:nvSpPr>
        <p:spPr/>
        <p:txBody>
          <a:bodyPr/>
          <a:lstStyle/>
          <a:p>
            <a:fld id="{A3F82577-9967-411B-9ADF-4AC77A5BE2EB}" type="slidenum">
              <a:rPr lang="en-US" smtClean="0"/>
              <a:pPr/>
              <a:t>2</a:t>
            </a:fld>
            <a:endParaRPr lang="en-US"/>
          </a:p>
        </p:txBody>
      </p:sp>
    </p:spTree>
    <p:extLst>
      <p:ext uri="{BB962C8B-B14F-4D97-AF65-F5344CB8AC3E}">
        <p14:creationId xmlns:p14="http://schemas.microsoft.com/office/powerpoint/2010/main" xmlns="" val="3504863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sz="2400" b="1" dirty="0" smtClean="0"/>
              <a:t>Recently Separated Veterans Program (RSVP) </a:t>
            </a:r>
          </a:p>
          <a:p>
            <a:pPr lvl="1">
              <a:buFont typeface="Wingdings" pitchFamily="2" charset="2"/>
              <a:buChar char="Ø"/>
            </a:pPr>
            <a:r>
              <a:rPr lang="en-US" sz="1800" dirty="0" smtClean="0"/>
              <a:t>Assists Veterans who have identified Minnesota as their home of record </a:t>
            </a:r>
          </a:p>
          <a:p>
            <a:pPr lvl="1">
              <a:buFont typeface="Wingdings" pitchFamily="2" charset="2"/>
              <a:buChar char="Ø"/>
            </a:pPr>
            <a:r>
              <a:rPr lang="en-US" sz="1800" dirty="0" smtClean="0"/>
              <a:t>Upon receipt of a DD-214, MDVA mails a “Welcome Home” letter to the Veteran </a:t>
            </a:r>
          </a:p>
          <a:p>
            <a:pPr lvl="1">
              <a:buFont typeface="Wingdings" pitchFamily="2" charset="2"/>
              <a:buChar char="Ø"/>
            </a:pPr>
            <a:r>
              <a:rPr lang="en-US" sz="1800" dirty="0" smtClean="0"/>
              <a:t>Letter contains relevant transitional information and directs them to their local County Veterans Service Officer (CVSO) for available services</a:t>
            </a:r>
          </a:p>
          <a:p>
            <a:pPr lvl="1">
              <a:buFont typeface="Wingdings" pitchFamily="2" charset="2"/>
              <a:buChar char="Ø"/>
            </a:pPr>
            <a:endParaRPr lang="en-US" sz="1600" dirty="0" smtClean="0"/>
          </a:p>
          <a:p>
            <a:pPr>
              <a:buNone/>
            </a:pPr>
            <a:r>
              <a:rPr lang="en-US" sz="2400" b="1" dirty="0" smtClean="0"/>
              <a:t>Enhancement Grants</a:t>
            </a:r>
          </a:p>
          <a:p>
            <a:pPr lvl="1">
              <a:buFont typeface="Wingdings" pitchFamily="2" charset="2"/>
              <a:buChar char="Ø"/>
            </a:pPr>
            <a:r>
              <a:rPr lang="en-US" sz="1800" dirty="0" smtClean="0"/>
              <a:t>Grants are used to enhance the benefits, programs, and services provided to Veterans</a:t>
            </a:r>
          </a:p>
          <a:p>
            <a:pPr lvl="1">
              <a:buFont typeface="Wingdings" pitchFamily="2" charset="2"/>
              <a:buChar char="Ø"/>
            </a:pPr>
            <a:r>
              <a:rPr lang="en-US" sz="1800" dirty="0" smtClean="0"/>
              <a:t>The programmatic goals under which CVSOs may apply are:</a:t>
            </a:r>
          </a:p>
          <a:p>
            <a:pPr lvl="2">
              <a:buFont typeface="Wingdings" pitchFamily="2" charset="2"/>
              <a:buChar char="Ø"/>
            </a:pPr>
            <a:r>
              <a:rPr lang="en-US" sz="1800" dirty="0" smtClean="0"/>
              <a:t>Outreach to Veterans</a:t>
            </a:r>
          </a:p>
          <a:p>
            <a:pPr lvl="2">
              <a:buFont typeface="Wingdings" pitchFamily="2" charset="2"/>
              <a:buChar char="Ø"/>
            </a:pPr>
            <a:r>
              <a:rPr lang="en-US" sz="1800" dirty="0" smtClean="0"/>
              <a:t>Reintegration of combat Veterans</a:t>
            </a:r>
          </a:p>
          <a:p>
            <a:pPr lvl="2">
              <a:buFont typeface="Wingdings" pitchFamily="2" charset="2"/>
              <a:buChar char="Ø"/>
            </a:pPr>
            <a:r>
              <a:rPr lang="en-US" sz="1800" dirty="0" smtClean="0"/>
              <a:t>Collaboration with social service agencies; educational institutions; and other relevant community resource</a:t>
            </a:r>
          </a:p>
          <a:p>
            <a:pPr lvl="2">
              <a:buFont typeface="Wingdings" pitchFamily="2" charset="2"/>
              <a:buChar char="Ø"/>
            </a:pPr>
            <a:r>
              <a:rPr lang="en-US" sz="1800" dirty="0" smtClean="0"/>
              <a:t>Reduction of homelessness among Veterans</a:t>
            </a:r>
          </a:p>
          <a:p>
            <a:pPr lvl="2">
              <a:buFont typeface="Wingdings" pitchFamily="2" charset="2"/>
              <a:buChar char="Ø"/>
            </a:pPr>
            <a:r>
              <a:rPr lang="en-US" sz="1800" dirty="0" smtClean="0"/>
              <a:t>Digital records management</a:t>
            </a:r>
          </a:p>
          <a:p>
            <a:pPr lvl="2">
              <a:buFont typeface="Wingdings" pitchFamily="2" charset="2"/>
              <a:buChar char="Ø"/>
            </a:pPr>
            <a:r>
              <a:rPr lang="en-US" sz="1800" dirty="0" smtClean="0"/>
              <a:t>Transportation program</a:t>
            </a:r>
          </a:p>
          <a:p>
            <a:pPr lvl="2">
              <a:buFont typeface="Wingdings" pitchFamily="2" charset="2"/>
              <a:buChar char="Ø"/>
            </a:pPr>
            <a:r>
              <a:rPr lang="en-US" sz="1800" dirty="0" smtClean="0"/>
              <a:t>Marketing/advertising  </a:t>
            </a:r>
          </a:p>
          <a:p>
            <a:pPr lvl="2">
              <a:buFont typeface="Wingdings" pitchFamily="2" charset="2"/>
              <a:buChar char="Ø"/>
            </a:pPr>
            <a:r>
              <a:rPr lang="en-US" sz="1800" dirty="0" smtClean="0"/>
              <a:t>Staff management and training</a:t>
            </a:r>
          </a:p>
          <a:p>
            <a:pPr lvl="1"/>
            <a:endParaRPr lang="en-US" dirty="0"/>
          </a:p>
        </p:txBody>
      </p:sp>
      <p:sp>
        <p:nvSpPr>
          <p:cNvPr id="3" name="Title 2"/>
          <p:cNvSpPr>
            <a:spLocks noGrp="1"/>
          </p:cNvSpPr>
          <p:nvPr>
            <p:ph type="title"/>
          </p:nvPr>
        </p:nvSpPr>
        <p:spPr>
          <a:xfrm>
            <a:off x="457200" y="228600"/>
            <a:ext cx="8229600" cy="1143000"/>
          </a:xfrm>
        </p:spPr>
        <p:txBody>
          <a:bodyPr>
            <a:normAutofit/>
          </a:bodyPr>
          <a:lstStyle/>
          <a:p>
            <a:r>
              <a:rPr lang="en-US" sz="3200" dirty="0">
                <a:latin typeface="Tahoma" pitchFamily="34" charset="0"/>
              </a:rPr>
              <a:t>Minnesota Department of </a:t>
            </a:r>
            <a:br>
              <a:rPr lang="en-US" sz="3200" dirty="0">
                <a:latin typeface="Tahoma" pitchFamily="34" charset="0"/>
              </a:rPr>
            </a:br>
            <a:r>
              <a:rPr lang="en-US" sz="3200" dirty="0">
                <a:latin typeface="Tahoma" pitchFamily="34" charset="0"/>
              </a:rPr>
              <a:t>Veterans Affairs – Programs &amp; Services</a:t>
            </a:r>
            <a:endParaRPr lang="en-US" sz="3200" dirty="0"/>
          </a:p>
        </p:txBody>
      </p:sp>
      <p:sp>
        <p:nvSpPr>
          <p:cNvPr id="4" name="Slide Number Placeholder 3"/>
          <p:cNvSpPr>
            <a:spLocks noGrp="1"/>
          </p:cNvSpPr>
          <p:nvPr>
            <p:ph type="sldNum" sz="quarter" idx="12"/>
          </p:nvPr>
        </p:nvSpPr>
        <p:spPr/>
        <p:txBody>
          <a:bodyPr/>
          <a:lstStyle/>
          <a:p>
            <a:fld id="{67F7F8B3-DBB0-4BFB-B01F-35937C069C62}" type="slidenum">
              <a:rPr lang="en-US" smtClean="0"/>
              <a:pPr/>
              <a:t>20</a:t>
            </a:fld>
            <a:endParaRPr lang="en-US"/>
          </a:p>
        </p:txBody>
      </p:sp>
    </p:spTree>
    <p:extLst>
      <p:ext uri="{BB962C8B-B14F-4D97-AF65-F5344CB8AC3E}">
        <p14:creationId xmlns:p14="http://schemas.microsoft.com/office/powerpoint/2010/main" xmlns="" val="1950945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884238"/>
          </a:xfrm>
        </p:spPr>
        <p:txBody>
          <a:bodyPr>
            <a:normAutofit fontScale="90000"/>
          </a:bodyPr>
          <a:lstStyle/>
          <a:p>
            <a:pPr eaLnBrk="1" hangingPunct="1"/>
            <a:r>
              <a:rPr lang="en-US" sz="3600" b="1" dirty="0" smtClean="0"/>
              <a:t> Minnesota Department of Veterans Affairs Governor’s Recommendation</a:t>
            </a:r>
            <a:br>
              <a:rPr lang="en-US" sz="3600" b="1" dirty="0" smtClean="0"/>
            </a:br>
            <a:endParaRPr lang="en-US" sz="3600" b="1" dirty="0" smtClean="0"/>
          </a:p>
        </p:txBody>
      </p:sp>
      <p:pic>
        <p:nvPicPr>
          <p:cNvPr id="17411" name="Picture 2"/>
          <p:cNvPicPr>
            <a:picLocks noGrp="1" noChangeAspect="1" noChangeArrowheads="1"/>
          </p:cNvPicPr>
          <p:nvPr>
            <p:ph idx="1"/>
          </p:nvPr>
        </p:nvPicPr>
        <p:blipFill>
          <a:blip r:embed="rId3" cstate="print"/>
          <a:srcRect/>
          <a:stretch>
            <a:fillRect/>
          </a:stretch>
        </p:blipFill>
        <p:spPr>
          <a:xfrm>
            <a:off x="1219200" y="1447800"/>
            <a:ext cx="6629400" cy="4422775"/>
          </a:xfrm>
        </p:spPr>
      </p:pic>
    </p:spTree>
    <p:extLst>
      <p:ext uri="{BB962C8B-B14F-4D97-AF65-F5344CB8AC3E}">
        <p14:creationId xmlns:p14="http://schemas.microsoft.com/office/powerpoint/2010/main" xmlns="" val="123512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457200" y="2057401"/>
            <a:ext cx="8229600" cy="4114800"/>
          </a:xfrm>
        </p:spPr>
        <p:txBody>
          <a:bodyPr>
            <a:normAutofit fontScale="85000" lnSpcReduction="20000"/>
          </a:bodyPr>
          <a:lstStyle/>
          <a:p>
            <a:pPr>
              <a:buFont typeface="Wingdings" pitchFamily="2" charset="2"/>
              <a:buChar char="Ø"/>
            </a:pPr>
            <a:r>
              <a:rPr lang="en-US" sz="2400" dirty="0" smtClean="0"/>
              <a:t>$223.2 million biennial budget all funds</a:t>
            </a:r>
          </a:p>
          <a:p>
            <a:pPr>
              <a:buFont typeface="Wingdings" pitchFamily="2" charset="2"/>
              <a:buChar char="Ø"/>
            </a:pPr>
            <a:endParaRPr lang="en-US" sz="1800" dirty="0" smtClean="0"/>
          </a:p>
          <a:p>
            <a:pPr lvl="1">
              <a:buFont typeface="Wingdings" pitchFamily="2" charset="2"/>
              <a:buChar char="Ø"/>
            </a:pPr>
            <a:r>
              <a:rPr lang="en-US" sz="2000" dirty="0" smtClean="0"/>
              <a:t>$2.6 million general fund open appropriation and $200,000 general fund direct appropriation for the MN GI Bill</a:t>
            </a:r>
          </a:p>
          <a:p>
            <a:pPr lvl="2">
              <a:buFont typeface="Wingdings" pitchFamily="2" charset="2"/>
              <a:buChar char="Ø"/>
            </a:pPr>
            <a:r>
              <a:rPr lang="en-US" sz="1800" dirty="0" smtClean="0"/>
              <a:t>100% transfers to Office of Higher Education for grant awards and administration</a:t>
            </a:r>
          </a:p>
          <a:p>
            <a:pPr>
              <a:buFont typeface="Wingdings" pitchFamily="2" charset="2"/>
              <a:buChar char="Ø"/>
            </a:pPr>
            <a:endParaRPr lang="en-US" sz="1800" dirty="0" smtClean="0"/>
          </a:p>
          <a:p>
            <a:pPr lvl="1">
              <a:buFont typeface="Wingdings" pitchFamily="2" charset="2"/>
              <a:buChar char="Ø"/>
            </a:pPr>
            <a:r>
              <a:rPr lang="en-US" sz="2000" dirty="0" smtClean="0"/>
              <a:t>$116.1 million general fund expenditures</a:t>
            </a:r>
          </a:p>
          <a:p>
            <a:pPr>
              <a:buFont typeface="Wingdings" pitchFamily="2" charset="2"/>
              <a:buChar char="Ø"/>
            </a:pPr>
            <a:endParaRPr lang="en-US" sz="1800" dirty="0" smtClean="0"/>
          </a:p>
          <a:p>
            <a:pPr lvl="1">
              <a:buFont typeface="Wingdings" pitchFamily="2" charset="2"/>
              <a:buChar char="Ø"/>
            </a:pPr>
            <a:r>
              <a:rPr lang="en-US" sz="2000" dirty="0" smtClean="0"/>
              <a:t>$104.3 million other funds expenditures:</a:t>
            </a:r>
          </a:p>
          <a:p>
            <a:pPr lvl="2">
              <a:buFont typeface="Wingdings" pitchFamily="2" charset="2"/>
              <a:buChar char="Ø"/>
            </a:pPr>
            <a:r>
              <a:rPr lang="en-US" sz="1800" dirty="0" smtClean="0"/>
              <a:t>Miscellaneous special revenue $35.6 million</a:t>
            </a:r>
          </a:p>
          <a:p>
            <a:pPr lvl="2">
              <a:buFont typeface="Wingdings" pitchFamily="2" charset="2"/>
              <a:buChar char="Ø"/>
            </a:pPr>
            <a:r>
              <a:rPr lang="en-US" sz="1800" dirty="0" smtClean="0"/>
              <a:t>Federal funds $63.8 million</a:t>
            </a:r>
          </a:p>
          <a:p>
            <a:pPr lvl="2">
              <a:buFont typeface="Wingdings" pitchFamily="2" charset="2"/>
              <a:buChar char="Ø"/>
            </a:pPr>
            <a:r>
              <a:rPr lang="en-US" sz="1800" dirty="0" smtClean="0"/>
              <a:t>Miscellaneous Agency (100% resident trust accounts) $3.6 million</a:t>
            </a:r>
          </a:p>
          <a:p>
            <a:pPr lvl="2">
              <a:buFont typeface="Wingdings" pitchFamily="2" charset="2"/>
              <a:buChar char="Ø"/>
            </a:pPr>
            <a:r>
              <a:rPr lang="en-US" sz="1800" dirty="0" smtClean="0"/>
              <a:t>Gift or Donations $1.3 million</a:t>
            </a:r>
          </a:p>
          <a:p>
            <a:pPr lvl="1">
              <a:buFont typeface="Wingdings" pitchFamily="2" charset="2"/>
              <a:buChar char="Ø"/>
            </a:pPr>
            <a:endParaRPr lang="en-US" sz="2000" dirty="0" smtClean="0"/>
          </a:p>
          <a:p>
            <a:pPr lvl="1">
              <a:buFont typeface="Wingdings" pitchFamily="2" charset="2"/>
              <a:buChar char="Ø"/>
            </a:pPr>
            <a:r>
              <a:rPr lang="en-US" sz="2000" dirty="0" smtClean="0"/>
              <a:t>1,128.8 FTE or 1,448 people</a:t>
            </a:r>
          </a:p>
          <a:p>
            <a:pPr lvl="1">
              <a:buFont typeface="Wingdings" pitchFamily="2" charset="2"/>
              <a:buChar char="Ø"/>
            </a:pPr>
            <a:endParaRPr lang="en-US" sz="2000" dirty="0" smtClean="0"/>
          </a:p>
          <a:p>
            <a:endParaRPr lang="en-US" dirty="0" smtClean="0"/>
          </a:p>
        </p:txBody>
      </p:sp>
      <p:sp>
        <p:nvSpPr>
          <p:cNvPr id="5" name="Slide Number Placeholder 4"/>
          <p:cNvSpPr>
            <a:spLocks noGrp="1"/>
          </p:cNvSpPr>
          <p:nvPr>
            <p:ph type="sldNum" sz="quarter" idx="12"/>
          </p:nvPr>
        </p:nvSpPr>
        <p:spPr/>
        <p:txBody>
          <a:bodyPr/>
          <a:lstStyle/>
          <a:p>
            <a:fld id="{67F7F8B3-DBB0-4BFB-B01F-35937C069C62}" type="slidenum">
              <a:rPr lang="en-US" smtClean="0"/>
              <a:pPr/>
              <a:t>22</a:t>
            </a:fld>
            <a:endParaRPr lang="en-US" dirty="0"/>
          </a:p>
        </p:txBody>
      </p:sp>
      <p:sp>
        <p:nvSpPr>
          <p:cNvPr id="2" name="Title 1"/>
          <p:cNvSpPr>
            <a:spLocks noGrp="1"/>
          </p:cNvSpPr>
          <p:nvPr>
            <p:ph type="title"/>
          </p:nvPr>
        </p:nvSpPr>
        <p:spPr/>
        <p:txBody>
          <a:bodyPr>
            <a:normAutofit/>
          </a:bodyPr>
          <a:lstStyle/>
          <a:p>
            <a:pPr lvl="0"/>
            <a:r>
              <a:rPr lang="en-US" sz="3200" dirty="0" smtClean="0"/>
              <a:t>Minnesota Department of Veterans Affairs Governor’s Recommendation</a:t>
            </a:r>
            <a:endParaRPr lang="en-US" sz="3200" dirty="0"/>
          </a:p>
        </p:txBody>
      </p:sp>
      <p:sp>
        <p:nvSpPr>
          <p:cNvPr id="12" name="Rectangle 11"/>
          <p:cNvSpPr/>
          <p:nvPr/>
        </p:nvSpPr>
        <p:spPr>
          <a:xfrm>
            <a:off x="381000" y="1524000"/>
            <a:ext cx="8077200" cy="461665"/>
          </a:xfrm>
          <a:prstGeom prst="rect">
            <a:avLst/>
          </a:prstGeom>
        </p:spPr>
        <p:txBody>
          <a:bodyPr wrap="square">
            <a:spAutoFit/>
          </a:bodyPr>
          <a:lstStyle/>
          <a:p>
            <a:pPr>
              <a:buNone/>
            </a:pPr>
            <a:r>
              <a:rPr lang="en-US" sz="2400" b="1" dirty="0" smtClean="0"/>
              <a:t>MN Department of Veterans Affairs FY2012-13</a:t>
            </a:r>
          </a:p>
        </p:txBody>
      </p:sp>
    </p:spTree>
    <p:extLst>
      <p:ext uri="{BB962C8B-B14F-4D97-AF65-F5344CB8AC3E}">
        <p14:creationId xmlns:p14="http://schemas.microsoft.com/office/powerpoint/2010/main" xmlns="" val="748417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F7F8B3-DBB0-4BFB-B01F-35937C069C62}" type="slidenum">
              <a:rPr lang="en-US" smtClean="0"/>
              <a:pPr/>
              <a:t>23</a:t>
            </a:fld>
            <a:endParaRPr lang="en-US" dirty="0"/>
          </a:p>
        </p:txBody>
      </p:sp>
      <p:sp>
        <p:nvSpPr>
          <p:cNvPr id="4" name="Title 3"/>
          <p:cNvSpPr>
            <a:spLocks noGrp="1"/>
          </p:cNvSpPr>
          <p:nvPr>
            <p:ph type="title"/>
          </p:nvPr>
        </p:nvSpPr>
        <p:spPr>
          <a:xfrm>
            <a:off x="457200" y="533400"/>
            <a:ext cx="8229600" cy="914400"/>
          </a:xfrm>
        </p:spPr>
        <p:txBody>
          <a:bodyPr>
            <a:normAutofit fontScale="90000"/>
          </a:bodyPr>
          <a:lstStyle/>
          <a:p>
            <a:pPr lvl="0"/>
            <a:r>
              <a:rPr lang="en-US" sz="3600" dirty="0" smtClean="0">
                <a:latin typeface="Tahoma" pitchFamily="34" charset="0"/>
              </a:rPr>
              <a:t>Minnesota Department of Veterans Affairs Governor’s Recommendation</a:t>
            </a:r>
            <a:r>
              <a:rPr lang="en-US" sz="4400" dirty="0" smtClean="0"/>
              <a:t/>
            </a:r>
            <a:br>
              <a:rPr lang="en-US" sz="4400" dirty="0" smtClean="0"/>
            </a:br>
            <a:endParaRPr lang="en-US" dirty="0"/>
          </a:p>
        </p:txBody>
      </p:sp>
      <p:graphicFrame>
        <p:nvGraphicFramePr>
          <p:cNvPr id="6" name="Chart 5"/>
          <p:cNvGraphicFramePr/>
          <p:nvPr/>
        </p:nvGraphicFramePr>
        <p:xfrm>
          <a:off x="3276600" y="1752600"/>
          <a:ext cx="26670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943600" y="1752600"/>
          <a:ext cx="26670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57200" y="1219200"/>
            <a:ext cx="8001000" cy="369332"/>
          </a:xfrm>
          <a:prstGeom prst="rect">
            <a:avLst/>
          </a:prstGeom>
        </p:spPr>
        <p:txBody>
          <a:bodyPr wrap="square">
            <a:spAutoFit/>
          </a:bodyPr>
          <a:lstStyle/>
          <a:p>
            <a:pPr>
              <a:buNone/>
            </a:pPr>
            <a:r>
              <a:rPr lang="en-US" b="1" dirty="0" smtClean="0"/>
              <a:t>MN Department of Veterans Affairs FY2012-13</a:t>
            </a:r>
          </a:p>
        </p:txBody>
      </p:sp>
      <p:graphicFrame>
        <p:nvGraphicFramePr>
          <p:cNvPr id="9" name="Chart 8"/>
          <p:cNvGraphicFramePr/>
          <p:nvPr/>
        </p:nvGraphicFramePr>
        <p:xfrm>
          <a:off x="609600" y="1752600"/>
          <a:ext cx="2667000" cy="4724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9482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latin typeface="Tahoma" pitchFamily="34" charset="0"/>
              </a:rPr>
              <a:t>Minnesota Department of Veterans Affairs Governor’s Recommendation</a:t>
            </a:r>
            <a:endParaRPr lang="en-US" sz="3200" dirty="0">
              <a:latin typeface="Tahoma" pitchFamily="34" charset="0"/>
              <a:ea typeface="Tahoma" pitchFamily="34" charset="0"/>
              <a:cs typeface="Tahoma" pitchFamily="34" charset="0"/>
            </a:endParaRPr>
          </a:p>
        </p:txBody>
      </p:sp>
      <p:sp>
        <p:nvSpPr>
          <p:cNvPr id="8" name="Text Placeholder 7"/>
          <p:cNvSpPr>
            <a:spLocks noGrp="1"/>
          </p:cNvSpPr>
          <p:nvPr>
            <p:ph type="body" sz="half" idx="1"/>
          </p:nvPr>
        </p:nvSpPr>
        <p:spPr>
          <a:xfrm>
            <a:off x="304800" y="1600200"/>
            <a:ext cx="8229600" cy="4525963"/>
          </a:xfrm>
        </p:spPr>
        <p:txBody>
          <a:bodyPr>
            <a:normAutofit fontScale="92500" lnSpcReduction="20000"/>
          </a:bodyPr>
          <a:lstStyle/>
          <a:p>
            <a:pPr>
              <a:buNone/>
            </a:pPr>
            <a:r>
              <a:rPr lang="en-US" sz="2400" b="1" dirty="0" smtClean="0"/>
              <a:t>Veterans Programs &amp; Services FY2012-13</a:t>
            </a:r>
          </a:p>
          <a:p>
            <a:pPr>
              <a:buFont typeface="Wingdings" pitchFamily="2" charset="2"/>
              <a:buChar char="Ø"/>
            </a:pPr>
            <a:endParaRPr lang="en-US" sz="2000" dirty="0" smtClean="0"/>
          </a:p>
          <a:p>
            <a:pPr>
              <a:buFont typeface="Wingdings" pitchFamily="2" charset="2"/>
              <a:buChar char="Ø"/>
            </a:pPr>
            <a:r>
              <a:rPr lang="en-US" sz="2200" dirty="0" smtClean="0"/>
              <a:t>$32.2 million budget all funds</a:t>
            </a:r>
          </a:p>
          <a:p>
            <a:pPr>
              <a:buFont typeface="Wingdings" pitchFamily="2" charset="2"/>
              <a:buChar char="Ø"/>
            </a:pPr>
            <a:endParaRPr lang="en-US" sz="2000" dirty="0" smtClean="0"/>
          </a:p>
          <a:p>
            <a:pPr lvl="1">
              <a:buFont typeface="Wingdings" pitchFamily="2" charset="2"/>
              <a:buChar char="Ø"/>
            </a:pPr>
            <a:r>
              <a:rPr lang="en-US" sz="1900" dirty="0" smtClean="0"/>
              <a:t>$2.6 million general fund open appropriation and $200,000 general fund direct appropriation</a:t>
            </a:r>
          </a:p>
          <a:p>
            <a:pPr lvl="2">
              <a:buFont typeface="Wingdings" pitchFamily="2" charset="2"/>
              <a:buChar char="Ø"/>
            </a:pPr>
            <a:r>
              <a:rPr lang="en-US" sz="1700" dirty="0" smtClean="0"/>
              <a:t>100% transfers to Office of Higher Education for grant awards and administration</a:t>
            </a:r>
          </a:p>
          <a:p>
            <a:pPr lvl="1">
              <a:buFont typeface="Wingdings" pitchFamily="2" charset="2"/>
              <a:buChar char="Ø"/>
            </a:pPr>
            <a:endParaRPr lang="en-US" sz="2100" dirty="0" smtClean="0"/>
          </a:p>
          <a:p>
            <a:pPr lvl="1">
              <a:buFont typeface="Wingdings" pitchFamily="2" charset="2"/>
              <a:buChar char="Ø"/>
            </a:pPr>
            <a:r>
              <a:rPr lang="en-US" sz="1900" dirty="0" smtClean="0"/>
              <a:t>$27.4 million general fund direct appropriation expenditures, including the following change item:</a:t>
            </a:r>
            <a:endParaRPr lang="en-US" sz="2000" dirty="0" smtClean="0"/>
          </a:p>
          <a:p>
            <a:pPr lvl="2">
              <a:buFont typeface="Wingdings" pitchFamily="2" charset="2"/>
              <a:buChar char="Ø"/>
            </a:pPr>
            <a:r>
              <a:rPr lang="en-US" sz="1700" dirty="0" smtClean="0"/>
              <a:t>$945,000 each year for continued operation of the Higher Education Veterans Assistance Program (budget pages 11-12) </a:t>
            </a:r>
          </a:p>
          <a:p>
            <a:pPr lvl="2">
              <a:buFont typeface="Wingdings" pitchFamily="2" charset="2"/>
              <a:buChar char="Ø"/>
            </a:pPr>
            <a:r>
              <a:rPr lang="en-US" sz="1700" dirty="0" smtClean="0"/>
              <a:t>HF384 proposes removing the sunset date</a:t>
            </a:r>
          </a:p>
          <a:p>
            <a:pPr lvl="1">
              <a:buFont typeface="Wingdings" pitchFamily="2" charset="2"/>
              <a:buChar char="Ø"/>
            </a:pPr>
            <a:endParaRPr lang="en-US" sz="2100" dirty="0" smtClean="0"/>
          </a:p>
          <a:p>
            <a:pPr lvl="1">
              <a:buFont typeface="Wingdings" pitchFamily="2" charset="2"/>
              <a:buChar char="Ø"/>
            </a:pPr>
            <a:r>
              <a:rPr lang="en-US" sz="1900" dirty="0" smtClean="0"/>
              <a:t>$2 million other funds expenditures</a:t>
            </a:r>
          </a:p>
        </p:txBody>
      </p:sp>
      <p:sp>
        <p:nvSpPr>
          <p:cNvPr id="3" name="Slide Number Placeholder 2"/>
          <p:cNvSpPr>
            <a:spLocks noGrp="1"/>
          </p:cNvSpPr>
          <p:nvPr>
            <p:ph type="sldNum" sz="quarter" idx="12"/>
          </p:nvPr>
        </p:nvSpPr>
        <p:spPr/>
        <p:txBody>
          <a:bodyPr/>
          <a:lstStyle/>
          <a:p>
            <a:fld id="{67F7F8B3-DBB0-4BFB-B01F-35937C069C62}" type="slidenum">
              <a:rPr lang="en-US" smtClean="0"/>
              <a:pPr/>
              <a:t>24</a:t>
            </a:fld>
            <a:endParaRPr lang="en-US" dirty="0"/>
          </a:p>
        </p:txBody>
      </p:sp>
    </p:spTree>
    <p:extLst>
      <p:ext uri="{BB962C8B-B14F-4D97-AF65-F5344CB8AC3E}">
        <p14:creationId xmlns:p14="http://schemas.microsoft.com/office/powerpoint/2010/main" xmlns="" val="2953746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latin typeface="Tahoma" pitchFamily="34" charset="0"/>
              </a:rPr>
              <a:t>Minnesota Department of Veterans Affairs Governor’s Recommendation</a:t>
            </a:r>
            <a:endParaRPr lang="en-US" sz="3200" dirty="0">
              <a:latin typeface="Tahoma" pitchFamily="34" charset="0"/>
              <a:ea typeface="Tahoma" pitchFamily="34" charset="0"/>
              <a:cs typeface="Tahoma" pitchFamily="34" charset="0"/>
            </a:endParaRPr>
          </a:p>
        </p:txBody>
      </p:sp>
      <p:sp>
        <p:nvSpPr>
          <p:cNvPr id="8" name="Text Placeholder 7"/>
          <p:cNvSpPr>
            <a:spLocks noGrp="1"/>
          </p:cNvSpPr>
          <p:nvPr>
            <p:ph type="body" sz="half" idx="1"/>
          </p:nvPr>
        </p:nvSpPr>
        <p:spPr>
          <a:xfrm>
            <a:off x="304800" y="1600200"/>
            <a:ext cx="8153400" cy="4525963"/>
          </a:xfrm>
        </p:spPr>
        <p:txBody>
          <a:bodyPr>
            <a:normAutofit fontScale="70000" lnSpcReduction="20000"/>
          </a:bodyPr>
          <a:lstStyle/>
          <a:p>
            <a:pPr>
              <a:buNone/>
            </a:pPr>
            <a:r>
              <a:rPr lang="en-US" sz="3400" b="1" dirty="0" smtClean="0"/>
              <a:t>Veterans Programs &amp; Services FY2012-13</a:t>
            </a:r>
          </a:p>
          <a:p>
            <a:pPr>
              <a:buFont typeface="Wingdings" pitchFamily="2" charset="2"/>
              <a:buChar char="Ø"/>
            </a:pPr>
            <a:endParaRPr lang="en-US" dirty="0" smtClean="0"/>
          </a:p>
          <a:p>
            <a:pPr>
              <a:buFont typeface="Wingdings" pitchFamily="2" charset="2"/>
              <a:buChar char="Ø"/>
            </a:pPr>
            <a:r>
              <a:rPr lang="en-US" dirty="0" smtClean="0"/>
              <a:t>89 FTE</a:t>
            </a:r>
          </a:p>
          <a:p>
            <a:pPr>
              <a:buFont typeface="Wingdings" pitchFamily="2" charset="2"/>
              <a:buChar char="Ø"/>
            </a:pPr>
            <a:endParaRPr lang="en-US" dirty="0" smtClean="0"/>
          </a:p>
          <a:p>
            <a:pPr>
              <a:buFont typeface="Wingdings" pitchFamily="2" charset="2"/>
              <a:buChar char="Ø"/>
            </a:pPr>
            <a:r>
              <a:rPr lang="en-US" dirty="0" smtClean="0"/>
              <a:t>Budget Activities</a:t>
            </a:r>
          </a:p>
          <a:p>
            <a:pPr lvl="1">
              <a:buFont typeface="Arial" pitchFamily="34" charset="0"/>
              <a:buChar char="•"/>
            </a:pPr>
            <a:endParaRPr lang="en-US" dirty="0" smtClean="0"/>
          </a:p>
          <a:p>
            <a:pPr lvl="1">
              <a:buFont typeface="Wingdings" pitchFamily="2" charset="2"/>
              <a:buChar char="Ø"/>
            </a:pPr>
            <a:r>
              <a:rPr lang="en-US" dirty="0" smtClean="0"/>
              <a:t>Veterans Services Operations $5.2 million and 21.7 FTE</a:t>
            </a:r>
          </a:p>
          <a:p>
            <a:pPr lvl="2">
              <a:buFont typeface="Wingdings" pitchFamily="2" charset="2"/>
              <a:buChar char="Ø"/>
            </a:pPr>
            <a:r>
              <a:rPr lang="en-US" dirty="0" smtClean="0"/>
              <a:t>Core Services: veterans services administration, Department leadership and strategic planning, recently separated veterans program, veterans preference act, bronze star markers, Department-wide IT initiatives</a:t>
            </a:r>
          </a:p>
          <a:p>
            <a:pPr lvl="1">
              <a:buFont typeface="Wingdings" pitchFamily="2" charset="2"/>
              <a:buChar char="Ø"/>
            </a:pPr>
            <a:r>
              <a:rPr lang="en-US" dirty="0" smtClean="0"/>
              <a:t>Benefits and Services $15 million and 19.6 FTE</a:t>
            </a:r>
          </a:p>
          <a:p>
            <a:pPr lvl="2">
              <a:buFont typeface="Wingdings" pitchFamily="2" charset="2"/>
              <a:buChar char="Ø"/>
            </a:pPr>
            <a:r>
              <a:rPr lang="en-US" dirty="0" smtClean="0"/>
              <a:t>Core Services: State Soldiers Assistance Program (SSAP), MN Service C.O.R.E., LinkVet Call Center, State Cemetery, State Approving Agency Apprenticeship and On-the-Job Training Program, MN GI Bill</a:t>
            </a:r>
          </a:p>
          <a:p>
            <a:pPr lvl="1">
              <a:buFont typeface="Wingdings" pitchFamily="2" charset="2"/>
              <a:buChar char="Ø"/>
            </a:pPr>
            <a:r>
              <a:rPr lang="en-US" dirty="0" smtClean="0"/>
              <a:t>Claims and Outreach $9.13 million and 46.5 FTE</a:t>
            </a:r>
          </a:p>
          <a:p>
            <a:pPr lvl="2">
              <a:buFont typeface="Wingdings" pitchFamily="2" charset="2"/>
              <a:buChar char="Ø"/>
            </a:pPr>
            <a:r>
              <a:rPr lang="en-US" dirty="0" smtClean="0"/>
              <a:t>Core Services: Claims Office, Veterans Outreach, Tribal Veterans Service Offices, Women Veterans Program, </a:t>
            </a:r>
            <a:r>
              <a:rPr lang="en-US" u="sng" dirty="0" smtClean="0"/>
              <a:t>Higher Education Veterans Assistance</a:t>
            </a:r>
            <a:r>
              <a:rPr lang="en-US" dirty="0" smtClean="0"/>
              <a:t>, County Veteran Service Office Grants, MN Assistance Council for Veterans, Veterans Service Organization Grants, Support Our Troops</a:t>
            </a:r>
          </a:p>
        </p:txBody>
      </p:sp>
      <p:sp>
        <p:nvSpPr>
          <p:cNvPr id="3" name="Slide Number Placeholder 2"/>
          <p:cNvSpPr>
            <a:spLocks noGrp="1"/>
          </p:cNvSpPr>
          <p:nvPr>
            <p:ph type="sldNum" sz="quarter" idx="12"/>
          </p:nvPr>
        </p:nvSpPr>
        <p:spPr/>
        <p:txBody>
          <a:bodyPr/>
          <a:lstStyle/>
          <a:p>
            <a:fld id="{67F7F8B3-DBB0-4BFB-B01F-35937C069C62}" type="slidenum">
              <a:rPr lang="en-US" smtClean="0"/>
              <a:pPr/>
              <a:t>25</a:t>
            </a:fld>
            <a:endParaRPr lang="en-US" dirty="0"/>
          </a:p>
        </p:txBody>
      </p:sp>
    </p:spTree>
    <p:extLst>
      <p:ext uri="{BB962C8B-B14F-4D97-AF65-F5344CB8AC3E}">
        <p14:creationId xmlns:p14="http://schemas.microsoft.com/office/powerpoint/2010/main" xmlns="" val="484737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ahoma" pitchFamily="34" charset="0"/>
              </a:rPr>
              <a:t>Minnesota Department of Veterans Affairs Governor’s Recommendation</a:t>
            </a:r>
            <a:endParaRPr lang="en-US" sz="3200" dirty="0"/>
          </a:p>
        </p:txBody>
      </p:sp>
      <p:sp>
        <p:nvSpPr>
          <p:cNvPr id="2" name="Content Placeholder 1"/>
          <p:cNvSpPr>
            <a:spLocks noGrp="1"/>
          </p:cNvSpPr>
          <p:nvPr>
            <p:ph sz="half" idx="2"/>
          </p:nvPr>
        </p:nvSpPr>
        <p:spPr>
          <a:xfrm>
            <a:off x="4648200" y="4114800"/>
            <a:ext cx="4038600" cy="2011363"/>
          </a:xfrm>
        </p:spPr>
        <p:txBody>
          <a:bodyPr/>
          <a:lstStyle/>
          <a:p>
            <a:endParaRPr lang="en-US" dirty="0" smtClean="0"/>
          </a:p>
          <a:p>
            <a:endParaRPr lang="en-US" dirty="0"/>
          </a:p>
        </p:txBody>
      </p:sp>
      <p:sp>
        <p:nvSpPr>
          <p:cNvPr id="3" name="Slide Number Placeholder 2"/>
          <p:cNvSpPr>
            <a:spLocks noGrp="1"/>
          </p:cNvSpPr>
          <p:nvPr>
            <p:ph type="sldNum" sz="quarter" idx="12"/>
          </p:nvPr>
        </p:nvSpPr>
        <p:spPr/>
        <p:txBody>
          <a:bodyPr/>
          <a:lstStyle/>
          <a:p>
            <a:fld id="{67F7F8B3-DBB0-4BFB-B01F-35937C069C62}" type="slidenum">
              <a:rPr lang="en-US" smtClean="0"/>
              <a:pPr/>
              <a:t>26</a:t>
            </a:fld>
            <a:endParaRPr lang="en-US" dirty="0"/>
          </a:p>
        </p:txBody>
      </p:sp>
      <p:sp>
        <p:nvSpPr>
          <p:cNvPr id="10" name="Text Placeholder 4"/>
          <p:cNvSpPr>
            <a:spLocks noGrp="1"/>
          </p:cNvSpPr>
          <p:nvPr>
            <p:ph type="body" sz="half" idx="1"/>
          </p:nvPr>
        </p:nvSpPr>
        <p:spPr>
          <a:xfrm>
            <a:off x="381000" y="1524000"/>
            <a:ext cx="8077200" cy="609600"/>
          </a:xfrm>
        </p:spPr>
        <p:txBody>
          <a:bodyPr>
            <a:normAutofit/>
          </a:bodyPr>
          <a:lstStyle/>
          <a:p>
            <a:pPr>
              <a:buNone/>
            </a:pPr>
            <a:r>
              <a:rPr lang="en-US" sz="2200" b="1" dirty="0" smtClean="0"/>
              <a:t>Veterans Programs &amp; Services FY2012-13</a:t>
            </a:r>
            <a:endParaRPr lang="en-US" sz="2100" dirty="0" smtClean="0"/>
          </a:p>
          <a:p>
            <a:pPr lvl="1">
              <a:buFont typeface="Wingdings" pitchFamily="2" charset="2"/>
              <a:buChar char="Ø"/>
            </a:pPr>
            <a:endParaRPr lang="en-US" sz="1600" dirty="0" smtClean="0"/>
          </a:p>
          <a:p>
            <a:pPr lvl="1">
              <a:buNone/>
            </a:pPr>
            <a:endParaRPr lang="en-US" sz="2000" dirty="0" smtClean="0"/>
          </a:p>
        </p:txBody>
      </p:sp>
      <p:pic>
        <p:nvPicPr>
          <p:cNvPr id="83970" name="Picture 2"/>
          <p:cNvPicPr>
            <a:picLocks noChangeAspect="1" noChangeArrowheads="1"/>
          </p:cNvPicPr>
          <p:nvPr/>
        </p:nvPicPr>
        <p:blipFill>
          <a:blip r:embed="rId3" cstate="print"/>
          <a:srcRect/>
          <a:stretch>
            <a:fillRect/>
          </a:stretch>
        </p:blipFill>
        <p:spPr bwMode="auto">
          <a:xfrm>
            <a:off x="533400" y="2743200"/>
            <a:ext cx="7848600" cy="1895475"/>
          </a:xfrm>
          <a:prstGeom prst="rect">
            <a:avLst/>
          </a:prstGeom>
          <a:noFill/>
        </p:spPr>
      </p:pic>
    </p:spTree>
    <p:extLst>
      <p:ext uri="{BB962C8B-B14F-4D97-AF65-F5344CB8AC3E}">
        <p14:creationId xmlns:p14="http://schemas.microsoft.com/office/powerpoint/2010/main" xmlns="" val="3798646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latin typeface="Tahoma" pitchFamily="34" charset="0"/>
              </a:rPr>
              <a:t>Minnesota Department of Veterans Affairs Governor’s Recommendation</a:t>
            </a:r>
            <a:endParaRPr lang="en-US" sz="3200" dirty="0">
              <a:latin typeface="Tahoma" pitchFamily="34" charset="0"/>
              <a:ea typeface="Tahoma" pitchFamily="34" charset="0"/>
              <a:cs typeface="Tahoma" pitchFamily="34" charset="0"/>
            </a:endParaRPr>
          </a:p>
        </p:txBody>
      </p:sp>
      <p:sp>
        <p:nvSpPr>
          <p:cNvPr id="2" name="Content Placeholder 1"/>
          <p:cNvSpPr>
            <a:spLocks noGrp="1"/>
          </p:cNvSpPr>
          <p:nvPr>
            <p:ph sz="half" idx="2"/>
          </p:nvPr>
        </p:nvSpPr>
        <p:spPr/>
        <p:txBody>
          <a:bodyPr/>
          <a:lstStyle/>
          <a:p>
            <a:endParaRPr lang="en-US" dirty="0" smtClean="0"/>
          </a:p>
          <a:p>
            <a:endParaRPr lang="en-US" dirty="0" smtClean="0"/>
          </a:p>
          <a:p>
            <a:endParaRPr lang="en-US" dirty="0" smtClean="0"/>
          </a:p>
          <a:p>
            <a:pPr lvl="1"/>
            <a:endParaRPr lang="en-US" dirty="0"/>
          </a:p>
        </p:txBody>
      </p:sp>
      <p:sp>
        <p:nvSpPr>
          <p:cNvPr id="3" name="Slide Number Placeholder 2"/>
          <p:cNvSpPr>
            <a:spLocks noGrp="1"/>
          </p:cNvSpPr>
          <p:nvPr>
            <p:ph type="sldNum" sz="quarter" idx="12"/>
          </p:nvPr>
        </p:nvSpPr>
        <p:spPr/>
        <p:txBody>
          <a:bodyPr/>
          <a:lstStyle/>
          <a:p>
            <a:fld id="{67F7F8B3-DBB0-4BFB-B01F-35937C069C62}" type="slidenum">
              <a:rPr lang="en-US" smtClean="0"/>
              <a:pPr/>
              <a:t>27</a:t>
            </a:fld>
            <a:endParaRPr lang="en-US" dirty="0"/>
          </a:p>
        </p:txBody>
      </p:sp>
      <p:graphicFrame>
        <p:nvGraphicFramePr>
          <p:cNvPr id="9" name="Chart 8"/>
          <p:cNvGraphicFramePr/>
          <p:nvPr/>
        </p:nvGraphicFramePr>
        <p:xfrm>
          <a:off x="3200400" y="1600200"/>
          <a:ext cx="2819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533400" y="1447800"/>
          <a:ext cx="26670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5943600" y="1600200"/>
          <a:ext cx="2743200" cy="4953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66706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ahoma" pitchFamily="34" charset="0"/>
              </a:rPr>
              <a:t>Minnesota Department of Veterans Affairs Governor’s Recommendation</a:t>
            </a:r>
            <a:endParaRPr lang="en-US" sz="3200" dirty="0"/>
          </a:p>
        </p:txBody>
      </p:sp>
      <p:sp>
        <p:nvSpPr>
          <p:cNvPr id="5" name="Text Placeholder 4"/>
          <p:cNvSpPr>
            <a:spLocks noGrp="1"/>
          </p:cNvSpPr>
          <p:nvPr>
            <p:ph type="body" sz="half" idx="1"/>
          </p:nvPr>
        </p:nvSpPr>
        <p:spPr>
          <a:xfrm>
            <a:off x="381000" y="1524000"/>
            <a:ext cx="8458200" cy="4648200"/>
          </a:xfrm>
        </p:spPr>
        <p:txBody>
          <a:bodyPr>
            <a:normAutofit fontScale="92500"/>
          </a:bodyPr>
          <a:lstStyle/>
          <a:p>
            <a:pPr>
              <a:buNone/>
            </a:pPr>
            <a:r>
              <a:rPr lang="en-US" sz="2400" b="1" dirty="0" smtClean="0"/>
              <a:t>Veterans Health Care (Homes) FY2012-13</a:t>
            </a:r>
          </a:p>
          <a:p>
            <a:pPr>
              <a:buFont typeface="Wingdings" pitchFamily="2" charset="2"/>
              <a:buChar char="Ø"/>
            </a:pPr>
            <a:endParaRPr lang="en-US" sz="2200" dirty="0" smtClean="0"/>
          </a:p>
          <a:p>
            <a:pPr>
              <a:buFont typeface="Wingdings" pitchFamily="2" charset="2"/>
              <a:buChar char="Ø"/>
            </a:pPr>
            <a:r>
              <a:rPr lang="en-US" sz="2200" dirty="0" smtClean="0"/>
              <a:t>$191.1 million budget all funds</a:t>
            </a:r>
            <a:br>
              <a:rPr lang="en-US" sz="2200" dirty="0" smtClean="0"/>
            </a:br>
            <a:endParaRPr lang="en-US" sz="2200" dirty="0" smtClean="0"/>
          </a:p>
          <a:p>
            <a:pPr>
              <a:buFont typeface="Wingdings" pitchFamily="2" charset="2"/>
              <a:buChar char="Ø"/>
            </a:pPr>
            <a:r>
              <a:rPr lang="en-US" sz="2200" dirty="0" smtClean="0"/>
              <a:t>$88.7 million general fund, including $500,000 in each year for repairs and betterments and the following change items:</a:t>
            </a:r>
            <a:br>
              <a:rPr lang="en-US" sz="2200" dirty="0" smtClean="0"/>
            </a:br>
            <a:endParaRPr lang="en-US" sz="2200" dirty="0" smtClean="0"/>
          </a:p>
          <a:p>
            <a:pPr lvl="1">
              <a:buFont typeface="Wingdings" pitchFamily="2" charset="2"/>
              <a:buChar char="Ø"/>
            </a:pPr>
            <a:r>
              <a:rPr lang="en-US" sz="1800" dirty="0" smtClean="0"/>
              <a:t>$738,000 in FY2013 and $842,000 in FY2014 ongoing for operations of the new Fergus Falls 21-bed Alzheimer’s unit (page 7)</a:t>
            </a:r>
            <a:endParaRPr lang="en-US" sz="1600" dirty="0" smtClean="0"/>
          </a:p>
          <a:p>
            <a:pPr lvl="2">
              <a:buFont typeface="Wingdings" pitchFamily="2" charset="2"/>
              <a:buChar char="Ø"/>
            </a:pPr>
            <a:r>
              <a:rPr lang="en-US" sz="1600" dirty="0" smtClean="0"/>
              <a:t>Bonding Laws of 2008, Ch 179, Sec 19, Subd 3</a:t>
            </a:r>
          </a:p>
          <a:p>
            <a:pPr lvl="2">
              <a:buNone/>
            </a:pPr>
            <a:r>
              <a:rPr lang="en-US" sz="1600" dirty="0" smtClean="0"/>
              <a:t/>
            </a:r>
            <a:br>
              <a:rPr lang="en-US" sz="1600" dirty="0" smtClean="0"/>
            </a:br>
            <a:endParaRPr lang="en-US" sz="1600" dirty="0" smtClean="0"/>
          </a:p>
          <a:p>
            <a:pPr lvl="1">
              <a:buFont typeface="Wingdings" pitchFamily="2" charset="2"/>
              <a:buChar char="Ø"/>
            </a:pPr>
            <a:r>
              <a:rPr lang="en-US" sz="1800" dirty="0" smtClean="0"/>
              <a:t>$162,000 in FY2013 and $232,000 in FY2014 ongoing for operations of the new Mpls adult day care unit (page 8)</a:t>
            </a:r>
            <a:endParaRPr lang="en-US" sz="1600" dirty="0" smtClean="0"/>
          </a:p>
          <a:p>
            <a:pPr lvl="2">
              <a:buFont typeface="Wingdings" pitchFamily="2" charset="2"/>
              <a:buChar char="Ø"/>
            </a:pPr>
            <a:r>
              <a:rPr lang="en-US" sz="1600" dirty="0" smtClean="0"/>
              <a:t>Bonding Laws of 2006, Ch 20, Art 1, Sec 21, Subd 4 </a:t>
            </a:r>
          </a:p>
        </p:txBody>
      </p:sp>
      <p:sp>
        <p:nvSpPr>
          <p:cNvPr id="3" name="Slide Number Placeholder 2"/>
          <p:cNvSpPr>
            <a:spLocks noGrp="1"/>
          </p:cNvSpPr>
          <p:nvPr>
            <p:ph type="sldNum" sz="quarter" idx="12"/>
          </p:nvPr>
        </p:nvSpPr>
        <p:spPr/>
        <p:txBody>
          <a:bodyPr/>
          <a:lstStyle/>
          <a:p>
            <a:fld id="{67F7F8B3-DBB0-4BFB-B01F-35937C069C62}" type="slidenum">
              <a:rPr lang="en-US" smtClean="0"/>
              <a:pPr/>
              <a:t>28</a:t>
            </a:fld>
            <a:endParaRPr lang="en-US" dirty="0"/>
          </a:p>
        </p:txBody>
      </p:sp>
    </p:spTree>
    <p:extLst>
      <p:ext uri="{BB962C8B-B14F-4D97-AF65-F5344CB8AC3E}">
        <p14:creationId xmlns:p14="http://schemas.microsoft.com/office/powerpoint/2010/main" xmlns="" val="242625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ahoma" pitchFamily="34" charset="0"/>
              </a:rPr>
              <a:t>Minnesota Department of Veterans Affairs Governor’s Recommendation</a:t>
            </a:r>
            <a:endParaRPr lang="en-US" sz="3200" dirty="0"/>
          </a:p>
        </p:txBody>
      </p:sp>
      <p:sp>
        <p:nvSpPr>
          <p:cNvPr id="5" name="Text Placeholder 4"/>
          <p:cNvSpPr>
            <a:spLocks noGrp="1"/>
          </p:cNvSpPr>
          <p:nvPr>
            <p:ph type="body" sz="half" idx="1"/>
          </p:nvPr>
        </p:nvSpPr>
        <p:spPr>
          <a:xfrm>
            <a:off x="381000" y="1524000"/>
            <a:ext cx="8229600" cy="4876800"/>
          </a:xfrm>
        </p:spPr>
        <p:txBody>
          <a:bodyPr>
            <a:normAutofit/>
          </a:bodyPr>
          <a:lstStyle/>
          <a:p>
            <a:pPr>
              <a:buNone/>
            </a:pPr>
            <a:r>
              <a:rPr lang="en-US" sz="2400" b="1" dirty="0" smtClean="0"/>
              <a:t>Veterans Health Care (Homes) FY2012-13</a:t>
            </a:r>
          </a:p>
          <a:p>
            <a:pPr>
              <a:buFont typeface="Wingdings" pitchFamily="2" charset="2"/>
              <a:buChar char="Ø"/>
            </a:pPr>
            <a:endParaRPr lang="en-US" sz="1400" dirty="0" smtClean="0"/>
          </a:p>
          <a:p>
            <a:pPr>
              <a:buFont typeface="Wingdings" pitchFamily="2" charset="2"/>
              <a:buChar char="Ø"/>
            </a:pPr>
            <a:r>
              <a:rPr lang="en-US" sz="2200" dirty="0" smtClean="0"/>
              <a:t>Non-general fund change items</a:t>
            </a:r>
            <a:br>
              <a:rPr lang="en-US" sz="2200" dirty="0" smtClean="0"/>
            </a:br>
            <a:endParaRPr lang="en-US" sz="1400" dirty="0" smtClean="0"/>
          </a:p>
          <a:p>
            <a:pPr lvl="1">
              <a:buFont typeface="Wingdings" pitchFamily="2" charset="2"/>
              <a:buChar char="Ø"/>
            </a:pPr>
            <a:r>
              <a:rPr lang="en-US" sz="1800" dirty="0" smtClean="0"/>
              <a:t>Change earmarks established under Laws of 2010, Chapter 215, Article 6, Section 4 (budget page 9)</a:t>
            </a:r>
          </a:p>
          <a:p>
            <a:pPr lvl="2">
              <a:buFont typeface="Wingdings" pitchFamily="2" charset="2"/>
              <a:buChar char="Ø"/>
            </a:pPr>
            <a:r>
              <a:rPr lang="en-US" sz="1600" dirty="0" smtClean="0"/>
              <a:t>Redirect carry forward earmark of $200,000 from Fergus Falls Veterans Home to Mpls Veterans Home for the adult day care start-up</a:t>
            </a:r>
            <a:r>
              <a:rPr lang="en-US" sz="1400" dirty="0" smtClean="0"/>
              <a:t/>
            </a:r>
            <a:br>
              <a:rPr lang="en-US" sz="1400" dirty="0" smtClean="0"/>
            </a:br>
            <a:endParaRPr lang="en-US" sz="1400" dirty="0" smtClean="0"/>
          </a:p>
          <a:p>
            <a:pPr lvl="1">
              <a:buFont typeface="Wingdings" pitchFamily="2" charset="2"/>
              <a:buChar char="Ø"/>
            </a:pPr>
            <a:r>
              <a:rPr lang="en-US" sz="1800" dirty="0" smtClean="0"/>
              <a:t>Veterans Home Service Redesign (budget page 10)</a:t>
            </a:r>
          </a:p>
          <a:p>
            <a:pPr lvl="2">
              <a:buFont typeface="Wingdings" pitchFamily="2" charset="2"/>
              <a:buChar char="Ø"/>
            </a:pPr>
            <a:r>
              <a:rPr lang="en-US" sz="1600" dirty="0" smtClean="0"/>
              <a:t>The Homes program will create operating efficiencies and explore alternative revenue sources to provide sufficient funding to support the operational needs of the five state veterans homes</a:t>
            </a:r>
          </a:p>
          <a:p>
            <a:pPr lvl="3">
              <a:buFont typeface="Wingdings" pitchFamily="2" charset="2"/>
              <a:buChar char="Ø"/>
            </a:pPr>
            <a:r>
              <a:rPr lang="en-US" sz="1400" dirty="0" smtClean="0"/>
              <a:t>Adjust operating costs to non-general fund resources $551,000 in FY2012 and $801,000 in FY2013 </a:t>
            </a:r>
          </a:p>
          <a:p>
            <a:pPr lvl="3">
              <a:buFont typeface="Wingdings" pitchFamily="2" charset="2"/>
              <a:buChar char="Ø"/>
            </a:pPr>
            <a:r>
              <a:rPr lang="en-US" sz="1400" dirty="0" smtClean="0"/>
              <a:t>Recognize salary and operating expenditures reductions $321,000 each year</a:t>
            </a:r>
          </a:p>
          <a:p>
            <a:pPr lvl="3">
              <a:buFont typeface="Wingdings" pitchFamily="2" charset="2"/>
              <a:buChar char="Ø"/>
            </a:pPr>
            <a:endParaRPr lang="en-US" sz="1400" dirty="0" smtClean="0"/>
          </a:p>
        </p:txBody>
      </p:sp>
      <p:sp>
        <p:nvSpPr>
          <p:cNvPr id="3" name="Slide Number Placeholder 2"/>
          <p:cNvSpPr>
            <a:spLocks noGrp="1"/>
          </p:cNvSpPr>
          <p:nvPr>
            <p:ph type="sldNum" sz="quarter" idx="12"/>
          </p:nvPr>
        </p:nvSpPr>
        <p:spPr/>
        <p:txBody>
          <a:bodyPr/>
          <a:lstStyle/>
          <a:p>
            <a:fld id="{67F7F8B3-DBB0-4BFB-B01F-35937C069C62}" type="slidenum">
              <a:rPr lang="en-US" smtClean="0"/>
              <a:pPr/>
              <a:t>29</a:t>
            </a:fld>
            <a:endParaRPr lang="en-US" dirty="0"/>
          </a:p>
        </p:txBody>
      </p:sp>
    </p:spTree>
    <p:extLst>
      <p:ext uri="{BB962C8B-B14F-4D97-AF65-F5344CB8AC3E}">
        <p14:creationId xmlns:p14="http://schemas.microsoft.com/office/powerpoint/2010/main" xmlns="" val="148026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smtClean="0">
                <a:latin typeface="Tahoma" pitchFamily="34" charset="0"/>
              </a:rPr>
              <a:t>Minnesota Department of </a:t>
            </a:r>
            <a:br>
              <a:rPr lang="en-US" sz="3200" dirty="0" smtClean="0">
                <a:latin typeface="Tahoma" pitchFamily="34" charset="0"/>
              </a:rPr>
            </a:br>
            <a:r>
              <a:rPr lang="en-US" sz="3200" dirty="0" smtClean="0">
                <a:latin typeface="Tahoma" pitchFamily="34" charset="0"/>
              </a:rPr>
              <a:t>Veterans Affairs</a:t>
            </a:r>
            <a:endParaRPr lang="en-US" sz="3200" dirty="0"/>
          </a:p>
        </p:txBody>
      </p:sp>
      <p:sp>
        <p:nvSpPr>
          <p:cNvPr id="9" name="Slide Number Placeholder 8"/>
          <p:cNvSpPr>
            <a:spLocks noGrp="1"/>
          </p:cNvSpPr>
          <p:nvPr>
            <p:ph type="sldNum" sz="quarter" idx="12"/>
          </p:nvPr>
        </p:nvSpPr>
        <p:spPr/>
        <p:txBody>
          <a:bodyPr/>
          <a:lstStyle/>
          <a:p>
            <a:fld id="{67F7F8B3-DBB0-4BFB-B01F-35937C069C62}" type="slidenum">
              <a:rPr lang="en-US" smtClean="0"/>
              <a:pPr/>
              <a:t>3</a:t>
            </a:fld>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ahoma" pitchFamily="34" charset="0"/>
              </a:rPr>
              <a:t>Minnesota Department of Veterans Affairs Governor’s Recommendation</a:t>
            </a:r>
            <a:endParaRPr lang="en-US" sz="3200" dirty="0"/>
          </a:p>
        </p:txBody>
      </p:sp>
      <p:sp>
        <p:nvSpPr>
          <p:cNvPr id="5" name="Text Placeholder 4"/>
          <p:cNvSpPr>
            <a:spLocks noGrp="1"/>
          </p:cNvSpPr>
          <p:nvPr>
            <p:ph type="body" sz="half" idx="1"/>
          </p:nvPr>
        </p:nvSpPr>
        <p:spPr>
          <a:xfrm>
            <a:off x="381000" y="1524000"/>
            <a:ext cx="8077200" cy="4876800"/>
          </a:xfrm>
        </p:spPr>
        <p:txBody>
          <a:bodyPr>
            <a:normAutofit/>
          </a:bodyPr>
          <a:lstStyle/>
          <a:p>
            <a:pPr>
              <a:buNone/>
            </a:pPr>
            <a:r>
              <a:rPr lang="en-US" sz="2200" b="1" dirty="0" smtClean="0"/>
              <a:t>Veterans Health Care (Homes)  FY2012-13</a:t>
            </a:r>
            <a:r>
              <a:rPr lang="en-US" sz="2200" dirty="0" smtClean="0"/>
              <a:t/>
            </a:r>
            <a:br>
              <a:rPr lang="en-US" sz="2200" dirty="0" smtClean="0"/>
            </a:br>
            <a:endParaRPr lang="en-US" sz="2200" dirty="0" smtClean="0"/>
          </a:p>
          <a:p>
            <a:pPr>
              <a:buFont typeface="Wingdings" pitchFamily="2" charset="2"/>
              <a:buChar char="Ø"/>
            </a:pPr>
            <a:r>
              <a:rPr lang="en-US" sz="2200" dirty="0" smtClean="0"/>
              <a:t>1,041 FTE in FY2012 and 1,005 in FY2013</a:t>
            </a:r>
          </a:p>
          <a:p>
            <a:pPr lvl="1">
              <a:buFont typeface="Wingdings" pitchFamily="2" charset="2"/>
              <a:buChar char="Ø"/>
            </a:pPr>
            <a:endParaRPr lang="en-US" sz="1400" dirty="0" smtClean="0"/>
          </a:p>
          <a:p>
            <a:pPr lvl="1">
              <a:buFont typeface="Wingdings" pitchFamily="2" charset="2"/>
              <a:buChar char="Ø"/>
            </a:pPr>
            <a:r>
              <a:rPr lang="en-US" sz="1800" dirty="0" smtClean="0"/>
              <a:t>Increase 31.5 FTE for the operations of the Fergus Falls Veterans Home’s new Alzheimer’s unit</a:t>
            </a:r>
          </a:p>
          <a:p>
            <a:pPr lvl="1">
              <a:buFont typeface="Wingdings" pitchFamily="2" charset="2"/>
              <a:buChar char="Ø"/>
            </a:pPr>
            <a:endParaRPr lang="en-US" sz="1400" dirty="0" smtClean="0"/>
          </a:p>
          <a:p>
            <a:pPr lvl="1">
              <a:buFont typeface="Wingdings" pitchFamily="2" charset="2"/>
              <a:buChar char="Ø"/>
            </a:pPr>
            <a:r>
              <a:rPr lang="en-US" sz="1800" dirty="0" smtClean="0"/>
              <a:t>Increase 13.5 FTE for the operations of the Mpls Veterans Home’s new adult day care unit</a:t>
            </a:r>
          </a:p>
          <a:p>
            <a:pPr lvl="1">
              <a:buFont typeface="Wingdings" pitchFamily="2" charset="2"/>
              <a:buChar char="Ø"/>
            </a:pPr>
            <a:endParaRPr lang="en-US" sz="1400" dirty="0" smtClean="0"/>
          </a:p>
          <a:p>
            <a:pPr lvl="1">
              <a:buFont typeface="Wingdings" pitchFamily="2" charset="2"/>
              <a:buChar char="Ø"/>
            </a:pPr>
            <a:r>
              <a:rPr lang="en-US" sz="1800" dirty="0" smtClean="0"/>
              <a:t>FTE decline in FY2013 is a result of the net shortfall of $556,000</a:t>
            </a:r>
          </a:p>
          <a:p>
            <a:pPr lvl="2">
              <a:buFont typeface="Wingdings" pitchFamily="2" charset="2"/>
              <a:buChar char="Ø"/>
            </a:pPr>
            <a:r>
              <a:rPr lang="en-US" sz="1400" dirty="0" smtClean="0"/>
              <a:t>Fully implement Medicare Part D prescription drug program</a:t>
            </a:r>
          </a:p>
          <a:p>
            <a:pPr lvl="2">
              <a:buFont typeface="Wingdings" pitchFamily="2" charset="2"/>
              <a:buChar char="Ø"/>
            </a:pPr>
            <a:r>
              <a:rPr lang="en-US" sz="1400" u="sng" dirty="0" smtClean="0"/>
              <a:t>Potentially</a:t>
            </a:r>
            <a:r>
              <a:rPr lang="en-US" sz="1400" dirty="0" smtClean="0"/>
              <a:t> begin billing for Medicare Part A and B (inpatient and outpatient care)</a:t>
            </a:r>
          </a:p>
          <a:p>
            <a:pPr lvl="3">
              <a:buFont typeface="Wingdings" pitchFamily="2" charset="2"/>
              <a:buChar char="Ø"/>
            </a:pPr>
            <a:r>
              <a:rPr lang="en-US" sz="1200" dirty="0" smtClean="0"/>
              <a:t>Mitigating factors must be in place – such as receiving certification from CMS, staff training, resolution of life safety issues and an adequate billing system.</a:t>
            </a:r>
            <a:r>
              <a:rPr lang="en-US" sz="2000" dirty="0" smtClean="0"/>
              <a:t/>
            </a:r>
            <a:br>
              <a:rPr lang="en-US" sz="2000" dirty="0" smtClean="0"/>
            </a:br>
            <a:endParaRPr lang="en-US" sz="2000" dirty="0" smtClean="0"/>
          </a:p>
        </p:txBody>
      </p:sp>
      <p:sp>
        <p:nvSpPr>
          <p:cNvPr id="3" name="Slide Number Placeholder 2"/>
          <p:cNvSpPr>
            <a:spLocks noGrp="1"/>
          </p:cNvSpPr>
          <p:nvPr>
            <p:ph type="sldNum" sz="quarter" idx="12"/>
          </p:nvPr>
        </p:nvSpPr>
        <p:spPr/>
        <p:txBody>
          <a:bodyPr/>
          <a:lstStyle/>
          <a:p>
            <a:fld id="{67F7F8B3-DBB0-4BFB-B01F-35937C069C62}" type="slidenum">
              <a:rPr lang="en-US" smtClean="0"/>
              <a:pPr/>
              <a:t>30</a:t>
            </a:fld>
            <a:endParaRPr lang="en-US" dirty="0"/>
          </a:p>
        </p:txBody>
      </p:sp>
    </p:spTree>
    <p:extLst>
      <p:ext uri="{BB962C8B-B14F-4D97-AF65-F5344CB8AC3E}">
        <p14:creationId xmlns:p14="http://schemas.microsoft.com/office/powerpoint/2010/main" xmlns="" val="807941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ahoma" pitchFamily="34" charset="0"/>
              </a:rPr>
              <a:t>Minnesota Department of Veterans Affairs Governor’s Recommendation</a:t>
            </a:r>
            <a:endParaRPr lang="en-US" sz="3200" dirty="0"/>
          </a:p>
        </p:txBody>
      </p:sp>
      <p:sp>
        <p:nvSpPr>
          <p:cNvPr id="5" name="Text Placeholder 4"/>
          <p:cNvSpPr>
            <a:spLocks noGrp="1"/>
          </p:cNvSpPr>
          <p:nvPr>
            <p:ph type="body" sz="half" idx="1"/>
          </p:nvPr>
        </p:nvSpPr>
        <p:spPr>
          <a:xfrm>
            <a:off x="381000" y="1524000"/>
            <a:ext cx="8077200" cy="4572000"/>
          </a:xfrm>
        </p:spPr>
        <p:txBody>
          <a:bodyPr>
            <a:normAutofit fontScale="70000" lnSpcReduction="20000"/>
          </a:bodyPr>
          <a:lstStyle/>
          <a:p>
            <a:pPr>
              <a:buNone/>
            </a:pPr>
            <a:r>
              <a:rPr lang="en-US" sz="2600" b="1" dirty="0" smtClean="0"/>
              <a:t>Veterans Health Care (Homes) FY2012-13</a:t>
            </a:r>
          </a:p>
          <a:p>
            <a:pPr>
              <a:buFont typeface="Wingdings" pitchFamily="2" charset="2"/>
              <a:buChar char="Ø"/>
            </a:pPr>
            <a:endParaRPr lang="en-US" sz="2100" dirty="0" smtClean="0"/>
          </a:p>
          <a:p>
            <a:pPr>
              <a:buFont typeface="Wingdings" pitchFamily="2" charset="2"/>
              <a:buChar char="Ø"/>
            </a:pPr>
            <a:r>
              <a:rPr lang="en-US" sz="2200" dirty="0" smtClean="0"/>
              <a:t>Budget Activities:</a:t>
            </a:r>
          </a:p>
          <a:p>
            <a:pPr lvl="1">
              <a:buFont typeface="Wingdings" pitchFamily="2" charset="2"/>
              <a:buChar char="Ø"/>
            </a:pPr>
            <a:r>
              <a:rPr lang="en-US" sz="2000" dirty="0" smtClean="0"/>
              <a:t>Veterans Health Care Administration $4.6 million and 18.1 FTE</a:t>
            </a:r>
            <a:endParaRPr lang="en-US" sz="1800" dirty="0" smtClean="0"/>
          </a:p>
          <a:p>
            <a:pPr lvl="1">
              <a:buFont typeface="Wingdings" pitchFamily="2" charset="2"/>
              <a:buChar char="Ø"/>
            </a:pPr>
            <a:r>
              <a:rPr lang="en-US" sz="2000" dirty="0" smtClean="0"/>
              <a:t>Mpls Veterans Home, including new adult day care $108.5 million and 548.3 FTE</a:t>
            </a:r>
            <a:endParaRPr lang="en-US" sz="1800" dirty="0" smtClean="0"/>
          </a:p>
          <a:p>
            <a:pPr lvl="1">
              <a:buFont typeface="Wingdings" pitchFamily="2" charset="2"/>
              <a:buChar char="Ø"/>
            </a:pPr>
            <a:r>
              <a:rPr lang="en-US" sz="2000" dirty="0" smtClean="0"/>
              <a:t>Hastings Veterans Home $19.3 million and 106.7 FTE</a:t>
            </a:r>
          </a:p>
          <a:p>
            <a:pPr lvl="1">
              <a:buFont typeface="Wingdings" pitchFamily="2" charset="2"/>
              <a:buChar char="Ø"/>
            </a:pPr>
            <a:r>
              <a:rPr lang="en-US" sz="2000" dirty="0" smtClean="0"/>
              <a:t>Silver Bay Veterans Home $18.6 million and 113.4 FTE</a:t>
            </a:r>
          </a:p>
          <a:p>
            <a:pPr lvl="1">
              <a:buFont typeface="Wingdings" pitchFamily="2" charset="2"/>
              <a:buChar char="Ø"/>
            </a:pPr>
            <a:r>
              <a:rPr lang="en-US" sz="2000" dirty="0" smtClean="0"/>
              <a:t>Luverne Veterans Home $17.9 million and 109.1 FTE</a:t>
            </a:r>
          </a:p>
          <a:p>
            <a:pPr lvl="1">
              <a:buFont typeface="Wingdings" pitchFamily="2" charset="2"/>
              <a:buChar char="Ø"/>
            </a:pPr>
            <a:r>
              <a:rPr lang="en-US" sz="2000" dirty="0" smtClean="0"/>
              <a:t>Fergus Falls Veterans Home, including new 21-bed Alzheimer’s unit $22.1 million and 145.7 FTE</a:t>
            </a:r>
            <a:endParaRPr lang="en-US" sz="2000" u="sng" dirty="0" smtClean="0"/>
          </a:p>
          <a:p>
            <a:pPr marL="365125" indent="-249238">
              <a:buFont typeface="Wingdings" pitchFamily="2" charset="2"/>
              <a:buChar char="Ø"/>
              <a:tabLst>
                <a:tab pos="6400800" algn="l"/>
              </a:tabLst>
            </a:pPr>
            <a:endParaRPr lang="en-US" sz="2100" dirty="0" smtClean="0"/>
          </a:p>
          <a:p>
            <a:pPr marL="365125" indent="-249238">
              <a:buFont typeface="Wingdings" pitchFamily="2" charset="2"/>
              <a:buChar char="Ø"/>
              <a:tabLst>
                <a:tab pos="6400800" algn="l"/>
              </a:tabLst>
            </a:pPr>
            <a:r>
              <a:rPr lang="en-US" sz="2100" dirty="0" smtClean="0"/>
              <a:t>Core Services:  nursing care, rehabilitation services, dietetic and nutritional services, restorative care, recreational therapy, social services, pharmaceutical services, transportation, spiritual care, medical services, mental health program, resident work therapy, annual dental exam, and domiciliary program. </a:t>
            </a:r>
          </a:p>
          <a:p>
            <a:pPr marL="365125" indent="-249238">
              <a:buFont typeface="Wingdings" pitchFamily="2" charset="2"/>
              <a:buChar char="Ø"/>
              <a:tabLst>
                <a:tab pos="6400800" algn="l"/>
              </a:tabLst>
            </a:pPr>
            <a:endParaRPr lang="en-US" sz="2100" dirty="0" smtClean="0"/>
          </a:p>
          <a:p>
            <a:pPr marL="365125" indent="-249238">
              <a:buFont typeface="Wingdings" pitchFamily="2" charset="2"/>
              <a:buChar char="Ø"/>
              <a:tabLst>
                <a:tab pos="6400800" algn="l"/>
              </a:tabLst>
            </a:pPr>
            <a:r>
              <a:rPr lang="en-US" sz="2100" dirty="0" smtClean="0"/>
              <a:t>The revenue from the federal VA per diem payments and resident maintenance charges, when combined with the general fund appropriation, finance the operations of the five state Veterans Homes.</a:t>
            </a:r>
          </a:p>
          <a:p>
            <a:pPr lvl="1">
              <a:buNone/>
            </a:pPr>
            <a:endParaRPr lang="en-US" sz="2000" dirty="0" smtClean="0"/>
          </a:p>
        </p:txBody>
      </p:sp>
      <p:sp>
        <p:nvSpPr>
          <p:cNvPr id="2" name="Content Placeholder 1"/>
          <p:cNvSpPr>
            <a:spLocks noGrp="1"/>
          </p:cNvSpPr>
          <p:nvPr>
            <p:ph sz="half" idx="2"/>
          </p:nvPr>
        </p:nvSpPr>
        <p:spPr>
          <a:xfrm>
            <a:off x="4648200" y="4114800"/>
            <a:ext cx="4038600" cy="2011363"/>
          </a:xfrm>
        </p:spPr>
        <p:txBody>
          <a:bodyPr/>
          <a:lstStyle/>
          <a:p>
            <a:endParaRPr lang="en-US" dirty="0" smtClean="0"/>
          </a:p>
          <a:p>
            <a:endParaRPr lang="en-US" dirty="0"/>
          </a:p>
        </p:txBody>
      </p:sp>
      <p:sp>
        <p:nvSpPr>
          <p:cNvPr id="3" name="Slide Number Placeholder 2"/>
          <p:cNvSpPr>
            <a:spLocks noGrp="1"/>
          </p:cNvSpPr>
          <p:nvPr>
            <p:ph type="sldNum" sz="quarter" idx="12"/>
          </p:nvPr>
        </p:nvSpPr>
        <p:spPr/>
        <p:txBody>
          <a:bodyPr/>
          <a:lstStyle/>
          <a:p>
            <a:fld id="{67F7F8B3-DBB0-4BFB-B01F-35937C069C62}" type="slidenum">
              <a:rPr lang="en-US" smtClean="0"/>
              <a:pPr/>
              <a:t>31</a:t>
            </a:fld>
            <a:endParaRPr lang="en-US" dirty="0"/>
          </a:p>
        </p:txBody>
      </p:sp>
    </p:spTree>
    <p:extLst>
      <p:ext uri="{BB962C8B-B14F-4D97-AF65-F5344CB8AC3E}">
        <p14:creationId xmlns:p14="http://schemas.microsoft.com/office/powerpoint/2010/main" xmlns="" val="54508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ahoma" pitchFamily="34" charset="0"/>
              </a:rPr>
              <a:t>Minnesota Department of Veterans Affairs Governor’s Recommendation</a:t>
            </a:r>
            <a:endParaRPr lang="en-US" sz="3200" dirty="0"/>
          </a:p>
        </p:txBody>
      </p:sp>
      <p:sp>
        <p:nvSpPr>
          <p:cNvPr id="2" name="Content Placeholder 1"/>
          <p:cNvSpPr>
            <a:spLocks noGrp="1"/>
          </p:cNvSpPr>
          <p:nvPr>
            <p:ph sz="half" idx="2"/>
          </p:nvPr>
        </p:nvSpPr>
        <p:spPr>
          <a:xfrm>
            <a:off x="4648200" y="4114800"/>
            <a:ext cx="4038600" cy="2011363"/>
          </a:xfrm>
        </p:spPr>
        <p:txBody>
          <a:bodyPr/>
          <a:lstStyle/>
          <a:p>
            <a:endParaRPr lang="en-US" dirty="0" smtClean="0"/>
          </a:p>
          <a:p>
            <a:endParaRPr lang="en-US" dirty="0"/>
          </a:p>
        </p:txBody>
      </p:sp>
      <p:sp>
        <p:nvSpPr>
          <p:cNvPr id="3" name="Slide Number Placeholder 2"/>
          <p:cNvSpPr>
            <a:spLocks noGrp="1"/>
          </p:cNvSpPr>
          <p:nvPr>
            <p:ph type="sldNum" sz="quarter" idx="12"/>
          </p:nvPr>
        </p:nvSpPr>
        <p:spPr/>
        <p:txBody>
          <a:bodyPr/>
          <a:lstStyle/>
          <a:p>
            <a:fld id="{67F7F8B3-DBB0-4BFB-B01F-35937C069C62}" type="slidenum">
              <a:rPr lang="en-US" smtClean="0"/>
              <a:pPr/>
              <a:t>32</a:t>
            </a:fld>
            <a:endParaRPr lang="en-US" dirty="0"/>
          </a:p>
        </p:txBody>
      </p:sp>
      <p:sp>
        <p:nvSpPr>
          <p:cNvPr id="10" name="Text Placeholder 4"/>
          <p:cNvSpPr>
            <a:spLocks noGrp="1"/>
          </p:cNvSpPr>
          <p:nvPr>
            <p:ph type="body" sz="half" idx="1"/>
          </p:nvPr>
        </p:nvSpPr>
        <p:spPr>
          <a:xfrm>
            <a:off x="381000" y="1524000"/>
            <a:ext cx="8077200" cy="609600"/>
          </a:xfrm>
        </p:spPr>
        <p:txBody>
          <a:bodyPr>
            <a:normAutofit/>
          </a:bodyPr>
          <a:lstStyle/>
          <a:p>
            <a:pPr>
              <a:buNone/>
            </a:pPr>
            <a:r>
              <a:rPr lang="en-US" sz="2200" b="1" dirty="0" smtClean="0"/>
              <a:t>Veterans Health Care (Homes) FY2012-13</a:t>
            </a:r>
            <a:endParaRPr lang="en-US" sz="2100" dirty="0" smtClean="0"/>
          </a:p>
          <a:p>
            <a:pPr lvl="1">
              <a:buFont typeface="Wingdings" pitchFamily="2" charset="2"/>
              <a:buChar char="Ø"/>
            </a:pPr>
            <a:endParaRPr lang="en-US" sz="1600" dirty="0" smtClean="0"/>
          </a:p>
          <a:p>
            <a:pPr lvl="1">
              <a:buNone/>
            </a:pPr>
            <a:endParaRPr lang="en-US" sz="2000" dirty="0" smtClean="0"/>
          </a:p>
        </p:txBody>
      </p:sp>
      <p:graphicFrame>
        <p:nvGraphicFramePr>
          <p:cNvPr id="11" name="Object 10"/>
          <p:cNvGraphicFramePr>
            <a:graphicFrameLocks noChangeAspect="1"/>
          </p:cNvGraphicFramePr>
          <p:nvPr/>
        </p:nvGraphicFramePr>
        <p:xfrm>
          <a:off x="533401" y="2133600"/>
          <a:ext cx="7848600" cy="3829050"/>
        </p:xfrm>
        <a:graphic>
          <a:graphicData uri="http://schemas.openxmlformats.org/presentationml/2006/ole">
            <p:oleObj spid="_x0000_s1028" name="Worksheet" r:id="rId4" imgW="6981825" imgH="3038475" progId="Excel.Sheet.12">
              <p:embed/>
            </p:oleObj>
          </a:graphicData>
        </a:graphic>
      </p:graphicFrame>
    </p:spTree>
    <p:extLst>
      <p:ext uri="{BB962C8B-B14F-4D97-AF65-F5344CB8AC3E}">
        <p14:creationId xmlns:p14="http://schemas.microsoft.com/office/powerpoint/2010/main" xmlns="" val="1394606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Tahoma" pitchFamily="34" charset="0"/>
              </a:rPr>
              <a:t>Minnesota Department of Veterans Affairs Governor’s Recommendation</a:t>
            </a:r>
            <a:endParaRPr lang="en-US" sz="3200" dirty="0"/>
          </a:p>
        </p:txBody>
      </p:sp>
      <p:sp>
        <p:nvSpPr>
          <p:cNvPr id="2" name="Content Placeholder 1"/>
          <p:cNvSpPr>
            <a:spLocks noGrp="1"/>
          </p:cNvSpPr>
          <p:nvPr>
            <p:ph sz="half" idx="2"/>
          </p:nvPr>
        </p:nvSpPr>
        <p:spPr>
          <a:xfrm>
            <a:off x="4648200" y="4114800"/>
            <a:ext cx="4038600" cy="2011363"/>
          </a:xfrm>
        </p:spPr>
        <p:txBody>
          <a:bodyPr/>
          <a:lstStyle/>
          <a:p>
            <a:endParaRPr lang="en-US" dirty="0" smtClean="0"/>
          </a:p>
          <a:p>
            <a:endParaRPr lang="en-US" dirty="0"/>
          </a:p>
        </p:txBody>
      </p:sp>
      <p:sp>
        <p:nvSpPr>
          <p:cNvPr id="3" name="Slide Number Placeholder 2"/>
          <p:cNvSpPr>
            <a:spLocks noGrp="1"/>
          </p:cNvSpPr>
          <p:nvPr>
            <p:ph type="sldNum" sz="quarter" idx="12"/>
          </p:nvPr>
        </p:nvSpPr>
        <p:spPr/>
        <p:txBody>
          <a:bodyPr/>
          <a:lstStyle/>
          <a:p>
            <a:fld id="{67F7F8B3-DBB0-4BFB-B01F-35937C069C62}" type="slidenum">
              <a:rPr lang="en-US" smtClean="0"/>
              <a:pPr/>
              <a:t>33</a:t>
            </a:fld>
            <a:endParaRPr lang="en-US" dirty="0"/>
          </a:p>
        </p:txBody>
      </p:sp>
      <p:graphicFrame>
        <p:nvGraphicFramePr>
          <p:cNvPr id="6" name="Chart 5"/>
          <p:cNvGraphicFramePr/>
          <p:nvPr/>
        </p:nvGraphicFramePr>
        <p:xfrm>
          <a:off x="533400" y="1752600"/>
          <a:ext cx="27432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276600" y="1752600"/>
          <a:ext cx="26670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5943600" y="1752600"/>
          <a:ext cx="2667000"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457200" y="1371600"/>
            <a:ext cx="8001000" cy="369332"/>
          </a:xfrm>
          <a:prstGeom prst="rect">
            <a:avLst/>
          </a:prstGeom>
        </p:spPr>
        <p:txBody>
          <a:bodyPr wrap="square">
            <a:spAutoFit/>
          </a:bodyPr>
          <a:lstStyle/>
          <a:p>
            <a:pPr>
              <a:buNone/>
            </a:pPr>
            <a:r>
              <a:rPr lang="en-US" b="1" dirty="0" smtClean="0"/>
              <a:t>Veterans Health Care (Homes) FY2012-13</a:t>
            </a:r>
          </a:p>
        </p:txBody>
      </p:sp>
    </p:spTree>
    <p:extLst>
      <p:ext uri="{BB962C8B-B14F-4D97-AF65-F5344CB8AC3E}">
        <p14:creationId xmlns:p14="http://schemas.microsoft.com/office/powerpoint/2010/main" xmlns="" val="1925206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F7F8B3-DBB0-4BFB-B01F-35937C069C62}" type="slidenum">
              <a:rPr lang="en-US" smtClean="0"/>
              <a:pPr/>
              <a:t>34</a:t>
            </a:fld>
            <a:endParaRPr lang="en-US" dirty="0"/>
          </a:p>
        </p:txBody>
      </p:sp>
      <p:sp>
        <p:nvSpPr>
          <p:cNvPr id="4" name="Title 3"/>
          <p:cNvSpPr>
            <a:spLocks noGrp="1"/>
          </p:cNvSpPr>
          <p:nvPr>
            <p:ph type="title"/>
          </p:nvPr>
        </p:nvSpPr>
        <p:spPr>
          <a:xfrm>
            <a:off x="457200" y="152400"/>
            <a:ext cx="8229600" cy="1219200"/>
          </a:xfrm>
        </p:spPr>
        <p:txBody>
          <a:bodyPr>
            <a:noAutofit/>
          </a:bodyPr>
          <a:lstStyle/>
          <a:p>
            <a:pPr algn="ctr"/>
            <a:r>
              <a:rPr lang="en-US" sz="3500" dirty="0" smtClean="0">
                <a:latin typeface="Tahoma" pitchFamily="34" charset="0"/>
                <a:cs typeface="Tahoma" pitchFamily="34" charset="0"/>
              </a:rPr>
              <a:t>“Dedicated to serving Minnesota Veterans and their families”</a:t>
            </a:r>
            <a:endParaRPr lang="en-US" sz="3500" dirty="0"/>
          </a:p>
        </p:txBody>
      </p:sp>
      <p:pic>
        <p:nvPicPr>
          <p:cNvPr id="14" name="Picture 13"/>
          <p:cNvPicPr>
            <a:picLocks noChangeAspect="1"/>
          </p:cNvPicPr>
          <p:nvPr/>
        </p:nvPicPr>
        <p:blipFill>
          <a:blip r:embed="rId3" cstate="print">
            <a:lum contrast="10000"/>
            <a:extLst>
              <a:ext uri="{28A0092B-C50C-407E-A947-70E740481C1C}">
                <a14:useLocalDpi xmlns:a14="http://schemas.microsoft.com/office/drawing/2010/main" xmlns="" val="0"/>
              </a:ext>
            </a:extLst>
          </a:blip>
          <a:stretch>
            <a:fillRect/>
          </a:stretch>
        </p:blipFill>
        <p:spPr>
          <a:xfrm>
            <a:off x="914400" y="1580536"/>
            <a:ext cx="2458994" cy="1467464"/>
          </a:xfrm>
          <a:prstGeom prst="rect">
            <a:avLst/>
          </a:prstGeom>
          <a:ln>
            <a:noFill/>
          </a:ln>
          <a:effectLst>
            <a:outerShdw blurRad="292100" dist="139700" dir="2700000" algn="tl" rotWithShape="0">
              <a:srgbClr val="333333">
                <a:alpha val="65000"/>
              </a:srgbClr>
            </a:outerShdw>
          </a:effectLst>
        </p:spPr>
      </p:pic>
      <p:pic>
        <p:nvPicPr>
          <p:cNvPr id="12" name="Picture 11" descr="iwojimafirstflagraising.jpg"/>
          <p:cNvPicPr>
            <a:picLocks noChangeAspect="1"/>
          </p:cNvPicPr>
          <p:nvPr/>
        </p:nvPicPr>
        <p:blipFill>
          <a:blip r:embed="rId4" cstate="print"/>
          <a:srcRect b="1611"/>
          <a:stretch>
            <a:fillRect/>
          </a:stretch>
        </p:blipFill>
        <p:spPr>
          <a:xfrm>
            <a:off x="5867401" y="1295400"/>
            <a:ext cx="2358476" cy="3276600"/>
          </a:xfrm>
          <a:prstGeom prst="rect">
            <a:avLst/>
          </a:prstGeom>
          <a:ln>
            <a:noFill/>
          </a:ln>
          <a:effectLst>
            <a:outerShdw blurRad="292100" dist="139700" dir="2700000" algn="tl" rotWithShape="0">
              <a:srgbClr val="333333">
                <a:alpha val="65000"/>
              </a:srgbClr>
            </a:outerShdw>
          </a:effectLst>
        </p:spPr>
      </p:pic>
      <p:pic>
        <p:nvPicPr>
          <p:cNvPr id="13" name="Picture 12" descr="DSC_0357.jpg"/>
          <p:cNvPicPr>
            <a:picLocks noChangeAspect="1"/>
          </p:cNvPicPr>
          <p:nvPr/>
        </p:nvPicPr>
        <p:blipFill>
          <a:blip r:embed="rId5" cstate="print">
            <a:lum bright="20000" contrast="10000"/>
          </a:blip>
          <a:srcRect l="3209" t="13333" r="6551" b="6667"/>
          <a:stretch>
            <a:fillRect/>
          </a:stretch>
        </p:blipFill>
        <p:spPr>
          <a:xfrm>
            <a:off x="3505200" y="3352800"/>
            <a:ext cx="2038350" cy="2717800"/>
          </a:xfrm>
          <a:prstGeom prst="rect">
            <a:avLst/>
          </a:prstGeom>
          <a:ln>
            <a:noFill/>
          </a:ln>
          <a:effectLst>
            <a:outerShdw blurRad="292100" dist="139700" dir="2700000" algn="tl" rotWithShape="0">
              <a:srgbClr val="333333">
                <a:alpha val="65000"/>
              </a:srgbClr>
            </a:outerShdw>
          </a:effectLst>
        </p:spPr>
      </p:pic>
      <p:pic>
        <p:nvPicPr>
          <p:cNvPr id="19" name="Picture 18" descr="300_2881 low res.jpg"/>
          <p:cNvPicPr>
            <a:picLocks noChangeAspect="1"/>
          </p:cNvPicPr>
          <p:nvPr/>
        </p:nvPicPr>
        <p:blipFill>
          <a:blip r:embed="rId6" cstate="print"/>
          <a:stretch>
            <a:fillRect/>
          </a:stretch>
        </p:blipFill>
        <p:spPr>
          <a:xfrm>
            <a:off x="5867400" y="4857223"/>
            <a:ext cx="2209800" cy="1467377"/>
          </a:xfrm>
          <a:prstGeom prst="rect">
            <a:avLst/>
          </a:prstGeom>
          <a:ln>
            <a:noFill/>
          </a:ln>
          <a:effectLst>
            <a:outerShdw blurRad="292100" dist="139700" dir="2700000" algn="tl" rotWithShape="0">
              <a:srgbClr val="333333">
                <a:alpha val="65000"/>
              </a:srgbClr>
            </a:outerShdw>
          </a:effectLst>
        </p:spPr>
      </p:pic>
      <p:pic>
        <p:nvPicPr>
          <p:cNvPr id="21" name="Picture 20" descr="weekly19.jpg"/>
          <p:cNvPicPr>
            <a:picLocks noChangeAspect="1"/>
          </p:cNvPicPr>
          <p:nvPr/>
        </p:nvPicPr>
        <p:blipFill>
          <a:blip r:embed="rId7" cstate="print"/>
          <a:stretch>
            <a:fillRect/>
          </a:stretch>
        </p:blipFill>
        <p:spPr>
          <a:xfrm>
            <a:off x="1371600" y="3352800"/>
            <a:ext cx="1905000" cy="2467570"/>
          </a:xfrm>
          <a:prstGeom prst="rect">
            <a:avLst/>
          </a:prstGeom>
          <a:ln>
            <a:noFill/>
          </a:ln>
          <a:effectLst>
            <a:outerShdw blurRad="292100" dist="139700" dir="2700000" algn="tl" rotWithShape="0">
              <a:srgbClr val="333333">
                <a:alpha val="65000"/>
              </a:srgbClr>
            </a:outerShdw>
          </a:effectLst>
        </p:spPr>
      </p:pic>
      <p:pic>
        <p:nvPicPr>
          <p:cNvPr id="22" name="Picture 21" descr="20080924graduate.jpg"/>
          <p:cNvPicPr>
            <a:picLocks noChangeAspect="1"/>
          </p:cNvPicPr>
          <p:nvPr/>
        </p:nvPicPr>
        <p:blipFill>
          <a:blip r:embed="rId8" cstate="print"/>
          <a:stretch>
            <a:fillRect/>
          </a:stretch>
        </p:blipFill>
        <p:spPr>
          <a:xfrm>
            <a:off x="3568908" y="1447799"/>
            <a:ext cx="1993692" cy="16002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0326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47500" lnSpcReduction="20000"/>
          </a:bodyPr>
          <a:lstStyle/>
          <a:p>
            <a:pPr>
              <a:buNone/>
            </a:pPr>
            <a:r>
              <a:rPr lang="en-US" sz="3400" dirty="0" smtClean="0"/>
              <a:t>Minnesota has five State Veterans Homes; Fergus Falls, Hastings, Luverne, Minneapolis and Silver Bay</a:t>
            </a:r>
          </a:p>
          <a:p>
            <a:pPr>
              <a:buFont typeface="Wingdings" pitchFamily="2" charset="2"/>
              <a:buChar char="Ø"/>
            </a:pPr>
            <a:endParaRPr lang="en-US" sz="1800" dirty="0" smtClean="0"/>
          </a:p>
          <a:p>
            <a:pPr marL="566928" lvl="1" indent="-457200">
              <a:spcBef>
                <a:spcPts val="400"/>
              </a:spcBef>
              <a:buSzPct val="68000"/>
              <a:buNone/>
            </a:pPr>
            <a:r>
              <a:rPr lang="en-US" sz="3400" dirty="0" smtClean="0"/>
              <a:t>Resident Characteristics for Skilled Nursing Care</a:t>
            </a:r>
          </a:p>
          <a:p>
            <a:pPr marL="836676" lvl="2" indent="-342900">
              <a:spcBef>
                <a:spcPct val="20000"/>
              </a:spcBef>
              <a:buClr>
                <a:schemeClr val="tx2">
                  <a:lumMod val="60000"/>
                  <a:lumOff val="40000"/>
                </a:schemeClr>
              </a:buClr>
              <a:buFont typeface="Wingdings" pitchFamily="2" charset="2"/>
              <a:buChar char="Ø"/>
            </a:pPr>
            <a:r>
              <a:rPr lang="en-US" sz="2500" dirty="0" smtClean="0"/>
              <a:t>Average age 78</a:t>
            </a:r>
          </a:p>
          <a:p>
            <a:pPr marL="836676" lvl="2" indent="-342900">
              <a:spcBef>
                <a:spcPct val="20000"/>
              </a:spcBef>
              <a:buClr>
                <a:schemeClr val="tx2">
                  <a:lumMod val="60000"/>
                  <a:lumOff val="40000"/>
                </a:schemeClr>
              </a:buClr>
              <a:buFont typeface="Wingdings" pitchFamily="2" charset="2"/>
              <a:buChar char="Ø"/>
            </a:pPr>
            <a:r>
              <a:rPr lang="en-US" sz="2500" dirty="0" smtClean="0"/>
              <a:t>Male</a:t>
            </a:r>
          </a:p>
          <a:p>
            <a:pPr marL="836676" lvl="2" indent="-342900">
              <a:spcBef>
                <a:spcPct val="20000"/>
              </a:spcBef>
              <a:buClr>
                <a:schemeClr val="tx2">
                  <a:lumMod val="60000"/>
                  <a:lumOff val="40000"/>
                </a:schemeClr>
              </a:buClr>
              <a:buFont typeface="Wingdings" pitchFamily="2" charset="2"/>
              <a:buChar char="Ø"/>
            </a:pPr>
            <a:r>
              <a:rPr lang="en-US" sz="2500" dirty="0" smtClean="0"/>
              <a:t>WWII Veteran</a:t>
            </a:r>
          </a:p>
          <a:p>
            <a:pPr marL="836676" lvl="2" indent="-342900">
              <a:spcBef>
                <a:spcPct val="20000"/>
              </a:spcBef>
              <a:buClr>
                <a:schemeClr val="tx2">
                  <a:lumMod val="60000"/>
                  <a:lumOff val="40000"/>
                </a:schemeClr>
              </a:buClr>
              <a:buFont typeface="Wingdings" pitchFamily="2" charset="2"/>
              <a:buChar char="Ø"/>
            </a:pPr>
            <a:r>
              <a:rPr lang="en-US" sz="2500" dirty="0" smtClean="0"/>
              <a:t>Top 3 Types of Care:</a:t>
            </a:r>
          </a:p>
          <a:p>
            <a:pPr marL="1321308" lvl="3" indent="-342900">
              <a:spcBef>
                <a:spcPct val="20000"/>
              </a:spcBef>
              <a:buClr>
                <a:srgbClr val="A50021"/>
              </a:buClr>
              <a:buFont typeface="Wingdings" pitchFamily="2" charset="2"/>
              <a:buChar char="Ø"/>
            </a:pPr>
            <a:r>
              <a:rPr lang="en-US" sz="2500" dirty="0" smtClean="0"/>
              <a:t>Alzheimer’s disease</a:t>
            </a:r>
          </a:p>
          <a:p>
            <a:pPr marL="1321308" lvl="3" indent="-342900">
              <a:spcBef>
                <a:spcPct val="20000"/>
              </a:spcBef>
              <a:buClr>
                <a:srgbClr val="A50021"/>
              </a:buClr>
              <a:buFont typeface="Wingdings" pitchFamily="2" charset="2"/>
              <a:buChar char="Ø"/>
            </a:pPr>
            <a:r>
              <a:rPr lang="en-US" sz="2500" dirty="0" smtClean="0"/>
              <a:t>Dementia w/behavioral disturbances</a:t>
            </a:r>
          </a:p>
          <a:p>
            <a:pPr marL="1321308" lvl="3" indent="-342900">
              <a:spcBef>
                <a:spcPct val="20000"/>
              </a:spcBef>
              <a:buClr>
                <a:srgbClr val="A50021"/>
              </a:buClr>
              <a:buFont typeface="Wingdings" pitchFamily="2" charset="2"/>
              <a:buChar char="Ø"/>
            </a:pPr>
            <a:r>
              <a:rPr lang="en-US" sz="2500" dirty="0" smtClean="0"/>
              <a:t>Organic brain syndrome (chronic)</a:t>
            </a:r>
          </a:p>
          <a:p>
            <a:pPr marL="836676" lvl="2" indent="-342900">
              <a:spcBef>
                <a:spcPct val="20000"/>
              </a:spcBef>
              <a:buClr>
                <a:schemeClr val="tx2">
                  <a:lumMod val="60000"/>
                  <a:lumOff val="40000"/>
                </a:schemeClr>
              </a:buClr>
              <a:buFont typeface="Wingdings" pitchFamily="2" charset="2"/>
              <a:buChar char="Ø"/>
            </a:pPr>
            <a:r>
              <a:rPr lang="en-US" sz="2500" dirty="0" smtClean="0"/>
              <a:t>Multiple nursing home stays before admission to </a:t>
            </a:r>
          </a:p>
          <a:p>
            <a:pPr marL="836676" lvl="2" indent="-342900">
              <a:spcBef>
                <a:spcPct val="20000"/>
              </a:spcBef>
              <a:buClr>
                <a:schemeClr val="tx2">
                  <a:lumMod val="60000"/>
                  <a:lumOff val="40000"/>
                </a:schemeClr>
              </a:buClr>
              <a:buNone/>
            </a:pPr>
            <a:r>
              <a:rPr lang="en-US" sz="2500" dirty="0" smtClean="0"/>
              <a:t>Veterans Homes</a:t>
            </a:r>
          </a:p>
          <a:p>
            <a:pPr marL="566928" lvl="1" indent="-457200">
              <a:spcBef>
                <a:spcPts val="400"/>
              </a:spcBef>
              <a:buSzPct val="68000"/>
              <a:buFont typeface="Wingdings" pitchFamily="2" charset="2"/>
              <a:buChar char="Ø"/>
            </a:pPr>
            <a:endParaRPr lang="en-US" sz="3200" dirty="0" smtClean="0"/>
          </a:p>
          <a:p>
            <a:pPr marL="566928" lvl="1" indent="-457200">
              <a:spcBef>
                <a:spcPts val="400"/>
              </a:spcBef>
              <a:buSzPct val="68000"/>
              <a:buNone/>
            </a:pPr>
            <a:r>
              <a:rPr lang="en-US" sz="3400" dirty="0" smtClean="0"/>
              <a:t>Resident Characteristics for Domiciliary Care</a:t>
            </a:r>
          </a:p>
          <a:p>
            <a:pPr lvl="1" eaLnBrk="0" hangingPunct="0">
              <a:lnSpc>
                <a:spcPct val="120000"/>
              </a:lnSpc>
              <a:spcBef>
                <a:spcPts val="0"/>
              </a:spcBef>
              <a:buClr>
                <a:schemeClr val="tx2">
                  <a:lumMod val="60000"/>
                  <a:lumOff val="40000"/>
                </a:schemeClr>
              </a:buClr>
              <a:buSzPct val="70000"/>
              <a:buFont typeface="Wingdings" pitchFamily="2" charset="2"/>
              <a:buChar char="Ø"/>
            </a:pPr>
            <a:r>
              <a:rPr kumimoji="1" lang="en-US" sz="2500" dirty="0" smtClean="0"/>
              <a:t>Average age 58</a:t>
            </a:r>
          </a:p>
          <a:p>
            <a:pPr lvl="1" eaLnBrk="0" hangingPunct="0">
              <a:lnSpc>
                <a:spcPct val="120000"/>
              </a:lnSpc>
              <a:spcBef>
                <a:spcPts val="0"/>
              </a:spcBef>
              <a:buClr>
                <a:schemeClr val="tx2">
                  <a:lumMod val="60000"/>
                  <a:lumOff val="40000"/>
                </a:schemeClr>
              </a:buClr>
              <a:buSzPct val="70000"/>
              <a:buFont typeface="Wingdings" pitchFamily="2" charset="2"/>
              <a:buChar char="Ø"/>
            </a:pPr>
            <a:r>
              <a:rPr kumimoji="1" lang="en-US" sz="2500" dirty="0" smtClean="0"/>
              <a:t>Male</a:t>
            </a:r>
          </a:p>
          <a:p>
            <a:pPr lvl="1" eaLnBrk="0" hangingPunct="0">
              <a:lnSpc>
                <a:spcPct val="120000"/>
              </a:lnSpc>
              <a:spcBef>
                <a:spcPts val="0"/>
              </a:spcBef>
              <a:buClr>
                <a:schemeClr val="tx2">
                  <a:lumMod val="60000"/>
                  <a:lumOff val="40000"/>
                </a:schemeClr>
              </a:buClr>
              <a:buSzPct val="70000"/>
              <a:buFont typeface="Wingdings" pitchFamily="2" charset="2"/>
              <a:buChar char="Ø"/>
            </a:pPr>
            <a:r>
              <a:rPr kumimoji="1" lang="en-US" sz="2500" dirty="0" smtClean="0"/>
              <a:t>Vietnam Veteran</a:t>
            </a:r>
          </a:p>
          <a:p>
            <a:pPr lvl="1" eaLnBrk="0" hangingPunct="0">
              <a:lnSpc>
                <a:spcPct val="120000"/>
              </a:lnSpc>
              <a:spcBef>
                <a:spcPts val="0"/>
              </a:spcBef>
              <a:buClr>
                <a:schemeClr val="tx2">
                  <a:lumMod val="60000"/>
                  <a:lumOff val="40000"/>
                </a:schemeClr>
              </a:buClr>
              <a:buSzPct val="70000"/>
              <a:buFont typeface="Wingdings" pitchFamily="2" charset="2"/>
              <a:buChar char="Ø"/>
            </a:pPr>
            <a:r>
              <a:rPr kumimoji="1" lang="en-US" sz="2500" dirty="0" smtClean="0"/>
              <a:t>Top 3 Types of Care:</a:t>
            </a:r>
          </a:p>
          <a:p>
            <a:pPr lvl="3" eaLnBrk="0" hangingPunct="0">
              <a:lnSpc>
                <a:spcPct val="120000"/>
              </a:lnSpc>
              <a:spcBef>
                <a:spcPts val="0"/>
              </a:spcBef>
              <a:buClr>
                <a:srgbClr val="A50021"/>
              </a:buClr>
              <a:buFont typeface="Wingdings" pitchFamily="2" charset="2"/>
              <a:buChar char="Ø"/>
            </a:pPr>
            <a:r>
              <a:rPr kumimoji="1" lang="en-US" sz="2500" dirty="0" smtClean="0"/>
              <a:t>Alcohol dependence syndrome</a:t>
            </a:r>
          </a:p>
          <a:p>
            <a:pPr lvl="3" eaLnBrk="0" hangingPunct="0">
              <a:lnSpc>
                <a:spcPct val="120000"/>
              </a:lnSpc>
              <a:spcBef>
                <a:spcPts val="0"/>
              </a:spcBef>
              <a:buClr>
                <a:srgbClr val="A50021"/>
              </a:buClr>
              <a:buFont typeface="Wingdings" pitchFamily="2" charset="2"/>
              <a:buChar char="Ø"/>
            </a:pPr>
            <a:r>
              <a:rPr kumimoji="1" lang="en-US" sz="2500" dirty="0" smtClean="0"/>
              <a:t>Schizophrenic disorders</a:t>
            </a:r>
          </a:p>
          <a:p>
            <a:pPr lvl="3" eaLnBrk="0" hangingPunct="0">
              <a:lnSpc>
                <a:spcPct val="120000"/>
              </a:lnSpc>
              <a:spcBef>
                <a:spcPts val="0"/>
              </a:spcBef>
              <a:buClr>
                <a:srgbClr val="A50021"/>
              </a:buClr>
              <a:buFont typeface="Wingdings" pitchFamily="2" charset="2"/>
              <a:buChar char="Ø"/>
            </a:pPr>
            <a:r>
              <a:rPr kumimoji="1" lang="en-US" sz="2500" dirty="0" smtClean="0"/>
              <a:t>Affective psychoses/depression</a:t>
            </a:r>
          </a:p>
          <a:p>
            <a:pPr lvl="1" eaLnBrk="0" hangingPunct="0">
              <a:lnSpc>
                <a:spcPct val="120000"/>
              </a:lnSpc>
              <a:spcBef>
                <a:spcPts val="0"/>
              </a:spcBef>
              <a:buClr>
                <a:schemeClr val="tx2">
                  <a:lumMod val="60000"/>
                  <a:lumOff val="40000"/>
                </a:schemeClr>
              </a:buClr>
              <a:buSzPct val="70000"/>
              <a:buFont typeface="Wingdings" pitchFamily="2" charset="2"/>
              <a:buChar char="Ø"/>
            </a:pPr>
            <a:r>
              <a:rPr kumimoji="1" lang="en-US" sz="2500" dirty="0" smtClean="0"/>
              <a:t>Often homeless</a:t>
            </a:r>
          </a:p>
          <a:p>
            <a:pPr marL="342900" indent="-342900">
              <a:spcBef>
                <a:spcPct val="20000"/>
              </a:spcBef>
              <a:buClr>
                <a:schemeClr val="tx2">
                  <a:lumMod val="60000"/>
                  <a:lumOff val="40000"/>
                </a:schemeClr>
              </a:buClr>
              <a:buFont typeface="Courier New" pitchFamily="49" charset="0"/>
              <a:buChar char="o"/>
            </a:pPr>
            <a:endParaRPr lang="en-US" sz="2400"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sz="4000" dirty="0" smtClean="0">
                <a:latin typeface="Tahoma" pitchFamily="34" charset="0"/>
              </a:rPr>
              <a:t>Minnesota Department of </a:t>
            </a:r>
            <a:br>
              <a:rPr lang="en-US" sz="4000" dirty="0" smtClean="0">
                <a:latin typeface="Tahoma" pitchFamily="34" charset="0"/>
              </a:rPr>
            </a:br>
            <a:r>
              <a:rPr lang="en-US" sz="4000" dirty="0" smtClean="0">
                <a:latin typeface="Tahoma" pitchFamily="34" charset="0"/>
              </a:rPr>
              <a:t>Veterans Affairs – Veterans Homes</a:t>
            </a:r>
            <a:endParaRPr lang="en-US" dirty="0"/>
          </a:p>
        </p:txBody>
      </p:sp>
      <p:sp>
        <p:nvSpPr>
          <p:cNvPr id="4" name="Slide Number Placeholder 3"/>
          <p:cNvSpPr>
            <a:spLocks noGrp="1"/>
          </p:cNvSpPr>
          <p:nvPr>
            <p:ph type="sldNum" sz="quarter" idx="12"/>
          </p:nvPr>
        </p:nvSpPr>
        <p:spPr/>
        <p:txBody>
          <a:bodyPr/>
          <a:lstStyle/>
          <a:p>
            <a:fld id="{67F7F8B3-DBB0-4BFB-B01F-35937C069C62}" type="slidenum">
              <a:rPr lang="en-US" smtClean="0"/>
              <a:pPr/>
              <a:t>4</a:t>
            </a:fld>
            <a:endParaRPr lang="en-US" dirty="0"/>
          </a:p>
        </p:txBody>
      </p:sp>
      <p:pic>
        <p:nvPicPr>
          <p:cNvPr id="5" name="Picture 4" descr="CharterFishing.JPG"/>
          <p:cNvPicPr>
            <a:picLocks noChangeAspect="1"/>
          </p:cNvPicPr>
          <p:nvPr/>
        </p:nvPicPr>
        <p:blipFill>
          <a:blip r:embed="rId3" cstate="print">
            <a:lum bright="10000"/>
          </a:blip>
          <a:stretch>
            <a:fillRect/>
          </a:stretch>
        </p:blipFill>
        <p:spPr>
          <a:xfrm>
            <a:off x="5334000" y="2667000"/>
            <a:ext cx="3221736" cy="274190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919472"/>
          </a:xfrm>
        </p:spPr>
        <p:txBody>
          <a:bodyPr>
            <a:normAutofit fontScale="55000" lnSpcReduction="20000"/>
          </a:bodyPr>
          <a:lstStyle/>
          <a:p>
            <a:pPr>
              <a:buNone/>
            </a:pPr>
            <a:endParaRPr lang="en-US" sz="3400" b="1" dirty="0" smtClean="0"/>
          </a:p>
          <a:p>
            <a:pPr>
              <a:buNone/>
            </a:pPr>
            <a:r>
              <a:rPr lang="en-US" sz="3800" b="1" dirty="0" smtClean="0"/>
              <a:t>Focused on Quality Care for Minnesota’s Heroes</a:t>
            </a:r>
            <a:r>
              <a:rPr lang="en-US" sz="3400" b="1" dirty="0" smtClean="0"/>
              <a:t> </a:t>
            </a:r>
          </a:p>
          <a:p>
            <a:pPr>
              <a:buFont typeface="Wingdings" pitchFamily="2" charset="2"/>
              <a:buChar char="Ø"/>
            </a:pPr>
            <a:endParaRPr lang="en-US" sz="1800" dirty="0" smtClean="0"/>
          </a:p>
          <a:p>
            <a:pPr marL="566928" lvl="1" indent="-457200">
              <a:spcBef>
                <a:spcPts val="400"/>
              </a:spcBef>
              <a:buSzPct val="68000"/>
              <a:buNone/>
            </a:pPr>
            <a:r>
              <a:rPr lang="en-US" sz="3400" dirty="0" smtClean="0"/>
              <a:t>Person-Centered Care</a:t>
            </a:r>
          </a:p>
          <a:p>
            <a:pPr marL="836676" lvl="2" indent="-342900">
              <a:spcBef>
                <a:spcPct val="20000"/>
              </a:spcBef>
              <a:buClr>
                <a:schemeClr val="tx2">
                  <a:lumMod val="60000"/>
                  <a:lumOff val="40000"/>
                </a:schemeClr>
              </a:buClr>
              <a:buFont typeface="Wingdings" pitchFamily="2" charset="2"/>
              <a:buChar char="Ø"/>
            </a:pPr>
            <a:r>
              <a:rPr lang="en-US" sz="2500" dirty="0" smtClean="0"/>
              <a:t>National industry standard </a:t>
            </a:r>
          </a:p>
          <a:p>
            <a:pPr marL="836676" lvl="2" indent="-342900">
              <a:spcBef>
                <a:spcPct val="20000"/>
              </a:spcBef>
              <a:buClr>
                <a:schemeClr val="tx2">
                  <a:lumMod val="60000"/>
                  <a:lumOff val="40000"/>
                </a:schemeClr>
              </a:buClr>
              <a:buFont typeface="Wingdings" pitchFamily="2" charset="2"/>
              <a:buChar char="Ø"/>
            </a:pPr>
            <a:r>
              <a:rPr lang="en-US" sz="2500" dirty="0" smtClean="0"/>
              <a:t>Allows Residents and families to be involved </a:t>
            </a:r>
          </a:p>
          <a:p>
            <a:pPr marL="836676" lvl="2" indent="-342900">
              <a:spcBef>
                <a:spcPct val="20000"/>
              </a:spcBef>
              <a:buClr>
                <a:schemeClr val="tx2">
                  <a:lumMod val="60000"/>
                  <a:lumOff val="40000"/>
                </a:schemeClr>
              </a:buClr>
              <a:buNone/>
            </a:pPr>
            <a:r>
              <a:rPr lang="en-US" sz="2500" dirty="0" smtClean="0"/>
              <a:t>	in their care plans</a:t>
            </a:r>
          </a:p>
          <a:p>
            <a:pPr marL="566928" lvl="1" indent="-457200">
              <a:spcBef>
                <a:spcPts val="400"/>
              </a:spcBef>
              <a:buSzPct val="68000"/>
              <a:buNone/>
            </a:pPr>
            <a:endParaRPr lang="en-US" sz="3400" dirty="0" smtClean="0"/>
          </a:p>
          <a:p>
            <a:pPr marL="566928" lvl="1" indent="-457200">
              <a:spcBef>
                <a:spcPts val="400"/>
              </a:spcBef>
              <a:buSzPct val="68000"/>
              <a:buNone/>
            </a:pPr>
            <a:r>
              <a:rPr lang="en-US" sz="3400" dirty="0" smtClean="0"/>
              <a:t>“Pods” or “Communities” of Care</a:t>
            </a:r>
          </a:p>
          <a:p>
            <a:pPr marL="836676" lvl="2" indent="-342900">
              <a:spcBef>
                <a:spcPct val="20000"/>
              </a:spcBef>
              <a:buClr>
                <a:schemeClr val="tx2">
                  <a:lumMod val="60000"/>
                  <a:lumOff val="40000"/>
                </a:schemeClr>
              </a:buClr>
              <a:buFont typeface="Wingdings" pitchFamily="2" charset="2"/>
              <a:buChar char="Ø"/>
            </a:pPr>
            <a:r>
              <a:rPr lang="en-US" sz="2500" dirty="0" smtClean="0"/>
              <a:t>Fosters close relationship with caregivers </a:t>
            </a:r>
          </a:p>
          <a:p>
            <a:pPr marL="836676" lvl="2" indent="-342900">
              <a:spcBef>
                <a:spcPct val="20000"/>
              </a:spcBef>
              <a:buClr>
                <a:schemeClr val="tx2">
                  <a:lumMod val="60000"/>
                  <a:lumOff val="40000"/>
                </a:schemeClr>
              </a:buClr>
              <a:buNone/>
            </a:pPr>
            <a:r>
              <a:rPr lang="en-US" sz="2500" dirty="0" smtClean="0"/>
              <a:t>	and provides continuity of staff</a:t>
            </a:r>
          </a:p>
          <a:p>
            <a:pPr marL="836676" lvl="2" indent="-342900">
              <a:spcBef>
                <a:spcPct val="20000"/>
              </a:spcBef>
              <a:buClr>
                <a:schemeClr val="tx2">
                  <a:lumMod val="60000"/>
                  <a:lumOff val="40000"/>
                </a:schemeClr>
              </a:buClr>
              <a:buFont typeface="Wingdings" pitchFamily="2" charset="2"/>
              <a:buChar char="Ø"/>
            </a:pPr>
            <a:r>
              <a:rPr lang="en-US" sz="2500" dirty="0" smtClean="0"/>
              <a:t>Food is prepared and served in family setting</a:t>
            </a:r>
          </a:p>
          <a:p>
            <a:pPr marL="836676" lvl="2" indent="-342900">
              <a:spcBef>
                <a:spcPct val="20000"/>
              </a:spcBef>
              <a:buClr>
                <a:schemeClr val="tx2">
                  <a:lumMod val="60000"/>
                  <a:lumOff val="40000"/>
                </a:schemeClr>
              </a:buClr>
              <a:buFont typeface="Wingdings" pitchFamily="2" charset="2"/>
              <a:buChar char="Ø"/>
            </a:pPr>
            <a:r>
              <a:rPr lang="en-US" sz="2500" dirty="0" smtClean="0"/>
              <a:t>Home-like environment with “town center” </a:t>
            </a:r>
          </a:p>
          <a:p>
            <a:pPr marL="836676" lvl="2" indent="-342900">
              <a:spcBef>
                <a:spcPct val="20000"/>
              </a:spcBef>
              <a:buClr>
                <a:schemeClr val="tx2">
                  <a:lumMod val="60000"/>
                  <a:lumOff val="40000"/>
                </a:schemeClr>
              </a:buClr>
              <a:buNone/>
            </a:pPr>
            <a:r>
              <a:rPr lang="en-US" sz="2500" dirty="0" smtClean="0"/>
              <a:t>	</a:t>
            </a:r>
          </a:p>
          <a:p>
            <a:pPr marL="566928" lvl="1" indent="-457200">
              <a:spcBef>
                <a:spcPts val="400"/>
              </a:spcBef>
              <a:buSzPct val="68000"/>
              <a:buNone/>
            </a:pPr>
            <a:r>
              <a:rPr lang="en-US" sz="3400" dirty="0" smtClean="0"/>
              <a:t>Construction Update</a:t>
            </a:r>
          </a:p>
          <a:p>
            <a:pPr marL="836676" lvl="2" indent="-342900">
              <a:spcBef>
                <a:spcPct val="20000"/>
              </a:spcBef>
              <a:buClr>
                <a:schemeClr val="tx2">
                  <a:lumMod val="60000"/>
                  <a:lumOff val="40000"/>
                </a:schemeClr>
              </a:buClr>
              <a:buFont typeface="Wingdings" pitchFamily="2" charset="2"/>
              <a:buChar char="Ø"/>
            </a:pPr>
            <a:r>
              <a:rPr lang="en-US" sz="2500" dirty="0" smtClean="0"/>
              <a:t>Silver Bay</a:t>
            </a:r>
          </a:p>
          <a:p>
            <a:pPr marL="836676" lvl="2" indent="-342900">
              <a:spcBef>
                <a:spcPct val="20000"/>
              </a:spcBef>
              <a:buClr>
                <a:schemeClr val="tx2">
                  <a:lumMod val="60000"/>
                  <a:lumOff val="40000"/>
                </a:schemeClr>
              </a:buClr>
              <a:buFont typeface="Wingdings" pitchFamily="2" charset="2"/>
              <a:buChar char="Ø"/>
            </a:pPr>
            <a:r>
              <a:rPr lang="en-US" sz="2500" dirty="0" smtClean="0"/>
              <a:t>Fergus Falls</a:t>
            </a:r>
          </a:p>
          <a:p>
            <a:pPr marL="836676" lvl="2" indent="-342900">
              <a:spcBef>
                <a:spcPct val="20000"/>
              </a:spcBef>
              <a:buClr>
                <a:schemeClr val="tx2">
                  <a:lumMod val="60000"/>
                  <a:lumOff val="40000"/>
                </a:schemeClr>
              </a:buClr>
              <a:buFont typeface="Wingdings" pitchFamily="2" charset="2"/>
              <a:buChar char="Ø"/>
            </a:pPr>
            <a:r>
              <a:rPr lang="en-US" sz="2500" dirty="0" smtClean="0"/>
              <a:t>Minneapolis</a:t>
            </a:r>
          </a:p>
          <a:p>
            <a:pPr marL="836676" lvl="2" indent="-342900">
              <a:spcBef>
                <a:spcPct val="20000"/>
              </a:spcBef>
              <a:buClr>
                <a:schemeClr val="tx2">
                  <a:lumMod val="60000"/>
                  <a:lumOff val="40000"/>
                </a:schemeClr>
              </a:buClr>
              <a:buFont typeface="Wingdings" pitchFamily="2" charset="2"/>
              <a:buChar char="Ø"/>
            </a:pPr>
            <a:r>
              <a:rPr lang="en-US" sz="2500" dirty="0" smtClean="0"/>
              <a:t>Future vision for Hastings</a:t>
            </a:r>
          </a:p>
          <a:p>
            <a:pPr marL="342900" indent="-342900">
              <a:spcBef>
                <a:spcPct val="20000"/>
              </a:spcBef>
              <a:buClr>
                <a:schemeClr val="tx2">
                  <a:lumMod val="60000"/>
                  <a:lumOff val="40000"/>
                </a:schemeClr>
              </a:buClr>
              <a:buFont typeface="Courier New" pitchFamily="49" charset="0"/>
              <a:buChar char="o"/>
            </a:pPr>
            <a:endParaRPr lang="en-US" sz="2400"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sz="4000" dirty="0" smtClean="0">
                <a:latin typeface="Tahoma" pitchFamily="34" charset="0"/>
              </a:rPr>
              <a:t>Minnesota Department of </a:t>
            </a:r>
            <a:br>
              <a:rPr lang="en-US" sz="4000" dirty="0" smtClean="0">
                <a:latin typeface="Tahoma" pitchFamily="34" charset="0"/>
              </a:rPr>
            </a:br>
            <a:r>
              <a:rPr lang="en-US" sz="4000" dirty="0" smtClean="0">
                <a:latin typeface="Tahoma" pitchFamily="34" charset="0"/>
              </a:rPr>
              <a:t>Veterans Affairs – Veterans Homes</a:t>
            </a:r>
            <a:endParaRPr lang="en-US" dirty="0"/>
          </a:p>
        </p:txBody>
      </p:sp>
      <p:sp>
        <p:nvSpPr>
          <p:cNvPr id="4" name="Slide Number Placeholder 3"/>
          <p:cNvSpPr>
            <a:spLocks noGrp="1"/>
          </p:cNvSpPr>
          <p:nvPr>
            <p:ph type="sldNum" sz="quarter" idx="12"/>
          </p:nvPr>
        </p:nvSpPr>
        <p:spPr/>
        <p:txBody>
          <a:bodyPr/>
          <a:lstStyle/>
          <a:p>
            <a:fld id="{67F7F8B3-DBB0-4BFB-B01F-35937C069C62}" type="slidenum">
              <a:rPr lang="en-US" smtClean="0"/>
              <a:pPr/>
              <a:t>5</a:t>
            </a:fld>
            <a:endParaRPr lang="en-US"/>
          </a:p>
        </p:txBody>
      </p:sp>
      <p:pic>
        <p:nvPicPr>
          <p:cNvPr id="7" name="Picture 6" descr="Fergus Interior Rendering.JPG"/>
          <p:cNvPicPr>
            <a:picLocks noChangeAspect="1"/>
          </p:cNvPicPr>
          <p:nvPr/>
        </p:nvPicPr>
        <p:blipFill>
          <a:blip r:embed="rId3" cstate="print"/>
          <a:stretch>
            <a:fillRect/>
          </a:stretch>
        </p:blipFill>
        <p:spPr>
          <a:xfrm>
            <a:off x="3925824" y="5095972"/>
            <a:ext cx="4684776" cy="1457228"/>
          </a:xfrm>
          <a:prstGeom prst="rect">
            <a:avLst/>
          </a:prstGeom>
        </p:spPr>
      </p:pic>
      <p:pic>
        <p:nvPicPr>
          <p:cNvPr id="8" name="Picture 7" descr="Picture 003.jpg"/>
          <p:cNvPicPr>
            <a:picLocks noChangeAspect="1"/>
          </p:cNvPicPr>
          <p:nvPr/>
        </p:nvPicPr>
        <p:blipFill>
          <a:blip r:embed="rId4" cstate="print"/>
          <a:srcRect t="20721" r="13514"/>
          <a:stretch>
            <a:fillRect/>
          </a:stretch>
        </p:blipFill>
        <p:spPr>
          <a:xfrm>
            <a:off x="5486400" y="2895601"/>
            <a:ext cx="2819400" cy="1938338"/>
          </a:xfrm>
          <a:prstGeom prst="rect">
            <a:avLst/>
          </a:prstGeom>
          <a:ln>
            <a:noFill/>
          </a:ln>
          <a:effectLst>
            <a:outerShdw blurRad="292100" dist="139700" dir="2700000" algn="tl" rotWithShape="0">
              <a:srgbClr val="333333">
                <a:alpha val="65000"/>
              </a:srgbClr>
            </a:outerShdw>
          </a:effectLst>
        </p:spPr>
      </p:pic>
      <p:pic>
        <p:nvPicPr>
          <p:cNvPr id="9" name="Picture 8" descr="Picture 007.jpg"/>
          <p:cNvPicPr>
            <a:picLocks noChangeAspect="1"/>
          </p:cNvPicPr>
          <p:nvPr/>
        </p:nvPicPr>
        <p:blipFill>
          <a:blip r:embed="rId5" cstate="print"/>
          <a:srcRect l="9375" t="12500" b="4167"/>
          <a:stretch>
            <a:fillRect/>
          </a:stretch>
        </p:blipFill>
        <p:spPr>
          <a:xfrm rot="725870">
            <a:off x="7117158" y="1922137"/>
            <a:ext cx="1745412" cy="1203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49162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08855420"/>
              </p:ext>
            </p:extLst>
          </p:nvPr>
        </p:nvGraphicFramePr>
        <p:xfrm>
          <a:off x="762000" y="1524000"/>
          <a:ext cx="8077200" cy="4901184"/>
        </p:xfrm>
        <a:graphic>
          <a:graphicData uri="http://schemas.openxmlformats.org/drawingml/2006/table">
            <a:tbl>
              <a:tblPr firstRow="1" bandRow="1">
                <a:tableStyleId>{5C22544A-7EE6-4342-B048-85BDC9FD1C3A}</a:tableStyleId>
              </a:tblPr>
              <a:tblGrid>
                <a:gridCol w="4038600"/>
                <a:gridCol w="4038600"/>
              </a:tblGrid>
              <a:tr h="441960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endParaRPr kumimoji="0" lang="en-US" sz="2400" b="1" i="0" u="none" strike="noStrike" kern="0" cap="none" spc="0" normalizeH="0" baseline="0" noProof="0" dirty="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Minneapolis</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Established 1887</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341 skilled beds</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61 domiciliary beds</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18 buildings on 51 acres</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Private and semi-private rooms</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Administrator, Shelley Kendrick</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p:txBody>
          <a:bodyPr>
            <a:normAutofit fontScale="90000"/>
          </a:bodyPr>
          <a:lstStyle/>
          <a:p>
            <a:r>
              <a:rPr lang="en-US" sz="4000" dirty="0" smtClean="0">
                <a:solidFill>
                  <a:srgbClr val="1F497D"/>
                </a:solidFill>
                <a:latin typeface="Tahoma" pitchFamily="34" charset="0"/>
              </a:rPr>
              <a:t>Minnesota Department of </a:t>
            </a:r>
            <a:br>
              <a:rPr lang="en-US" sz="4000" dirty="0" smtClean="0">
                <a:solidFill>
                  <a:srgbClr val="1F497D"/>
                </a:solidFill>
                <a:latin typeface="Tahoma" pitchFamily="34" charset="0"/>
              </a:rPr>
            </a:br>
            <a:r>
              <a:rPr lang="en-US" sz="4000" dirty="0" smtClean="0">
                <a:solidFill>
                  <a:srgbClr val="1F497D"/>
                </a:solidFill>
                <a:latin typeface="Tahoma" pitchFamily="34" charset="0"/>
              </a:rPr>
              <a:t>Veterans Affairs – Veterans Homes</a:t>
            </a:r>
            <a:endParaRPr lang="en-US" dirty="0"/>
          </a:p>
        </p:txBody>
      </p:sp>
      <p:sp>
        <p:nvSpPr>
          <p:cNvPr id="6" name="Slide Number Placeholder 5"/>
          <p:cNvSpPr>
            <a:spLocks noGrp="1"/>
          </p:cNvSpPr>
          <p:nvPr>
            <p:ph type="sldNum" sz="quarter" idx="12"/>
          </p:nvPr>
        </p:nvSpPr>
        <p:spPr/>
        <p:txBody>
          <a:bodyPr/>
          <a:lstStyle/>
          <a:p>
            <a:fld id="{67F7F8B3-DBB0-4BFB-B01F-35937C069C62}" type="slidenum">
              <a:rPr lang="en-US" smtClean="0"/>
              <a:pPr/>
              <a:t>6</a:t>
            </a:fld>
            <a:endParaRPr lang="en-US" dirty="0"/>
          </a:p>
        </p:txBody>
      </p:sp>
      <p:pic>
        <p:nvPicPr>
          <p:cNvPr id="7" name="Picture 6" descr="Walkway and bulding.jpg"/>
          <p:cNvPicPr>
            <a:picLocks noChangeAspect="1"/>
          </p:cNvPicPr>
          <p:nvPr/>
        </p:nvPicPr>
        <p:blipFill>
          <a:blip r:embed="rId3" cstate="print">
            <a:lum bright="10000"/>
          </a:blip>
          <a:stretch>
            <a:fillRect/>
          </a:stretch>
        </p:blipFill>
        <p:spPr>
          <a:xfrm>
            <a:off x="381000" y="2286000"/>
            <a:ext cx="4038600" cy="3028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0" y="1524000"/>
            <a:ext cx="4038600" cy="4449763"/>
          </a:xfrm>
        </p:spPr>
        <p:txBody>
          <a:bodyPr>
            <a:normAutofit fontScale="92500"/>
          </a:bodyPr>
          <a:lstStyle/>
          <a:p>
            <a:pPr>
              <a:buClr>
                <a:schemeClr val="tx2">
                  <a:lumMod val="75000"/>
                </a:schemeClr>
              </a:buClr>
              <a:buFont typeface="Wingdings" pitchFamily="2" charset="2"/>
              <a:buChar char="Ø"/>
            </a:pPr>
            <a:r>
              <a:rPr lang="en-US" dirty="0" smtClean="0"/>
              <a:t>Hastings</a:t>
            </a:r>
          </a:p>
          <a:p>
            <a:pPr>
              <a:buClr>
                <a:schemeClr val="tx2">
                  <a:lumMod val="75000"/>
                </a:schemeClr>
              </a:buClr>
              <a:buFont typeface="Wingdings" pitchFamily="2" charset="2"/>
              <a:buChar char="Ø"/>
            </a:pPr>
            <a:r>
              <a:rPr lang="en-US" dirty="0" smtClean="0"/>
              <a:t>Established 1978</a:t>
            </a:r>
          </a:p>
          <a:p>
            <a:pPr>
              <a:buClr>
                <a:schemeClr val="tx2">
                  <a:lumMod val="75000"/>
                </a:schemeClr>
              </a:buClr>
              <a:buFont typeface="Wingdings" pitchFamily="2" charset="2"/>
              <a:buChar char="Ø"/>
            </a:pPr>
            <a:r>
              <a:rPr lang="en-US" dirty="0" smtClean="0"/>
              <a:t>200 domiciliary beds</a:t>
            </a:r>
          </a:p>
          <a:p>
            <a:pPr>
              <a:buClr>
                <a:schemeClr val="tx2">
                  <a:lumMod val="75000"/>
                </a:schemeClr>
              </a:buClr>
              <a:buFont typeface="Wingdings" pitchFamily="2" charset="2"/>
              <a:buChar char="Ø"/>
            </a:pPr>
            <a:r>
              <a:rPr lang="en-US" dirty="0" smtClean="0"/>
              <a:t>128 acre campus</a:t>
            </a:r>
          </a:p>
          <a:p>
            <a:pPr>
              <a:buClr>
                <a:schemeClr val="tx2">
                  <a:lumMod val="75000"/>
                </a:schemeClr>
              </a:buClr>
              <a:buFont typeface="Wingdings" pitchFamily="2" charset="2"/>
              <a:buChar char="Ø"/>
            </a:pPr>
            <a:r>
              <a:rPr lang="en-US" dirty="0" smtClean="0"/>
              <a:t>CD Counseling</a:t>
            </a:r>
          </a:p>
          <a:p>
            <a:pPr>
              <a:buClr>
                <a:schemeClr val="tx2">
                  <a:lumMod val="75000"/>
                </a:schemeClr>
              </a:buClr>
              <a:buFont typeface="Wingdings" pitchFamily="2" charset="2"/>
              <a:buChar char="Ø"/>
            </a:pPr>
            <a:r>
              <a:rPr lang="en-US" dirty="0" smtClean="0"/>
              <a:t>Vocational Rehab</a:t>
            </a:r>
          </a:p>
          <a:p>
            <a:pPr>
              <a:buClr>
                <a:schemeClr val="tx2">
                  <a:lumMod val="75000"/>
                </a:schemeClr>
              </a:buClr>
              <a:buFont typeface="Wingdings" pitchFamily="2" charset="2"/>
              <a:buChar char="Ø"/>
            </a:pPr>
            <a:r>
              <a:rPr lang="en-US" dirty="0" smtClean="0"/>
              <a:t>Wood Shop</a:t>
            </a:r>
          </a:p>
          <a:p>
            <a:pPr>
              <a:buClr>
                <a:schemeClr val="tx2">
                  <a:lumMod val="75000"/>
                </a:schemeClr>
              </a:buClr>
              <a:buFont typeface="Wingdings" pitchFamily="2" charset="2"/>
              <a:buChar char="Ø"/>
            </a:pPr>
            <a:r>
              <a:rPr lang="en-US" dirty="0" smtClean="0"/>
              <a:t>Interim Administrator Robin Gaustad</a:t>
            </a:r>
            <a:endParaRPr lang="en-US" dirty="0"/>
          </a:p>
        </p:txBody>
      </p:sp>
      <p:sp>
        <p:nvSpPr>
          <p:cNvPr id="4" name="Title 3"/>
          <p:cNvSpPr>
            <a:spLocks noGrp="1"/>
          </p:cNvSpPr>
          <p:nvPr>
            <p:ph type="title"/>
          </p:nvPr>
        </p:nvSpPr>
        <p:spPr/>
        <p:txBody>
          <a:bodyPr>
            <a:normAutofit fontScale="90000"/>
          </a:bodyPr>
          <a:lstStyle/>
          <a:p>
            <a:r>
              <a:rPr lang="en-US" sz="4000" dirty="0" smtClean="0">
                <a:solidFill>
                  <a:srgbClr val="1F497D"/>
                </a:solidFill>
                <a:latin typeface="Tahoma" pitchFamily="34" charset="0"/>
              </a:rPr>
              <a:t>Minnesota Department of </a:t>
            </a:r>
            <a:br>
              <a:rPr lang="en-US" sz="4000" dirty="0" smtClean="0">
                <a:solidFill>
                  <a:srgbClr val="1F497D"/>
                </a:solidFill>
                <a:latin typeface="Tahoma" pitchFamily="34" charset="0"/>
              </a:rPr>
            </a:br>
            <a:r>
              <a:rPr lang="en-US" sz="4000" dirty="0" smtClean="0">
                <a:solidFill>
                  <a:srgbClr val="1F497D"/>
                </a:solidFill>
                <a:latin typeface="Tahoma" pitchFamily="34" charset="0"/>
              </a:rPr>
              <a:t>Veterans Affairs – Veterans Homes</a:t>
            </a:r>
            <a:endParaRPr lang="en-US" dirty="0"/>
          </a:p>
        </p:txBody>
      </p:sp>
      <p:pic>
        <p:nvPicPr>
          <p:cNvPr id="5" name="Picture 6"/>
          <p:cNvPicPr>
            <a:picLocks noGrp="1" noChangeAspect="1" noChangeArrowheads="1"/>
          </p:cNvPicPr>
          <p:nvPr>
            <p:ph sz="half" idx="1"/>
          </p:nvPr>
        </p:nvPicPr>
        <p:blipFill>
          <a:blip r:embed="rId3" cstate="print"/>
          <a:srcRect/>
          <a:stretch>
            <a:fillRect/>
          </a:stretch>
        </p:blipFill>
        <p:spPr>
          <a:xfrm>
            <a:off x="304800" y="2057400"/>
            <a:ext cx="3898710" cy="2866699"/>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26CC3B6-0EAE-4A66-B20C-869545037D03}"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96621313"/>
              </p:ext>
            </p:extLst>
          </p:nvPr>
        </p:nvGraphicFramePr>
        <p:xfrm>
          <a:off x="457200" y="1481138"/>
          <a:ext cx="8229600" cy="4773168"/>
        </p:xfrm>
        <a:graphic>
          <a:graphicData uri="http://schemas.openxmlformats.org/drawingml/2006/table">
            <a:tbl>
              <a:tblPr firstRow="1" bandRow="1">
                <a:tableStyleId>{5C22544A-7EE6-4342-B048-85BDC9FD1C3A}</a:tableStyleId>
              </a:tblPr>
              <a:tblGrid>
                <a:gridCol w="4114800"/>
                <a:gridCol w="4114800"/>
              </a:tblGrid>
              <a:tr h="3852862">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600" b="0" i="0" u="none" strike="noStrike" kern="0" cap="none" spc="0" normalizeH="0" baseline="0" noProof="0" dirty="0" smtClean="0">
                          <a:ln>
                            <a:noFill/>
                          </a:ln>
                          <a:solidFill>
                            <a:srgbClr val="000000"/>
                          </a:solidFill>
                          <a:effectLst/>
                          <a:uLnTx/>
                          <a:uFillTx/>
                          <a:latin typeface="+mn-lt"/>
                          <a:ea typeface="+mn-ea"/>
                          <a:cs typeface="+mn-cs"/>
                        </a:rPr>
                        <a:t>Silver Bay</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600" b="0" i="0" u="none" strike="noStrike" kern="0" cap="none" spc="0" normalizeH="0" baseline="0" noProof="0" dirty="0" smtClean="0">
                          <a:ln>
                            <a:noFill/>
                          </a:ln>
                          <a:solidFill>
                            <a:srgbClr val="000000"/>
                          </a:solidFill>
                          <a:effectLst/>
                          <a:uLnTx/>
                          <a:uFillTx/>
                          <a:latin typeface="+mn-lt"/>
                          <a:ea typeface="+mn-ea"/>
                          <a:cs typeface="+mn-cs"/>
                        </a:rPr>
                        <a:t>Established 1991</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600" b="0" i="0" u="none" strike="noStrike" kern="0" cap="none" spc="0" normalizeH="0" baseline="0" noProof="0" dirty="0" smtClean="0">
                          <a:ln>
                            <a:noFill/>
                          </a:ln>
                          <a:solidFill>
                            <a:srgbClr val="000000"/>
                          </a:solidFill>
                          <a:effectLst/>
                          <a:uLnTx/>
                          <a:uFillTx/>
                          <a:latin typeface="+mn-lt"/>
                          <a:ea typeface="+mn-ea"/>
                          <a:cs typeface="+mn-cs"/>
                        </a:rPr>
                        <a:t>83 skilled beds</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600" b="0" i="0" u="none" strike="noStrike" kern="0" cap="none" spc="0" normalizeH="0" baseline="0" noProof="0" dirty="0" smtClean="0">
                          <a:ln>
                            <a:noFill/>
                          </a:ln>
                          <a:solidFill>
                            <a:srgbClr val="000000"/>
                          </a:solidFill>
                          <a:effectLst/>
                          <a:uLnTx/>
                          <a:uFillTx/>
                          <a:latin typeface="+mn-lt"/>
                          <a:ea typeface="+mn-ea"/>
                          <a:cs typeface="+mn-cs"/>
                        </a:rPr>
                        <a:t>Dementia unit (25 beds)</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600" b="0" i="0" u="none" strike="noStrike" kern="0" cap="none" spc="0" normalizeH="0" baseline="0" noProof="0" dirty="0" smtClean="0">
                          <a:ln>
                            <a:noFill/>
                          </a:ln>
                          <a:solidFill>
                            <a:srgbClr val="000000"/>
                          </a:solidFill>
                          <a:effectLst/>
                          <a:uLnTx/>
                          <a:uFillTx/>
                          <a:latin typeface="+mn-lt"/>
                          <a:ea typeface="+mn-ea"/>
                          <a:cs typeface="+mn-cs"/>
                        </a:rPr>
                        <a:t>50 miles N.E. of Duluth</a:t>
                      </a:r>
                    </a:p>
                    <a:p>
                      <a:pPr marL="342900" marR="0" lvl="0" indent="-342900" algn="l" defTabSz="914400" rtl="0" eaLnBrk="1" fontAlgn="base" latinLnBrk="0" hangingPunct="1">
                        <a:lnSpc>
                          <a:spcPct val="100000"/>
                        </a:lnSpc>
                        <a:spcBef>
                          <a:spcPct val="20000"/>
                        </a:spcBef>
                        <a:spcAft>
                          <a:spcPct val="0"/>
                        </a:spcAft>
                        <a:buClr>
                          <a:schemeClr val="tx2">
                            <a:lumMod val="75000"/>
                          </a:schemeClr>
                        </a:buClr>
                        <a:buSzTx/>
                        <a:buFont typeface="Wingdings" pitchFamily="2" charset="2"/>
                        <a:buChar char="Ø"/>
                        <a:tabLst/>
                        <a:defRPr/>
                      </a:pPr>
                      <a:r>
                        <a:rPr kumimoji="0" lang="en-US" sz="2600" b="0" i="0" u="none" strike="noStrike" kern="0" cap="none" spc="0" normalizeH="0" baseline="0" noProof="0" dirty="0" smtClean="0">
                          <a:ln>
                            <a:noFill/>
                          </a:ln>
                          <a:solidFill>
                            <a:srgbClr val="000000"/>
                          </a:solidFill>
                          <a:effectLst/>
                          <a:uLnTx/>
                          <a:uFillTx/>
                          <a:latin typeface="+mn-lt"/>
                          <a:ea typeface="+mn-ea"/>
                          <a:cs typeface="+mn-cs"/>
                        </a:rPr>
                        <a:t>Administrator, Carol Gilbertson</a:t>
                      </a:r>
                    </a:p>
                    <a:p>
                      <a:endParaRPr lang="en-US" dirty="0"/>
                    </a:p>
                  </a:txBody>
                  <a:tcPr>
                    <a:lnL w="12700" cmpd="sng">
                      <a:noFill/>
                    </a:lnL>
                    <a:noFill/>
                  </a:tcPr>
                </a:tc>
              </a:tr>
            </a:tbl>
          </a:graphicData>
        </a:graphic>
      </p:graphicFrame>
      <p:sp>
        <p:nvSpPr>
          <p:cNvPr id="3" name="Title 2"/>
          <p:cNvSpPr>
            <a:spLocks noGrp="1"/>
          </p:cNvSpPr>
          <p:nvPr>
            <p:ph type="title"/>
          </p:nvPr>
        </p:nvSpPr>
        <p:spPr/>
        <p:txBody>
          <a:bodyPr>
            <a:normAutofit fontScale="90000"/>
          </a:bodyPr>
          <a:lstStyle/>
          <a:p>
            <a:r>
              <a:rPr lang="en-US" sz="4000" dirty="0" smtClean="0">
                <a:solidFill>
                  <a:srgbClr val="1F497D"/>
                </a:solidFill>
                <a:latin typeface="Tahoma" pitchFamily="34" charset="0"/>
              </a:rPr>
              <a:t>Minnesota Department of </a:t>
            </a:r>
            <a:br>
              <a:rPr lang="en-US" sz="4000" dirty="0" smtClean="0">
                <a:solidFill>
                  <a:srgbClr val="1F497D"/>
                </a:solidFill>
                <a:latin typeface="Tahoma" pitchFamily="34" charset="0"/>
              </a:rPr>
            </a:br>
            <a:r>
              <a:rPr lang="en-US" sz="4000" dirty="0" smtClean="0">
                <a:solidFill>
                  <a:srgbClr val="1F497D"/>
                </a:solidFill>
                <a:latin typeface="Tahoma" pitchFamily="34" charset="0"/>
              </a:rPr>
              <a:t>Veterans Affairs – Veterans Homes</a:t>
            </a:r>
            <a:endParaRPr lang="en-US" dirty="0"/>
          </a:p>
        </p:txBody>
      </p:sp>
      <p:sp>
        <p:nvSpPr>
          <p:cNvPr id="6" name="Slide Number Placeholder 5"/>
          <p:cNvSpPr>
            <a:spLocks noGrp="1"/>
          </p:cNvSpPr>
          <p:nvPr>
            <p:ph type="sldNum" sz="quarter" idx="12"/>
          </p:nvPr>
        </p:nvSpPr>
        <p:spPr/>
        <p:txBody>
          <a:bodyPr/>
          <a:lstStyle/>
          <a:p>
            <a:fld id="{67F7F8B3-DBB0-4BFB-B01F-35937C069C62}" type="slidenum">
              <a:rPr lang="en-US" smtClean="0"/>
              <a:pPr/>
              <a:t>8</a:t>
            </a:fld>
            <a:endParaRPr lang="en-US" dirty="0"/>
          </a:p>
        </p:txBody>
      </p:sp>
      <p:pic>
        <p:nvPicPr>
          <p:cNvPr id="7" name="Picture 6" descr="overhead2.JPG"/>
          <p:cNvPicPr>
            <a:picLocks noChangeAspect="1"/>
          </p:cNvPicPr>
          <p:nvPr/>
        </p:nvPicPr>
        <p:blipFill>
          <a:blip r:embed="rId3" cstate="print">
            <a:lum bright="10000" contrast="20000"/>
          </a:blip>
          <a:stretch>
            <a:fillRect/>
          </a:stretch>
        </p:blipFill>
        <p:spPr>
          <a:xfrm>
            <a:off x="457200" y="1981200"/>
            <a:ext cx="3810000"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66800" y="3352800"/>
            <a:ext cx="7010400" cy="2578291"/>
          </a:xfrm>
        </p:spPr>
        <p:txBody>
          <a:bodyPr>
            <a:normAutofit/>
          </a:bodyPr>
          <a:lstStyle/>
          <a:p>
            <a:pPr>
              <a:buClr>
                <a:schemeClr val="tx2">
                  <a:lumMod val="75000"/>
                </a:schemeClr>
              </a:buClr>
              <a:buFont typeface="Wingdings" pitchFamily="2" charset="2"/>
              <a:buChar char="Ø"/>
            </a:pPr>
            <a:r>
              <a:rPr lang="en-US" dirty="0" smtClean="0"/>
              <a:t>Luverne</a:t>
            </a:r>
          </a:p>
          <a:p>
            <a:pPr>
              <a:buClr>
                <a:schemeClr val="tx2">
                  <a:lumMod val="75000"/>
                </a:schemeClr>
              </a:buClr>
              <a:buFont typeface="Wingdings" pitchFamily="2" charset="2"/>
              <a:buChar char="Ø"/>
            </a:pPr>
            <a:r>
              <a:rPr lang="en-US" dirty="0" smtClean="0"/>
              <a:t>Established 1994</a:t>
            </a:r>
          </a:p>
          <a:p>
            <a:pPr>
              <a:buClr>
                <a:schemeClr val="tx2">
                  <a:lumMod val="75000"/>
                </a:schemeClr>
              </a:buClr>
              <a:buFont typeface="Wingdings" pitchFamily="2" charset="2"/>
              <a:buChar char="Ø"/>
            </a:pPr>
            <a:r>
              <a:rPr lang="en-US" dirty="0" smtClean="0"/>
              <a:t>85 skilled beds</a:t>
            </a:r>
          </a:p>
          <a:p>
            <a:pPr>
              <a:buClr>
                <a:schemeClr val="tx2">
                  <a:lumMod val="75000"/>
                </a:schemeClr>
              </a:buClr>
              <a:buFont typeface="Wingdings" pitchFamily="2" charset="2"/>
              <a:buChar char="Ø"/>
            </a:pPr>
            <a:r>
              <a:rPr lang="en-US" dirty="0" smtClean="0"/>
              <a:t>Wander unit (dementia)</a:t>
            </a:r>
          </a:p>
          <a:p>
            <a:pPr>
              <a:buClr>
                <a:schemeClr val="tx2">
                  <a:lumMod val="75000"/>
                </a:schemeClr>
              </a:buClr>
              <a:buFont typeface="Wingdings" pitchFamily="2" charset="2"/>
              <a:buChar char="Ø"/>
            </a:pPr>
            <a:r>
              <a:rPr lang="en-US" dirty="0" smtClean="0"/>
              <a:t>Administrator, Michael Bond</a:t>
            </a:r>
          </a:p>
          <a:p>
            <a:endParaRPr lang="en-US" dirty="0"/>
          </a:p>
        </p:txBody>
      </p:sp>
      <p:sp>
        <p:nvSpPr>
          <p:cNvPr id="4" name="Title 3"/>
          <p:cNvSpPr>
            <a:spLocks noGrp="1"/>
          </p:cNvSpPr>
          <p:nvPr>
            <p:ph type="title"/>
          </p:nvPr>
        </p:nvSpPr>
        <p:spPr/>
        <p:txBody>
          <a:bodyPr>
            <a:normAutofit fontScale="90000"/>
          </a:bodyPr>
          <a:lstStyle/>
          <a:p>
            <a:r>
              <a:rPr lang="en-US" sz="4000" dirty="0" smtClean="0">
                <a:solidFill>
                  <a:srgbClr val="1F497D"/>
                </a:solidFill>
                <a:latin typeface="Tahoma" pitchFamily="34" charset="0"/>
              </a:rPr>
              <a:t>Minnesota Department of </a:t>
            </a:r>
            <a:br>
              <a:rPr lang="en-US" sz="4000" dirty="0" smtClean="0">
                <a:solidFill>
                  <a:srgbClr val="1F497D"/>
                </a:solidFill>
                <a:latin typeface="Tahoma" pitchFamily="34" charset="0"/>
              </a:rPr>
            </a:br>
            <a:r>
              <a:rPr lang="en-US" sz="4000" dirty="0" smtClean="0">
                <a:solidFill>
                  <a:srgbClr val="1F497D"/>
                </a:solidFill>
                <a:latin typeface="Tahoma" pitchFamily="34" charset="0"/>
              </a:rPr>
              <a:t>Veterans Affairs – Veterans Homes</a:t>
            </a:r>
            <a:endParaRPr lang="en-US" dirty="0"/>
          </a:p>
        </p:txBody>
      </p:sp>
      <p:pic>
        <p:nvPicPr>
          <p:cNvPr id="5" name="Content Placeholder 4"/>
          <p:cNvPicPr>
            <a:picLocks noGrp="1" noChangeAspect="1" noChangeArrowheads="1"/>
          </p:cNvPicPr>
          <p:nvPr>
            <p:ph sz="half" idx="1"/>
          </p:nvPr>
        </p:nvPicPr>
        <p:blipFill>
          <a:blip r:embed="rId3" cstate="print"/>
          <a:srcRect/>
          <a:stretch>
            <a:fillRect/>
          </a:stretch>
        </p:blipFill>
        <p:spPr>
          <a:xfrm>
            <a:off x="1066800" y="1481138"/>
            <a:ext cx="6934199" cy="1566862"/>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C26CC3B6-0EAE-4A66-B20C-869545037D03}"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2215</TotalTime>
  <Words>2028</Words>
  <Application>Microsoft Office PowerPoint</Application>
  <PresentationFormat>On-screen Show (4:3)</PresentationFormat>
  <Paragraphs>418</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Concourse</vt:lpstr>
      <vt:lpstr>Worksheet</vt:lpstr>
      <vt:lpstr>Minnesota Department of Veterans Affairs</vt:lpstr>
      <vt:lpstr>Minnesota Department of  Veterans Affairs</vt:lpstr>
      <vt:lpstr>Minnesota Department of  Veterans Affairs</vt:lpstr>
      <vt:lpstr>Minnesota Department of  Veterans Affairs – Veterans Homes</vt:lpstr>
      <vt:lpstr>Minnesota Department of  Veterans Affairs – Veterans Homes</vt:lpstr>
      <vt:lpstr>Minnesota Department of  Veterans Affairs – Veterans Homes</vt:lpstr>
      <vt:lpstr>Minnesota Department of  Veterans Affairs – Veterans Homes</vt:lpstr>
      <vt:lpstr>Minnesota Department of  Veterans Affairs – Veterans Homes</vt:lpstr>
      <vt:lpstr>Minnesota Department of  Veterans Affairs – Veterans Homes</vt:lpstr>
      <vt:lpstr>Minnesota Department of  Veterans Affairs – Veterans Homes</vt:lpstr>
      <vt:lpstr>Minnesota Department of  Veterans Affairs – Veterans Homes</vt:lpstr>
      <vt:lpstr>Minnesota Department of  Veterans Affairs – Programs &amp; Services</vt:lpstr>
      <vt:lpstr>Minnesota Department of  Veterans Affairs – Programs &amp; Services</vt:lpstr>
      <vt:lpstr>Minnesota Department of  Veterans Affairs – Programs &amp; Services</vt:lpstr>
      <vt:lpstr>Minnesota Department of  Veterans Affairs-Programs &amp; Services</vt:lpstr>
      <vt:lpstr>Minnesota Department of  Veterans Affairs – Programs &amp; Services</vt:lpstr>
      <vt:lpstr>Minnesota Department of  Veterans Affairs – Programs &amp; Services</vt:lpstr>
      <vt:lpstr>Minnesota Department of  Veterans Affairs – Programs &amp; Services</vt:lpstr>
      <vt:lpstr>Minnesota Department of  Veterans Affairs – Programs &amp; Services</vt:lpstr>
      <vt:lpstr>Minnesota Department of  Veterans Affairs – Programs &amp; Services</vt:lpstr>
      <vt:lpstr> Minnesota Department of Veterans Affairs Governor’s Recommendation </vt:lpstr>
      <vt:lpstr>Minnesota Department of Veterans Affairs Governor’s Recommendation</vt:lpstr>
      <vt:lpstr>Minnesota Department of Veterans Affairs Governor’s Recommendation </vt:lpstr>
      <vt:lpstr>Minnesota Department of Veterans Affairs Governor’s Recommendation</vt:lpstr>
      <vt:lpstr>Minnesota Department of Veterans Affairs Governor’s Recommendation</vt:lpstr>
      <vt:lpstr>Minnesota Department of Veterans Affairs Governor’s Recommendation</vt:lpstr>
      <vt:lpstr>Minnesota Department of Veterans Affairs Governor’s Recommendation</vt:lpstr>
      <vt:lpstr>Minnesota Department of Veterans Affairs Governor’s Recommendation</vt:lpstr>
      <vt:lpstr>Minnesota Department of Veterans Affairs Governor’s Recommendation</vt:lpstr>
      <vt:lpstr>Minnesota Department of Veterans Affairs Governor’s Recommendation</vt:lpstr>
      <vt:lpstr>Minnesota Department of Veterans Affairs Governor’s Recommendation</vt:lpstr>
      <vt:lpstr>Minnesota Department of Veterans Affairs Governor’s Recommendation</vt:lpstr>
      <vt:lpstr>Minnesota Department of Veterans Affairs Governor’s Recommendation</vt:lpstr>
      <vt:lpstr>“Dedicated to serving Minnesota Veterans and their families”</vt:lpstr>
    </vt:vector>
  </TitlesOfParts>
  <Company>Mn Dept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Department of Veterans Affairs</dc:title>
  <dc:creator>Christine Kiel</dc:creator>
  <cp:lastModifiedBy>Software Administration</cp:lastModifiedBy>
  <cp:revision>195</cp:revision>
  <cp:lastPrinted>2011-02-18T22:32:46Z</cp:lastPrinted>
  <dcterms:created xsi:type="dcterms:W3CDTF">2007-05-17T15:32:22Z</dcterms:created>
  <dcterms:modified xsi:type="dcterms:W3CDTF">2011-02-23T22:43:43Z</dcterms:modified>
</cp:coreProperties>
</file>