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17"/>
  </p:notesMasterIdLst>
  <p:sldIdLst>
    <p:sldId id="256" r:id="rId2"/>
    <p:sldId id="292" r:id="rId3"/>
    <p:sldId id="299" r:id="rId4"/>
    <p:sldId id="293" r:id="rId5"/>
    <p:sldId id="294" r:id="rId6"/>
    <p:sldId id="295" r:id="rId7"/>
    <p:sldId id="296" r:id="rId8"/>
    <p:sldId id="259" r:id="rId9"/>
    <p:sldId id="266" r:id="rId10"/>
    <p:sldId id="267" r:id="rId11"/>
    <p:sldId id="265" r:id="rId12"/>
    <p:sldId id="301" r:id="rId13"/>
    <p:sldId id="298" r:id="rId14"/>
    <p:sldId id="302" r:id="rId15"/>
    <p:sldId id="303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3372" autoAdjust="0"/>
  </p:normalViewPr>
  <p:slideViewPr>
    <p:cSldViewPr>
      <p:cViewPr varScale="1">
        <p:scale>
          <a:sx n="78" d="100"/>
          <a:sy n="78" d="100"/>
        </p:scale>
        <p:origin x="-2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filud03\Local%20Settings\Temporary%20Internet%20Files\Content.Outlook\BLF2N4MR\Budget%20Pres%20GF%20030211-Graph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1300" baseline="0"/>
              <a:t>General Fund Appropriations (Operating) by Fiscal Year </a:t>
            </a:r>
          </a:p>
        </c:rich>
      </c:tx>
      <c:layout/>
      <c:overlay val="1"/>
    </c:title>
    <c:plotArea>
      <c:layout/>
      <c:barChart>
        <c:barDir val="col"/>
        <c:grouping val="clustered"/>
        <c:ser>
          <c:idx val="1"/>
          <c:order val="0"/>
          <c:spPr>
            <a:solidFill>
              <a:schemeClr val="accent1">
                <a:lumMod val="75000"/>
              </a:schemeClr>
            </a:solidFill>
          </c:spPr>
          <c:dLbls>
            <c:showVal val="1"/>
          </c:dLbls>
          <c:cat>
            <c:numRef>
              <c:f>'Sheet1 (3)'!$B$2:$M$2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'Sheet1 (3)'!$B$3:$M$3</c:f>
              <c:numCache>
                <c:formatCode>_(* #,##0_);_(* \(#,##0\);_(* "-"_);_(@_)</c:formatCode>
                <c:ptCount val="12"/>
                <c:pt idx="0">
                  <c:v>25384</c:v>
                </c:pt>
                <c:pt idx="1">
                  <c:v>25877</c:v>
                </c:pt>
                <c:pt idx="2">
                  <c:v>25018</c:v>
                </c:pt>
                <c:pt idx="3">
                  <c:v>22654</c:v>
                </c:pt>
                <c:pt idx="4">
                  <c:v>20964</c:v>
                </c:pt>
                <c:pt idx="5">
                  <c:v>20690</c:v>
                </c:pt>
                <c:pt idx="6">
                  <c:v>20475</c:v>
                </c:pt>
                <c:pt idx="7">
                  <c:v>20364</c:v>
                </c:pt>
                <c:pt idx="8">
                  <c:v>20611</c:v>
                </c:pt>
                <c:pt idx="9">
                  <c:v>20545</c:v>
                </c:pt>
                <c:pt idx="10">
                  <c:v>19373</c:v>
                </c:pt>
                <c:pt idx="11">
                  <c:v>19139</c:v>
                </c:pt>
              </c:numCache>
            </c:numRef>
          </c:val>
        </c:ser>
        <c:axId val="71754880"/>
        <c:axId val="75845632"/>
      </c:barChart>
      <c:catAx>
        <c:axId val="71754880"/>
        <c:scaling>
          <c:orientation val="minMax"/>
        </c:scaling>
        <c:axPos val="b"/>
        <c:numFmt formatCode="General" sourceLinked="1"/>
        <c:tickLblPos val="nextTo"/>
        <c:crossAx val="75845632"/>
        <c:crosses val="autoZero"/>
        <c:auto val="1"/>
        <c:lblAlgn val="ctr"/>
        <c:lblOffset val="100"/>
      </c:catAx>
      <c:valAx>
        <c:axId val="75845632"/>
        <c:scaling>
          <c:orientation val="minMax"/>
        </c:scaling>
        <c:delete val="1"/>
        <c:axPos val="l"/>
        <c:numFmt formatCode="_(* #,##0_);_(* \(#,##0\);_(* &quot;-&quot;_);_(@_)" sourceLinked="1"/>
        <c:tickLblPos val="none"/>
        <c:crossAx val="71754880"/>
        <c:crosses val="autoZero"/>
        <c:crossBetween val="between"/>
      </c:valAx>
    </c:plotArea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v>Finance</c:v>
          </c:tx>
          <c:spPr>
            <a:solidFill>
              <a:schemeClr val="accent2">
                <a:lumMod val="60000"/>
                <a:lumOff val="40000"/>
              </a:schemeClr>
            </a:solidFill>
          </c:spPr>
          <c:cat>
            <c:numRef>
              <c:f>Sheet1!$C$2:$N$2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Sheet1!$C$3:$N$3</c:f>
              <c:numCache>
                <c:formatCode>#,##0.0</c:formatCode>
                <c:ptCount val="12"/>
                <c:pt idx="0">
                  <c:v>180.3</c:v>
                </c:pt>
                <c:pt idx="1">
                  <c:v>183.3</c:v>
                </c:pt>
                <c:pt idx="2">
                  <c:v>175.7</c:v>
                </c:pt>
                <c:pt idx="3">
                  <c:v>171.2</c:v>
                </c:pt>
                <c:pt idx="4">
                  <c:v>157</c:v>
                </c:pt>
                <c:pt idx="5">
                  <c:v>152.4</c:v>
                </c:pt>
                <c:pt idx="6">
                  <c:v>146.69999999999999</c:v>
                </c:pt>
                <c:pt idx="7">
                  <c:v>140.6</c:v>
                </c:pt>
                <c:pt idx="8">
                  <c:v>146.6</c:v>
                </c:pt>
              </c:numCache>
            </c:numRef>
          </c:val>
        </c:ser>
        <c:ser>
          <c:idx val="1"/>
          <c:order val="1"/>
          <c:tx>
            <c:v>DOER</c:v>
          </c:tx>
          <c:spPr>
            <a:solidFill>
              <a:schemeClr val="accent6">
                <a:lumMod val="60000"/>
                <a:lumOff val="40000"/>
              </a:schemeClr>
            </a:solidFill>
          </c:spPr>
          <c:cat>
            <c:numRef>
              <c:f>Sheet1!$C$2:$N$2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Sheet1!$C$4:$N$4</c:f>
              <c:numCache>
                <c:formatCode>#,##0.0</c:formatCode>
                <c:ptCount val="12"/>
                <c:pt idx="0">
                  <c:v>198.9</c:v>
                </c:pt>
                <c:pt idx="1">
                  <c:v>210.5</c:v>
                </c:pt>
                <c:pt idx="2">
                  <c:v>201.8</c:v>
                </c:pt>
                <c:pt idx="3">
                  <c:v>176.9</c:v>
                </c:pt>
                <c:pt idx="4">
                  <c:v>148.5</c:v>
                </c:pt>
                <c:pt idx="5">
                  <c:v>144.30000000000001</c:v>
                </c:pt>
                <c:pt idx="6">
                  <c:v>138.9</c:v>
                </c:pt>
                <c:pt idx="7">
                  <c:v>133.9</c:v>
                </c:pt>
                <c:pt idx="8">
                  <c:v>116.1</c:v>
                </c:pt>
              </c:numCache>
            </c:numRef>
          </c:val>
        </c:ser>
        <c:ser>
          <c:idx val="2"/>
          <c:order val="2"/>
          <c:tx>
            <c:v>MMB</c:v>
          </c:tx>
          <c:spPr>
            <a:solidFill>
              <a:srgbClr val="0070C0"/>
            </a:solidFill>
          </c:spPr>
          <c:cat>
            <c:numRef>
              <c:f>Sheet1!$C$2:$N$2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Sheet1!$C$6:$N$6</c:f>
              <c:numCache>
                <c:formatCode>#,##0.0</c:formatCode>
                <c:ptCount val="12"/>
                <c:pt idx="0">
                  <c:v>379.2</c:v>
                </c:pt>
                <c:pt idx="1">
                  <c:v>393.8</c:v>
                </c:pt>
                <c:pt idx="2">
                  <c:v>377.5</c:v>
                </c:pt>
                <c:pt idx="3">
                  <c:v>348.1</c:v>
                </c:pt>
                <c:pt idx="4">
                  <c:v>305.5</c:v>
                </c:pt>
                <c:pt idx="5">
                  <c:v>296.7</c:v>
                </c:pt>
                <c:pt idx="6">
                  <c:v>285.60000000000002</c:v>
                </c:pt>
                <c:pt idx="7">
                  <c:v>274.5</c:v>
                </c:pt>
                <c:pt idx="8">
                  <c:v>262.7</c:v>
                </c:pt>
                <c:pt idx="9">
                  <c:v>260.10000000000002</c:v>
                </c:pt>
                <c:pt idx="10">
                  <c:v>247</c:v>
                </c:pt>
                <c:pt idx="11">
                  <c:v>251.6</c:v>
                </c:pt>
              </c:numCache>
            </c:numRef>
          </c:val>
        </c:ser>
        <c:ser>
          <c:idx val="3"/>
          <c:order val="3"/>
          <c:tx>
            <c:v>SWIFT</c:v>
          </c:tx>
          <c:spPr>
            <a:solidFill>
              <a:srgbClr val="00B050"/>
            </a:solidFill>
          </c:spPr>
          <c:cat>
            <c:numRef>
              <c:f>Sheet1!$C$2:$N$2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Sheet1!$C$5:$N$5</c:f>
              <c:numCache>
                <c:formatCode>General</c:formatCode>
                <c:ptCount val="12"/>
                <c:pt idx="10" formatCode="#,##0.0">
                  <c:v>57</c:v>
                </c:pt>
                <c:pt idx="11" formatCode="#,##0.0">
                  <c:v>57</c:v>
                </c:pt>
              </c:numCache>
            </c:numRef>
          </c:val>
        </c:ser>
        <c:axId val="79202944"/>
        <c:axId val="79217024"/>
      </c:barChart>
      <c:catAx>
        <c:axId val="79202944"/>
        <c:scaling>
          <c:orientation val="minMax"/>
        </c:scaling>
        <c:axPos val="b"/>
        <c:numFmt formatCode="General" sourceLinked="1"/>
        <c:tickLblPos val="nextTo"/>
        <c:crossAx val="79217024"/>
        <c:crosses val="autoZero"/>
        <c:auto val="1"/>
        <c:lblAlgn val="ctr"/>
        <c:lblOffset val="100"/>
      </c:catAx>
      <c:valAx>
        <c:axId val="79217024"/>
        <c:scaling>
          <c:orientation val="minMax"/>
        </c:scaling>
        <c:axPos val="l"/>
        <c:majorGridlines/>
        <c:numFmt formatCode="#,##0.0" sourceLinked="1"/>
        <c:tickLblPos val="nextTo"/>
        <c:crossAx val="79202944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0.79484</cdr:x>
      <cdr:y>0.0198</cdr:y>
    </cdr:from>
    <cdr:to>
      <cdr:x>0.91871</cdr:x>
      <cdr:y>0.09901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67400" y="76200"/>
          <a:ext cx="914392" cy="3048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(Millions)</a:t>
          </a:r>
          <a:endParaRPr lang="en-US" sz="12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61" cy="464180"/>
          </a:xfrm>
          <a:prstGeom prst="rect">
            <a:avLst/>
          </a:prstGeom>
        </p:spPr>
        <p:txBody>
          <a:bodyPr vert="horz" lIns="93177" tIns="46588" rIns="93177" bIns="4658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34" y="0"/>
            <a:ext cx="3038161" cy="464180"/>
          </a:xfrm>
          <a:prstGeom prst="rect">
            <a:avLst/>
          </a:prstGeom>
        </p:spPr>
        <p:txBody>
          <a:bodyPr vert="horz" lIns="93177" tIns="46588" rIns="93177" bIns="4658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8A89D5-EC3E-496B-93B6-DE82ECA953E6}" type="datetimeFigureOut">
              <a:rPr lang="en-US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8" rIns="93177" bIns="46588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62" y="4416111"/>
            <a:ext cx="5607678" cy="4182419"/>
          </a:xfrm>
          <a:prstGeom prst="rect">
            <a:avLst/>
          </a:prstGeom>
        </p:spPr>
        <p:txBody>
          <a:bodyPr vert="horz" lIns="93177" tIns="46588" rIns="93177" bIns="4658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21"/>
            <a:ext cx="3038161" cy="464180"/>
          </a:xfrm>
          <a:prstGeom prst="rect">
            <a:avLst/>
          </a:prstGeom>
        </p:spPr>
        <p:txBody>
          <a:bodyPr vert="horz" lIns="93177" tIns="46588" rIns="93177" bIns="4658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34" y="8830621"/>
            <a:ext cx="3038161" cy="464180"/>
          </a:xfrm>
          <a:prstGeom prst="rect">
            <a:avLst/>
          </a:prstGeom>
        </p:spPr>
        <p:txBody>
          <a:bodyPr vert="horz" lIns="93177" tIns="46588" rIns="93177" bIns="4658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8989A6D-D2B6-4E27-8072-E550CAB1CF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989A6D-D2B6-4E27-8072-E550CAB1CFA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371F73-7796-490A-85B6-EDF96622BF8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371F73-7796-490A-85B6-EDF96622BF8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989A6D-D2B6-4E27-8072-E550CAB1CFA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DF31F9-DD58-46D6-8EF8-F8CF3BD9CD0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DF31F9-DD58-46D6-8EF8-F8CF3BD9CD0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989A6D-D2B6-4E27-8072-E550CAB1CFA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83B6FE-F15F-4D94-BCA3-E7DF661645E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Increase</a:t>
            </a:r>
            <a:r>
              <a:rPr lang="en-US" baseline="0" dirty="0" smtClean="0"/>
              <a:t> in 2001 was due to Finance merger with Treasurer’s office and the addition of 12 Treasurer’s office staff.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C06C5B-5FC8-4A15-AAC2-2ACC7090010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Increase</a:t>
            </a:r>
            <a:r>
              <a:rPr lang="en-US" baseline="0" dirty="0" smtClean="0"/>
              <a:t> in 2001 was due to Finance merger with Treasurer’s office and the addition of 12 Treasurer’s office staff.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65DBB3F-D49F-4781-9415-D25F34C3379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371F73-7796-490A-85B6-EDF96622BF8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371F73-7796-490A-85B6-EDF96622BF8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2A242B-0EBB-4225-AA00-8C290069A169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091A53-A7AF-4941-88F0-FDB0C0F4E1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30EED7-FC19-4410-BE1B-2F92F2115C39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1F8420-C567-4BF9-82E8-3987F0B75BA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8BCB42-486B-488C-9609-6A0FD74D5005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A6A1B4-71CD-4405-9F24-B4EB3B208C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1D217C-BBE8-48C1-9EE9-162D851CC885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335D4C-8E25-464A-B1A6-5070D5209F1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3F0211-195C-470D-89F1-9CB84253DE6C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E2491C-2EEE-4422-977F-1152C78C3F0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FB86B3-E552-4B2A-B73F-4BCADF47E73F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53EDD-91AC-4249-A714-AE559C5418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C751DE-4FA7-41CF-A338-D56334F73632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4B3E48-A6AB-450F-A8C4-32E35C510A0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8C4A93-3BBE-4F4D-85AC-0DF8257D99A5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8DCB8F-1F2F-42A3-A886-87D0FC60B39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31FA65-18A0-4AAB-9C8B-C5153D51CCE2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FE653E-B981-4CDB-820B-5B9B6622810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87D58D-5047-4202-973C-AA719EB1B3FE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67B33-ABC9-462C-B79F-D64556ED34E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AB64EA-3A73-4395-BC76-F98028B1A176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25A8255-D0FF-4EFC-8CCA-7936F40A14A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84AED08-426F-433C-AF76-C23E0A762A38}" type="datetimeFigureOut">
              <a:rPr lang="en-US" smtClean="0"/>
              <a:pPr>
                <a:defRPr/>
              </a:pPr>
              <a:t>3/7/2011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0A680183-A618-40C4-A6CE-54BBB3BE48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52600" y="1066800"/>
            <a:ext cx="5791200" cy="2438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733800"/>
            <a:ext cx="7315200" cy="28956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400" dirty="0" smtClean="0"/>
              <a:t>FY 2012-13 Biennial Budget Presentation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900" dirty="0" smtClean="0"/>
              <a:t>Jim Schowalter, Commissioner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9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200" dirty="0" smtClean="0"/>
              <a:t>March 8, 2011</a:t>
            </a:r>
          </a:p>
        </p:txBody>
      </p:sp>
      <p:pic>
        <p:nvPicPr>
          <p:cNvPr id="23556" name="Picture 4" descr="http://www.mmb.state.mn.us/images/stories/logos/mmb/logo-fin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1219200"/>
            <a:ext cx="5381625" cy="208597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381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dirty="0" smtClean="0">
                <a:solidFill>
                  <a:schemeClr val="tx2">
                    <a:satMod val="130000"/>
                  </a:schemeClr>
                </a:solidFill>
              </a:rPr>
              <a:t>FTEs have been reduced by 34 percent (127 FTEs) since 2000</a:t>
            </a:r>
          </a:p>
        </p:txBody>
      </p:sp>
      <p:pic>
        <p:nvPicPr>
          <p:cNvPr id="14340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0198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38200" y="4876800"/>
          <a:ext cx="7772400" cy="914400"/>
        </p:xfrm>
        <a:graphic>
          <a:graphicData uri="http://schemas.openxmlformats.org/drawingml/2006/table">
            <a:tbl>
              <a:tblPr/>
              <a:tblGrid>
                <a:gridCol w="2199984"/>
                <a:gridCol w="464368"/>
                <a:gridCol w="464368"/>
                <a:gridCol w="464368"/>
                <a:gridCol w="464368"/>
                <a:gridCol w="464368"/>
                <a:gridCol w="464368"/>
                <a:gridCol w="464368"/>
                <a:gridCol w="464368"/>
                <a:gridCol w="464368"/>
                <a:gridCol w="464368"/>
                <a:gridCol w="464368"/>
                <a:gridCol w="464368"/>
              </a:tblGrid>
              <a:tr h="155775"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77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Department of Finance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183.3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171.2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157.0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152.4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146.7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146.6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Department of Employee Relations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176.9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148.5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116.1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77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SWIFT Project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77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379.2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393.8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377.5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348.1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305.5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296.7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285.6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274.5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262.7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247.0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251.6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323850" y="1081087"/>
          <a:ext cx="8515350" cy="3719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5" name="Straight Connector 14"/>
          <p:cNvCxnSpPr/>
          <p:nvPr/>
        </p:nvCxnSpPr>
        <p:spPr>
          <a:xfrm>
            <a:off x="990600" y="1371600"/>
            <a:ext cx="7543800" cy="1066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90600" y="889778"/>
            <a:ext cx="749935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Agency Change Item</a:t>
            </a:r>
          </a:p>
        </p:txBody>
      </p:sp>
      <p:pic>
        <p:nvPicPr>
          <p:cNvPr id="4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0198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3000" y="1752600"/>
          <a:ext cx="7467601" cy="1747060"/>
        </p:xfrm>
        <a:graphic>
          <a:graphicData uri="http://schemas.openxmlformats.org/drawingml/2006/table">
            <a:tbl>
              <a:tblPr/>
              <a:tblGrid>
                <a:gridCol w="2666695"/>
                <a:gridCol w="1198079"/>
                <a:gridCol w="1198079"/>
                <a:gridCol w="1202374"/>
                <a:gridCol w="1202374"/>
              </a:tblGrid>
              <a:tr h="18856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baseline="0" dirty="0">
                          <a:solidFill>
                            <a:srgbClr val="0070C0"/>
                          </a:solidFill>
                          <a:latin typeface="Arial"/>
                        </a:rPr>
                        <a:t>Change item: Results Management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Fiscal Impact ($000s)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FY 2012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 2013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 2014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FY2015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General Fund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Expenditures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$250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$250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$250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$250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Revenues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Net Fiscal Impact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$250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$250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$250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$250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3892328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Creates a data driven process to ensure agencies are accountable for critical initiatives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0" y="4578128"/>
            <a:ext cx="6775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Collaborative effort of Governor’s Office, Admin, OET, and MMB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0600" y="5035328"/>
            <a:ext cx="740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Based on well-demonstrated efforts at many local units of government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90600" y="889778"/>
            <a:ext cx="749935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Agency Change Item</a:t>
            </a:r>
          </a:p>
        </p:txBody>
      </p:sp>
      <p:pic>
        <p:nvPicPr>
          <p:cNvPr id="4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0198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3000" y="1752600"/>
          <a:ext cx="7467601" cy="1747060"/>
        </p:xfrm>
        <a:graphic>
          <a:graphicData uri="http://schemas.openxmlformats.org/drawingml/2006/table">
            <a:tbl>
              <a:tblPr/>
              <a:tblGrid>
                <a:gridCol w="2666695"/>
                <a:gridCol w="1198079"/>
                <a:gridCol w="1198079"/>
                <a:gridCol w="1202374"/>
                <a:gridCol w="1202374"/>
              </a:tblGrid>
              <a:tr h="18856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baseline="0" dirty="0">
                          <a:solidFill>
                            <a:srgbClr val="0070C0"/>
                          </a:solidFill>
                          <a:latin typeface="Arial"/>
                        </a:rPr>
                        <a:t>Change item: Task Force on Small Agencies &amp; Boards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Fiscal Impact ($000s)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 2012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 2013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FY 2014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FY2015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General Fund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Expenditures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$50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Revenues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65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Net Fiscal Impact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$50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37338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Mission: to review the operations of the smallest state agencies, boards, and commissions.  The task force will accomplish that by: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4812268"/>
            <a:ext cx="6625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Reviewing the mission, services, and operations of each entity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0" y="5221069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Making recommendations on potential elimination, merger, or other changes to ensure adequate operational capacity and value to the public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600" y="44196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Identifying and describing the purpose of each entity with 10 or fewer FTE’s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90600" y="889778"/>
            <a:ext cx="749935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Agency Change Item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3000" y="1752600"/>
          <a:ext cx="7467600" cy="1747060"/>
        </p:xfrm>
        <a:graphic>
          <a:graphicData uri="http://schemas.openxmlformats.org/drawingml/2006/table">
            <a:tbl>
              <a:tblPr/>
              <a:tblGrid>
                <a:gridCol w="2666694"/>
                <a:gridCol w="1198079"/>
                <a:gridCol w="1198079"/>
                <a:gridCol w="1202374"/>
                <a:gridCol w="1202374"/>
              </a:tblGrid>
              <a:tr h="22167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baseline="0" dirty="0">
                          <a:solidFill>
                            <a:srgbClr val="0070C0"/>
                          </a:solidFill>
                          <a:latin typeface="Arial"/>
                        </a:rPr>
                        <a:t>Change item: Operating Budget Reduction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Fiscal Impact ($000s)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FY 2012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 2013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 2014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FY2015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General Fund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Expenditures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($957)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$957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$957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$957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Revenues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Net Fiscal Impact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($957)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($957)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($957)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($957)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0198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66800" y="3804460"/>
            <a:ext cx="7292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5% cut, equates to elimination of 11 FTE’s through layoff and attrition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4261660"/>
            <a:ext cx="4740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All areas of the department will be impacted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90600" y="889778"/>
            <a:ext cx="7499350" cy="563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Agency Change Item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3000" y="1752600"/>
          <a:ext cx="7467600" cy="1747060"/>
        </p:xfrm>
        <a:graphic>
          <a:graphicData uri="http://schemas.openxmlformats.org/drawingml/2006/table">
            <a:tbl>
              <a:tblPr/>
              <a:tblGrid>
                <a:gridCol w="2666694"/>
                <a:gridCol w="1198079"/>
                <a:gridCol w="1198079"/>
                <a:gridCol w="1202374"/>
                <a:gridCol w="1202374"/>
              </a:tblGrid>
              <a:tr h="2216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baseline="0" dirty="0">
                          <a:solidFill>
                            <a:srgbClr val="0070C0"/>
                          </a:solidFill>
                          <a:latin typeface="Arial"/>
                        </a:rPr>
                        <a:t>Change item: Statewide Systems Billing Authority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Fiscal Impact ($000s)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 2012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 2013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FY 2014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FY2015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Other Fund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Expenditures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$2,480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$2,480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    Revenues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$2,480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$2,480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7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Net Fiscal Impact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$2,480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$2,480 </a:t>
                      </a:r>
                    </a:p>
                  </a:txBody>
                  <a:tcPr marL="5740" marR="5740" marT="5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0198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66800" y="3804460"/>
            <a:ext cx="6022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Increase billing authority by 33%, to a total of $10 million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1" y="426166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Needed to support the expected increase in operating costs of statewide systems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52600" y="838200"/>
            <a:ext cx="5791200" cy="24384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05200"/>
            <a:ext cx="7086600" cy="3352800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400" dirty="0" smtClean="0"/>
              <a:t>Thank You!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400" dirty="0" smtClean="0"/>
              <a:t>FY 2012-13 Biennial Budget Presentation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900" dirty="0" smtClean="0"/>
              <a:t>Jim Schowalter, Commissioner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9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200" dirty="0" smtClean="0"/>
              <a:t>March 8, 2011</a:t>
            </a:r>
          </a:p>
        </p:txBody>
      </p:sp>
      <p:pic>
        <p:nvPicPr>
          <p:cNvPr id="23556" name="Picture 4" descr="http://www.mmb.state.mn.us/images/stories/logos/mmb/logo-fin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990600"/>
            <a:ext cx="5381625" cy="208597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oc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8999" y="3404680"/>
            <a:ext cx="5715001" cy="3453320"/>
          </a:xfrm>
          <a:prstGeom prst="rect">
            <a:avLst/>
          </a:prstGeom>
        </p:spPr>
      </p:pic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7467600" cy="3810000"/>
          </a:xfrm>
          <a:ln w="3175"/>
        </p:spPr>
        <p:txBody>
          <a:bodyPr>
            <a:normAutofit/>
          </a:bodyPr>
          <a:lstStyle/>
          <a:p>
            <a:pPr marL="0" indent="0"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dirty="0" smtClean="0"/>
              <a:t>MMB’s mission is to increase state government’s capacity to manage and utilize financial, human, information and analytical resources to ensure exceptional service and value for Minnesota’s citizens.</a:t>
            </a:r>
          </a:p>
          <a:p>
            <a:pPr marL="640080" lvl="1" indent="-237744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</p:txBody>
      </p:sp>
      <p:pic>
        <p:nvPicPr>
          <p:cNvPr id="10244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0960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0960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1219200"/>
          <a:ext cx="7772400" cy="4419598"/>
        </p:xfrm>
        <a:graphic>
          <a:graphicData uri="http://schemas.openxmlformats.org/drawingml/2006/table">
            <a:tbl>
              <a:tblPr/>
              <a:tblGrid>
                <a:gridCol w="2527701"/>
                <a:gridCol w="772043"/>
                <a:gridCol w="1636881"/>
                <a:gridCol w="1618322"/>
                <a:gridCol w="1217453"/>
              </a:tblGrid>
              <a:tr h="62600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Division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FTEs 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General Fund Spending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Other Funds Spending 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Total Spending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62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Accounting Services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44.7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$3.8M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0.3M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$4.1M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9362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Budget Services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22.8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3.7M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3.7M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62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Economic Analysis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4.0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$.5M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$.5M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9362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Information Systems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43.4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3.6M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$6.7M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10.3M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62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Treasury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14.0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$1.9M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$1.9M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9362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Management Analysis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15.4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$.3M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$2M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2.3M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62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Human Resource Mgmt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29.1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2.3M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$.6M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$2.9M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9362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Labor Relations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8.0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$.8M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$0.3M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1.1M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62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Agency Administration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22.9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$3.7M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$3.7M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9362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Employee Insurance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47.3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773.8M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773.8M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87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 Total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251.6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20.6M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783.7M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804.4M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81877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62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SWIFT Project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57.0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$0 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$45.3M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$45.3M</a:t>
                      </a:r>
                    </a:p>
                  </a:txBody>
                  <a:tcPr marL="8742" marR="8742" marT="87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5400" y="457200"/>
            <a:ext cx="6718300" cy="7921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>Minnesota Management &amp; Budget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" y="685800"/>
            <a:ext cx="85725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4050" y="609600"/>
            <a:ext cx="173355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0960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Arrow Connector 4"/>
          <p:cNvCxnSpPr>
            <a:stCxn id="9" idx="1"/>
          </p:cNvCxnSpPr>
          <p:nvPr/>
        </p:nvCxnSpPr>
        <p:spPr>
          <a:xfrm rot="10800000" flipV="1">
            <a:off x="3276600" y="1540876"/>
            <a:ext cx="1066800" cy="2879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343400" y="1371600"/>
            <a:ext cx="34772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Economic Forecasts and Updates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 flipV="1">
            <a:off x="3200400" y="2590799"/>
            <a:ext cx="1219200" cy="1126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91000" y="2286000"/>
            <a:ext cx="13671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10 Websites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18" name="Straight Arrow Connector 17"/>
          <p:cNvCxnSpPr>
            <a:stCxn id="19" idx="1"/>
          </p:cNvCxnSpPr>
          <p:nvPr/>
        </p:nvCxnSpPr>
        <p:spPr>
          <a:xfrm rot="10800000" flipV="1">
            <a:off x="3352800" y="3510408"/>
            <a:ext cx="1905000" cy="985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257800" y="2971800"/>
            <a:ext cx="15367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SEMA4, 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SWIFT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MAPS, 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IA Warehouse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rot="10800000" flipV="1">
            <a:off x="3276600" y="4876800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62400" y="4419600"/>
            <a:ext cx="49648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Statewide financial code of conduct enforcement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Agency audit monitoring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Agency training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3276600" y="5791200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648200" y="5605046"/>
            <a:ext cx="36872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Statewide organizational consulting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19" grpId="0"/>
      <p:bldP spid="22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2225" y="838200"/>
            <a:ext cx="40671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5" name="Straight Arrow Connector 34"/>
          <p:cNvCxnSpPr/>
          <p:nvPr/>
        </p:nvCxnSpPr>
        <p:spPr>
          <a:xfrm>
            <a:off x="1676400" y="1447800"/>
            <a:ext cx="1295403" cy="914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52400" y="914400"/>
            <a:ext cx="20072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G.O. and other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bond management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1752600" y="3429000"/>
            <a:ext cx="1143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52400" y="3048000"/>
            <a:ext cx="17251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Statewide cash 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management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46" name="Straight Arrow Connector 45"/>
          <p:cNvCxnSpPr>
            <a:stCxn id="47" idx="1"/>
          </p:cNvCxnSpPr>
          <p:nvPr/>
        </p:nvCxnSpPr>
        <p:spPr>
          <a:xfrm rot="10800000" flipV="1">
            <a:off x="6248400" y="5368498"/>
            <a:ext cx="533400" cy="1179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781800" y="4953000"/>
            <a:ext cx="22140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New Accounting &amp; 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Procurement system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- launches 7/1/2011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49" name="Straight Arrow Connector 48"/>
          <p:cNvCxnSpPr>
            <a:stCxn id="50" idx="1"/>
          </p:cNvCxnSpPr>
          <p:nvPr/>
        </p:nvCxnSpPr>
        <p:spPr>
          <a:xfrm rot="10800000" flipV="1">
            <a:off x="6248400" y="4073098"/>
            <a:ext cx="609600" cy="4227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858000" y="3657600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State payroll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Processing – over 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50,000 every 2 weeks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rot="10800000" flipV="1">
            <a:off x="6324600" y="3200400"/>
            <a:ext cx="1066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458265" y="2438400"/>
            <a:ext cx="26857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State General Accounting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Comprehensive Annual 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Financial Report (CAFR)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 rot="10800000" flipV="1">
            <a:off x="6248400" y="1676400"/>
            <a:ext cx="1447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781800" y="1143000"/>
            <a:ext cx="2098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State agency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accounting support</a:t>
            </a:r>
            <a:endParaRPr lang="en-US" sz="1600" b="1" dirty="0">
              <a:solidFill>
                <a:srgbClr val="0070C0"/>
              </a:solidFill>
            </a:endParaRPr>
          </a:p>
        </p:txBody>
      </p:sp>
      <p:pic>
        <p:nvPicPr>
          <p:cNvPr id="24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0198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0" y="1981200"/>
            <a:ext cx="2372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Compliance with 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SEC &amp; IRS regulations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209800" y="2286000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676400" y="5181600"/>
            <a:ext cx="2601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Manage 600 accounts at 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banks across the state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rot="5400000" flipH="1" flipV="1">
            <a:off x="2781300" y="44577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61521" y="4191000"/>
            <a:ext cx="29674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Process 4 million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Checks (warrants) each year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2362200" y="3733800"/>
            <a:ext cx="838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2" grpId="0"/>
      <p:bldP spid="47" grpId="0"/>
      <p:bldP spid="50" grpId="0"/>
      <p:bldP spid="56" grpId="0"/>
      <p:bldP spid="60" grpId="0"/>
      <p:bldP spid="17" grpId="0"/>
      <p:bldP spid="29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066800"/>
            <a:ext cx="583882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Arrow Connector 3"/>
          <p:cNvCxnSpPr/>
          <p:nvPr/>
        </p:nvCxnSpPr>
        <p:spPr>
          <a:xfrm rot="16200000" flipH="1">
            <a:off x="1066800" y="1600200"/>
            <a:ext cx="1371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V="1">
            <a:off x="2654380" y="4965621"/>
            <a:ext cx="634425" cy="3043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V="1">
            <a:off x="4381898" y="3085702"/>
            <a:ext cx="608804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 flipV="1">
            <a:off x="7162800" y="20574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>
            <a:off x="6858000" y="2895600"/>
            <a:ext cx="914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76200" y="3048000"/>
            <a:ext cx="208531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SEGIP – Healthcare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Insurance for all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branches of state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government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381000"/>
            <a:ext cx="4009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State HR policies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Employee and Applicant Systems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Compliance with state and federal laws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" y="5435025"/>
            <a:ext cx="57903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Compliance with state and federal diversity requirements 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Long term workforce strategy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0" y="3417786"/>
            <a:ext cx="338906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Labor contract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negotiations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Arbitrations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Grievance consultation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Statewide disaster preparedness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96200" y="1752600"/>
            <a:ext cx="13933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Fiscal Notes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770764" y="3207603"/>
            <a:ext cx="14494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Governor’s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budget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development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600200" y="3810000"/>
            <a:ext cx="457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6200000" flipV="1">
            <a:off x="6591301" y="4076700"/>
            <a:ext cx="1066801" cy="533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268610" y="4825425"/>
            <a:ext cx="2722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Quarterly reporting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On federal ARRA program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rot="5400000">
            <a:off x="6819900" y="1562100"/>
            <a:ext cx="1066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467600" y="939225"/>
            <a:ext cx="15776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Agency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fiscal analysis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27" name="Straight Arrow Connector 26"/>
          <p:cNvCxnSpPr>
            <a:stCxn id="29" idx="1"/>
          </p:cNvCxnSpPr>
          <p:nvPr/>
        </p:nvCxnSpPr>
        <p:spPr>
          <a:xfrm rot="10800000" flipV="1">
            <a:off x="7086600" y="2806988"/>
            <a:ext cx="526212" cy="12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612812" y="2514600"/>
            <a:ext cx="1531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Legislative 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fiscal support</a:t>
            </a:r>
            <a:endParaRPr lang="en-US" sz="1600" b="1" dirty="0">
              <a:solidFill>
                <a:srgbClr val="0070C0"/>
              </a:solidFill>
            </a:endParaRPr>
          </a:p>
        </p:txBody>
      </p:sp>
      <p:pic>
        <p:nvPicPr>
          <p:cNvPr id="41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0960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7" grpId="0"/>
      <p:bldP spid="19" grpId="0"/>
      <p:bldP spid="20" grpId="0"/>
      <p:bldP spid="21" grpId="0"/>
      <p:bldP spid="24" grpId="0"/>
      <p:bldP spid="37" grpId="0"/>
      <p:bldP spid="32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435100" y="427038"/>
            <a:ext cx="7499350" cy="7921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What We Do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001000" cy="4525963"/>
          </a:xfrm>
        </p:spPr>
        <p:txBody>
          <a:bodyPr>
            <a:no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Manage the state’s $59.8 billion biennial budget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Manage 4.9 million expenditure transactions every year, 1.1 million cash deposits and 1.2 million payments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Manage statewide banking operations daily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Coordinate &amp; analyze 1,000 fiscal notes each year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Conduct bond sales, with $5.7 billion in outstanding general obligation debt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Negotiate 9 bargaining agreements &amp; operate 2 compensation plans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Manage insurance </a:t>
            </a:r>
            <a:r>
              <a:rPr lang="en-US" sz="2000" smtClean="0"/>
              <a:t>benefits for 120,000 </a:t>
            </a:r>
            <a:r>
              <a:rPr lang="en-US" sz="2000" dirty="0" smtClean="0"/>
              <a:t>individuals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Process nearly 90,000 applicant resumes every year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Pay over 50,000 employees from all three branches of state government and MnSCU every two weeks</a:t>
            </a:r>
            <a:endParaRPr lang="fr-FR" sz="2000" dirty="0" smtClean="0"/>
          </a:p>
        </p:txBody>
      </p:sp>
      <p:pic>
        <p:nvPicPr>
          <p:cNvPr id="12292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0198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047750" y="457200"/>
            <a:ext cx="794385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500" dirty="0" smtClean="0">
                <a:solidFill>
                  <a:schemeClr val="tx2">
                    <a:satMod val="130000"/>
                  </a:schemeClr>
                </a:solidFill>
              </a:rPr>
              <a:t>Since 2000, appropriations have been reduced by 25 percent</a:t>
            </a:r>
          </a:p>
        </p:txBody>
      </p:sp>
      <p:pic>
        <p:nvPicPr>
          <p:cNvPr id="13316" name="Picture 5" descr="http://insidefinance.state.mn.us/artwork/logos/logo_mmb_sma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019800"/>
            <a:ext cx="1774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hart 5"/>
          <p:cNvGraphicFramePr/>
          <p:nvPr/>
        </p:nvGraphicFramePr>
        <p:xfrm>
          <a:off x="1219200" y="1828800"/>
          <a:ext cx="7381874" cy="3848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3318</TotalTime>
  <Words>941</Words>
  <Application>Microsoft Office PowerPoint</Application>
  <PresentationFormat>On-screen Show (4:3)</PresentationFormat>
  <Paragraphs>315</Paragraphs>
  <Slides>15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Slide 1</vt:lpstr>
      <vt:lpstr>Slide 2</vt:lpstr>
      <vt:lpstr>Minnesota Management &amp; Budget</vt:lpstr>
      <vt:lpstr>Slide 4</vt:lpstr>
      <vt:lpstr>Slide 5</vt:lpstr>
      <vt:lpstr>Slide 6</vt:lpstr>
      <vt:lpstr>Slide 7</vt:lpstr>
      <vt:lpstr>What We Do</vt:lpstr>
      <vt:lpstr>Since 2000, appropriations have been reduced by 25 percent</vt:lpstr>
      <vt:lpstr>FTEs have been reduced by 34 percent (127 FTEs) since 2000</vt:lpstr>
      <vt:lpstr>Agency Change Item</vt:lpstr>
      <vt:lpstr>Agency Change Item</vt:lpstr>
      <vt:lpstr>Agency Change Item</vt:lpstr>
      <vt:lpstr>Agency Change Item</vt:lpstr>
      <vt:lpstr>Slide 15</vt:lpstr>
    </vt:vector>
  </TitlesOfParts>
  <Company>Department of Finance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Minnesota Management &amp; Budget</dc:title>
  <dc:creator>Administrator</dc:creator>
  <cp:lastModifiedBy>Software Administration</cp:lastModifiedBy>
  <cp:revision>219</cp:revision>
  <dcterms:created xsi:type="dcterms:W3CDTF">2008-11-19T17:30:39Z</dcterms:created>
  <dcterms:modified xsi:type="dcterms:W3CDTF">2011-03-07T22:06:50Z</dcterms:modified>
</cp:coreProperties>
</file>