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7" r:id="rId5"/>
    <p:sldId id="296" r:id="rId6"/>
    <p:sldId id="259" r:id="rId7"/>
    <p:sldId id="285" r:id="rId8"/>
    <p:sldId id="266" r:id="rId9"/>
    <p:sldId id="268" r:id="rId10"/>
    <p:sldId id="295" r:id="rId11"/>
    <p:sldId id="272" r:id="rId12"/>
    <p:sldId id="274" r:id="rId13"/>
    <p:sldId id="293" r:id="rId14"/>
    <p:sldId id="287" r:id="rId15"/>
    <p:sldId id="294" r:id="rId16"/>
    <p:sldId id="289" r:id="rId17"/>
    <p:sldId id="276" r:id="rId18"/>
    <p:sldId id="291" r:id="rId19"/>
    <p:sldId id="292" r:id="rId20"/>
    <p:sldId id="299" r:id="rId21"/>
    <p:sldId id="297" r:id="rId22"/>
    <p:sldId id="282"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AA022-12C9-B653-B4A8-DFFE30E251FB}" v="312" dt="2023-01-18T13:27:06.002"/>
    <p1510:client id="{1E55294F-1FCB-5B01-F8F7-DC5B9500699E}" v="55" dt="2023-01-18T20:44:09.274"/>
    <p1510:client id="{3DDA8CF6-1C64-DFD8-65A9-710FF2323B19}" v="374" dt="2023-01-17T04:22:30.178"/>
    <p1510:client id="{7A01C98C-7AAC-6B6F-D846-132E1EEF3887}" v="374" dt="2023-01-18T17:03:05.272"/>
    <p1510:client id="{7A3C52CA-C4AE-6699-8529-B845458B5C38}" v="156" dt="2023-01-17T17:49:14.326"/>
    <p1510:client id="{7BF83F42-D08F-DCEF-2BC7-16A657368C4A}" v="241" dt="2023-01-16T22:40:23.773"/>
    <p1510:client id="{98F46BB5-1D38-BE68-2631-8B28650CC176}" v="58" dt="2023-01-18T20:48:33.219"/>
    <p1510:client id="{D23E501D-0D27-0AC2-CCE0-BDFCB508A8C1}" v="37" dt="2023-01-18T02:56:34.641"/>
    <p1510:client id="{E0FC606E-73AB-B6CF-F49B-23C5A7FECD35}" v="41" dt="2023-01-17T21:49:57.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79" autoAdjust="0"/>
  </p:normalViewPr>
  <p:slideViewPr>
    <p:cSldViewPr snapToGrid="0">
      <p:cViewPr>
        <p:scale>
          <a:sx n="70" d="100"/>
          <a:sy n="70" d="100"/>
        </p:scale>
        <p:origin x="1180" y="-6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CA49502-751B-4535-BB28-C59F035E6E58}" type="datetimeFigureOut">
              <a:rPr lang="en-US" smtClean="0"/>
              <a:t>1/18/2023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DDE9507-3083-4CE9-99D2-67D0066290D8}" type="slidenum">
              <a:rPr lang="en-US" smtClean="0"/>
              <a:t>‹#›</a:t>
            </a:fld>
            <a:endParaRPr lang="en-US"/>
          </a:p>
        </p:txBody>
      </p:sp>
    </p:spTree>
    <p:extLst>
      <p:ext uri="{BB962C8B-B14F-4D97-AF65-F5344CB8AC3E}">
        <p14:creationId xmlns:p14="http://schemas.microsoft.com/office/powerpoint/2010/main" val="89712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33764F-81F0-4C91-B383-E644348A83D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697423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10</a:t>
            </a:fld>
            <a:endParaRPr lang="en-US"/>
          </a:p>
        </p:txBody>
      </p:sp>
    </p:spTree>
    <p:extLst>
      <p:ext uri="{BB962C8B-B14F-4D97-AF65-F5344CB8AC3E}">
        <p14:creationId xmlns:p14="http://schemas.microsoft.com/office/powerpoint/2010/main" val="3321492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127813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680491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849530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14</a:t>
            </a:fld>
            <a:endParaRPr lang="en-US"/>
          </a:p>
        </p:txBody>
      </p:sp>
    </p:spTree>
    <p:extLst>
      <p:ext uri="{BB962C8B-B14F-4D97-AF65-F5344CB8AC3E}">
        <p14:creationId xmlns:p14="http://schemas.microsoft.com/office/powerpoint/2010/main" val="4110112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15</a:t>
            </a:fld>
            <a:endParaRPr lang="en-US"/>
          </a:p>
        </p:txBody>
      </p:sp>
    </p:spTree>
    <p:extLst>
      <p:ext uri="{BB962C8B-B14F-4D97-AF65-F5344CB8AC3E}">
        <p14:creationId xmlns:p14="http://schemas.microsoft.com/office/powerpoint/2010/main" val="3822020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16</a:t>
            </a:fld>
            <a:endParaRPr lang="en-US"/>
          </a:p>
        </p:txBody>
      </p:sp>
    </p:spTree>
    <p:extLst>
      <p:ext uri="{BB962C8B-B14F-4D97-AF65-F5344CB8AC3E}">
        <p14:creationId xmlns:p14="http://schemas.microsoft.com/office/powerpoint/2010/main" val="1480947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the decrease in knowledge tests administered by DVS in 2022 is believed to be a result of the increased use of third party proctors administering the exam. In 2022, 83 third party proctors administered at least one exam. Currently, there are 75 locations currently proctoring knowledge exams. Online knowledge test was also available at home until July 2, 2021.</a:t>
            </a:r>
            <a:endParaRPr lang="en-US" dirty="0"/>
          </a:p>
        </p:txBody>
      </p:sp>
      <p:sp>
        <p:nvSpPr>
          <p:cNvPr id="4" name="Slide Number Placeholder 3"/>
          <p:cNvSpPr>
            <a:spLocks noGrp="1"/>
          </p:cNvSpPr>
          <p:nvPr>
            <p:ph type="sldNum" sz="quarter" idx="10"/>
          </p:nvPr>
        </p:nvSpPr>
        <p:spPr/>
        <p:txBody>
          <a:bodyPr/>
          <a:lstStyle/>
          <a:p>
            <a:fld id="{0DDE9507-3083-4CE9-99D2-67D0066290D8}" type="slidenum">
              <a:rPr lang="en-US" smtClean="0"/>
              <a:t>17</a:t>
            </a:fld>
            <a:endParaRPr lang="en-US"/>
          </a:p>
        </p:txBody>
      </p:sp>
    </p:spTree>
    <p:extLst>
      <p:ext uri="{BB962C8B-B14F-4D97-AF65-F5344CB8AC3E}">
        <p14:creationId xmlns:p14="http://schemas.microsoft.com/office/powerpoint/2010/main" val="973412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33764F-81F0-4C91-B383-E644348A83D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84913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19</a:t>
            </a:fld>
            <a:endParaRPr lang="en-US"/>
          </a:p>
        </p:txBody>
      </p:sp>
    </p:spTree>
    <p:extLst>
      <p:ext uri="{BB962C8B-B14F-4D97-AF65-F5344CB8AC3E}">
        <p14:creationId xmlns:p14="http://schemas.microsoft.com/office/powerpoint/2010/main" val="313748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33764F-81F0-4C91-B383-E644348A83D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62500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33764F-81F0-4C91-B383-E644348A83D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502277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33764F-81F0-4C91-B383-E644348A83D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40572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5</a:t>
            </a:fld>
            <a:endParaRPr lang="en-US"/>
          </a:p>
        </p:txBody>
      </p:sp>
    </p:spTree>
    <p:extLst>
      <p:ext uri="{BB962C8B-B14F-4D97-AF65-F5344CB8AC3E}">
        <p14:creationId xmlns:p14="http://schemas.microsoft.com/office/powerpoint/2010/main" val="1139521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6</a:t>
            </a:fld>
            <a:endParaRPr lang="en-US"/>
          </a:p>
        </p:txBody>
      </p:sp>
    </p:spTree>
    <p:extLst>
      <p:ext uri="{BB962C8B-B14F-4D97-AF65-F5344CB8AC3E}">
        <p14:creationId xmlns:p14="http://schemas.microsoft.com/office/powerpoint/2010/main" val="188393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7</a:t>
            </a:fld>
            <a:endParaRPr lang="en-US"/>
          </a:p>
        </p:txBody>
      </p:sp>
    </p:spTree>
    <p:extLst>
      <p:ext uri="{BB962C8B-B14F-4D97-AF65-F5344CB8AC3E}">
        <p14:creationId xmlns:p14="http://schemas.microsoft.com/office/powerpoint/2010/main" val="931648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8</a:t>
            </a:fld>
            <a:endParaRPr lang="en-US"/>
          </a:p>
        </p:txBody>
      </p:sp>
    </p:spTree>
    <p:extLst>
      <p:ext uri="{BB962C8B-B14F-4D97-AF65-F5344CB8AC3E}">
        <p14:creationId xmlns:p14="http://schemas.microsoft.com/office/powerpoint/2010/main" val="1319600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DE9507-3083-4CE9-99D2-67D0066290D8}" type="slidenum">
              <a:rPr lang="en-US" smtClean="0"/>
              <a:t>9</a:t>
            </a:fld>
            <a:endParaRPr lang="en-US"/>
          </a:p>
        </p:txBody>
      </p:sp>
    </p:spTree>
    <p:extLst>
      <p:ext uri="{BB962C8B-B14F-4D97-AF65-F5344CB8AC3E}">
        <p14:creationId xmlns:p14="http://schemas.microsoft.com/office/powerpoint/2010/main" val="472526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nSpc>
                <a:spcPct val="150000"/>
              </a:lnSpc>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40625483"/>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FD52537-D103-46EA-97B7-19A24CA6416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3312087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9811164"/>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305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04800"/>
            <a:ext cx="4953000" cy="21637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3276600"/>
            <a:ext cx="8229600" cy="2849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591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fade thruBlk="1"/>
  </p:transition>
  <p:hf sldNum="0" hdr="0" dt="0"/>
  <p:txStyles>
    <p:titleStyle>
      <a:lvl1pPr algn="ctr" defTabSz="914400" rtl="0" eaLnBrk="1" latinLnBrk="0" hangingPunct="1">
        <a:spcBef>
          <a:spcPct val="0"/>
        </a:spcBef>
        <a:buNone/>
        <a:defRPr sz="4400" b="1" kern="1200">
          <a:solidFill>
            <a:schemeClr val="tx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43200"/>
            <a:ext cx="9144000" cy="2819400"/>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152400" y="1295400"/>
            <a:ext cx="5410200" cy="2743200"/>
          </a:xfrm>
        </p:spPr>
        <p:txBody>
          <a:bodyPr>
            <a:noAutofit/>
          </a:bodyPr>
          <a:lstStyle/>
          <a:p>
            <a:pPr algn="l">
              <a:lnSpc>
                <a:spcPct val="100000"/>
              </a:lnSpc>
            </a:pPr>
            <a:r>
              <a:rPr lang="en-US" sz="5500"/>
              <a:t>Minnesota Department of </a:t>
            </a:r>
            <a:r>
              <a:rPr lang="en-US" sz="5500">
                <a:solidFill>
                  <a:srgbClr val="01305B"/>
                </a:solidFill>
              </a:rPr>
              <a:t>Public Safety</a:t>
            </a:r>
            <a:br>
              <a:rPr lang="en-US" sz="5500">
                <a:solidFill>
                  <a:srgbClr val="01539C"/>
                </a:solidFill>
              </a:rPr>
            </a:br>
            <a:endParaRPr lang="en-US" sz="5500">
              <a:solidFill>
                <a:srgbClr val="01539C"/>
              </a:solidFill>
            </a:endParaRPr>
          </a:p>
        </p:txBody>
      </p:sp>
      <p:sp>
        <p:nvSpPr>
          <p:cNvPr id="3" name="Subtitle 2"/>
          <p:cNvSpPr>
            <a:spLocks noGrp="1"/>
          </p:cNvSpPr>
          <p:nvPr>
            <p:ph type="subTitle" idx="1"/>
          </p:nvPr>
        </p:nvSpPr>
        <p:spPr>
          <a:xfrm>
            <a:off x="0" y="3868701"/>
            <a:ext cx="5334000" cy="1695450"/>
          </a:xfrm>
        </p:spPr>
        <p:txBody>
          <a:bodyPr>
            <a:normAutofit/>
          </a:bodyPr>
          <a:lstStyle/>
          <a:p>
            <a:pPr lvl="0"/>
            <a:r>
              <a:rPr lang="en-US" sz="4000" b="1">
                <a:ln>
                  <a:solidFill>
                    <a:srgbClr val="FFFFFF"/>
                  </a:solidFill>
                </a:ln>
                <a:solidFill>
                  <a:srgbClr val="01539C"/>
                </a:solidFill>
                <a:effectLst>
                  <a:outerShdw blurRad="38100" dist="38100" dir="2700000" algn="tl">
                    <a:srgbClr val="000000">
                      <a:alpha val="43137"/>
                    </a:srgbClr>
                  </a:outerShdw>
                </a:effectLst>
              </a:rPr>
              <a:t>Agency Overview</a:t>
            </a:r>
          </a:p>
          <a:p>
            <a:pPr lvl="0"/>
            <a:r>
              <a:rPr lang="en-US" sz="2400" b="1">
                <a:ln>
                  <a:solidFill>
                    <a:srgbClr val="FFFFFF"/>
                  </a:solidFill>
                </a:ln>
                <a:solidFill>
                  <a:srgbClr val="01539C"/>
                </a:solidFill>
                <a:effectLst>
                  <a:outerShdw blurRad="38100" dist="38100" dir="2700000" algn="tl">
                    <a:srgbClr val="000000">
                      <a:alpha val="43137"/>
                    </a:srgbClr>
                  </a:outerShdw>
                </a:effectLst>
              </a:rPr>
              <a:t>Transportation Divisions </a:t>
            </a:r>
          </a:p>
        </p:txBody>
      </p:sp>
      <p:pic>
        <p:nvPicPr>
          <p:cNvPr id="4" name="Picture 2" descr="H:\Logos\DPS\Web\DPS-Color-(122).png"/>
          <p:cNvPicPr>
            <a:picLocks noChangeAspect="1" noChangeArrowheads="1"/>
          </p:cNvPicPr>
          <p:nvPr/>
        </p:nvPicPr>
        <p:blipFill>
          <a:blip r:embed="rId3" cstate="screen"/>
          <a:srcRect/>
          <a:stretch>
            <a:fillRect/>
          </a:stretch>
        </p:blipFill>
        <p:spPr bwMode="auto">
          <a:xfrm>
            <a:off x="5162550" y="1600200"/>
            <a:ext cx="3905250" cy="3905250"/>
          </a:xfrm>
          <a:prstGeom prst="rect">
            <a:avLst/>
          </a:prstGeom>
          <a:noFill/>
        </p:spPr>
      </p:pic>
    </p:spTree>
    <p:extLst>
      <p:ext uri="{BB962C8B-B14F-4D97-AF65-F5344CB8AC3E}">
        <p14:creationId xmlns:p14="http://schemas.microsoft.com/office/powerpoint/2010/main" val="1254476496"/>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3820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5125463" y="1038963"/>
            <a:ext cx="3958135" cy="369332"/>
          </a:xfrm>
          <a:prstGeom prst="rect">
            <a:avLst/>
          </a:prstGeom>
          <a:noFill/>
        </p:spPr>
        <p:txBody>
          <a:bodyPr wrap="none" lIns="91440" tIns="45720" rIns="91440" bIns="45720" rtlCol="0" anchor="t">
            <a:spAutoFit/>
          </a:bodyPr>
          <a:lstStyle/>
          <a:p>
            <a:r>
              <a:rPr lang="en-US" b="1">
                <a:solidFill>
                  <a:srgbClr val="FFFFFF"/>
                </a:solidFill>
              </a:rPr>
              <a:t>Minnesota Department of Public Safety</a:t>
            </a:r>
            <a:endParaRPr lang="en-US" b="1">
              <a:solidFill>
                <a:srgbClr val="FFFFFF"/>
              </a:solidFill>
              <a:cs typeface="Calibri"/>
            </a:endParaRPr>
          </a:p>
        </p:txBody>
      </p:sp>
      <p:sp>
        <p:nvSpPr>
          <p:cNvPr id="6" name="TextBox 5"/>
          <p:cNvSpPr txBox="1"/>
          <p:nvPr/>
        </p:nvSpPr>
        <p:spPr>
          <a:xfrm>
            <a:off x="5126437" y="580292"/>
            <a:ext cx="4208207" cy="523220"/>
          </a:xfrm>
          <a:prstGeom prst="rect">
            <a:avLst/>
          </a:prstGeom>
          <a:noFill/>
        </p:spPr>
        <p:txBody>
          <a:bodyPr wrap="square" lIns="91440" tIns="45720" rIns="91440" bIns="45720" rtlCol="0" anchor="t">
            <a:spAutoFit/>
          </a:bodyPr>
          <a:lstStyle/>
          <a:p>
            <a:r>
              <a:rPr lang="en-US" sz="2800">
                <a:solidFill>
                  <a:srgbClr val="01305B"/>
                </a:solidFill>
                <a:latin typeface="Tahoma"/>
                <a:ea typeface="Tahoma"/>
                <a:cs typeface="Tahoma"/>
              </a:rPr>
              <a:t>Office of Traffic Safety</a:t>
            </a:r>
          </a:p>
        </p:txBody>
      </p:sp>
      <p:pic>
        <p:nvPicPr>
          <p:cNvPr id="10" name="Picture 4" descr="H:\Logos\DPS\Web\DPS-Color-(122).png"/>
          <p:cNvPicPr>
            <a:picLocks noChangeAspect="1" noChangeArrowheads="1"/>
          </p:cNvPicPr>
          <p:nvPr/>
        </p:nvPicPr>
        <p:blipFill>
          <a:blip r:embed="rId3" cstate="screen"/>
          <a:srcRect/>
          <a:stretch>
            <a:fillRect/>
          </a:stretch>
        </p:blipFill>
        <p:spPr bwMode="auto">
          <a:xfrm>
            <a:off x="8032136" y="5668896"/>
            <a:ext cx="1114425" cy="1114425"/>
          </a:xfrm>
          <a:prstGeom prst="rect">
            <a:avLst/>
          </a:prstGeom>
          <a:noFill/>
        </p:spPr>
      </p:pic>
      <p:sp>
        <p:nvSpPr>
          <p:cNvPr id="11" name="Content Placeholder 2"/>
          <p:cNvSpPr txBox="1">
            <a:spLocks/>
          </p:cNvSpPr>
          <p:nvPr/>
        </p:nvSpPr>
        <p:spPr>
          <a:xfrm>
            <a:off x="2796327" y="1639303"/>
            <a:ext cx="5638800" cy="4831613"/>
          </a:xfrm>
          <a:prstGeom prst="rect">
            <a:avLst/>
          </a:prstGeom>
        </p:spPr>
        <p:txBody>
          <a:bodyPr vert="horz" lIns="91440" tIns="45720" rIns="91440" bIns="45720" rtlCol="0" anchor="t">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445">
              <a:buNone/>
              <a:defRPr/>
            </a:pPr>
            <a:r>
              <a:rPr lang="en-US" sz="2000" b="1">
                <a:solidFill>
                  <a:srgbClr val="FFFFFF"/>
                </a:solidFill>
                <a:latin typeface="Tahoma"/>
                <a:ea typeface="Tahoma"/>
                <a:cs typeface="Tahoma"/>
              </a:rPr>
              <a:t>     Highlights</a:t>
            </a:r>
            <a:br>
              <a:rPr lang="en-US" sz="2000" b="1">
                <a:solidFill>
                  <a:srgbClr val="FFFFFF"/>
                </a:solidFill>
                <a:latin typeface="Tahoma"/>
                <a:ea typeface="Tahoma"/>
                <a:cs typeface="Tahoma"/>
              </a:rPr>
            </a:br>
            <a:endParaRPr lang="en-US" sz="2000" b="1">
              <a:ea typeface="Tahoma"/>
            </a:endParaRPr>
          </a:p>
          <a:p>
            <a:pPr marL="685800" lvl="1">
              <a:lnSpc>
                <a:spcPct val="150000"/>
              </a:lnSpc>
              <a:buFont typeface="Arial" panose="05000000000000000000" pitchFamily="2" charset="2"/>
              <a:buChar char="•"/>
              <a:defRPr/>
            </a:pPr>
            <a:r>
              <a:rPr lang="en-US" sz="1800">
                <a:solidFill>
                  <a:srgbClr val="FFFFFF"/>
                </a:solidFill>
                <a:latin typeface="Tahoma"/>
                <a:ea typeface="Tahoma"/>
                <a:cs typeface="Tahoma"/>
              </a:rPr>
              <a:t>Fatal crashes were down 10% in 2022 from 2021.</a:t>
            </a:r>
            <a:endParaRPr lang="en-US" sz="1800">
              <a:solidFill>
                <a:srgbClr val="FFFFFF"/>
              </a:solidFill>
              <a:ea typeface="Tahoma" pitchFamily="34" charset="0"/>
            </a:endParaRPr>
          </a:p>
          <a:p>
            <a:pPr marL="685800" lvl="1">
              <a:lnSpc>
                <a:spcPct val="150000"/>
              </a:lnSpc>
              <a:buFont typeface="Arial" panose="05000000000000000000" pitchFamily="2" charset="2"/>
              <a:buChar char="•"/>
              <a:defRPr/>
            </a:pPr>
            <a:r>
              <a:rPr lang="en-US" sz="1800">
                <a:solidFill>
                  <a:srgbClr val="FFFFFF"/>
                </a:solidFill>
                <a:latin typeface="Tahoma"/>
                <a:ea typeface="Tahoma"/>
                <a:cs typeface="Tahoma"/>
              </a:rPr>
              <a:t>Co-chair for the Statewide Towards Zero Deaths Program.</a:t>
            </a:r>
          </a:p>
          <a:p>
            <a:pPr marL="685800" lvl="1">
              <a:lnSpc>
                <a:spcPct val="150000"/>
              </a:lnSpc>
              <a:buFont typeface="Arial" panose="05000000000000000000" pitchFamily="2" charset="2"/>
              <a:buChar char="•"/>
              <a:defRPr/>
            </a:pPr>
            <a:r>
              <a:rPr lang="en-US" sz="1800">
                <a:solidFill>
                  <a:srgbClr val="FFFFFF"/>
                </a:solidFill>
                <a:latin typeface="Tahoma"/>
                <a:ea typeface="Tahoma"/>
                <a:cs typeface="Tahoma"/>
              </a:rPr>
              <a:t>Over $10 million in school bus stop arm camera grants.</a:t>
            </a:r>
            <a:endParaRPr lang="en-US" sz="1800">
              <a:solidFill>
                <a:srgbClr val="FFFFFF"/>
              </a:solidFill>
              <a:ea typeface="Tahoma" pitchFamily="34" charset="0"/>
            </a:endParaRPr>
          </a:p>
          <a:p>
            <a:pPr marL="685800" lvl="1">
              <a:lnSpc>
                <a:spcPct val="150000"/>
              </a:lnSpc>
              <a:buFont typeface="Arial" panose="05000000000000000000" pitchFamily="2" charset="2"/>
              <a:buChar char="•"/>
              <a:defRPr/>
            </a:pPr>
            <a:r>
              <a:rPr lang="en-US" sz="1800">
                <a:latin typeface="Tahoma"/>
                <a:ea typeface="Tahoma"/>
                <a:cs typeface="Tahoma"/>
              </a:rPr>
              <a:t>Annually partners with over 300 city, county and tribal law enforcement agencies focusing on traffic safety initiatives.</a:t>
            </a:r>
          </a:p>
          <a:p>
            <a:pPr marL="685800" lvl="1">
              <a:lnSpc>
                <a:spcPct val="150000"/>
              </a:lnSpc>
              <a:buFont typeface="Arial" panose="05000000000000000000" pitchFamily="2" charset="2"/>
              <a:buChar char="•"/>
              <a:defRPr/>
            </a:pPr>
            <a:r>
              <a:rPr lang="en-US" sz="1800">
                <a:latin typeface="Tahoma"/>
                <a:ea typeface="Tahoma"/>
                <a:cs typeface="Tahoma"/>
              </a:rPr>
              <a:t>25 DWI/traffic safety officers across the state. These 25 officers and deputies made</a:t>
            </a:r>
            <a:br>
              <a:rPr lang="en-US" sz="1800">
                <a:latin typeface="Tahoma"/>
                <a:ea typeface="Tahoma"/>
                <a:cs typeface="Tahoma"/>
              </a:rPr>
            </a:br>
            <a:r>
              <a:rPr lang="en-US" sz="1800">
                <a:latin typeface="Tahoma"/>
                <a:ea typeface="Tahoma"/>
                <a:cs typeface="Tahoma"/>
              </a:rPr>
              <a:t>nearly 2,000 impaired driving arrests in 2022.</a:t>
            </a:r>
            <a:endParaRPr lang="en-US" sz="1800">
              <a:solidFill>
                <a:srgbClr val="FFFFFF"/>
              </a:solidFill>
              <a:latin typeface="Tahoma"/>
              <a:ea typeface="Tahoma"/>
              <a:cs typeface="Tahoma"/>
            </a:endParaRPr>
          </a:p>
          <a:p>
            <a:pPr marL="685800" lvl="1">
              <a:lnSpc>
                <a:spcPct val="150000"/>
              </a:lnSpc>
              <a:buFont typeface="Arial" panose="05000000000000000000" pitchFamily="2" charset="2"/>
              <a:buChar char="•"/>
              <a:defRPr/>
            </a:pPr>
            <a:endParaRPr lang="en-US" sz="1800">
              <a:solidFill>
                <a:srgbClr val="FFFFFF"/>
              </a:solidFill>
              <a:ea typeface="Tahoma"/>
            </a:endParaRPr>
          </a:p>
          <a:p>
            <a:pPr marL="685800" lvl="1">
              <a:lnSpc>
                <a:spcPct val="150000"/>
              </a:lnSpc>
              <a:buFont typeface="Arial" panose="05000000000000000000" pitchFamily="2" charset="2"/>
              <a:buChar char="•"/>
              <a:defRPr/>
            </a:pPr>
            <a:endParaRPr lang="en-US" sz="1800">
              <a:solidFill>
                <a:srgbClr val="FFFFFF"/>
              </a:solidFill>
              <a:ea typeface="Tahoma" pitchFamily="34" charset="0"/>
            </a:endParaRPr>
          </a:p>
          <a:p>
            <a:pPr marL="685800" lvl="1">
              <a:lnSpc>
                <a:spcPct val="150000"/>
              </a:lnSpc>
              <a:buFont typeface="Wingdings" panose="05000000000000000000" pitchFamily="2" charset="2"/>
              <a:buChar char="Ø"/>
            </a:pPr>
            <a:endParaRPr lang="en-US" sz="2000">
              <a:solidFill>
                <a:srgbClr val="FFFFFF"/>
              </a:solidFill>
              <a:ea typeface="Tahoma" pitchFamily="34" charset="0"/>
            </a:endParaRPr>
          </a:p>
          <a:p>
            <a:pPr>
              <a:buNone/>
            </a:pPr>
            <a:endParaRPr lang="en-US" sz="2000">
              <a:solidFill>
                <a:srgbClr val="FFFFFF"/>
              </a:solidFill>
              <a:ea typeface="Tahoma" pitchFamily="34" charset="0"/>
            </a:endParaRPr>
          </a:p>
          <a:p>
            <a:endParaRPr lang="en-US" sz="2000">
              <a:solidFill>
                <a:srgbClr val="FFFFFF"/>
              </a:solidFill>
              <a:ea typeface="Tahoma" pitchFamily="34" charset="0"/>
            </a:endParaRPr>
          </a:p>
        </p:txBody>
      </p:sp>
      <p:pic>
        <p:nvPicPr>
          <p:cNvPr id="12" name="Picture 2" descr="H:\Photos\OTS\Stock\91550542.jpg"/>
          <p:cNvPicPr>
            <a:picLocks noChangeAspect="1" noChangeArrowheads="1"/>
          </p:cNvPicPr>
          <p:nvPr/>
        </p:nvPicPr>
        <p:blipFill>
          <a:blip r:embed="rId4" cstate="screen"/>
          <a:srcRect/>
          <a:stretch>
            <a:fillRect/>
          </a:stretch>
        </p:blipFill>
        <p:spPr bwMode="auto">
          <a:xfrm>
            <a:off x="0" y="0"/>
            <a:ext cx="2971800" cy="6858000"/>
          </a:xfrm>
          <a:prstGeom prst="rect">
            <a:avLst/>
          </a:prstGeom>
          <a:noFill/>
        </p:spPr>
      </p:pic>
      <p:pic>
        <p:nvPicPr>
          <p:cNvPr id="3" name="Picture 7" descr="DPS-OTS-Logo-(CLR).png">
            <a:extLst>
              <a:ext uri="{FF2B5EF4-FFF2-40B4-BE49-F238E27FC236}">
                <a16:creationId xmlns:a16="http://schemas.microsoft.com/office/drawing/2014/main" id="{AC9DBFBB-C173-922B-1B4C-372A8CE1CA7D}"/>
              </a:ext>
            </a:extLst>
          </p:cNvPr>
          <p:cNvPicPr>
            <a:picLocks noChangeAspect="1"/>
          </p:cNvPicPr>
          <p:nvPr/>
        </p:nvPicPr>
        <p:blipFill>
          <a:blip r:embed="rId5"/>
          <a:stretch>
            <a:fillRect/>
          </a:stretch>
        </p:blipFill>
        <p:spPr>
          <a:xfrm>
            <a:off x="3033346" y="577024"/>
            <a:ext cx="2038581" cy="735501"/>
          </a:xfrm>
          <a:prstGeom prst="rect">
            <a:avLst/>
          </a:prstGeom>
        </p:spPr>
      </p:pic>
      <p:cxnSp>
        <p:nvCxnSpPr>
          <p:cNvPr id="4" name="Straight Connector 3">
            <a:extLst>
              <a:ext uri="{FF2B5EF4-FFF2-40B4-BE49-F238E27FC236}">
                <a16:creationId xmlns:a16="http://schemas.microsoft.com/office/drawing/2014/main" id="{7682CCA0-A311-F18F-A566-2883B7F5797D}"/>
              </a:ext>
            </a:extLst>
          </p:cNvPr>
          <p:cNvCxnSpPr/>
          <p:nvPr/>
        </p:nvCxnSpPr>
        <p:spPr>
          <a:xfrm>
            <a:off x="5216172" y="1030951"/>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56326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ppt_x</p:attrName>
                                        </p:attrNameLst>
                                      </p:cBhvr>
                                      <p:tavLst>
                                        <p:tav tm="0">
                                          <p:val>
                                            <p:strVal val="#ppt_x-.2"/>
                                          </p:val>
                                        </p:tav>
                                        <p:tav tm="100000">
                                          <p:val>
                                            <p:strVal val="#ppt_x"/>
                                          </p:val>
                                        </p:tav>
                                      </p:tavLst>
                                    </p:anim>
                                    <p:anim calcmode="lin" valueType="num">
                                      <p:cBhvr>
                                        <p:cTn id="1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
            <a:ext cx="9241611"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1590989" y="901970"/>
            <a:ext cx="4384918" cy="400110"/>
          </a:xfrm>
          <a:prstGeom prst="rect">
            <a:avLst/>
          </a:prstGeom>
          <a:noFill/>
        </p:spPr>
        <p:txBody>
          <a:bodyPr wrap="none" rtlCol="0">
            <a:spAutoFit/>
          </a:bodyPr>
          <a:lstStyle/>
          <a:p>
            <a:r>
              <a:rPr lang="en-US" sz="2000" b="1">
                <a:solidFill>
                  <a:srgbClr val="FFFFFF"/>
                </a:solidFill>
              </a:rPr>
              <a:t>Minnesota Department of Public Safety</a:t>
            </a:r>
          </a:p>
        </p:txBody>
      </p:sp>
      <p:sp>
        <p:nvSpPr>
          <p:cNvPr id="8" name="TextBox 7"/>
          <p:cNvSpPr txBox="1"/>
          <p:nvPr/>
        </p:nvSpPr>
        <p:spPr>
          <a:xfrm>
            <a:off x="1589262" y="354764"/>
            <a:ext cx="4296130" cy="523220"/>
          </a:xfrm>
          <a:prstGeom prst="rect">
            <a:avLst/>
          </a:prstGeom>
          <a:noFill/>
        </p:spPr>
        <p:txBody>
          <a:bodyPr wrap="square" lIns="91440" tIns="45720" rIns="91440" bIns="45720" rtlCol="0" anchor="t">
            <a:spAutoFit/>
          </a:bodyPr>
          <a:lstStyle/>
          <a:p>
            <a:r>
              <a:rPr lang="en-US" sz="2800">
                <a:solidFill>
                  <a:srgbClr val="01305B"/>
                </a:solidFill>
                <a:latin typeface="Tahoma"/>
                <a:ea typeface="Tahoma"/>
                <a:cs typeface="Tahoma"/>
              </a:rPr>
              <a:t>Office of Pipeline Safety</a:t>
            </a:r>
          </a:p>
        </p:txBody>
      </p:sp>
      <p:pic>
        <p:nvPicPr>
          <p:cNvPr id="8195" name="Picture 3" descr="H:\Logos\OPS\Pipeline-Logo-(clr).png"/>
          <p:cNvPicPr>
            <a:picLocks noChangeAspect="1" noChangeArrowheads="1"/>
          </p:cNvPicPr>
          <p:nvPr/>
        </p:nvPicPr>
        <p:blipFill>
          <a:blip r:embed="rId3" cstate="screen"/>
          <a:srcRect/>
          <a:stretch>
            <a:fillRect/>
          </a:stretch>
        </p:blipFill>
        <p:spPr bwMode="auto">
          <a:xfrm>
            <a:off x="533400" y="304800"/>
            <a:ext cx="914400" cy="1092200"/>
          </a:xfrm>
          <a:prstGeom prst="rect">
            <a:avLst/>
          </a:prstGeom>
          <a:noFill/>
        </p:spPr>
      </p:pic>
      <p:pic>
        <p:nvPicPr>
          <p:cNvPr id="10" name="Picture 4" descr="H:\Logos\DPS\Web\DPS-Color-(122).png"/>
          <p:cNvPicPr>
            <a:picLocks noChangeAspect="1" noChangeArrowheads="1"/>
          </p:cNvPicPr>
          <p:nvPr/>
        </p:nvPicPr>
        <p:blipFill>
          <a:blip r:embed="rId4" cstate="screen"/>
          <a:srcRect/>
          <a:stretch>
            <a:fillRect/>
          </a:stretch>
        </p:blipFill>
        <p:spPr bwMode="auto">
          <a:xfrm>
            <a:off x="7800975" y="5393829"/>
            <a:ext cx="1114425" cy="1114425"/>
          </a:xfrm>
          <a:prstGeom prst="rect">
            <a:avLst/>
          </a:prstGeom>
          <a:noFill/>
        </p:spPr>
      </p:pic>
      <p:sp>
        <p:nvSpPr>
          <p:cNvPr id="11" name="Content Placeholder 2"/>
          <p:cNvSpPr txBox="1">
            <a:spLocks/>
          </p:cNvSpPr>
          <p:nvPr/>
        </p:nvSpPr>
        <p:spPr>
          <a:xfrm>
            <a:off x="3946656" y="2137321"/>
            <a:ext cx="4572000" cy="368141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445">
              <a:buFont typeface="Arial" pitchFamily="34" charset="0"/>
              <a:buNone/>
              <a:defRPr/>
            </a:pPr>
            <a:r>
              <a:rPr lang="en-US" sz="2000" b="1">
                <a:solidFill>
                  <a:srgbClr val="FFFFFF"/>
                </a:solidFill>
                <a:latin typeface="Tahoma"/>
                <a:ea typeface="Tahoma"/>
                <a:cs typeface="Tahoma"/>
              </a:rPr>
              <a:t>Mission</a:t>
            </a:r>
            <a:endParaRPr lang="en-US" sz="2000">
              <a:latin typeface="Tahoma"/>
              <a:ea typeface="Tahoma"/>
              <a:cs typeface="Tahoma"/>
            </a:endParaRPr>
          </a:p>
          <a:p>
            <a:pPr marL="0" indent="4445">
              <a:lnSpc>
                <a:spcPct val="150000"/>
              </a:lnSpc>
              <a:buFont typeface="Arial" pitchFamily="34" charset="0"/>
              <a:buNone/>
              <a:defRPr/>
            </a:pPr>
            <a:r>
              <a:rPr lang="en-US" sz="1800">
                <a:solidFill>
                  <a:srgbClr val="FFFFFF"/>
                </a:solidFill>
                <a:latin typeface="Tahoma"/>
                <a:ea typeface="Tahoma"/>
                <a:cs typeface="Tahoma"/>
              </a:rPr>
              <a:t>To protect lives, property, and the environment through the implementation of a program of gas and hazardous liquid pipeline inspections, enforcement, accident and incident investigations, and education.</a:t>
            </a:r>
          </a:p>
          <a:p>
            <a:pPr>
              <a:buFont typeface="Arial" pitchFamily="34" charset="0"/>
              <a:buNone/>
              <a:defRPr/>
            </a:pPr>
            <a:endParaRPr lang="en-US" sz="2000">
              <a:solidFill>
                <a:srgbClr val="FFFFFF"/>
              </a:solidFill>
            </a:endParaRPr>
          </a:p>
          <a:p>
            <a:pPr>
              <a:buFont typeface="Arial" pitchFamily="34" charset="0"/>
              <a:buNone/>
              <a:defRPr/>
            </a:pPr>
            <a:endParaRPr lang="en-US" sz="2000">
              <a:solidFill>
                <a:srgbClr val="FFFFFF"/>
              </a:solidFill>
            </a:endParaRPr>
          </a:p>
          <a:p>
            <a:endParaRPr lang="en-US" sz="2000">
              <a:solidFill>
                <a:srgbClr val="FFFFFF"/>
              </a:solidFill>
            </a:endParaRPr>
          </a:p>
        </p:txBody>
      </p:sp>
      <p:pic>
        <p:nvPicPr>
          <p:cNvPr id="12" name="Picture 2" descr="Deputy Chief State Fire Marshal Jim Smi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324" y="2137321"/>
            <a:ext cx="2584076" cy="377275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97324" y="6019800"/>
            <a:ext cx="2584076" cy="400110"/>
          </a:xfrm>
          <a:prstGeom prst="rect">
            <a:avLst/>
          </a:prstGeom>
          <a:noFill/>
        </p:spPr>
        <p:txBody>
          <a:bodyPr wrap="square" rtlCol="0">
            <a:spAutoFit/>
          </a:bodyPr>
          <a:lstStyle/>
          <a:p>
            <a:pPr algn="ctr"/>
            <a:r>
              <a:rPr lang="en-US" sz="2000"/>
              <a:t>Fire Marshal Jim Smith</a:t>
            </a:r>
          </a:p>
        </p:txBody>
      </p:sp>
      <p:cxnSp>
        <p:nvCxnSpPr>
          <p:cNvPr id="4" name="Straight Connector 3">
            <a:extLst>
              <a:ext uri="{FF2B5EF4-FFF2-40B4-BE49-F238E27FC236}">
                <a16:creationId xmlns:a16="http://schemas.microsoft.com/office/drawing/2014/main" id="{7E4CD080-5770-0797-E932-AD0A27C93CE1}"/>
              </a:ext>
            </a:extLst>
          </p:cNvPr>
          <p:cNvCxnSpPr/>
          <p:nvPr/>
        </p:nvCxnSpPr>
        <p:spPr>
          <a:xfrm>
            <a:off x="1699249" y="872690"/>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00094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ppt_x</p:attrName>
                                        </p:attrNameLst>
                                      </p:cBhvr>
                                      <p:tavLst>
                                        <p:tav tm="0">
                                          <p:val>
                                            <p:strVal val="#ppt_x-.2"/>
                                          </p:val>
                                        </p:tav>
                                        <p:tav tm="100000">
                                          <p:val>
                                            <p:strVal val="#ppt_x"/>
                                          </p:val>
                                        </p:tav>
                                      </p:tavLst>
                                    </p:anim>
                                    <p:anim calcmode="lin" valueType="num">
                                      <p:cBhvr>
                                        <p:cTn id="8" dur="1000" fill="hold"/>
                                        <p:tgtEl>
                                          <p:spTgt spid="8195"/>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ppt_x</p:attrName>
                                        </p:attrNameLst>
                                      </p:cBhvr>
                                      <p:tavLst>
                                        <p:tav tm="0">
                                          <p:val>
                                            <p:strVal val="#ppt_x-.2"/>
                                          </p:val>
                                        </p:tav>
                                        <p:tav tm="100000">
                                          <p:val>
                                            <p:strVal val="#ppt_x"/>
                                          </p:val>
                                        </p:tav>
                                      </p:tavLst>
                                    </p:anim>
                                    <p:anim calcmode="lin" valueType="num">
                                      <p:cBhvr>
                                        <p:cTn id="2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28600"/>
            <a:ext cx="9326628"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1676400" y="1021378"/>
            <a:ext cx="3958135" cy="369332"/>
          </a:xfrm>
          <a:prstGeom prst="rect">
            <a:avLst/>
          </a:prstGeom>
          <a:noFill/>
        </p:spPr>
        <p:txBody>
          <a:bodyPr wrap="none" lIns="91440" tIns="45720" rIns="91440" bIns="45720" rtlCol="0" anchor="t">
            <a:spAutoFit/>
          </a:bodyPr>
          <a:lstStyle/>
          <a:p>
            <a:r>
              <a:rPr lang="en-US" b="1">
                <a:solidFill>
                  <a:srgbClr val="FFFFFF"/>
                </a:solidFill>
              </a:rPr>
              <a:t>Minnesota Department of Public Safety</a:t>
            </a:r>
            <a:endParaRPr lang="en-US" b="1">
              <a:solidFill>
                <a:srgbClr val="FFFFFF"/>
              </a:solidFill>
              <a:cs typeface="Calibri"/>
            </a:endParaRPr>
          </a:p>
        </p:txBody>
      </p:sp>
      <p:sp>
        <p:nvSpPr>
          <p:cNvPr id="8" name="TextBox 7"/>
          <p:cNvSpPr txBox="1"/>
          <p:nvPr/>
        </p:nvSpPr>
        <p:spPr>
          <a:xfrm>
            <a:off x="1633413" y="492369"/>
            <a:ext cx="4542315" cy="523220"/>
          </a:xfrm>
          <a:prstGeom prst="rect">
            <a:avLst/>
          </a:prstGeom>
          <a:noFill/>
        </p:spPr>
        <p:txBody>
          <a:bodyPr wrap="square" lIns="91440" tIns="45720" rIns="91440" bIns="45720" rtlCol="0" anchor="t">
            <a:spAutoFit/>
          </a:bodyPr>
          <a:lstStyle/>
          <a:p>
            <a:r>
              <a:rPr lang="en-US" sz="2800">
                <a:solidFill>
                  <a:srgbClr val="01305B"/>
                </a:solidFill>
                <a:latin typeface="Tahoma"/>
                <a:ea typeface="Tahoma"/>
                <a:cs typeface="Tahoma"/>
              </a:rPr>
              <a:t>Office of Pipeline Safety</a:t>
            </a:r>
          </a:p>
        </p:txBody>
      </p:sp>
      <p:pic>
        <p:nvPicPr>
          <p:cNvPr id="8195" name="Picture 3" descr="H:\Logos\OPS\Pipeline-Logo-(clr).png"/>
          <p:cNvPicPr>
            <a:picLocks noChangeAspect="1" noChangeArrowheads="1"/>
          </p:cNvPicPr>
          <p:nvPr/>
        </p:nvPicPr>
        <p:blipFill>
          <a:blip r:embed="rId3" cstate="screen"/>
          <a:srcRect/>
          <a:stretch>
            <a:fillRect/>
          </a:stretch>
        </p:blipFill>
        <p:spPr bwMode="auto">
          <a:xfrm>
            <a:off x="533400" y="304800"/>
            <a:ext cx="914400" cy="1092200"/>
          </a:xfrm>
          <a:prstGeom prst="rect">
            <a:avLst/>
          </a:prstGeom>
          <a:noFill/>
        </p:spPr>
      </p:pic>
      <p:pic>
        <p:nvPicPr>
          <p:cNvPr id="10" name="Picture 4" descr="H:\Logos\DPS\Web\DPS-Color-(122).png"/>
          <p:cNvPicPr>
            <a:picLocks noChangeAspect="1" noChangeArrowheads="1"/>
          </p:cNvPicPr>
          <p:nvPr/>
        </p:nvPicPr>
        <p:blipFill>
          <a:blip r:embed="rId4" cstate="screen"/>
          <a:srcRect/>
          <a:stretch>
            <a:fillRect/>
          </a:stretch>
        </p:blipFill>
        <p:spPr bwMode="auto">
          <a:xfrm>
            <a:off x="7839154" y="5580863"/>
            <a:ext cx="1114425" cy="1114425"/>
          </a:xfrm>
          <a:prstGeom prst="rect">
            <a:avLst/>
          </a:prstGeom>
          <a:noFill/>
        </p:spPr>
      </p:pic>
      <p:sp>
        <p:nvSpPr>
          <p:cNvPr id="12" name="Content Placeholder 2"/>
          <p:cNvSpPr>
            <a:spLocks noGrp="1"/>
          </p:cNvSpPr>
          <p:nvPr>
            <p:ph idx="1"/>
          </p:nvPr>
        </p:nvSpPr>
        <p:spPr>
          <a:xfrm>
            <a:off x="304800" y="1506154"/>
            <a:ext cx="4701551" cy="5351845"/>
          </a:xfrm>
        </p:spPr>
        <p:txBody>
          <a:bodyPr vert="horz" lIns="91440" tIns="45720" rIns="91440" bIns="45720" rtlCol="0" anchor="t">
            <a:noAutofit/>
          </a:bodyPr>
          <a:lstStyle/>
          <a:p>
            <a:pPr marL="0" indent="0">
              <a:lnSpc>
                <a:spcPct val="150000"/>
              </a:lnSpc>
              <a:buNone/>
              <a:defRPr/>
            </a:pPr>
            <a:r>
              <a:rPr lang="en-US" sz="2000" b="1">
                <a:latin typeface="Tahoma"/>
                <a:ea typeface="Tahoma"/>
                <a:cs typeface="Tahoma"/>
              </a:rPr>
              <a:t>Responsibilities</a:t>
            </a:r>
          </a:p>
          <a:p>
            <a:pPr marL="0" indent="0">
              <a:buNone/>
              <a:defRPr/>
            </a:pPr>
            <a:r>
              <a:rPr lang="en-US" sz="1800">
                <a:latin typeface="Tahoma"/>
                <a:ea typeface="Tahoma"/>
                <a:cs typeface="Tahoma"/>
              </a:rPr>
              <a:t>Inspection Program</a:t>
            </a:r>
            <a:endParaRPr lang="en-US" sz="1800"/>
          </a:p>
          <a:p>
            <a:pPr>
              <a:lnSpc>
                <a:spcPct val="150000"/>
              </a:lnSpc>
              <a:buFont typeface="Arial" panose="05000000000000000000" pitchFamily="2" charset="2"/>
              <a:buChar char="•"/>
              <a:defRPr/>
            </a:pPr>
            <a:r>
              <a:rPr lang="en-US" sz="1800">
                <a:latin typeface="Tahoma"/>
                <a:ea typeface="Tahoma"/>
                <a:cs typeface="Tahoma"/>
              </a:rPr>
              <a:t>Routine inspection of natural gas</a:t>
            </a:r>
            <a:br>
              <a:rPr lang="en-US" sz="1800">
                <a:latin typeface="Tahoma"/>
                <a:ea typeface="Tahoma"/>
                <a:cs typeface="Tahoma"/>
              </a:rPr>
            </a:br>
            <a:r>
              <a:rPr lang="en-US" sz="1800">
                <a:latin typeface="Tahoma"/>
                <a:ea typeface="Tahoma"/>
                <a:cs typeface="Tahoma"/>
              </a:rPr>
              <a:t>and hazardous liquid pipeline</a:t>
            </a:r>
            <a:br>
              <a:rPr lang="en-US" sz="1800">
                <a:latin typeface="Tahoma"/>
                <a:ea typeface="Tahoma"/>
                <a:cs typeface="Tahoma"/>
              </a:rPr>
            </a:br>
            <a:r>
              <a:rPr lang="en-US" sz="1800">
                <a:latin typeface="Tahoma"/>
                <a:ea typeface="Tahoma"/>
                <a:cs typeface="Tahoma"/>
              </a:rPr>
              <a:t>operations and maintenance.</a:t>
            </a:r>
          </a:p>
          <a:p>
            <a:pPr>
              <a:lnSpc>
                <a:spcPct val="150000"/>
              </a:lnSpc>
              <a:buFont typeface="Arial" panose="05000000000000000000" pitchFamily="2" charset="2"/>
              <a:buChar char="•"/>
              <a:defRPr/>
            </a:pPr>
            <a:r>
              <a:rPr lang="en-US" sz="1800">
                <a:latin typeface="Tahoma"/>
                <a:ea typeface="Tahoma"/>
                <a:cs typeface="Tahoma"/>
              </a:rPr>
              <a:t>Pipeline construction inspections.</a:t>
            </a:r>
          </a:p>
          <a:p>
            <a:pPr>
              <a:lnSpc>
                <a:spcPct val="150000"/>
              </a:lnSpc>
              <a:buFont typeface="Arial" panose="05000000000000000000" pitchFamily="2" charset="2"/>
              <a:buChar char="•"/>
              <a:defRPr/>
            </a:pPr>
            <a:r>
              <a:rPr lang="en-US" sz="1800">
                <a:latin typeface="Tahoma"/>
                <a:ea typeface="Tahoma"/>
                <a:cs typeface="Tahoma"/>
              </a:rPr>
              <a:t>Accident investigations.</a:t>
            </a:r>
          </a:p>
          <a:p>
            <a:pPr marL="0" indent="0">
              <a:lnSpc>
                <a:spcPct val="150000"/>
              </a:lnSpc>
              <a:buNone/>
              <a:defRPr/>
            </a:pPr>
            <a:endParaRPr lang="en-US" sz="1800">
              <a:latin typeface="Tahoma"/>
              <a:ea typeface="Tahoma"/>
              <a:cs typeface="Tahoma"/>
            </a:endParaRPr>
          </a:p>
          <a:p>
            <a:pPr marL="0" indent="0">
              <a:lnSpc>
                <a:spcPct val="150000"/>
              </a:lnSpc>
              <a:buNone/>
              <a:defRPr/>
            </a:pPr>
            <a:r>
              <a:rPr lang="en-US" sz="1800">
                <a:latin typeface="Tahoma"/>
                <a:ea typeface="Tahoma"/>
                <a:cs typeface="Tahoma"/>
              </a:rPr>
              <a:t>Damage Prevention Program</a:t>
            </a:r>
            <a:endParaRPr lang="en-US"/>
          </a:p>
          <a:p>
            <a:pPr>
              <a:lnSpc>
                <a:spcPct val="150000"/>
              </a:lnSpc>
              <a:buFont typeface="Arial" panose="05000000000000000000" pitchFamily="2" charset="2"/>
              <a:buChar char="•"/>
              <a:defRPr/>
            </a:pPr>
            <a:r>
              <a:rPr lang="en-US" sz="1800">
                <a:latin typeface="Tahoma"/>
                <a:ea typeface="Tahoma"/>
                <a:cs typeface="Tahoma"/>
              </a:rPr>
              <a:t>“Call-Before-You-Dig” education</a:t>
            </a:r>
            <a:br>
              <a:rPr lang="en-US" sz="1800">
                <a:latin typeface="Tahoma"/>
                <a:ea typeface="Tahoma"/>
                <a:cs typeface="Tahoma"/>
              </a:rPr>
            </a:br>
            <a:r>
              <a:rPr lang="en-US" sz="1800">
                <a:latin typeface="Tahoma"/>
                <a:ea typeface="Tahoma"/>
                <a:cs typeface="Tahoma"/>
              </a:rPr>
              <a:t>and investigations.</a:t>
            </a:r>
          </a:p>
          <a:p>
            <a:pPr lvl="1">
              <a:lnSpc>
                <a:spcPct val="150000"/>
              </a:lnSpc>
              <a:buFont typeface="Wingdings" panose="05000000000000000000" pitchFamily="2" charset="2"/>
              <a:buChar char="§"/>
              <a:defRPr/>
            </a:pPr>
            <a:endParaRPr lang="en-US" sz="1600"/>
          </a:p>
          <a:p>
            <a:endParaRPr lang="en-US" sz="2000"/>
          </a:p>
        </p:txBody>
      </p:sp>
      <p:sp>
        <p:nvSpPr>
          <p:cNvPr id="4" name="Rectangle 3"/>
          <p:cNvSpPr/>
          <p:nvPr/>
        </p:nvSpPr>
        <p:spPr>
          <a:xfrm>
            <a:off x="5741844" y="1624760"/>
            <a:ext cx="3402912" cy="678517"/>
          </a:xfrm>
          <a:prstGeom prst="rect">
            <a:avLst/>
          </a:prstGeom>
          <a:solidFill>
            <a:srgbClr val="01305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50000"/>
              </a:lnSpc>
              <a:defRPr/>
            </a:pPr>
            <a:r>
              <a:rPr lang="en-US" b="1"/>
              <a:t>2020 Inspections &amp; Investigations</a:t>
            </a:r>
            <a:endParaRPr lang="en-US" b="1">
              <a:cs typeface="Calibri"/>
            </a:endParaRPr>
          </a:p>
          <a:p>
            <a:pPr lvl="1" algn="ctr">
              <a:lnSpc>
                <a:spcPct val="150000"/>
              </a:lnSpc>
              <a:defRPr/>
            </a:pPr>
            <a:endParaRPr lang="en-US" sz="1400"/>
          </a:p>
        </p:txBody>
      </p:sp>
      <p:pic>
        <p:nvPicPr>
          <p:cNvPr id="6" name="Picture 5"/>
          <p:cNvPicPr>
            <a:picLocks noChangeAspect="1"/>
          </p:cNvPicPr>
          <p:nvPr/>
        </p:nvPicPr>
        <p:blipFill>
          <a:blip r:embed="rId5"/>
          <a:stretch>
            <a:fillRect/>
          </a:stretch>
        </p:blipFill>
        <p:spPr>
          <a:xfrm>
            <a:off x="4136868" y="1510557"/>
            <a:ext cx="4445609" cy="5151034"/>
          </a:xfrm>
          <a:prstGeom prst="rect">
            <a:avLst/>
          </a:prstGeom>
        </p:spPr>
      </p:pic>
      <p:pic>
        <p:nvPicPr>
          <p:cNvPr id="11" name="Picture 10"/>
          <p:cNvPicPr>
            <a:picLocks noChangeAspect="1"/>
          </p:cNvPicPr>
          <p:nvPr/>
        </p:nvPicPr>
        <p:blipFill>
          <a:blip r:embed="rId6"/>
          <a:stretch>
            <a:fillRect/>
          </a:stretch>
        </p:blipFill>
        <p:spPr>
          <a:xfrm>
            <a:off x="7366474" y="3729036"/>
            <a:ext cx="1219200" cy="754169"/>
          </a:xfrm>
          <a:prstGeom prst="rect">
            <a:avLst/>
          </a:prstGeom>
        </p:spPr>
      </p:pic>
      <p:cxnSp>
        <p:nvCxnSpPr>
          <p:cNvPr id="3" name="Straight Connector 2">
            <a:extLst>
              <a:ext uri="{FF2B5EF4-FFF2-40B4-BE49-F238E27FC236}">
                <a16:creationId xmlns:a16="http://schemas.microsoft.com/office/drawing/2014/main" id="{D9BB99EE-B0DB-4BCA-9E8D-FA81FBB77C1C}"/>
              </a:ext>
            </a:extLst>
          </p:cNvPr>
          <p:cNvCxnSpPr/>
          <p:nvPr/>
        </p:nvCxnSpPr>
        <p:spPr>
          <a:xfrm>
            <a:off x="1752003" y="978197"/>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06867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45934" y="181369"/>
            <a:ext cx="7267339"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4670871" y="1021378"/>
            <a:ext cx="3958135" cy="369332"/>
          </a:xfrm>
          <a:prstGeom prst="rect">
            <a:avLst/>
          </a:prstGeom>
          <a:noFill/>
        </p:spPr>
        <p:txBody>
          <a:bodyPr wrap="none" lIns="91440" tIns="45720" rIns="91440" bIns="45720" rtlCol="0" anchor="t">
            <a:spAutoFit/>
          </a:bodyPr>
          <a:lstStyle/>
          <a:p>
            <a:r>
              <a:rPr lang="en-US" b="1">
                <a:solidFill>
                  <a:srgbClr val="FFFFFF"/>
                </a:solidFill>
              </a:rPr>
              <a:t>Minnesota Department of Public Safety</a:t>
            </a:r>
            <a:endParaRPr lang="en-US" b="1">
              <a:solidFill>
                <a:srgbClr val="FFFFFF"/>
              </a:solidFill>
              <a:cs typeface="Calibri"/>
            </a:endParaRPr>
          </a:p>
        </p:txBody>
      </p:sp>
      <p:sp>
        <p:nvSpPr>
          <p:cNvPr id="8" name="TextBox 7"/>
          <p:cNvSpPr txBox="1"/>
          <p:nvPr/>
        </p:nvSpPr>
        <p:spPr>
          <a:xfrm>
            <a:off x="4671845" y="492369"/>
            <a:ext cx="4410430" cy="523220"/>
          </a:xfrm>
          <a:prstGeom prst="rect">
            <a:avLst/>
          </a:prstGeom>
          <a:noFill/>
        </p:spPr>
        <p:txBody>
          <a:bodyPr wrap="square" lIns="91440" tIns="45720" rIns="91440" bIns="45720" rtlCol="0" anchor="t">
            <a:spAutoFit/>
          </a:bodyPr>
          <a:lstStyle/>
          <a:p>
            <a:r>
              <a:rPr lang="en-US" sz="2800">
                <a:solidFill>
                  <a:srgbClr val="01305B"/>
                </a:solidFill>
                <a:latin typeface="Tahoma"/>
                <a:ea typeface="Tahoma"/>
                <a:cs typeface="Tahoma"/>
              </a:rPr>
              <a:t>Office of Pipeline Safety</a:t>
            </a:r>
          </a:p>
        </p:txBody>
      </p:sp>
      <p:pic>
        <p:nvPicPr>
          <p:cNvPr id="8195" name="Picture 3" descr="H:\Logos\OPS\Pipeline-Logo-(clr).png"/>
          <p:cNvPicPr>
            <a:picLocks noChangeAspect="1" noChangeArrowheads="1"/>
          </p:cNvPicPr>
          <p:nvPr/>
        </p:nvPicPr>
        <p:blipFill>
          <a:blip r:embed="rId3" cstate="screen"/>
          <a:srcRect/>
          <a:stretch>
            <a:fillRect/>
          </a:stretch>
        </p:blipFill>
        <p:spPr bwMode="auto">
          <a:xfrm>
            <a:off x="3660119" y="248122"/>
            <a:ext cx="914400" cy="1092200"/>
          </a:xfrm>
          <a:prstGeom prst="rect">
            <a:avLst/>
          </a:prstGeom>
          <a:noFill/>
        </p:spPr>
      </p:pic>
      <p:pic>
        <p:nvPicPr>
          <p:cNvPr id="10" name="Picture 4" descr="H:\Logos\DPS\Web\DPS-Color-(122).png"/>
          <p:cNvPicPr>
            <a:picLocks noChangeAspect="1" noChangeArrowheads="1"/>
          </p:cNvPicPr>
          <p:nvPr/>
        </p:nvPicPr>
        <p:blipFill>
          <a:blip r:embed="rId4" cstate="screen"/>
          <a:srcRect/>
          <a:stretch>
            <a:fillRect/>
          </a:stretch>
        </p:blipFill>
        <p:spPr bwMode="auto">
          <a:xfrm>
            <a:off x="7839154" y="5561970"/>
            <a:ext cx="1114425" cy="1114425"/>
          </a:xfrm>
          <a:prstGeom prst="rect">
            <a:avLst/>
          </a:prstGeom>
          <a:noFill/>
        </p:spPr>
      </p:pic>
      <p:sp>
        <p:nvSpPr>
          <p:cNvPr id="12" name="Content Placeholder 2"/>
          <p:cNvSpPr>
            <a:spLocks noGrp="1"/>
          </p:cNvSpPr>
          <p:nvPr>
            <p:ph idx="1"/>
          </p:nvPr>
        </p:nvSpPr>
        <p:spPr>
          <a:xfrm>
            <a:off x="3571953" y="1628956"/>
            <a:ext cx="5638800" cy="3675445"/>
          </a:xfrm>
        </p:spPr>
        <p:txBody>
          <a:bodyPr vert="horz" lIns="91440" tIns="45720" rIns="91440" bIns="45720" rtlCol="0" anchor="t">
            <a:noAutofit/>
          </a:bodyPr>
          <a:lstStyle/>
          <a:p>
            <a:pPr marL="0" indent="0">
              <a:lnSpc>
                <a:spcPct val="150000"/>
              </a:lnSpc>
              <a:buNone/>
              <a:defRPr/>
            </a:pPr>
            <a:r>
              <a:rPr lang="en-US" sz="2000" b="1">
                <a:solidFill>
                  <a:schemeClr val="bg1"/>
                </a:solidFill>
                <a:latin typeface="Tahoma"/>
                <a:ea typeface="Tahoma"/>
                <a:cs typeface="Tahoma"/>
              </a:rPr>
              <a:t>Highlights</a:t>
            </a:r>
          </a:p>
          <a:p>
            <a:pPr>
              <a:lnSpc>
                <a:spcPct val="150000"/>
              </a:lnSpc>
              <a:buFont typeface="Arial" panose="05000000000000000000" pitchFamily="2" charset="2"/>
              <a:buChar char="•"/>
              <a:defRPr/>
            </a:pPr>
            <a:r>
              <a:rPr lang="en-US" sz="1800">
                <a:solidFill>
                  <a:schemeClr val="bg1"/>
                </a:solidFill>
                <a:latin typeface="Tahoma"/>
                <a:ea typeface="Tahoma"/>
                <a:cs typeface="Tahoma"/>
              </a:rPr>
              <a:t>Over 2,300 hours of damage prevention related investigation and training.</a:t>
            </a:r>
            <a:endParaRPr lang="en-US" sz="1800">
              <a:solidFill>
                <a:schemeClr val="bg1"/>
              </a:solidFill>
              <a:ea typeface="Tahoma" pitchFamily="34" charset="0"/>
            </a:endParaRPr>
          </a:p>
          <a:p>
            <a:pPr>
              <a:lnSpc>
                <a:spcPct val="150000"/>
              </a:lnSpc>
              <a:buFont typeface="Arial" panose="05000000000000000000" pitchFamily="2" charset="2"/>
              <a:buChar char="•"/>
              <a:defRPr/>
            </a:pPr>
            <a:r>
              <a:rPr lang="en-US" sz="1800">
                <a:solidFill>
                  <a:schemeClr val="bg1"/>
                </a:solidFill>
                <a:latin typeface="Tahoma"/>
                <a:ea typeface="Tahoma"/>
                <a:cs typeface="Tahoma"/>
              </a:rPr>
              <a:t>Over 1,100 hours of pipeline safety inspections.</a:t>
            </a:r>
            <a:endParaRPr lang="en-US" sz="1800">
              <a:solidFill>
                <a:schemeClr val="bg1"/>
              </a:solidFill>
              <a:ea typeface="Tahoma" pitchFamily="34" charset="0"/>
            </a:endParaRPr>
          </a:p>
          <a:p>
            <a:pPr>
              <a:lnSpc>
                <a:spcPct val="150000"/>
              </a:lnSpc>
              <a:buFont typeface="Arial" panose="05000000000000000000" pitchFamily="2" charset="2"/>
              <a:buChar char="•"/>
              <a:defRPr/>
            </a:pPr>
            <a:r>
              <a:rPr lang="en-US" sz="1800">
                <a:solidFill>
                  <a:schemeClr val="bg1"/>
                </a:solidFill>
                <a:latin typeface="Tahoma"/>
                <a:ea typeface="Tahoma"/>
                <a:cs typeface="Tahoma"/>
              </a:rPr>
              <a:t>Over 68,000 miles of pipeline in Minnesota.</a:t>
            </a:r>
            <a:endParaRPr lang="en-US" sz="1800">
              <a:solidFill>
                <a:schemeClr val="bg1"/>
              </a:solidFill>
              <a:ea typeface="Tahoma" pitchFamily="34" charset="0"/>
            </a:endParaRPr>
          </a:p>
          <a:p>
            <a:endParaRPr lang="en-US" sz="2000"/>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33333"/>
          <a:stretch/>
        </p:blipFill>
        <p:spPr>
          <a:xfrm rot="5400000">
            <a:off x="-1762363" y="1714499"/>
            <a:ext cx="6858000" cy="3429000"/>
          </a:xfrm>
          <a:prstGeom prst="rect">
            <a:avLst/>
          </a:prstGeom>
        </p:spPr>
      </p:pic>
      <p:pic>
        <p:nvPicPr>
          <p:cNvPr id="3" name="Picture 3" descr="811-Logo.png">
            <a:extLst>
              <a:ext uri="{FF2B5EF4-FFF2-40B4-BE49-F238E27FC236}">
                <a16:creationId xmlns:a16="http://schemas.microsoft.com/office/drawing/2014/main" id="{FB03057E-1077-7044-F2FF-79B7B3CD6A08}"/>
              </a:ext>
            </a:extLst>
          </p:cNvPr>
          <p:cNvPicPr>
            <a:picLocks noChangeAspect="1"/>
          </p:cNvPicPr>
          <p:nvPr/>
        </p:nvPicPr>
        <p:blipFill>
          <a:blip r:embed="rId6"/>
          <a:stretch>
            <a:fillRect/>
          </a:stretch>
        </p:blipFill>
        <p:spPr>
          <a:xfrm>
            <a:off x="4673467" y="4389153"/>
            <a:ext cx="3039018" cy="1178404"/>
          </a:xfrm>
          <a:prstGeom prst="rect">
            <a:avLst/>
          </a:prstGeom>
        </p:spPr>
      </p:pic>
      <p:cxnSp>
        <p:nvCxnSpPr>
          <p:cNvPr id="6" name="Straight Connector 5">
            <a:extLst>
              <a:ext uri="{FF2B5EF4-FFF2-40B4-BE49-F238E27FC236}">
                <a16:creationId xmlns:a16="http://schemas.microsoft.com/office/drawing/2014/main" id="{97DF34B3-A419-091C-D0E5-F2A5406DDF85}"/>
              </a:ext>
            </a:extLst>
          </p:cNvPr>
          <p:cNvCxnSpPr/>
          <p:nvPr/>
        </p:nvCxnSpPr>
        <p:spPr>
          <a:xfrm>
            <a:off x="4776557" y="978197"/>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75249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
            <a:ext cx="9296400" cy="9906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147" name="Picture 3" descr="DVS-Logo-(clr).png"/>
          <p:cNvPicPr>
            <a:picLocks noChangeAspect="1" noChangeArrowheads="1"/>
          </p:cNvPicPr>
          <p:nvPr/>
        </p:nvPicPr>
        <p:blipFill>
          <a:blip r:embed="rId3"/>
          <a:srcRect/>
          <a:stretch>
            <a:fillRect/>
          </a:stretch>
        </p:blipFill>
        <p:spPr bwMode="auto">
          <a:xfrm>
            <a:off x="418591" y="424589"/>
            <a:ext cx="2133602" cy="563034"/>
          </a:xfrm>
          <a:prstGeom prst="rect">
            <a:avLst/>
          </a:prstGeom>
          <a:noFill/>
          <a:ln w="9525">
            <a:noFill/>
            <a:miter lim="800000"/>
            <a:headEnd/>
            <a:tailEnd/>
          </a:ln>
          <a:effectLst/>
        </p:spPr>
      </p:pic>
      <p:sp>
        <p:nvSpPr>
          <p:cNvPr id="8" name="TextBox 7"/>
          <p:cNvSpPr txBox="1"/>
          <p:nvPr/>
        </p:nvSpPr>
        <p:spPr>
          <a:xfrm>
            <a:off x="2692348" y="378023"/>
            <a:ext cx="4895413" cy="784830"/>
          </a:xfrm>
          <a:prstGeom prst="rect">
            <a:avLst/>
          </a:prstGeom>
          <a:noFill/>
        </p:spPr>
        <p:txBody>
          <a:bodyPr wrap="square" lIns="91440" tIns="45720" rIns="91440" bIns="45720" rtlCol="0" anchor="t">
            <a:spAutoFit/>
          </a:bodyPr>
          <a:lstStyle/>
          <a:p>
            <a:r>
              <a:rPr lang="en-US" sz="2800">
                <a:solidFill>
                  <a:srgbClr val="01305B"/>
                </a:solidFill>
                <a:latin typeface="Tahoma"/>
                <a:ea typeface="Tahoma"/>
                <a:cs typeface="Tahoma"/>
              </a:rPr>
              <a:t>Driver and Vehicle Services</a:t>
            </a:r>
          </a:p>
          <a:p>
            <a:endParaRPr lang="en-US" sz="1700">
              <a:solidFill>
                <a:srgbClr val="01305B"/>
              </a:solidFill>
              <a:latin typeface="Tahoma" pitchFamily="34" charset="0"/>
              <a:cs typeface="Tahoma" pitchFamily="34" charset="0"/>
            </a:endParaRPr>
          </a:p>
        </p:txBody>
      </p:sp>
      <p:sp>
        <p:nvSpPr>
          <p:cNvPr id="9" name="TextBox 8"/>
          <p:cNvSpPr txBox="1"/>
          <p:nvPr/>
        </p:nvSpPr>
        <p:spPr>
          <a:xfrm>
            <a:off x="2692348" y="808157"/>
            <a:ext cx="4384918" cy="400110"/>
          </a:xfrm>
          <a:prstGeom prst="rect">
            <a:avLst/>
          </a:prstGeom>
          <a:noFill/>
        </p:spPr>
        <p:txBody>
          <a:bodyPr wrap="none" rtlCol="0">
            <a:spAutoFit/>
          </a:bodyPr>
          <a:lstStyle/>
          <a:p>
            <a:r>
              <a:rPr lang="en-US" sz="2000" b="1">
                <a:solidFill>
                  <a:srgbClr val="FFFFFF"/>
                </a:solidFill>
              </a:rPr>
              <a:t>Minnesota Department of Public Safety</a:t>
            </a:r>
          </a:p>
        </p:txBody>
      </p:sp>
      <p:pic>
        <p:nvPicPr>
          <p:cNvPr id="11" name="Picture 4" descr="H:\Logos\DPS\Web\DPS-Color-(122).png"/>
          <p:cNvPicPr>
            <a:picLocks noChangeAspect="1" noChangeArrowheads="1"/>
          </p:cNvPicPr>
          <p:nvPr/>
        </p:nvPicPr>
        <p:blipFill>
          <a:blip r:embed="rId4" cstate="screen"/>
          <a:srcRect/>
          <a:stretch>
            <a:fillRect/>
          </a:stretch>
        </p:blipFill>
        <p:spPr bwMode="auto">
          <a:xfrm>
            <a:off x="7724775" y="5486400"/>
            <a:ext cx="1114425" cy="1114425"/>
          </a:xfrm>
          <a:prstGeom prst="rect">
            <a:avLst/>
          </a:prstGeom>
          <a:noFill/>
        </p:spPr>
      </p:pic>
      <p:sp>
        <p:nvSpPr>
          <p:cNvPr id="12" name="Content Placeholder 2"/>
          <p:cNvSpPr>
            <a:spLocks noGrp="1"/>
          </p:cNvSpPr>
          <p:nvPr>
            <p:ph idx="1"/>
          </p:nvPr>
        </p:nvSpPr>
        <p:spPr>
          <a:xfrm>
            <a:off x="3609739" y="1867845"/>
            <a:ext cx="4114800" cy="4062412"/>
          </a:xfrm>
        </p:spPr>
        <p:txBody>
          <a:bodyPr vert="horz" lIns="91440" tIns="45720" rIns="91440" bIns="45720" rtlCol="0" anchor="t">
            <a:normAutofit/>
          </a:bodyPr>
          <a:lstStyle/>
          <a:p>
            <a:pPr marL="0" indent="4445">
              <a:buNone/>
              <a:defRPr/>
            </a:pPr>
            <a:r>
              <a:rPr lang="en-US" sz="2000" b="1">
                <a:latin typeface="Tahoma"/>
                <a:ea typeface="Tahoma"/>
                <a:cs typeface="Tahoma"/>
              </a:rPr>
              <a:t>Mission</a:t>
            </a:r>
            <a:endParaRPr lang="en-US" sz="2400">
              <a:latin typeface="Tahoma"/>
              <a:ea typeface="Tahoma"/>
              <a:cs typeface="Tahoma"/>
            </a:endParaRPr>
          </a:p>
          <a:p>
            <a:pPr marL="0" indent="4445">
              <a:lnSpc>
                <a:spcPct val="150000"/>
              </a:lnSpc>
              <a:buNone/>
              <a:defRPr/>
            </a:pPr>
            <a:r>
              <a:rPr lang="en-US" sz="1800">
                <a:latin typeface="Tahoma"/>
                <a:ea typeface="Tahoma"/>
                <a:cs typeface="Tahoma"/>
              </a:rPr>
              <a:t>Deliver customer focused driver and vehicle services by optimizing technology and building efficiencies that value employees, support business partners and earn the trust of all Minnesotans.</a:t>
            </a:r>
          </a:p>
          <a:p>
            <a:pPr>
              <a:buNone/>
              <a:defRPr/>
            </a:pPr>
            <a:endParaRPr lang="en-US" sz="2000"/>
          </a:p>
          <a:p>
            <a:pPr>
              <a:buNone/>
              <a:defRPr/>
            </a:pPr>
            <a:endParaRPr lang="en-US" sz="2000"/>
          </a:p>
          <a:p>
            <a:endParaRPr lang="en-US" sz="2000"/>
          </a:p>
        </p:txBody>
      </p:sp>
      <p:sp>
        <p:nvSpPr>
          <p:cNvPr id="2" name="TextBox 1"/>
          <p:cNvSpPr txBox="1"/>
          <p:nvPr/>
        </p:nvSpPr>
        <p:spPr>
          <a:xfrm>
            <a:off x="761999" y="5562600"/>
            <a:ext cx="2590799" cy="400110"/>
          </a:xfrm>
          <a:prstGeom prst="rect">
            <a:avLst/>
          </a:prstGeom>
          <a:noFill/>
        </p:spPr>
        <p:txBody>
          <a:bodyPr wrap="square" lIns="91440" tIns="45720" rIns="91440" bIns="45720" rtlCol="0" anchor="t">
            <a:spAutoFit/>
          </a:bodyPr>
          <a:lstStyle/>
          <a:p>
            <a:pPr algn="ctr"/>
            <a:r>
              <a:rPr lang="en-US" sz="2000"/>
              <a:t>Director Pong Xiong</a:t>
            </a:r>
            <a:endParaRPr lang="en-US" sz="2000">
              <a:cs typeface="Calibri"/>
            </a:endParaRPr>
          </a:p>
        </p:txBody>
      </p:sp>
      <p:pic>
        <p:nvPicPr>
          <p:cNvPr id="3" name="Picture 2"/>
          <p:cNvPicPr>
            <a:picLocks noChangeAspect="1"/>
          </p:cNvPicPr>
          <p:nvPr/>
        </p:nvPicPr>
        <p:blipFill>
          <a:blip r:embed="rId5"/>
          <a:stretch>
            <a:fillRect/>
          </a:stretch>
        </p:blipFill>
        <p:spPr>
          <a:xfrm>
            <a:off x="891355" y="1871663"/>
            <a:ext cx="2332088" cy="3614737"/>
          </a:xfrm>
          <a:prstGeom prst="rect">
            <a:avLst/>
          </a:prstGeom>
        </p:spPr>
      </p:pic>
      <p:cxnSp>
        <p:nvCxnSpPr>
          <p:cNvPr id="5" name="Straight Connector 4">
            <a:extLst>
              <a:ext uri="{FF2B5EF4-FFF2-40B4-BE49-F238E27FC236}">
                <a16:creationId xmlns:a16="http://schemas.microsoft.com/office/drawing/2014/main" id="{9153B42F-7581-9F73-8EC9-43E5FCDDA805}"/>
              </a:ext>
            </a:extLst>
          </p:cNvPr>
          <p:cNvCxnSpPr/>
          <p:nvPr/>
        </p:nvCxnSpPr>
        <p:spPr>
          <a:xfrm>
            <a:off x="2798288" y="8111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38410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28600"/>
            <a:ext cx="9448800" cy="9906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Picture 3" descr="DVS-Logo-(clr).png"/>
          <p:cNvPicPr>
            <a:picLocks noChangeAspect="1" noChangeArrowheads="1"/>
          </p:cNvPicPr>
          <p:nvPr/>
        </p:nvPicPr>
        <p:blipFill>
          <a:blip r:embed="rId3"/>
          <a:srcRect/>
          <a:stretch>
            <a:fillRect/>
          </a:stretch>
        </p:blipFill>
        <p:spPr bwMode="auto">
          <a:xfrm>
            <a:off x="56088" y="422031"/>
            <a:ext cx="2310060" cy="609599"/>
          </a:xfrm>
          <a:prstGeom prst="rect">
            <a:avLst/>
          </a:prstGeom>
          <a:noFill/>
          <a:ln w="9525">
            <a:noFill/>
            <a:miter lim="800000"/>
            <a:headEnd/>
            <a:tailEnd/>
          </a:ln>
          <a:effectLst/>
        </p:spPr>
      </p:pic>
      <p:sp>
        <p:nvSpPr>
          <p:cNvPr id="8" name="TextBox 7"/>
          <p:cNvSpPr txBox="1"/>
          <p:nvPr/>
        </p:nvSpPr>
        <p:spPr>
          <a:xfrm>
            <a:off x="2544284" y="869749"/>
            <a:ext cx="3958135" cy="369332"/>
          </a:xfrm>
          <a:prstGeom prst="rect">
            <a:avLst/>
          </a:prstGeom>
          <a:noFill/>
        </p:spPr>
        <p:txBody>
          <a:bodyPr wrap="none" lIns="91440" tIns="45720" rIns="91440" bIns="45720" rtlCol="0" anchor="t">
            <a:spAutoFit/>
          </a:bodyPr>
          <a:lstStyle/>
          <a:p>
            <a:r>
              <a:rPr lang="en-US" b="1">
                <a:solidFill>
                  <a:srgbClr val="FFFFFF"/>
                </a:solidFill>
              </a:rPr>
              <a:t>Minnesota Department of Public Safety</a:t>
            </a:r>
            <a:endParaRPr lang="en-US" b="1">
              <a:solidFill>
                <a:srgbClr val="FFFFFF"/>
              </a:solidFill>
              <a:cs typeface="Calibri"/>
            </a:endParaRPr>
          </a:p>
        </p:txBody>
      </p:sp>
      <p:cxnSp>
        <p:nvCxnSpPr>
          <p:cNvPr id="9" name="Straight Connector 8"/>
          <p:cNvCxnSpPr/>
          <p:nvPr/>
        </p:nvCxnSpPr>
        <p:spPr>
          <a:xfrm>
            <a:off x="2629277" y="852945"/>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26700" y="369277"/>
            <a:ext cx="4762123" cy="523220"/>
          </a:xfrm>
          <a:prstGeom prst="rect">
            <a:avLst/>
          </a:prstGeom>
          <a:noFill/>
        </p:spPr>
        <p:txBody>
          <a:bodyPr wrap="square" lIns="91440" tIns="45720" rIns="91440" bIns="45720" rtlCol="0" anchor="t">
            <a:spAutoFit/>
          </a:bodyPr>
          <a:lstStyle/>
          <a:p>
            <a:r>
              <a:rPr lang="en-US" sz="2800">
                <a:solidFill>
                  <a:srgbClr val="01305B"/>
                </a:solidFill>
                <a:latin typeface="Tahoma"/>
                <a:ea typeface="Tahoma"/>
                <a:cs typeface="Tahoma"/>
              </a:rPr>
              <a:t>Driver and Vehicle Services</a:t>
            </a:r>
          </a:p>
        </p:txBody>
      </p:sp>
      <p:pic>
        <p:nvPicPr>
          <p:cNvPr id="11" name="Picture 4" descr="H:\Logos\DPS\Web\DPS-Color-(122).png"/>
          <p:cNvPicPr>
            <a:picLocks noChangeAspect="1" noChangeArrowheads="1"/>
          </p:cNvPicPr>
          <p:nvPr/>
        </p:nvPicPr>
        <p:blipFill>
          <a:blip r:embed="rId4" cstate="screen"/>
          <a:srcRect/>
          <a:stretch>
            <a:fillRect/>
          </a:stretch>
        </p:blipFill>
        <p:spPr bwMode="auto">
          <a:xfrm>
            <a:off x="7724775" y="5591175"/>
            <a:ext cx="1114425" cy="1114425"/>
          </a:xfrm>
          <a:prstGeom prst="rect">
            <a:avLst/>
          </a:prstGeom>
          <a:noFill/>
        </p:spPr>
      </p:pic>
      <p:pic>
        <p:nvPicPr>
          <p:cNvPr id="6149" name="Picture 5" descr="V:\Photos\DVS\DVS Photos\DVS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7537" r="5342"/>
          <a:stretch/>
        </p:blipFill>
        <p:spPr bwMode="auto">
          <a:xfrm>
            <a:off x="-152400" y="1222130"/>
            <a:ext cx="3328740" cy="5635870"/>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a:spLocks noGrp="1"/>
          </p:cNvSpPr>
          <p:nvPr>
            <p:ph idx="1"/>
          </p:nvPr>
        </p:nvSpPr>
        <p:spPr>
          <a:xfrm>
            <a:off x="3581400" y="1331259"/>
            <a:ext cx="5105400" cy="4625788"/>
          </a:xfrm>
        </p:spPr>
        <p:txBody>
          <a:bodyPr vert="horz" lIns="91440" tIns="45720" rIns="91440" bIns="45720" rtlCol="0" anchor="t">
            <a:noAutofit/>
          </a:bodyPr>
          <a:lstStyle/>
          <a:p>
            <a:pPr>
              <a:buFont typeface="Wingdings" pitchFamily="2" charset="2"/>
              <a:buNone/>
              <a:defRPr/>
            </a:pPr>
            <a:r>
              <a:rPr lang="en-US" sz="2000" b="1" dirty="0">
                <a:latin typeface="Tahoma"/>
                <a:ea typeface="Tahoma"/>
                <a:cs typeface="Tahoma"/>
              </a:rPr>
              <a:t>DVS Services</a:t>
            </a:r>
          </a:p>
          <a:p>
            <a:pPr>
              <a:defRPr/>
            </a:pPr>
            <a:r>
              <a:rPr lang="en-US" sz="1800" dirty="0">
                <a:latin typeface="Tahoma"/>
                <a:ea typeface="Tahoma"/>
                <a:cs typeface="Tahoma"/>
              </a:rPr>
              <a:t>Title and registration</a:t>
            </a:r>
            <a:endParaRPr lang="en-US" sz="1800" dirty="0">
              <a:ea typeface="Tahoma"/>
            </a:endParaRPr>
          </a:p>
          <a:p>
            <a:pPr>
              <a:defRPr/>
            </a:pPr>
            <a:r>
              <a:rPr lang="en-US" sz="1800" dirty="0">
                <a:latin typeface="Tahoma"/>
                <a:ea typeface="Tahoma"/>
                <a:cs typeface="Tahoma"/>
              </a:rPr>
              <a:t>Driver license and identification card issuing</a:t>
            </a:r>
          </a:p>
          <a:p>
            <a:pPr>
              <a:defRPr/>
            </a:pPr>
            <a:r>
              <a:rPr lang="en-US" sz="1800" dirty="0">
                <a:latin typeface="Tahoma"/>
                <a:ea typeface="Tahoma"/>
                <a:cs typeface="Tahoma"/>
              </a:rPr>
              <a:t>Driver knowledge and skill examinations</a:t>
            </a:r>
            <a:endParaRPr lang="en-US" sz="1800" dirty="0">
              <a:ea typeface="Tahoma"/>
            </a:endParaRPr>
          </a:p>
          <a:p>
            <a:pPr>
              <a:defRPr/>
            </a:pPr>
            <a:r>
              <a:rPr lang="en-US" sz="1800" dirty="0">
                <a:latin typeface="Tahoma"/>
                <a:ea typeface="Tahoma"/>
                <a:cs typeface="Tahoma"/>
              </a:rPr>
              <a:t>Driver compliance</a:t>
            </a:r>
          </a:p>
          <a:p>
            <a:pPr>
              <a:defRPr/>
            </a:pPr>
            <a:r>
              <a:rPr lang="en-US" sz="1800" dirty="0">
                <a:latin typeface="Tahoma"/>
                <a:ea typeface="Tahoma"/>
                <a:cs typeface="Tahoma"/>
              </a:rPr>
              <a:t>Interstate trucking and registration</a:t>
            </a:r>
          </a:p>
          <a:p>
            <a:pPr>
              <a:defRPr/>
            </a:pPr>
            <a:r>
              <a:rPr lang="en-US" sz="1800" dirty="0">
                <a:latin typeface="Tahoma"/>
                <a:ea typeface="Tahoma"/>
                <a:cs typeface="Tahoma"/>
              </a:rPr>
              <a:t>Auto dealer licensing and inspection</a:t>
            </a:r>
          </a:p>
          <a:p>
            <a:pPr>
              <a:defRPr/>
            </a:pPr>
            <a:r>
              <a:rPr lang="en-US" sz="1800" dirty="0">
                <a:latin typeface="Tahoma"/>
                <a:ea typeface="Tahoma"/>
                <a:cs typeface="Tahoma"/>
              </a:rPr>
              <a:t>Public Information Center</a:t>
            </a:r>
          </a:p>
          <a:p>
            <a:r>
              <a:rPr lang="en-US" sz="1800" dirty="0">
                <a:latin typeface="Tahoma"/>
                <a:ea typeface="Tahoma"/>
                <a:cs typeface="Tahoma"/>
              </a:rPr>
              <a:t>Disability license plates and parking certificates</a:t>
            </a:r>
          </a:p>
          <a:p>
            <a:r>
              <a:rPr lang="en-US" sz="1800" dirty="0">
                <a:latin typeface="Tahoma"/>
                <a:ea typeface="Tahoma"/>
                <a:cs typeface="Tahoma"/>
              </a:rPr>
              <a:t>Salvage and reconstructed vehicle inspections</a:t>
            </a:r>
            <a:endParaRPr lang="en-US" sz="1800" dirty="0">
              <a:ea typeface="Tahoma" pitchFamily="34" charset="0"/>
            </a:endParaRPr>
          </a:p>
          <a:p>
            <a:r>
              <a:rPr lang="en-US" sz="1800" dirty="0">
                <a:latin typeface="Tahoma"/>
                <a:ea typeface="Tahoma"/>
                <a:cs typeface="Tahoma"/>
              </a:rPr>
              <a:t>Support for </a:t>
            </a:r>
            <a:r>
              <a:rPr lang="en-US" sz="1800">
                <a:latin typeface="Tahoma"/>
                <a:ea typeface="Tahoma"/>
                <a:cs typeface="Tahoma"/>
              </a:rPr>
              <a:t>deputy</a:t>
            </a:r>
            <a:r>
              <a:rPr lang="en-US" sz="1800" dirty="0">
                <a:latin typeface="Tahoma"/>
                <a:ea typeface="Tahoma"/>
                <a:cs typeface="Tahoma"/>
              </a:rPr>
              <a:t> </a:t>
            </a:r>
            <a:r>
              <a:rPr lang="en-US" sz="1800">
                <a:latin typeface="Tahoma"/>
                <a:ea typeface="Tahoma"/>
                <a:cs typeface="Tahoma"/>
              </a:rPr>
              <a:t>registrars</a:t>
            </a:r>
            <a:r>
              <a:rPr lang="en-US" sz="1800" dirty="0">
                <a:latin typeface="Tahoma"/>
                <a:ea typeface="Tahoma"/>
                <a:cs typeface="Tahoma"/>
              </a:rPr>
              <a:t> and </a:t>
            </a:r>
            <a:r>
              <a:rPr lang="en-US" sz="1800">
                <a:latin typeface="Tahoma"/>
                <a:ea typeface="Tahoma"/>
                <a:cs typeface="Tahoma"/>
              </a:rPr>
              <a:t>driver's</a:t>
            </a:r>
            <a:r>
              <a:rPr lang="en-US" sz="1800" dirty="0">
                <a:latin typeface="Tahoma"/>
                <a:ea typeface="Tahoma"/>
                <a:cs typeface="Tahoma"/>
              </a:rPr>
              <a:t> </a:t>
            </a:r>
            <a:r>
              <a:rPr lang="en-US" sz="1800">
                <a:latin typeface="Tahoma"/>
                <a:ea typeface="Tahoma"/>
                <a:cs typeface="Tahoma"/>
              </a:rPr>
              <a:t>license</a:t>
            </a:r>
            <a:r>
              <a:rPr lang="en-US" sz="1800" dirty="0">
                <a:latin typeface="Tahoma"/>
                <a:ea typeface="Tahoma"/>
                <a:cs typeface="Tahoma"/>
              </a:rPr>
              <a:t> </a:t>
            </a:r>
            <a:r>
              <a:rPr lang="en-US" sz="1800">
                <a:latin typeface="Tahoma"/>
                <a:ea typeface="Tahoma"/>
                <a:cs typeface="Tahoma"/>
              </a:rPr>
              <a:t>agents</a:t>
            </a:r>
            <a:br>
              <a:rPr lang="en-US" sz="1800" dirty="0">
                <a:ea typeface="Tahoma" pitchFamily="34" charset="0"/>
              </a:rPr>
            </a:br>
            <a:endParaRPr lang="en-US" sz="1800">
              <a:ea typeface="Tahoma" pitchFamily="34" charset="0"/>
            </a:endParaRPr>
          </a:p>
          <a:p>
            <a:endParaRPr lang="en-US" sz="2000">
              <a:ea typeface="Tahoma" pitchFamily="34" charset="0"/>
            </a:endParaRPr>
          </a:p>
        </p:txBody>
      </p:sp>
    </p:spTree>
    <p:extLst>
      <p:ext uri="{BB962C8B-B14F-4D97-AF65-F5344CB8AC3E}">
        <p14:creationId xmlns:p14="http://schemas.microsoft.com/office/powerpoint/2010/main" val="102628486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1530" y="228600"/>
            <a:ext cx="9527930" cy="9906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Picture 3"/>
          <p:cNvPicPr>
            <a:picLocks noChangeAspect="1" noChangeArrowheads="1"/>
          </p:cNvPicPr>
          <p:nvPr/>
        </p:nvPicPr>
        <p:blipFill>
          <a:blip r:embed="rId3" cstate="screen"/>
          <a:srcRect/>
          <a:stretch>
            <a:fillRect/>
          </a:stretch>
        </p:blipFill>
        <p:spPr bwMode="auto">
          <a:xfrm>
            <a:off x="134202" y="457200"/>
            <a:ext cx="2310060" cy="609600"/>
          </a:xfrm>
          <a:prstGeom prst="rect">
            <a:avLst/>
          </a:prstGeom>
          <a:noFill/>
          <a:ln w="9525">
            <a:noFill/>
            <a:miter lim="800000"/>
            <a:headEnd/>
            <a:tailEnd/>
          </a:ln>
          <a:effectLst/>
        </p:spPr>
      </p:pic>
      <p:sp>
        <p:nvSpPr>
          <p:cNvPr id="8" name="TextBox 7"/>
          <p:cNvSpPr txBox="1"/>
          <p:nvPr/>
        </p:nvSpPr>
        <p:spPr>
          <a:xfrm>
            <a:off x="2526700" y="843373"/>
            <a:ext cx="3958135" cy="369332"/>
          </a:xfrm>
          <a:prstGeom prst="rect">
            <a:avLst/>
          </a:prstGeom>
          <a:noFill/>
        </p:spPr>
        <p:txBody>
          <a:bodyPr wrap="none" lIns="91440" tIns="45720" rIns="91440" bIns="45720" rtlCol="0" anchor="t">
            <a:spAutoFit/>
          </a:bodyPr>
          <a:lstStyle/>
          <a:p>
            <a:r>
              <a:rPr lang="en-US" b="1">
                <a:solidFill>
                  <a:srgbClr val="FFFFFF"/>
                </a:solidFill>
              </a:rPr>
              <a:t>Minnesota Department of Public Safety</a:t>
            </a:r>
            <a:endParaRPr lang="en-US" b="1">
              <a:solidFill>
                <a:srgbClr val="FFFFFF"/>
              </a:solidFill>
              <a:cs typeface="Calibri"/>
            </a:endParaRPr>
          </a:p>
        </p:txBody>
      </p:sp>
      <p:cxnSp>
        <p:nvCxnSpPr>
          <p:cNvPr id="9" name="Straight Connector 8"/>
          <p:cNvCxnSpPr/>
          <p:nvPr/>
        </p:nvCxnSpPr>
        <p:spPr>
          <a:xfrm>
            <a:off x="2629277" y="84415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53077" y="378070"/>
            <a:ext cx="4990723" cy="523220"/>
          </a:xfrm>
          <a:prstGeom prst="rect">
            <a:avLst/>
          </a:prstGeom>
          <a:noFill/>
        </p:spPr>
        <p:txBody>
          <a:bodyPr wrap="square" lIns="91440" tIns="45720" rIns="91440" bIns="45720" rtlCol="0" anchor="t">
            <a:spAutoFit/>
          </a:bodyPr>
          <a:lstStyle/>
          <a:p>
            <a:r>
              <a:rPr lang="en-US" sz="2800">
                <a:solidFill>
                  <a:srgbClr val="01305B"/>
                </a:solidFill>
                <a:latin typeface="Tahoma"/>
                <a:ea typeface="Tahoma"/>
                <a:cs typeface="Tahoma"/>
              </a:rPr>
              <a:t>Driver and Vehicle Services</a:t>
            </a:r>
          </a:p>
        </p:txBody>
      </p:sp>
      <p:pic>
        <p:nvPicPr>
          <p:cNvPr id="11" name="Picture 4" descr="H:\Logos\DPS\Web\DPS-Color-(122).png"/>
          <p:cNvPicPr>
            <a:picLocks noChangeAspect="1" noChangeArrowheads="1"/>
          </p:cNvPicPr>
          <p:nvPr/>
        </p:nvPicPr>
        <p:blipFill>
          <a:blip r:embed="rId4" cstate="screen"/>
          <a:srcRect/>
          <a:stretch>
            <a:fillRect/>
          </a:stretch>
        </p:blipFill>
        <p:spPr bwMode="auto">
          <a:xfrm>
            <a:off x="7724775" y="5591175"/>
            <a:ext cx="1114425" cy="1114425"/>
          </a:xfrm>
          <a:prstGeom prst="rect">
            <a:avLst/>
          </a:prstGeom>
          <a:noFill/>
        </p:spPr>
      </p:pic>
      <p:sp>
        <p:nvSpPr>
          <p:cNvPr id="13" name="Content Placeholder 2"/>
          <p:cNvSpPr>
            <a:spLocks noGrp="1"/>
          </p:cNvSpPr>
          <p:nvPr>
            <p:ph idx="1"/>
          </p:nvPr>
        </p:nvSpPr>
        <p:spPr>
          <a:xfrm>
            <a:off x="3219922" y="1437094"/>
            <a:ext cx="5562600" cy="5105400"/>
          </a:xfrm>
        </p:spPr>
        <p:txBody>
          <a:bodyPr vert="horz" lIns="91440" tIns="45720" rIns="91440" bIns="45720" rtlCol="0" anchor="t">
            <a:noAutofit/>
          </a:bodyPr>
          <a:lstStyle/>
          <a:p>
            <a:pPr marL="0" indent="0">
              <a:buNone/>
              <a:defRPr/>
            </a:pPr>
            <a:r>
              <a:rPr lang="en-US" sz="2000" b="1" dirty="0">
                <a:latin typeface="Tahoma"/>
                <a:ea typeface="Tahoma"/>
                <a:cs typeface="Tahoma"/>
              </a:rPr>
              <a:t>2021-2022 Highlights</a:t>
            </a:r>
          </a:p>
          <a:p>
            <a:pPr>
              <a:buFont typeface="Arial" pitchFamily="2" charset="2"/>
              <a:buChar char="•"/>
              <a:defRPr/>
            </a:pPr>
            <a:r>
              <a:rPr lang="en-US" sz="1800" dirty="0">
                <a:latin typeface="Tahoma"/>
                <a:ea typeface="Tahoma"/>
                <a:cs typeface="Tahoma"/>
              </a:rPr>
              <a:t>Reopened all 93 exam stations</a:t>
            </a:r>
            <a:r>
              <a:rPr lang="en-US" sz="1800">
                <a:latin typeface="Tahoma"/>
                <a:ea typeface="Tahoma"/>
                <a:cs typeface="Tahoma"/>
              </a:rPr>
              <a:t>.</a:t>
            </a:r>
            <a:r>
              <a:rPr lang="en-US" sz="1800" dirty="0">
                <a:latin typeface="Tahoma"/>
                <a:ea typeface="Tahoma"/>
                <a:cs typeface="Tahoma"/>
              </a:rPr>
              <a:t> </a:t>
            </a:r>
            <a:endParaRPr lang="en-US" sz="1800" dirty="0">
              <a:ea typeface="Tahoma" pitchFamily="34" charset="0"/>
            </a:endParaRPr>
          </a:p>
          <a:p>
            <a:pPr>
              <a:buFont typeface="Arial" pitchFamily="2" charset="2"/>
              <a:buChar char="•"/>
              <a:defRPr/>
            </a:pPr>
            <a:r>
              <a:rPr lang="en-US" sz="1800" dirty="0">
                <a:latin typeface="Tahoma"/>
                <a:ea typeface="Tahoma"/>
                <a:cs typeface="Tahoma"/>
              </a:rPr>
              <a:t>Created waitlist notification option for exam appointment scheduling</a:t>
            </a:r>
            <a:r>
              <a:rPr lang="en-US" sz="1800">
                <a:latin typeface="Tahoma"/>
                <a:ea typeface="Tahoma"/>
                <a:cs typeface="Tahoma"/>
              </a:rPr>
              <a:t>.</a:t>
            </a:r>
            <a:endParaRPr lang="en-US" sz="1800" dirty="0">
              <a:latin typeface="Tahoma"/>
              <a:ea typeface="Tahoma"/>
              <a:cs typeface="Tahoma"/>
            </a:endParaRPr>
          </a:p>
          <a:p>
            <a:pPr>
              <a:buFont typeface="Arial" pitchFamily="2" charset="2"/>
              <a:buChar char="•"/>
              <a:defRPr/>
            </a:pPr>
            <a:r>
              <a:rPr lang="en-US" sz="1800" dirty="0">
                <a:latin typeface="Tahoma"/>
                <a:ea typeface="Tahoma"/>
                <a:cs typeface="Tahoma"/>
              </a:rPr>
              <a:t>5,462 same-day licenses and IDs since Oct. 3.</a:t>
            </a:r>
            <a:endParaRPr lang="en-US" sz="1800" dirty="0">
              <a:ea typeface="Tahoma" pitchFamily="34" charset="0"/>
            </a:endParaRPr>
          </a:p>
          <a:p>
            <a:pPr>
              <a:buFont typeface="Arial" pitchFamily="2" charset="2"/>
              <a:buChar char="•"/>
              <a:defRPr/>
            </a:pPr>
            <a:r>
              <a:rPr lang="en-US" sz="1800" dirty="0">
                <a:latin typeface="Tahoma"/>
                <a:ea typeface="Tahoma"/>
                <a:cs typeface="Tahoma"/>
              </a:rPr>
              <a:t>Enhanced online services including online renewals, appointments, knowledge testing and virtual lobbies.</a:t>
            </a:r>
          </a:p>
          <a:p>
            <a:pPr>
              <a:buFont typeface="Arial" pitchFamily="2" charset="2"/>
              <a:buChar char="•"/>
              <a:defRPr/>
            </a:pPr>
            <a:r>
              <a:rPr lang="en-US" sz="1800" dirty="0">
                <a:latin typeface="Tahoma"/>
                <a:ea typeface="Tahoma"/>
                <a:cs typeface="Tahoma"/>
              </a:rPr>
              <a:t>Processed 1.5 million vehicle titles, 5.5 million vehicle registrations.</a:t>
            </a:r>
          </a:p>
          <a:p>
            <a:pPr>
              <a:buFont typeface="Wingdings" pitchFamily="2" charset="2"/>
              <a:buChar char="Ø"/>
              <a:defRPr/>
            </a:pPr>
            <a:endParaRPr lang="en-US" sz="1800" dirty="0"/>
          </a:p>
          <a:p>
            <a:pPr>
              <a:buFont typeface="Wingdings" pitchFamily="2" charset="2"/>
              <a:buChar char="Ø"/>
              <a:defRPr/>
            </a:pPr>
            <a:endParaRPr lang="en-US" sz="1800" dirty="0"/>
          </a:p>
          <a:p>
            <a:pPr marL="0" indent="0">
              <a:buNone/>
              <a:defRPr/>
            </a:pPr>
            <a:endParaRPr lang="en-US" sz="1800" dirty="0"/>
          </a:p>
        </p:txBody>
      </p:sp>
      <p:pic>
        <p:nvPicPr>
          <p:cNvPr id="12" name="Picture 2" descr="V:\Photos\OTS\Traffic\DSC_3813p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1222130"/>
            <a:ext cx="3352800" cy="563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62502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1530" y="228600"/>
            <a:ext cx="9527930" cy="9906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Picture 3"/>
          <p:cNvPicPr>
            <a:picLocks noChangeAspect="1" noChangeArrowheads="1"/>
          </p:cNvPicPr>
          <p:nvPr/>
        </p:nvPicPr>
        <p:blipFill>
          <a:blip r:embed="rId3" cstate="screen"/>
          <a:srcRect/>
          <a:stretch>
            <a:fillRect/>
          </a:stretch>
        </p:blipFill>
        <p:spPr bwMode="auto">
          <a:xfrm>
            <a:off x="134202" y="457200"/>
            <a:ext cx="2310060" cy="609600"/>
          </a:xfrm>
          <a:prstGeom prst="rect">
            <a:avLst/>
          </a:prstGeom>
          <a:noFill/>
          <a:ln w="9525">
            <a:noFill/>
            <a:miter lim="800000"/>
            <a:headEnd/>
            <a:tailEnd/>
          </a:ln>
          <a:effectLst/>
        </p:spPr>
      </p:pic>
      <p:sp>
        <p:nvSpPr>
          <p:cNvPr id="8" name="TextBox 7"/>
          <p:cNvSpPr txBox="1"/>
          <p:nvPr/>
        </p:nvSpPr>
        <p:spPr>
          <a:xfrm>
            <a:off x="2526700" y="843373"/>
            <a:ext cx="3958135" cy="369332"/>
          </a:xfrm>
          <a:prstGeom prst="rect">
            <a:avLst/>
          </a:prstGeom>
          <a:noFill/>
        </p:spPr>
        <p:txBody>
          <a:bodyPr wrap="none" lIns="91440" tIns="45720" rIns="91440" bIns="45720" rtlCol="0" anchor="t">
            <a:spAutoFit/>
          </a:bodyPr>
          <a:lstStyle/>
          <a:p>
            <a:r>
              <a:rPr lang="en-US" b="1">
                <a:solidFill>
                  <a:srgbClr val="FFFFFF"/>
                </a:solidFill>
              </a:rPr>
              <a:t>Minnesota Department of Public Safety</a:t>
            </a:r>
            <a:endParaRPr lang="en-US" b="1">
              <a:solidFill>
                <a:srgbClr val="FFFFFF"/>
              </a:solidFill>
              <a:cs typeface="Calibri"/>
            </a:endParaRPr>
          </a:p>
        </p:txBody>
      </p:sp>
      <p:cxnSp>
        <p:nvCxnSpPr>
          <p:cNvPr id="9" name="Straight Connector 8"/>
          <p:cNvCxnSpPr/>
          <p:nvPr/>
        </p:nvCxnSpPr>
        <p:spPr>
          <a:xfrm>
            <a:off x="2629277" y="84415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53077" y="378070"/>
            <a:ext cx="4990723" cy="523220"/>
          </a:xfrm>
          <a:prstGeom prst="rect">
            <a:avLst/>
          </a:prstGeom>
          <a:noFill/>
        </p:spPr>
        <p:txBody>
          <a:bodyPr wrap="square" lIns="91440" tIns="45720" rIns="91440" bIns="45720" rtlCol="0" anchor="t">
            <a:spAutoFit/>
          </a:bodyPr>
          <a:lstStyle/>
          <a:p>
            <a:r>
              <a:rPr lang="en-US" sz="2800">
                <a:solidFill>
                  <a:srgbClr val="01305B"/>
                </a:solidFill>
                <a:latin typeface="Tahoma"/>
                <a:ea typeface="Tahoma"/>
                <a:cs typeface="Tahoma"/>
              </a:rPr>
              <a:t>Driver and Vehicle Services</a:t>
            </a:r>
          </a:p>
        </p:txBody>
      </p:sp>
      <p:pic>
        <p:nvPicPr>
          <p:cNvPr id="11" name="Picture 4" descr="H:\Logos\DPS\Web\DPS-Color-(122).png"/>
          <p:cNvPicPr>
            <a:picLocks noChangeAspect="1" noChangeArrowheads="1"/>
          </p:cNvPicPr>
          <p:nvPr/>
        </p:nvPicPr>
        <p:blipFill>
          <a:blip r:embed="rId4" cstate="screen"/>
          <a:srcRect/>
          <a:stretch>
            <a:fillRect/>
          </a:stretch>
        </p:blipFill>
        <p:spPr bwMode="auto">
          <a:xfrm>
            <a:off x="7724775" y="5591175"/>
            <a:ext cx="1114425" cy="1114425"/>
          </a:xfrm>
          <a:prstGeom prst="rect">
            <a:avLst/>
          </a:prstGeom>
          <a:noFill/>
        </p:spPr>
      </p:pic>
      <p:sp>
        <p:nvSpPr>
          <p:cNvPr id="13" name="Content Placeholder 2"/>
          <p:cNvSpPr>
            <a:spLocks noGrp="1"/>
          </p:cNvSpPr>
          <p:nvPr>
            <p:ph idx="1"/>
          </p:nvPr>
        </p:nvSpPr>
        <p:spPr>
          <a:xfrm>
            <a:off x="452718" y="1295400"/>
            <a:ext cx="8386482" cy="5105400"/>
          </a:xfrm>
        </p:spPr>
        <p:txBody>
          <a:bodyPr vert="horz" lIns="91440" tIns="45720" rIns="91440" bIns="45720" rtlCol="0" anchor="t">
            <a:noAutofit/>
          </a:bodyPr>
          <a:lstStyle/>
          <a:p>
            <a:pPr>
              <a:buFont typeface="Wingdings" pitchFamily="2" charset="2"/>
              <a:buChar char="Ø"/>
              <a:defRPr/>
            </a:pPr>
            <a:endParaRPr lang="en-US" sz="1800"/>
          </a:p>
          <a:p>
            <a:pPr>
              <a:buFont typeface="Wingdings" pitchFamily="2" charset="2"/>
              <a:buChar char="Ø"/>
              <a:defRPr/>
            </a:pPr>
            <a:endParaRPr lang="en-US" sz="1800"/>
          </a:p>
          <a:p>
            <a:pPr marL="0" indent="0">
              <a:buNone/>
              <a:defRPr/>
            </a:pPr>
            <a:endParaRPr lang="en-US" sz="1800"/>
          </a:p>
        </p:txBody>
      </p:sp>
      <p:graphicFrame>
        <p:nvGraphicFramePr>
          <p:cNvPr id="2" name="Table 2">
            <a:extLst>
              <a:ext uri="{FF2B5EF4-FFF2-40B4-BE49-F238E27FC236}">
                <a16:creationId xmlns:a16="http://schemas.microsoft.com/office/drawing/2014/main" id="{9FF4B26E-1ABA-B883-41C9-D4C456305C6D}"/>
              </a:ext>
            </a:extLst>
          </p:cNvPr>
          <p:cNvGraphicFramePr>
            <a:graphicFrameLocks noGrp="1"/>
          </p:cNvGraphicFramePr>
          <p:nvPr>
            <p:extLst>
              <p:ext uri="{D42A27DB-BD31-4B8C-83A1-F6EECF244321}">
                <p14:modId xmlns:p14="http://schemas.microsoft.com/office/powerpoint/2010/main" val="2517399218"/>
              </p:ext>
            </p:extLst>
          </p:nvPr>
        </p:nvGraphicFramePr>
        <p:xfrm>
          <a:off x="1065944" y="2196100"/>
          <a:ext cx="6762894" cy="3020460"/>
        </p:xfrm>
        <a:graphic>
          <a:graphicData uri="http://schemas.openxmlformats.org/drawingml/2006/table">
            <a:tbl>
              <a:tblPr firstRow="1" bandRow="1">
                <a:tableStyleId>{00A15C55-8517-42AA-B614-E9B94910E393}</a:tableStyleId>
              </a:tblPr>
              <a:tblGrid>
                <a:gridCol w="2254298">
                  <a:extLst>
                    <a:ext uri="{9D8B030D-6E8A-4147-A177-3AD203B41FA5}">
                      <a16:colId xmlns:a16="http://schemas.microsoft.com/office/drawing/2014/main" val="2829455539"/>
                    </a:ext>
                  </a:extLst>
                </a:gridCol>
                <a:gridCol w="2254298">
                  <a:extLst>
                    <a:ext uri="{9D8B030D-6E8A-4147-A177-3AD203B41FA5}">
                      <a16:colId xmlns:a16="http://schemas.microsoft.com/office/drawing/2014/main" val="912910647"/>
                    </a:ext>
                  </a:extLst>
                </a:gridCol>
                <a:gridCol w="2254298">
                  <a:extLst>
                    <a:ext uri="{9D8B030D-6E8A-4147-A177-3AD203B41FA5}">
                      <a16:colId xmlns:a16="http://schemas.microsoft.com/office/drawing/2014/main" val="1409875819"/>
                    </a:ext>
                  </a:extLst>
                </a:gridCol>
              </a:tblGrid>
              <a:tr h="1151381">
                <a:tc>
                  <a:txBody>
                    <a:bodyPr/>
                    <a:lstStyle/>
                    <a:p>
                      <a:pPr lvl="0" algn="ctr">
                        <a:buNone/>
                      </a:pPr>
                      <a:endParaRPr lang="en-US" sz="2400" b="1" dirty="0"/>
                    </a:p>
                    <a:p>
                      <a:pPr lvl="0" algn="ctr">
                        <a:buNone/>
                      </a:pPr>
                      <a:r>
                        <a:rPr lang="en-US" sz="2400" b="1" dirty="0"/>
                        <a:t>Exams Administered</a:t>
                      </a:r>
                    </a:p>
                  </a:txBody>
                  <a:tcPr/>
                </a:tc>
                <a:tc>
                  <a:txBody>
                    <a:bodyPr/>
                    <a:lstStyle/>
                    <a:p>
                      <a:pPr algn="ctr"/>
                      <a:r>
                        <a:rPr lang="en-US" sz="2400" b="1" dirty="0"/>
                        <a:t>2021</a:t>
                      </a:r>
                    </a:p>
                  </a:txBody>
                  <a:tcPr anchor="ctr"/>
                </a:tc>
                <a:tc>
                  <a:txBody>
                    <a:bodyPr/>
                    <a:lstStyle/>
                    <a:p>
                      <a:pPr algn="ctr"/>
                      <a:r>
                        <a:rPr lang="en-US" sz="2400" b="1" dirty="0"/>
                        <a:t>2022</a:t>
                      </a:r>
                    </a:p>
                  </a:txBody>
                  <a:tcPr anchor="ctr"/>
                </a:tc>
                <a:extLst>
                  <a:ext uri="{0D108BD9-81ED-4DB2-BD59-A6C34878D82A}">
                    <a16:rowId xmlns:a16="http://schemas.microsoft.com/office/drawing/2014/main" val="2058579375"/>
                  </a:ext>
                </a:extLst>
              </a:tr>
              <a:tr h="915870">
                <a:tc>
                  <a:txBody>
                    <a:bodyPr/>
                    <a:lstStyle/>
                    <a:p>
                      <a:pPr lvl="0" algn="ctr">
                        <a:buNone/>
                      </a:pPr>
                      <a:r>
                        <a:rPr lang="en-US" sz="2400" b="1" dirty="0">
                          <a:solidFill>
                            <a:schemeClr val="bg2"/>
                          </a:solidFill>
                        </a:rPr>
                        <a:t>Knowledge </a:t>
                      </a:r>
                      <a:endParaRPr lang="en-US" sz="2400" b="1" dirty="0"/>
                    </a:p>
                  </a:txBody>
                  <a:tcPr/>
                </a:tc>
                <a:tc>
                  <a:txBody>
                    <a:bodyPr/>
                    <a:lstStyle/>
                    <a:p>
                      <a:pPr algn="ctr"/>
                      <a:r>
                        <a:rPr lang="en-US" sz="2400" b="1" dirty="0">
                          <a:solidFill>
                            <a:schemeClr val="bg2"/>
                          </a:solidFill>
                        </a:rPr>
                        <a:t>398,074</a:t>
                      </a:r>
                    </a:p>
                  </a:txBody>
                  <a:tcPr anchor="ctr"/>
                </a:tc>
                <a:tc>
                  <a:txBody>
                    <a:bodyPr/>
                    <a:lstStyle/>
                    <a:p>
                      <a:pPr algn="ctr"/>
                      <a:r>
                        <a:rPr lang="en-US" sz="2400" b="1" dirty="0">
                          <a:solidFill>
                            <a:schemeClr val="bg2"/>
                          </a:solidFill>
                        </a:rPr>
                        <a:t>389,022</a:t>
                      </a:r>
                    </a:p>
                  </a:txBody>
                  <a:tcPr anchor="ctr"/>
                </a:tc>
                <a:extLst>
                  <a:ext uri="{0D108BD9-81ED-4DB2-BD59-A6C34878D82A}">
                    <a16:rowId xmlns:a16="http://schemas.microsoft.com/office/drawing/2014/main" val="3878070182"/>
                  </a:ext>
                </a:extLst>
              </a:tr>
              <a:tr h="915870">
                <a:tc>
                  <a:txBody>
                    <a:bodyPr/>
                    <a:lstStyle/>
                    <a:p>
                      <a:pPr lvl="0" algn="ctr">
                        <a:buNone/>
                      </a:pPr>
                      <a:r>
                        <a:rPr lang="en-US" sz="2400" b="1" dirty="0">
                          <a:solidFill>
                            <a:schemeClr val="bg2"/>
                          </a:solidFill>
                        </a:rPr>
                        <a:t>Road</a:t>
                      </a:r>
                      <a:endParaRPr lang="en-US" sz="2400" b="1" dirty="0"/>
                    </a:p>
                  </a:txBody>
                  <a:tcPr/>
                </a:tc>
                <a:tc>
                  <a:txBody>
                    <a:bodyPr/>
                    <a:lstStyle/>
                    <a:p>
                      <a:pPr algn="ctr"/>
                      <a:r>
                        <a:rPr lang="en-US" sz="2400" b="1" dirty="0">
                          <a:solidFill>
                            <a:schemeClr val="bg2"/>
                          </a:solidFill>
                        </a:rPr>
                        <a:t>161,271</a:t>
                      </a:r>
                    </a:p>
                  </a:txBody>
                  <a:tcPr anchor="ctr"/>
                </a:tc>
                <a:tc>
                  <a:txBody>
                    <a:bodyPr/>
                    <a:lstStyle/>
                    <a:p>
                      <a:pPr lvl="0" algn="ctr">
                        <a:buNone/>
                      </a:pPr>
                      <a:r>
                        <a:rPr lang="en-US" sz="2400" b="1" i="0" u="none" strike="noStrike" noProof="0" dirty="0">
                          <a:solidFill>
                            <a:schemeClr val="bg2"/>
                          </a:solidFill>
                          <a:latin typeface="Calibri"/>
                        </a:rPr>
                        <a:t>175,893</a:t>
                      </a:r>
                      <a:endParaRPr lang="en-US" sz="2400" b="1" dirty="0"/>
                    </a:p>
                  </a:txBody>
                  <a:tcPr anchor="ctr"/>
                </a:tc>
                <a:extLst>
                  <a:ext uri="{0D108BD9-81ED-4DB2-BD59-A6C34878D82A}">
                    <a16:rowId xmlns:a16="http://schemas.microsoft.com/office/drawing/2014/main" val="2966311266"/>
                  </a:ext>
                </a:extLst>
              </a:tr>
            </a:tbl>
          </a:graphicData>
        </a:graphic>
      </p:graphicFrame>
    </p:spTree>
    <p:extLst>
      <p:ext uri="{BB962C8B-B14F-4D97-AF65-F5344CB8AC3E}">
        <p14:creationId xmlns:p14="http://schemas.microsoft.com/office/powerpoint/2010/main" val="22965438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5623"/>
            <a:ext cx="9144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1447801" y="583712"/>
            <a:ext cx="7417588" cy="784830"/>
          </a:xfrm>
          <a:prstGeom prst="rect">
            <a:avLst/>
          </a:prstGeom>
          <a:noFill/>
        </p:spPr>
        <p:txBody>
          <a:bodyPr wrap="square" rtlCol="0">
            <a:spAutoFit/>
          </a:bodyPr>
          <a:lstStyle/>
          <a:p>
            <a:r>
              <a:rPr lang="en-US" sz="2800" b="1">
                <a:solidFill>
                  <a:srgbClr val="01305B"/>
                </a:solidFill>
                <a:latin typeface="Tahoma" pitchFamily="34" charset="0"/>
                <a:cs typeface="Tahoma" pitchFamily="34" charset="0"/>
              </a:rPr>
              <a:t>Minnesota Department of Public Safety </a:t>
            </a:r>
          </a:p>
          <a:p>
            <a:endParaRPr lang="en-US" sz="1700">
              <a:solidFill>
                <a:srgbClr val="01305B"/>
              </a:solidFill>
              <a:latin typeface="Tahoma" pitchFamily="34" charset="0"/>
              <a:cs typeface="Tahoma" pitchFamily="34" charset="0"/>
            </a:endParaRPr>
          </a:p>
        </p:txBody>
      </p:sp>
      <p:sp>
        <p:nvSpPr>
          <p:cNvPr id="12" name="Content Placeholder 2"/>
          <p:cNvSpPr txBox="1">
            <a:spLocks/>
          </p:cNvSpPr>
          <p:nvPr/>
        </p:nvSpPr>
        <p:spPr>
          <a:xfrm>
            <a:off x="228910" y="1633081"/>
            <a:ext cx="8637336" cy="4844463"/>
          </a:xfrm>
          <a:prstGeom prst="rect">
            <a:avLst/>
          </a:prstGeom>
        </p:spPr>
        <p:txBody>
          <a:bodyPr vert="horz" lIns="91440" tIns="45720" rIns="91440" bIns="45720" rtlCol="0" anchor="t">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445">
              <a:buNone/>
              <a:defRPr/>
            </a:pPr>
            <a:r>
              <a:rPr lang="en-US" sz="2000" b="1" dirty="0">
                <a:solidFill>
                  <a:srgbClr val="FFFFFF"/>
                </a:solidFill>
                <a:latin typeface="Tahoma"/>
                <a:ea typeface="Tahoma"/>
                <a:cs typeface="Tahoma"/>
              </a:rPr>
              <a:t>Fiscal and Administrative Services</a:t>
            </a:r>
          </a:p>
          <a:p>
            <a:pPr>
              <a:defRPr/>
            </a:pPr>
            <a:r>
              <a:rPr lang="en-US" sz="2000" dirty="0">
                <a:latin typeface="Tahoma"/>
                <a:ea typeface="Tahoma"/>
                <a:cs typeface="Tahoma"/>
              </a:rPr>
              <a:t>Provides budgeting, general accounting, financial reporting, payroll coordination, accounts payable, purchasing coordination, grant and contract management, and administrative support services.</a:t>
            </a:r>
          </a:p>
          <a:p>
            <a:pPr marL="0" indent="4445">
              <a:buNone/>
              <a:defRPr/>
            </a:pPr>
            <a:endParaRPr lang="en-US" sz="2000" b="1" dirty="0">
              <a:latin typeface="Tahoma"/>
              <a:ea typeface="Tahoma"/>
              <a:cs typeface="Tahoma"/>
            </a:endParaRPr>
          </a:p>
          <a:p>
            <a:pPr marL="0" indent="4445">
              <a:buNone/>
              <a:defRPr/>
            </a:pPr>
            <a:r>
              <a:rPr lang="en-US" sz="2000" b="1" dirty="0">
                <a:latin typeface="Tahoma"/>
                <a:ea typeface="Tahoma"/>
                <a:cs typeface="Tahoma"/>
              </a:rPr>
              <a:t>Office of Communications</a:t>
            </a:r>
            <a:endParaRPr lang="en-US" sz="2000" b="1" dirty="0">
              <a:ea typeface="Tahoma"/>
            </a:endParaRPr>
          </a:p>
          <a:p>
            <a:pPr>
              <a:defRPr/>
            </a:pPr>
            <a:r>
              <a:rPr lang="en-US" sz="2000" dirty="0">
                <a:latin typeface="Tahoma"/>
                <a:ea typeface="Tahoma"/>
                <a:cs typeface="Tahoma"/>
              </a:rPr>
              <a:t>Provides public information to media, promotes department programming and initiatives, prepares public education campaigns and material, and manages website content and social media. </a:t>
            </a:r>
            <a:endParaRPr lang="en-US" sz="2000" b="1" dirty="0">
              <a:latin typeface="Tahoma"/>
              <a:ea typeface="Tahoma"/>
              <a:cs typeface="Tahoma"/>
            </a:endParaRPr>
          </a:p>
          <a:p>
            <a:pPr marL="0" indent="4445">
              <a:buNone/>
              <a:defRPr/>
            </a:pPr>
            <a:endParaRPr lang="en-US" sz="2000" b="1" dirty="0">
              <a:latin typeface="Tahoma"/>
              <a:ea typeface="Tahoma"/>
              <a:cs typeface="Tahoma"/>
            </a:endParaRPr>
          </a:p>
          <a:p>
            <a:pPr marL="0" indent="4445">
              <a:buNone/>
              <a:defRPr/>
            </a:pPr>
            <a:r>
              <a:rPr lang="en-US" sz="2000" b="1" dirty="0">
                <a:latin typeface="Tahoma"/>
                <a:ea typeface="Tahoma"/>
                <a:cs typeface="Tahoma"/>
              </a:rPr>
              <a:t>Human Resources</a:t>
            </a:r>
            <a:endParaRPr lang="en-US" sz="2000" b="1" dirty="0">
              <a:ea typeface="Tahoma"/>
            </a:endParaRPr>
          </a:p>
          <a:p>
            <a:pPr>
              <a:defRPr/>
            </a:pPr>
            <a:r>
              <a:rPr lang="en-US" sz="2000" dirty="0">
                <a:latin typeface="Tahoma"/>
                <a:ea typeface="Tahoma"/>
                <a:cs typeface="Tahoma"/>
              </a:rPr>
              <a:t>Strive to develop and deliver innovative human resource programs and services designed to increase the performance of the DPS workforce. </a:t>
            </a:r>
            <a:endParaRPr lang="en-US" sz="2000" b="1" dirty="0">
              <a:latin typeface="Tahoma"/>
              <a:ea typeface="Tahoma"/>
              <a:cs typeface="Tahoma"/>
            </a:endParaRPr>
          </a:p>
          <a:p>
            <a:pPr marL="0" indent="4445">
              <a:buNone/>
              <a:defRPr/>
            </a:pPr>
            <a:endParaRPr lang="en-US" sz="2000" b="1" dirty="0">
              <a:latin typeface="Tahoma"/>
              <a:ea typeface="Tahoma"/>
              <a:cs typeface="Tahoma"/>
            </a:endParaRPr>
          </a:p>
          <a:p>
            <a:pPr marL="0" indent="4445">
              <a:buNone/>
              <a:defRPr/>
            </a:pPr>
            <a:r>
              <a:rPr lang="en-US" sz="2000" b="1" dirty="0">
                <a:latin typeface="Tahoma"/>
                <a:ea typeface="Tahoma"/>
                <a:cs typeface="Tahoma"/>
              </a:rPr>
              <a:t>Internal Affairs</a:t>
            </a:r>
            <a:endParaRPr lang="en-US" sz="2000" b="1" dirty="0">
              <a:ea typeface="Tahoma"/>
            </a:endParaRPr>
          </a:p>
          <a:p>
            <a:pPr>
              <a:defRPr/>
            </a:pPr>
            <a:r>
              <a:rPr lang="en-US" sz="2000" dirty="0">
                <a:latin typeface="Tahoma"/>
                <a:ea typeface="Tahoma"/>
                <a:cs typeface="Tahoma"/>
              </a:rPr>
              <a:t>Independent division that receives and investigates all complaints regarding DPS employees.</a:t>
            </a:r>
            <a:endParaRPr lang="en-US" sz="2000" b="1" dirty="0">
              <a:ea typeface="Tahoma"/>
            </a:endParaRPr>
          </a:p>
          <a:p>
            <a:pPr marL="0" indent="4445">
              <a:buNone/>
              <a:defRPr/>
            </a:pPr>
            <a:endParaRPr lang="en-US" sz="2000" b="1" dirty="0">
              <a:ea typeface="Tahoma"/>
            </a:endParaRPr>
          </a:p>
          <a:p>
            <a:pPr marL="0" indent="4445">
              <a:buNone/>
              <a:defRPr/>
            </a:pPr>
            <a:endParaRPr lang="en-US" sz="2000" b="1" dirty="0">
              <a:ea typeface="Tahoma"/>
            </a:endParaRPr>
          </a:p>
        </p:txBody>
      </p:sp>
      <p:pic>
        <p:nvPicPr>
          <p:cNvPr id="2" name="Picture 1"/>
          <p:cNvPicPr>
            <a:picLocks noChangeAspect="1"/>
          </p:cNvPicPr>
          <p:nvPr/>
        </p:nvPicPr>
        <p:blipFill>
          <a:blip r:embed="rId3"/>
          <a:stretch>
            <a:fillRect/>
          </a:stretch>
        </p:blipFill>
        <p:spPr>
          <a:xfrm>
            <a:off x="228600" y="277390"/>
            <a:ext cx="1115665" cy="1115665"/>
          </a:xfrm>
          <a:prstGeom prst="rect">
            <a:avLst/>
          </a:prstGeom>
        </p:spPr>
      </p:pic>
    </p:spTree>
    <p:extLst>
      <p:ext uri="{BB962C8B-B14F-4D97-AF65-F5344CB8AC3E}">
        <p14:creationId xmlns:p14="http://schemas.microsoft.com/office/powerpoint/2010/main" val="323304045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66800"/>
            <a:ext cx="9144000" cy="48768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29" name="Picture 5" descr="H:\Logos\DPS\Web\DPS-Color-(122).png"/>
          <p:cNvPicPr>
            <a:picLocks noChangeAspect="1" noChangeArrowheads="1"/>
          </p:cNvPicPr>
          <p:nvPr/>
        </p:nvPicPr>
        <p:blipFill>
          <a:blip r:embed="rId3" cstate="screen"/>
          <a:srcRect/>
          <a:stretch>
            <a:fillRect/>
          </a:stretch>
        </p:blipFill>
        <p:spPr bwMode="auto">
          <a:xfrm>
            <a:off x="5535146" y="1958125"/>
            <a:ext cx="2990850" cy="2990850"/>
          </a:xfrm>
          <a:prstGeom prst="rect">
            <a:avLst/>
          </a:prstGeom>
          <a:noFill/>
        </p:spPr>
      </p:pic>
      <p:sp>
        <p:nvSpPr>
          <p:cNvPr id="2" name="TextBox 1"/>
          <p:cNvSpPr txBox="1"/>
          <p:nvPr/>
        </p:nvSpPr>
        <p:spPr>
          <a:xfrm>
            <a:off x="381000" y="1676400"/>
            <a:ext cx="4648200" cy="923330"/>
          </a:xfrm>
          <a:prstGeom prst="rect">
            <a:avLst/>
          </a:prstGeom>
          <a:noFill/>
        </p:spPr>
        <p:txBody>
          <a:bodyPr wrap="square" rtlCol="0">
            <a:spAutoFit/>
          </a:bodyPr>
          <a:lstStyle/>
          <a:p>
            <a:r>
              <a:rPr lang="en-US" sz="5400" b="1">
                <a:solidFill>
                  <a:srgbClr val="01539C"/>
                </a:solidFill>
                <a:effectLst>
                  <a:outerShdw blurRad="38100" dist="38100" dir="2700000" algn="tl">
                    <a:srgbClr val="000000">
                      <a:alpha val="43137"/>
                    </a:srgbClr>
                  </a:outerShdw>
                </a:effectLst>
                <a:latin typeface="Tahoma" pitchFamily="34" charset="0"/>
                <a:ea typeface="Tahoma" pitchFamily="34" charset="0"/>
                <a:cs typeface="Tahoma" pitchFamily="34" charset="0"/>
              </a:rPr>
              <a:t>Questions?</a:t>
            </a:r>
          </a:p>
        </p:txBody>
      </p:sp>
      <p:sp>
        <p:nvSpPr>
          <p:cNvPr id="4" name="TextBox 3"/>
          <p:cNvSpPr txBox="1"/>
          <p:nvPr/>
        </p:nvSpPr>
        <p:spPr>
          <a:xfrm>
            <a:off x="609600" y="2599730"/>
            <a:ext cx="4784591" cy="1569660"/>
          </a:xfrm>
          <a:prstGeom prst="rect">
            <a:avLst/>
          </a:prstGeom>
          <a:noFill/>
        </p:spPr>
        <p:txBody>
          <a:bodyPr wrap="square" lIns="91440" tIns="45720" rIns="91440" bIns="45720" rtlCol="0" anchor="t">
            <a:spAutoFit/>
          </a:bodyPr>
          <a:lstStyle/>
          <a:p>
            <a:r>
              <a:rPr lang="en-US" sz="2400" b="1">
                <a:solidFill>
                  <a:schemeClr val="bg2"/>
                </a:solidFill>
              </a:rPr>
              <a:t>Jordan Haltaufderheid</a:t>
            </a:r>
            <a:endParaRPr lang="en-US" sz="2400" b="1">
              <a:solidFill>
                <a:schemeClr val="bg2"/>
              </a:solidFill>
              <a:cs typeface="Calibri"/>
            </a:endParaRPr>
          </a:p>
          <a:p>
            <a:r>
              <a:rPr lang="en-US" sz="2400" b="1">
                <a:solidFill>
                  <a:schemeClr val="bg2"/>
                </a:solidFill>
              </a:rPr>
              <a:t>Director of Legislative Affairs</a:t>
            </a:r>
            <a:endParaRPr lang="en-US" sz="2400" b="1">
              <a:solidFill>
                <a:schemeClr val="bg2"/>
              </a:solidFill>
              <a:cs typeface="Calibri"/>
            </a:endParaRPr>
          </a:p>
          <a:p>
            <a:r>
              <a:rPr lang="en-US" sz="2400" b="1">
                <a:solidFill>
                  <a:schemeClr val="bg2"/>
                </a:solidFill>
              </a:rPr>
              <a:t>Jordan.Haltaufderheid@state.mn.us</a:t>
            </a:r>
            <a:endParaRPr lang="en-US" sz="2400" b="1">
              <a:solidFill>
                <a:schemeClr val="bg2"/>
              </a:solidFill>
              <a:cs typeface="Calibri"/>
            </a:endParaRPr>
          </a:p>
          <a:p>
            <a:r>
              <a:rPr lang="en-US" sz="2400" b="1">
                <a:solidFill>
                  <a:schemeClr val="bg2"/>
                </a:solidFill>
              </a:rPr>
              <a:t>612-749-0049</a:t>
            </a:r>
            <a:endParaRPr lang="en-US" sz="2400" b="1">
              <a:solidFill>
                <a:schemeClr val="bg2"/>
              </a:solidFill>
              <a:cs typeface="Calibri"/>
            </a:endParaRPr>
          </a:p>
        </p:txBody>
      </p:sp>
      <p:sp>
        <p:nvSpPr>
          <p:cNvPr id="5" name="TextBox 4">
            <a:extLst>
              <a:ext uri="{FF2B5EF4-FFF2-40B4-BE49-F238E27FC236}">
                <a16:creationId xmlns:a16="http://schemas.microsoft.com/office/drawing/2014/main" id="{C4EA9475-17E0-F314-DE62-5CD3D58D1543}"/>
              </a:ext>
            </a:extLst>
          </p:cNvPr>
          <p:cNvSpPr txBox="1"/>
          <p:nvPr/>
        </p:nvSpPr>
        <p:spPr>
          <a:xfrm>
            <a:off x="607039" y="338097"/>
            <a:ext cx="792031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t>Minnesota Department of Public Safety ​</a:t>
            </a:r>
            <a:endParaRPr lang="en-US" sz="3600" b="1">
              <a:cs typeface="Calibri"/>
            </a:endParaRPr>
          </a:p>
        </p:txBody>
      </p:sp>
    </p:spTree>
    <p:extLst>
      <p:ext uri="{BB962C8B-B14F-4D97-AF65-F5344CB8AC3E}">
        <p14:creationId xmlns:p14="http://schemas.microsoft.com/office/powerpoint/2010/main" val="159220861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29"/>
                                        </p:tgtEl>
                                      </p:cBhvr>
                                    </p:animEffect>
                                    <p:animScale>
                                      <p:cBhvr>
                                        <p:cTn id="7" dur="250" autoRev="1" fill="hold"/>
                                        <p:tgtEl>
                                          <p:spTgt spid="1029"/>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2"/>
                                        </p:tgtEl>
                                      </p:cBhvr>
                                    </p:animEffect>
                                    <p:animScale>
                                      <p:cBhvr>
                                        <p:cTn id="11"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5623"/>
            <a:ext cx="9144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1447801" y="583712"/>
            <a:ext cx="7417588" cy="784830"/>
          </a:xfrm>
          <a:prstGeom prst="rect">
            <a:avLst/>
          </a:prstGeom>
          <a:noFill/>
        </p:spPr>
        <p:txBody>
          <a:bodyPr wrap="square" rtlCol="0">
            <a:spAutoFit/>
          </a:bodyPr>
          <a:lstStyle/>
          <a:p>
            <a:r>
              <a:rPr lang="en-US" sz="2800" b="1">
                <a:solidFill>
                  <a:srgbClr val="01305B"/>
                </a:solidFill>
                <a:latin typeface="Tahoma" pitchFamily="34" charset="0"/>
                <a:cs typeface="Tahoma" pitchFamily="34" charset="0"/>
              </a:rPr>
              <a:t>Minnesota Department of Public Safety </a:t>
            </a:r>
          </a:p>
          <a:p>
            <a:endParaRPr lang="en-US" sz="1700">
              <a:solidFill>
                <a:srgbClr val="01305B"/>
              </a:solidFill>
              <a:latin typeface="Tahoma" pitchFamily="34" charset="0"/>
              <a:cs typeface="Tahoma" pitchFamily="34" charset="0"/>
            </a:endParaRPr>
          </a:p>
        </p:txBody>
      </p:sp>
      <p:sp>
        <p:nvSpPr>
          <p:cNvPr id="12" name="Content Placeholder 2"/>
          <p:cNvSpPr txBox="1">
            <a:spLocks/>
          </p:cNvSpPr>
          <p:nvPr/>
        </p:nvSpPr>
        <p:spPr>
          <a:xfrm>
            <a:off x="4185962" y="1913817"/>
            <a:ext cx="4038600" cy="368141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445">
              <a:buFont typeface="Arial" pitchFamily="34" charset="0"/>
              <a:buNone/>
              <a:defRPr/>
            </a:pPr>
            <a:r>
              <a:rPr lang="en-US" sz="2000" b="1">
                <a:solidFill>
                  <a:srgbClr val="FFFFFF"/>
                </a:solidFill>
                <a:latin typeface="Tahoma"/>
                <a:ea typeface="Tahoma"/>
                <a:cs typeface="Tahoma"/>
              </a:rPr>
              <a:t>Commissioner Bob Jacobson</a:t>
            </a:r>
            <a:endParaRPr lang="en-US">
              <a:latin typeface="Tahoma"/>
              <a:ea typeface="Tahoma"/>
              <a:cs typeface="Tahoma"/>
            </a:endParaRPr>
          </a:p>
          <a:p>
            <a:pPr marL="0" indent="4445">
              <a:buNone/>
              <a:defRPr/>
            </a:pPr>
            <a:r>
              <a:rPr lang="en-US" sz="1800">
                <a:solidFill>
                  <a:srgbClr val="FFFFFF"/>
                </a:solidFill>
                <a:latin typeface="Tahoma"/>
                <a:ea typeface="Tahoma"/>
                <a:cs typeface="Tahoma"/>
              </a:rPr>
              <a:t>Appointed in January 2023, he is the 15th commissioner of DPS. </a:t>
            </a:r>
            <a:endParaRPr lang="en-US" sz="1800">
              <a:solidFill>
                <a:srgbClr val="FFFFFF"/>
              </a:solidFill>
              <a:ea typeface="Tahoma"/>
            </a:endParaRPr>
          </a:p>
          <a:p>
            <a:pPr marL="0" indent="4445">
              <a:buFont typeface="Arial" pitchFamily="34" charset="0"/>
              <a:buNone/>
              <a:defRPr/>
            </a:pPr>
            <a:endParaRPr lang="en-US" sz="2000" b="1" i="1">
              <a:solidFill>
                <a:srgbClr val="FFFFFF"/>
              </a:solidFill>
              <a:ea typeface="Tahoma" pitchFamily="34" charset="0"/>
            </a:endParaRPr>
          </a:p>
          <a:p>
            <a:pPr marL="0" indent="4445">
              <a:buFont typeface="Arial" pitchFamily="34" charset="0"/>
              <a:buNone/>
              <a:defRPr/>
            </a:pPr>
            <a:r>
              <a:rPr lang="en-US" sz="2000" b="1">
                <a:solidFill>
                  <a:srgbClr val="FFFFFF"/>
                </a:solidFill>
                <a:latin typeface="Tahoma"/>
                <a:ea typeface="Tahoma"/>
                <a:cs typeface="Tahoma"/>
              </a:rPr>
              <a:t>Mission</a:t>
            </a:r>
          </a:p>
          <a:p>
            <a:pPr marL="0" indent="4445">
              <a:buFont typeface="Arial" pitchFamily="34" charset="0"/>
              <a:buNone/>
              <a:defRPr/>
            </a:pPr>
            <a:r>
              <a:rPr lang="en-US" sz="1800">
                <a:solidFill>
                  <a:srgbClr val="FFFFFF"/>
                </a:solidFill>
              </a:rPr>
              <a:t>Serving all communities to build a safer Minnesota. </a:t>
            </a:r>
            <a:endParaRPr lang="en-US" sz="1800">
              <a:solidFill>
                <a:srgbClr val="FFFFFF"/>
              </a:solidFill>
              <a:ea typeface="Tahoma" pitchFamily="34" charset="0"/>
            </a:endParaRPr>
          </a:p>
          <a:p>
            <a:pPr>
              <a:buFont typeface="Arial" pitchFamily="34" charset="0"/>
              <a:buNone/>
              <a:defRPr/>
            </a:pPr>
            <a:endParaRPr lang="en-US" sz="2000">
              <a:solidFill>
                <a:srgbClr val="FFFFFF"/>
              </a:solidFill>
            </a:endParaRPr>
          </a:p>
          <a:p>
            <a:pPr>
              <a:buFont typeface="Arial" pitchFamily="34" charset="0"/>
              <a:buNone/>
              <a:defRPr/>
            </a:pPr>
            <a:r>
              <a:rPr lang="en-US" sz="1800">
                <a:solidFill>
                  <a:srgbClr val="FFFFFF"/>
                </a:solidFill>
                <a:latin typeface="Tahoma"/>
                <a:ea typeface="Tahoma"/>
                <a:cs typeface="Tahoma"/>
              </a:rPr>
              <a:t>Minnesota Statutes, Chapter 299A</a:t>
            </a:r>
          </a:p>
        </p:txBody>
      </p:sp>
      <p:pic>
        <p:nvPicPr>
          <p:cNvPr id="2" name="Picture 1"/>
          <p:cNvPicPr>
            <a:picLocks noChangeAspect="1"/>
          </p:cNvPicPr>
          <p:nvPr/>
        </p:nvPicPr>
        <p:blipFill>
          <a:blip r:embed="rId3"/>
          <a:stretch>
            <a:fillRect/>
          </a:stretch>
        </p:blipFill>
        <p:spPr>
          <a:xfrm>
            <a:off x="228600" y="277390"/>
            <a:ext cx="1115665" cy="1115665"/>
          </a:xfrm>
          <a:prstGeom prst="rect">
            <a:avLst/>
          </a:prstGeom>
        </p:spPr>
      </p:pic>
      <p:pic>
        <p:nvPicPr>
          <p:cNvPr id="9" name="Picture 8"/>
          <p:cNvPicPr>
            <a:picLocks noChangeAspect="1"/>
          </p:cNvPicPr>
          <p:nvPr/>
        </p:nvPicPr>
        <p:blipFill>
          <a:blip r:embed="rId4"/>
          <a:stretch>
            <a:fillRect/>
          </a:stretch>
        </p:blipFill>
        <p:spPr>
          <a:xfrm>
            <a:off x="815740" y="2003126"/>
            <a:ext cx="2818194" cy="35070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283250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105400" y="1295400"/>
            <a:ext cx="3581400" cy="5562600"/>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p:cNvSpPr txBox="1"/>
          <p:nvPr/>
        </p:nvSpPr>
        <p:spPr>
          <a:xfrm>
            <a:off x="1213794" y="228600"/>
            <a:ext cx="7092006" cy="677108"/>
          </a:xfrm>
          <a:prstGeom prst="rect">
            <a:avLst/>
          </a:prstGeom>
          <a:noFill/>
        </p:spPr>
        <p:txBody>
          <a:bodyPr wrap="square" rtlCol="0">
            <a:spAutoFit/>
          </a:bodyPr>
          <a:lstStyle/>
          <a:p>
            <a:pPr algn="ctr"/>
            <a:r>
              <a:rPr lang="en-US" sz="3800" b="1">
                <a:solidFill>
                  <a:srgbClr val="FFFFFF"/>
                </a:solidFill>
                <a:latin typeface="Tahoma" pitchFamily="34" charset="0"/>
                <a:cs typeface="Tahoma" pitchFamily="34" charset="0"/>
              </a:rPr>
              <a:t>Department of Public Safety</a:t>
            </a:r>
            <a:endParaRPr lang="en-US" sz="3000">
              <a:solidFill>
                <a:srgbClr val="FFFFFF"/>
              </a:solidFill>
              <a:latin typeface="Tahoma" pitchFamily="34" charset="0"/>
              <a:cs typeface="Tahoma" pitchFamily="34" charset="0"/>
            </a:endParaRPr>
          </a:p>
        </p:txBody>
      </p:sp>
      <p:grpSp>
        <p:nvGrpSpPr>
          <p:cNvPr id="2" name="Group 1"/>
          <p:cNvGrpSpPr/>
          <p:nvPr/>
        </p:nvGrpSpPr>
        <p:grpSpPr>
          <a:xfrm>
            <a:off x="4947684" y="2324614"/>
            <a:ext cx="2806890" cy="685800"/>
            <a:chOff x="381000" y="2286000"/>
            <a:chExt cx="2806890" cy="685800"/>
          </a:xfrm>
        </p:grpSpPr>
        <p:sp>
          <p:nvSpPr>
            <p:cNvPr id="6" name="Oval 5"/>
            <p:cNvSpPr>
              <a:spLocks noChangeAspect="1"/>
            </p:cNvSpPr>
            <p:nvPr/>
          </p:nvSpPr>
          <p:spPr>
            <a:xfrm>
              <a:off x="381000" y="2286000"/>
              <a:ext cx="685800" cy="685800"/>
            </a:xfrm>
            <a:prstGeom prst="ellipse">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898481" y="2411180"/>
              <a:ext cx="2289409" cy="553998"/>
            </a:xfrm>
            <a:prstGeom prst="rect">
              <a:avLst/>
            </a:prstGeom>
            <a:noFill/>
          </p:spPr>
          <p:txBody>
            <a:bodyPr wrap="none" rtlCol="0">
              <a:spAutoFit/>
            </a:bodyPr>
            <a:lstStyle/>
            <a:p>
              <a: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t>Alcohol and Gambling</a:t>
              </a:r>
              <a:b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br>
              <a: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t> Enforcement</a:t>
              </a:r>
            </a:p>
          </p:txBody>
        </p:sp>
      </p:grpSp>
      <p:sp>
        <p:nvSpPr>
          <p:cNvPr id="17" name="Rectangle 16"/>
          <p:cNvSpPr/>
          <p:nvPr/>
        </p:nvSpPr>
        <p:spPr>
          <a:xfrm>
            <a:off x="4953000" y="1351709"/>
            <a:ext cx="3886200" cy="858091"/>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5105401" y="1407809"/>
            <a:ext cx="3581400" cy="800219"/>
          </a:xfrm>
          <a:prstGeom prst="rect">
            <a:avLst/>
          </a:prstGeom>
          <a:noFill/>
        </p:spPr>
        <p:txBody>
          <a:bodyPr wrap="square" lIns="91440" tIns="45720" rIns="91440" bIns="45720" rtlCol="0" anchor="t">
            <a:spAutoFit/>
          </a:bodyPr>
          <a:lstStyle/>
          <a:p>
            <a:pPr algn="ctr"/>
            <a:r>
              <a:rPr lang="en-US" sz="2800">
                <a:solidFill>
                  <a:srgbClr val="01305B"/>
                </a:solidFill>
                <a:latin typeface="Tahoma"/>
                <a:ea typeface="Tahoma"/>
                <a:cs typeface="Tahoma"/>
              </a:rPr>
              <a:t>Public Safety</a:t>
            </a:r>
            <a:br>
              <a:rPr lang="en-US" sz="2800">
                <a:latin typeface="Tahoma" pitchFamily="34" charset="0"/>
                <a:cs typeface="Tahoma" pitchFamily="34" charset="0"/>
              </a:rPr>
            </a:br>
            <a:r>
              <a:rPr lang="en-US">
                <a:solidFill>
                  <a:srgbClr val="01305B"/>
                </a:solidFill>
                <a:latin typeface="Tahoma"/>
                <a:ea typeface="Tahoma"/>
                <a:cs typeface="Tahoma"/>
              </a:rPr>
              <a:t>Policy and Finance Committees</a:t>
            </a:r>
            <a:endParaRPr lang="en-US">
              <a:solidFill>
                <a:srgbClr val="01305B"/>
              </a:solidFill>
              <a:latin typeface="Tahoma" pitchFamily="34" charset="0"/>
              <a:cs typeface="Tahoma" pitchFamily="34" charset="0"/>
            </a:endParaRPr>
          </a:p>
        </p:txBody>
      </p:sp>
      <p:grpSp>
        <p:nvGrpSpPr>
          <p:cNvPr id="36" name="Group 35"/>
          <p:cNvGrpSpPr/>
          <p:nvPr/>
        </p:nvGrpSpPr>
        <p:grpSpPr>
          <a:xfrm>
            <a:off x="5007198" y="6023153"/>
            <a:ext cx="2489625" cy="685800"/>
            <a:chOff x="381000" y="3810000"/>
            <a:chExt cx="2489625" cy="685800"/>
          </a:xfrm>
        </p:grpSpPr>
        <p:sp>
          <p:nvSpPr>
            <p:cNvPr id="18" name="Oval 17"/>
            <p:cNvSpPr>
              <a:spLocks noChangeAspect="1"/>
            </p:cNvSpPr>
            <p:nvPr/>
          </p:nvSpPr>
          <p:spPr>
            <a:xfrm>
              <a:off x="381000" y="3810000"/>
              <a:ext cx="685800" cy="685800"/>
            </a:xfrm>
            <a:prstGeom prst="ellipse">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884184" y="3875901"/>
              <a:ext cx="1986441" cy="553998"/>
            </a:xfrm>
            <a:prstGeom prst="rect">
              <a:avLst/>
            </a:prstGeom>
            <a:noFill/>
          </p:spPr>
          <p:txBody>
            <a:bodyPr wrap="none" rtlCol="0">
              <a:spAutoFit/>
            </a:bodyPr>
            <a:lstStyle/>
            <a:p>
              <a: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t>Bureau of Criminal</a:t>
              </a:r>
              <a:b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br>
              <a: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t> Apprehension</a:t>
              </a:r>
            </a:p>
          </p:txBody>
        </p:sp>
      </p:grpSp>
      <p:grpSp>
        <p:nvGrpSpPr>
          <p:cNvPr id="37" name="Group 36"/>
          <p:cNvGrpSpPr/>
          <p:nvPr/>
        </p:nvGrpSpPr>
        <p:grpSpPr>
          <a:xfrm>
            <a:off x="4971295" y="4532596"/>
            <a:ext cx="3356609" cy="685800"/>
            <a:chOff x="381000" y="4572000"/>
            <a:chExt cx="3356609" cy="685800"/>
          </a:xfrm>
        </p:grpSpPr>
        <p:sp>
          <p:nvSpPr>
            <p:cNvPr id="19" name="Oval 18"/>
            <p:cNvSpPr>
              <a:spLocks noChangeAspect="1"/>
            </p:cNvSpPr>
            <p:nvPr/>
          </p:nvSpPr>
          <p:spPr>
            <a:xfrm>
              <a:off x="381000" y="4572000"/>
              <a:ext cx="685800" cy="685800"/>
            </a:xfrm>
            <a:prstGeom prst="ellipse">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p:nvPr/>
          </p:nvSpPr>
          <p:spPr>
            <a:xfrm>
              <a:off x="914400" y="4667584"/>
              <a:ext cx="2823209" cy="553998"/>
            </a:xfrm>
            <a:prstGeom prst="rect">
              <a:avLst/>
            </a:prstGeom>
            <a:noFill/>
          </p:spPr>
          <p:txBody>
            <a:bodyPr wrap="none" rtlCol="0">
              <a:spAutoFit/>
            </a:bodyPr>
            <a:lstStyle/>
            <a:p>
              <a: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t>Emergency Communication</a:t>
              </a:r>
              <a:b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br>
              <a: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t> Networks</a:t>
              </a:r>
            </a:p>
          </p:txBody>
        </p:sp>
      </p:grpSp>
      <p:grpSp>
        <p:nvGrpSpPr>
          <p:cNvPr id="38" name="Group 37"/>
          <p:cNvGrpSpPr/>
          <p:nvPr/>
        </p:nvGrpSpPr>
        <p:grpSpPr>
          <a:xfrm>
            <a:off x="4953000" y="5266673"/>
            <a:ext cx="3123885" cy="685800"/>
            <a:chOff x="381000" y="5334000"/>
            <a:chExt cx="3123885" cy="685800"/>
          </a:xfrm>
        </p:grpSpPr>
        <p:sp>
          <p:nvSpPr>
            <p:cNvPr id="20" name="Oval 19"/>
            <p:cNvSpPr>
              <a:spLocks noChangeAspect="1"/>
            </p:cNvSpPr>
            <p:nvPr/>
          </p:nvSpPr>
          <p:spPr>
            <a:xfrm>
              <a:off x="381000" y="5334000"/>
              <a:ext cx="685800" cy="685800"/>
            </a:xfrm>
            <a:prstGeom prst="ellipse">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p:nvSpPr>
          <p:spPr>
            <a:xfrm>
              <a:off x="877243" y="5399901"/>
              <a:ext cx="2627642" cy="553998"/>
            </a:xfrm>
            <a:prstGeom prst="rect">
              <a:avLst/>
            </a:prstGeom>
            <a:noFill/>
          </p:spPr>
          <p:txBody>
            <a:bodyPr wrap="none" rtlCol="0">
              <a:spAutoFit/>
            </a:bodyPr>
            <a:lstStyle/>
            <a:p>
              <a: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t>Homeland Security and</a:t>
              </a:r>
              <a:b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br>
              <a: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t> Emergency Management</a:t>
              </a:r>
            </a:p>
          </p:txBody>
        </p:sp>
      </p:grpSp>
      <p:grpSp>
        <p:nvGrpSpPr>
          <p:cNvPr id="42" name="Group 41"/>
          <p:cNvGrpSpPr/>
          <p:nvPr/>
        </p:nvGrpSpPr>
        <p:grpSpPr>
          <a:xfrm>
            <a:off x="4971295" y="3797689"/>
            <a:ext cx="3581399" cy="685800"/>
            <a:chOff x="5181600" y="3810000"/>
            <a:chExt cx="3581399" cy="685800"/>
          </a:xfrm>
        </p:grpSpPr>
        <p:sp>
          <p:nvSpPr>
            <p:cNvPr id="27" name="Oval 26"/>
            <p:cNvSpPr>
              <a:spLocks noChangeAspect="1"/>
            </p:cNvSpPr>
            <p:nvPr/>
          </p:nvSpPr>
          <p:spPr>
            <a:xfrm>
              <a:off x="5181600" y="3810000"/>
              <a:ext cx="685800" cy="685800"/>
            </a:xfrm>
            <a:prstGeom prst="ellipse">
              <a:avLst/>
            </a:prstGeom>
            <a:blipFill>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TextBox 27"/>
            <p:cNvSpPr txBox="1"/>
            <p:nvPr/>
          </p:nvSpPr>
          <p:spPr>
            <a:xfrm>
              <a:off x="5715000" y="4038600"/>
              <a:ext cx="3047999" cy="323165"/>
            </a:xfrm>
            <a:prstGeom prst="rect">
              <a:avLst/>
            </a:prstGeom>
            <a:noFill/>
          </p:spPr>
          <p:txBody>
            <a:bodyPr wrap="square" rtlCol="0">
              <a:spAutoFit/>
            </a:bodyPr>
            <a:lstStyle/>
            <a:p>
              <a: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t>Office of Justice Programs</a:t>
              </a:r>
            </a:p>
          </p:txBody>
        </p:sp>
      </p:grpSp>
      <p:sp>
        <p:nvSpPr>
          <p:cNvPr id="3" name="Rectangle 2"/>
          <p:cNvSpPr/>
          <p:nvPr/>
        </p:nvSpPr>
        <p:spPr>
          <a:xfrm>
            <a:off x="479676" y="1275509"/>
            <a:ext cx="3581400" cy="5562600"/>
          </a:xfrm>
          <a:prstGeom prst="rect">
            <a:avLst/>
          </a:prstGeom>
          <a:solidFill>
            <a:schemeClr val="accent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p:cNvSpPr/>
          <p:nvPr/>
        </p:nvSpPr>
        <p:spPr>
          <a:xfrm>
            <a:off x="327276" y="1351708"/>
            <a:ext cx="3886200" cy="858091"/>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5" name="Group 34"/>
          <p:cNvGrpSpPr/>
          <p:nvPr/>
        </p:nvGrpSpPr>
        <p:grpSpPr>
          <a:xfrm>
            <a:off x="304239" y="5029778"/>
            <a:ext cx="3429000" cy="685800"/>
            <a:chOff x="381000" y="3048000"/>
            <a:chExt cx="3429000" cy="685800"/>
          </a:xfrm>
        </p:grpSpPr>
        <p:sp>
          <p:nvSpPr>
            <p:cNvPr id="7" name="Oval 6"/>
            <p:cNvSpPr>
              <a:spLocks noChangeAspect="1"/>
            </p:cNvSpPr>
            <p:nvPr/>
          </p:nvSpPr>
          <p:spPr>
            <a:xfrm>
              <a:off x="381000" y="3048000"/>
              <a:ext cx="685800" cy="685800"/>
            </a:xfrm>
            <a:prstGeom prst="ellipse">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p:nvSpPr>
          <p:spPr>
            <a:xfrm>
              <a:off x="914400" y="3200400"/>
              <a:ext cx="2895600" cy="323165"/>
            </a:xfrm>
            <a:prstGeom prst="rect">
              <a:avLst/>
            </a:prstGeom>
            <a:noFill/>
          </p:spPr>
          <p:txBody>
            <a:bodyPr wrap="square" rtlCol="0">
              <a:spAutoFit/>
            </a:bodyPr>
            <a:lstStyle/>
            <a:p>
              <a: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t>Office of Pipeline Safety</a:t>
              </a:r>
            </a:p>
          </p:txBody>
        </p:sp>
      </p:grpSp>
      <p:sp>
        <p:nvSpPr>
          <p:cNvPr id="15" name="TextBox 14"/>
          <p:cNvSpPr txBox="1"/>
          <p:nvPr/>
        </p:nvSpPr>
        <p:spPr>
          <a:xfrm>
            <a:off x="479676" y="1409581"/>
            <a:ext cx="3581400" cy="800219"/>
          </a:xfrm>
          <a:prstGeom prst="rect">
            <a:avLst/>
          </a:prstGeom>
          <a:noFill/>
        </p:spPr>
        <p:txBody>
          <a:bodyPr wrap="square" rtlCol="0">
            <a:spAutoFit/>
          </a:bodyPr>
          <a:lstStyle/>
          <a:p>
            <a:pPr algn="ctr"/>
            <a:r>
              <a:rPr lang="en-US" sz="2800">
                <a:solidFill>
                  <a:srgbClr val="01305B"/>
                </a:solidFill>
                <a:latin typeface="Tahoma" pitchFamily="34" charset="0"/>
                <a:cs typeface="Tahoma" pitchFamily="34" charset="0"/>
              </a:rPr>
              <a:t>Transportation</a:t>
            </a:r>
          </a:p>
          <a:p>
            <a:pPr algn="ctr"/>
            <a:r>
              <a:rPr lang="en-US">
                <a:solidFill>
                  <a:srgbClr val="01305B"/>
                </a:solidFill>
                <a:latin typeface="Tahoma" pitchFamily="34" charset="0"/>
                <a:cs typeface="Tahoma" pitchFamily="34" charset="0"/>
              </a:rPr>
              <a:t>Policy and Finance Committees</a:t>
            </a:r>
          </a:p>
        </p:txBody>
      </p:sp>
      <p:grpSp>
        <p:nvGrpSpPr>
          <p:cNvPr id="39" name="Group 38"/>
          <p:cNvGrpSpPr/>
          <p:nvPr/>
        </p:nvGrpSpPr>
        <p:grpSpPr>
          <a:xfrm>
            <a:off x="304239" y="2336611"/>
            <a:ext cx="2895600" cy="685800"/>
            <a:chOff x="381000" y="6096000"/>
            <a:chExt cx="2895600" cy="685800"/>
          </a:xfrm>
        </p:grpSpPr>
        <p:sp>
          <p:nvSpPr>
            <p:cNvPr id="21" name="Oval 20"/>
            <p:cNvSpPr>
              <a:spLocks noChangeAspect="1"/>
            </p:cNvSpPr>
            <p:nvPr/>
          </p:nvSpPr>
          <p:spPr>
            <a:xfrm>
              <a:off x="381000" y="6096000"/>
              <a:ext cx="685800" cy="685800"/>
            </a:xfrm>
            <a:prstGeom prst="ellipse">
              <a:avLst/>
            </a:prstGeom>
            <a:blipFill>
              <a:blip r:embed="rId9"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TextBox 13"/>
            <p:cNvSpPr txBox="1"/>
            <p:nvPr/>
          </p:nvSpPr>
          <p:spPr>
            <a:xfrm>
              <a:off x="882996" y="6324600"/>
              <a:ext cx="2393604" cy="323165"/>
            </a:xfrm>
            <a:prstGeom prst="rect">
              <a:avLst/>
            </a:prstGeom>
            <a:noFill/>
          </p:spPr>
          <p:txBody>
            <a:bodyPr wrap="none" rtlCol="0">
              <a:spAutoFit/>
            </a:bodyPr>
            <a:lstStyle/>
            <a:p>
              <a: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t>Minnesota State Patrol</a:t>
              </a:r>
            </a:p>
          </p:txBody>
        </p:sp>
      </p:grpSp>
      <p:grpSp>
        <p:nvGrpSpPr>
          <p:cNvPr id="40" name="Group 39"/>
          <p:cNvGrpSpPr/>
          <p:nvPr/>
        </p:nvGrpSpPr>
        <p:grpSpPr>
          <a:xfrm>
            <a:off x="304239" y="4103769"/>
            <a:ext cx="3581399" cy="685800"/>
            <a:chOff x="5181600" y="2286000"/>
            <a:chExt cx="3581399" cy="685800"/>
          </a:xfrm>
        </p:grpSpPr>
        <p:sp>
          <p:nvSpPr>
            <p:cNvPr id="23" name="Oval 22"/>
            <p:cNvSpPr>
              <a:spLocks noChangeAspect="1"/>
            </p:cNvSpPr>
            <p:nvPr/>
          </p:nvSpPr>
          <p:spPr>
            <a:xfrm>
              <a:off x="5181600" y="2286000"/>
              <a:ext cx="685800" cy="685800"/>
            </a:xfrm>
            <a:prstGeom prst="ellipse">
              <a:avLst/>
            </a:prstGeom>
            <a:blipFill>
              <a:blip r:embed="rId10"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p:cNvSpPr txBox="1"/>
            <p:nvPr/>
          </p:nvSpPr>
          <p:spPr>
            <a:xfrm>
              <a:off x="5715000" y="2438400"/>
              <a:ext cx="3047999" cy="323165"/>
            </a:xfrm>
            <a:prstGeom prst="rect">
              <a:avLst/>
            </a:prstGeom>
            <a:noFill/>
          </p:spPr>
          <p:txBody>
            <a:bodyPr wrap="square" rtlCol="0">
              <a:spAutoFit/>
            </a:bodyPr>
            <a:lstStyle/>
            <a:p>
              <a: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t>Driver and Vehicle Services</a:t>
              </a:r>
            </a:p>
          </p:txBody>
        </p:sp>
      </p:grpSp>
      <p:grpSp>
        <p:nvGrpSpPr>
          <p:cNvPr id="41" name="Group 40"/>
          <p:cNvGrpSpPr/>
          <p:nvPr/>
        </p:nvGrpSpPr>
        <p:grpSpPr>
          <a:xfrm>
            <a:off x="327770" y="3167321"/>
            <a:ext cx="3581400" cy="685800"/>
            <a:chOff x="5181600" y="3048000"/>
            <a:chExt cx="3581400" cy="685800"/>
          </a:xfrm>
        </p:grpSpPr>
        <p:sp>
          <p:nvSpPr>
            <p:cNvPr id="25" name="Oval 24"/>
            <p:cNvSpPr>
              <a:spLocks noChangeAspect="1"/>
            </p:cNvSpPr>
            <p:nvPr/>
          </p:nvSpPr>
          <p:spPr>
            <a:xfrm>
              <a:off x="5181600" y="3048000"/>
              <a:ext cx="685800" cy="685800"/>
            </a:xfrm>
            <a:prstGeom prst="ellipse">
              <a:avLst/>
            </a:prstGeom>
            <a:blipFill>
              <a:blip r:embed="rId1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TextBox 25"/>
            <p:cNvSpPr txBox="1"/>
            <p:nvPr/>
          </p:nvSpPr>
          <p:spPr>
            <a:xfrm>
              <a:off x="5715001" y="3276600"/>
              <a:ext cx="3047999" cy="323165"/>
            </a:xfrm>
            <a:prstGeom prst="rect">
              <a:avLst/>
            </a:prstGeom>
            <a:noFill/>
          </p:spPr>
          <p:txBody>
            <a:bodyPr wrap="square" rtlCol="0">
              <a:spAutoFit/>
            </a:bodyPr>
            <a:lstStyle/>
            <a:p>
              <a: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t>Office of Traffic Safety</a:t>
              </a:r>
            </a:p>
          </p:txBody>
        </p:sp>
      </p:grpSp>
      <p:grpSp>
        <p:nvGrpSpPr>
          <p:cNvPr id="45" name="Group 44"/>
          <p:cNvGrpSpPr/>
          <p:nvPr/>
        </p:nvGrpSpPr>
        <p:grpSpPr>
          <a:xfrm>
            <a:off x="304239" y="5985053"/>
            <a:ext cx="3540418" cy="706398"/>
            <a:chOff x="5181600" y="6096000"/>
            <a:chExt cx="3581400" cy="706398"/>
          </a:xfrm>
        </p:grpSpPr>
        <p:sp>
          <p:nvSpPr>
            <p:cNvPr id="32" name="Oval 31"/>
            <p:cNvSpPr>
              <a:spLocks noChangeAspect="1"/>
            </p:cNvSpPr>
            <p:nvPr/>
          </p:nvSpPr>
          <p:spPr>
            <a:xfrm>
              <a:off x="5181600" y="6096000"/>
              <a:ext cx="685800" cy="685800"/>
            </a:xfrm>
            <a:prstGeom prst="ellipse">
              <a:avLst/>
            </a:prstGeom>
            <a:blipFill>
              <a:blip r:embed="rId1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TextBox 33"/>
            <p:cNvSpPr txBox="1"/>
            <p:nvPr/>
          </p:nvSpPr>
          <p:spPr>
            <a:xfrm>
              <a:off x="5715001" y="6248400"/>
              <a:ext cx="3047999" cy="553998"/>
            </a:xfrm>
            <a:prstGeom prst="rect">
              <a:avLst/>
            </a:prstGeom>
            <a:noFill/>
          </p:spPr>
          <p:txBody>
            <a:bodyPr wrap="square" rtlCol="0">
              <a:spAutoFit/>
            </a:bodyPr>
            <a:lstStyle/>
            <a:p>
              <a: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t>Administration and Related Services</a:t>
              </a:r>
            </a:p>
          </p:txBody>
        </p:sp>
      </p:grpSp>
      <p:grpSp>
        <p:nvGrpSpPr>
          <p:cNvPr id="43" name="Group 42"/>
          <p:cNvGrpSpPr/>
          <p:nvPr/>
        </p:nvGrpSpPr>
        <p:grpSpPr>
          <a:xfrm>
            <a:off x="4947684" y="3073731"/>
            <a:ext cx="3429000" cy="685800"/>
            <a:chOff x="381000" y="3048000"/>
            <a:chExt cx="3429000" cy="685800"/>
          </a:xfrm>
        </p:grpSpPr>
        <p:sp>
          <p:nvSpPr>
            <p:cNvPr id="44" name="Oval 43"/>
            <p:cNvSpPr>
              <a:spLocks noChangeAspect="1"/>
            </p:cNvSpPr>
            <p:nvPr/>
          </p:nvSpPr>
          <p:spPr>
            <a:xfrm>
              <a:off x="381000" y="3048000"/>
              <a:ext cx="685800" cy="685800"/>
            </a:xfrm>
            <a:prstGeom prst="ellipse">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6" name="TextBox 45"/>
            <p:cNvSpPr txBox="1"/>
            <p:nvPr/>
          </p:nvSpPr>
          <p:spPr>
            <a:xfrm>
              <a:off x="914400" y="3200400"/>
              <a:ext cx="2895600" cy="323165"/>
            </a:xfrm>
            <a:prstGeom prst="rect">
              <a:avLst/>
            </a:prstGeom>
            <a:noFill/>
          </p:spPr>
          <p:txBody>
            <a:bodyPr wrap="square" rtlCol="0">
              <a:spAutoFit/>
            </a:bodyPr>
            <a:lstStyle/>
            <a:p>
              <a:r>
                <a:rPr lang="en-US" sz="1500" b="1">
                  <a:solidFill>
                    <a:srgbClr val="FFFFFF"/>
                  </a:solidFill>
                  <a:effectLst>
                    <a:outerShdw blurRad="38100" dist="38100" dir="2700000" algn="tl">
                      <a:srgbClr val="000000">
                        <a:alpha val="43137"/>
                      </a:srgbClr>
                    </a:outerShdw>
                  </a:effectLst>
                  <a:latin typeface="Tahoma" pitchFamily="34" charset="0"/>
                  <a:cs typeface="Tahoma" pitchFamily="34" charset="0"/>
                </a:rPr>
                <a:t>Fire Marshal Division</a:t>
              </a:r>
            </a:p>
          </p:txBody>
        </p:sp>
      </p:grpSp>
    </p:spTree>
    <p:extLst>
      <p:ext uri="{BB962C8B-B14F-4D97-AF65-F5344CB8AC3E}">
        <p14:creationId xmlns:p14="http://schemas.microsoft.com/office/powerpoint/2010/main" val="136193208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7696200" cy="1169551"/>
          </a:xfrm>
          <a:prstGeom prst="rect">
            <a:avLst/>
          </a:prstGeom>
          <a:noFill/>
        </p:spPr>
        <p:txBody>
          <a:bodyPr wrap="square" rtlCol="0">
            <a:spAutoFit/>
          </a:bodyPr>
          <a:lstStyle/>
          <a:p>
            <a:pPr algn="ctr"/>
            <a:r>
              <a:rPr lang="en-US" sz="3800" b="1">
                <a:solidFill>
                  <a:srgbClr val="FFFFFF"/>
                </a:solidFill>
                <a:effectLst>
                  <a:outerShdw blurRad="38100" dist="38100" dir="2700000" algn="tl">
                    <a:srgbClr val="000000">
                      <a:alpha val="43137"/>
                    </a:srgbClr>
                  </a:outerShdw>
                </a:effectLst>
                <a:latin typeface="Tahoma" pitchFamily="34" charset="0"/>
                <a:cs typeface="Tahoma" pitchFamily="34" charset="0"/>
              </a:rPr>
              <a:t>Department of Public Safety</a:t>
            </a:r>
          </a:p>
          <a:p>
            <a:pPr algn="ctr"/>
            <a:r>
              <a:rPr lang="en-US" sz="3200" b="1">
                <a:solidFill>
                  <a:srgbClr val="FFFFFF"/>
                </a:solidFill>
                <a:effectLst>
                  <a:outerShdw blurRad="38100" dist="38100" dir="2700000" algn="tl">
                    <a:srgbClr val="000000">
                      <a:alpha val="43137"/>
                    </a:srgbClr>
                  </a:outerShdw>
                </a:effectLst>
                <a:latin typeface="Tahoma" pitchFamily="34" charset="0"/>
                <a:cs typeface="Tahoma" pitchFamily="34" charset="0"/>
              </a:rPr>
              <a:t>Timeline</a:t>
            </a:r>
            <a:endParaRPr lang="en-US" sz="3000">
              <a:solidFill>
                <a:srgbClr val="FFFFFF"/>
              </a:solidFill>
              <a:effectLst>
                <a:outerShdw blurRad="38100" dist="38100" dir="2700000" algn="tl">
                  <a:srgbClr val="000000">
                    <a:alpha val="43137"/>
                  </a:srgbClr>
                </a:outerShdw>
              </a:effectLst>
              <a:latin typeface="Tahoma" pitchFamily="34" charset="0"/>
              <a:cs typeface="Tahoma" pitchFamily="34" charset="0"/>
            </a:endParaRPr>
          </a:p>
        </p:txBody>
      </p:sp>
      <p:sp>
        <p:nvSpPr>
          <p:cNvPr id="31" name="Rectangle 30"/>
          <p:cNvSpPr/>
          <p:nvPr/>
        </p:nvSpPr>
        <p:spPr>
          <a:xfrm>
            <a:off x="152400" y="1398151"/>
            <a:ext cx="8760297" cy="4216539"/>
          </a:xfrm>
          <a:prstGeom prst="rect">
            <a:avLst/>
          </a:prstGeom>
        </p:spPr>
        <p:txBody>
          <a:bodyPr wrap="square" lIns="91440" tIns="45720" rIns="91440" bIns="45720" anchor="t">
            <a:spAutoFit/>
          </a:bodyPr>
          <a:lstStyle/>
          <a:p>
            <a:r>
              <a:rPr lang="en-US" dirty="0"/>
              <a:t>	</a:t>
            </a:r>
            <a:r>
              <a:rPr lang="en-US" sz="1600" dirty="0"/>
              <a:t>		</a:t>
            </a:r>
          </a:p>
          <a:p>
            <a:r>
              <a:rPr lang="en-US" dirty="0">
                <a:latin typeface="Tahoma"/>
                <a:ea typeface="Tahoma"/>
                <a:cs typeface="Tahoma"/>
              </a:rPr>
              <a:t>1929	Minnesota Highway Patrol is created. The first force consists of nine men.</a:t>
            </a:r>
          </a:p>
          <a:p>
            <a:r>
              <a:rPr lang="en-US" dirty="0">
                <a:latin typeface="Tahoma"/>
                <a:ea typeface="Tahoma"/>
                <a:cs typeface="Tahoma"/>
              </a:rPr>
              <a:t>1934	Patrol is authorized to enforce speed limits on trunk highways.  </a:t>
            </a:r>
          </a:p>
          <a:p>
            <a:r>
              <a:rPr lang="en-US" dirty="0">
                <a:latin typeface="Tahoma"/>
                <a:ea typeface="Tahoma"/>
                <a:cs typeface="Tahoma"/>
              </a:rPr>
              <a:t>1951	Minnesota creates its Department of Civil Defense. </a:t>
            </a:r>
          </a:p>
          <a:p>
            <a:r>
              <a:rPr lang="en-US" dirty="0">
                <a:latin typeface="Tahoma"/>
                <a:ea typeface="Tahoma"/>
                <a:cs typeface="Tahoma"/>
              </a:rPr>
              <a:t>1957	Highway Patrol purchases two fixed-wing aircraft.</a:t>
            </a:r>
          </a:p>
          <a:p>
            <a:r>
              <a:rPr lang="en-US" dirty="0">
                <a:latin typeface="Tahoma"/>
                <a:ea typeface="Tahoma"/>
                <a:cs typeface="Tahoma"/>
              </a:rPr>
              <a:t>1966	The Office of Traffic Safety (OTS) is created under the Federal Highway Act.</a:t>
            </a:r>
          </a:p>
          <a:p>
            <a:r>
              <a:rPr lang="en-US" b="1" dirty="0">
                <a:latin typeface="Tahoma"/>
                <a:ea typeface="Tahoma"/>
                <a:cs typeface="Tahoma"/>
              </a:rPr>
              <a:t>1969	The Department of Public Safety is created.</a:t>
            </a:r>
            <a:endParaRPr lang="en-US" dirty="0">
              <a:latin typeface="Tahoma"/>
              <a:ea typeface="Tahoma"/>
              <a:cs typeface="Tahoma"/>
            </a:endParaRPr>
          </a:p>
          <a:p>
            <a:r>
              <a:rPr lang="en-US" dirty="0">
                <a:latin typeface="Tahoma"/>
                <a:ea typeface="Tahoma"/>
                <a:cs typeface="Tahoma"/>
              </a:rPr>
              <a:t>1972	The Driver’s License Division of the Highway Department joins DPS.</a:t>
            </a:r>
          </a:p>
          <a:p>
            <a:r>
              <a:rPr lang="en-US" dirty="0">
                <a:latin typeface="Tahoma"/>
                <a:ea typeface="Tahoma"/>
                <a:cs typeface="Tahoma"/>
              </a:rPr>
              <a:t>1974	Highway Patrol is reorganized; official name changed to “Minnesota State 	Patrol.”</a:t>
            </a:r>
          </a:p>
          <a:p>
            <a:r>
              <a:rPr lang="en-US" dirty="0">
                <a:latin typeface="Tahoma"/>
                <a:ea typeface="Tahoma"/>
                <a:cs typeface="Tahoma"/>
              </a:rPr>
              <a:t>1987	The Minnesota Office of Pipeline Safety (MNOPS) is created. </a:t>
            </a:r>
          </a:p>
          <a:p>
            <a:r>
              <a:rPr lang="en-US" dirty="0">
                <a:latin typeface="Tahoma"/>
                <a:ea typeface="Tahoma"/>
                <a:cs typeface="Tahoma"/>
              </a:rPr>
              <a:t>1994	First drug detection dog begins work for the State Patrol.  </a:t>
            </a:r>
          </a:p>
          <a:p>
            <a:r>
              <a:rPr lang="en-US" dirty="0">
                <a:latin typeface="Tahoma"/>
                <a:ea typeface="Tahoma"/>
                <a:cs typeface="Tahoma"/>
              </a:rPr>
              <a:t>2003	OTS and the Minnesota Departments of Transportation and Health 	establish the Toward Zero Deaths (TZD) Program.</a:t>
            </a:r>
          </a:p>
          <a:p>
            <a:endParaRPr lang="en-US" sz="1600" dirty="0"/>
          </a:p>
        </p:txBody>
      </p:sp>
      <p:pic>
        <p:nvPicPr>
          <p:cNvPr id="5" name="Picture 4" descr="H:\Logos\DPS\Web\DPS-Color-(122).png"/>
          <p:cNvPicPr>
            <a:picLocks noChangeAspect="1" noChangeArrowheads="1"/>
          </p:cNvPicPr>
          <p:nvPr/>
        </p:nvPicPr>
        <p:blipFill>
          <a:blip r:embed="rId3" cstate="screen"/>
          <a:srcRect/>
          <a:stretch>
            <a:fillRect/>
          </a:stretch>
        </p:blipFill>
        <p:spPr bwMode="auto">
          <a:xfrm>
            <a:off x="7724775" y="5486400"/>
            <a:ext cx="1114425" cy="1114425"/>
          </a:xfrm>
          <a:prstGeom prst="rect">
            <a:avLst/>
          </a:prstGeom>
          <a:noFill/>
        </p:spPr>
      </p:pic>
    </p:spTree>
    <p:extLst>
      <p:ext uri="{BB962C8B-B14F-4D97-AF65-F5344CB8AC3E}">
        <p14:creationId xmlns:p14="http://schemas.microsoft.com/office/powerpoint/2010/main" val="151573810"/>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03" y="228600"/>
            <a:ext cx="9348627"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3878506" y="4040543"/>
            <a:ext cx="4998463" cy="2222609"/>
          </a:xfrm>
        </p:spPr>
        <p:txBody>
          <a:bodyPr vert="horz" lIns="91440" tIns="45720" rIns="91440" bIns="45720" rtlCol="0" anchor="t">
            <a:normAutofit/>
          </a:bodyPr>
          <a:lstStyle/>
          <a:p>
            <a:pPr marL="0" indent="4445">
              <a:buNone/>
              <a:defRPr/>
            </a:pPr>
            <a:r>
              <a:rPr lang="en-US" sz="2000" b="1">
                <a:latin typeface="Tahoma"/>
                <a:ea typeface="Tahoma"/>
                <a:cs typeface="Tahoma"/>
              </a:rPr>
              <a:t>Vision</a:t>
            </a:r>
            <a:endParaRPr lang="en-US">
              <a:latin typeface="Tahoma"/>
              <a:ea typeface="Tahoma"/>
              <a:cs typeface="Tahoma"/>
            </a:endParaRPr>
          </a:p>
          <a:p>
            <a:pPr marL="0" indent="4445">
              <a:lnSpc>
                <a:spcPct val="150000"/>
              </a:lnSpc>
              <a:buNone/>
              <a:defRPr/>
            </a:pPr>
            <a:r>
              <a:rPr lang="en-US" sz="1800">
                <a:latin typeface="Tahoma"/>
                <a:ea typeface="Tahoma"/>
                <a:cs typeface="Tahoma"/>
              </a:rPr>
              <a:t>To eliminate vehicle crashes in Minnesota through highly professional service and the implementation of evolving best practices.</a:t>
            </a:r>
            <a:endParaRPr lang="en-US" sz="1800">
              <a:ea typeface="Tahoma" pitchFamily="34" charset="0"/>
            </a:endParaRPr>
          </a:p>
          <a:p>
            <a:pPr>
              <a:buNone/>
              <a:defRPr/>
            </a:pPr>
            <a:endParaRPr lang="en-US" sz="2000"/>
          </a:p>
          <a:p>
            <a:pPr>
              <a:buNone/>
              <a:defRPr/>
            </a:pPr>
            <a:endParaRPr lang="en-US" sz="2000">
              <a:ea typeface="Tahoma" pitchFamily="34" charset="0"/>
            </a:endParaRPr>
          </a:p>
          <a:p>
            <a:pPr>
              <a:defRPr/>
            </a:pPr>
            <a:endParaRPr lang="en-US" sz="2000">
              <a:ea typeface="Tahoma" pitchFamily="34" charset="0"/>
            </a:endParaRPr>
          </a:p>
        </p:txBody>
      </p:sp>
      <p:pic>
        <p:nvPicPr>
          <p:cNvPr id="15363" name="Picture 3" descr="H:\Logos\MSP\SP-Patch-Logo-(clr).png"/>
          <p:cNvPicPr>
            <a:picLocks noChangeAspect="1" noChangeArrowheads="1"/>
          </p:cNvPicPr>
          <p:nvPr/>
        </p:nvPicPr>
        <p:blipFill>
          <a:blip r:embed="rId3" cstate="screen"/>
          <a:srcRect/>
          <a:stretch>
            <a:fillRect/>
          </a:stretch>
        </p:blipFill>
        <p:spPr bwMode="auto">
          <a:xfrm>
            <a:off x="152400" y="279400"/>
            <a:ext cx="914400" cy="1117600"/>
          </a:xfrm>
          <a:prstGeom prst="rect">
            <a:avLst/>
          </a:prstGeom>
          <a:noFill/>
        </p:spPr>
      </p:pic>
      <p:sp>
        <p:nvSpPr>
          <p:cNvPr id="7" name="TextBox 6"/>
          <p:cNvSpPr txBox="1"/>
          <p:nvPr/>
        </p:nvSpPr>
        <p:spPr>
          <a:xfrm>
            <a:off x="1116624" y="933510"/>
            <a:ext cx="6095999" cy="400110"/>
          </a:xfrm>
          <a:prstGeom prst="rect">
            <a:avLst/>
          </a:prstGeom>
          <a:noFill/>
        </p:spPr>
        <p:txBody>
          <a:bodyPr wrap="square" rtlCol="0">
            <a:spAutoFit/>
          </a:bodyPr>
          <a:lstStyle/>
          <a:p>
            <a:r>
              <a:rPr lang="en-US" sz="2000" b="1">
                <a:solidFill>
                  <a:srgbClr val="FFFFFF"/>
                </a:solidFill>
              </a:rPr>
              <a:t>Minnesota Department of Public Safety</a:t>
            </a:r>
          </a:p>
        </p:txBody>
      </p:sp>
      <p:sp>
        <p:nvSpPr>
          <p:cNvPr id="8" name="TextBox 7"/>
          <p:cNvSpPr txBox="1"/>
          <p:nvPr/>
        </p:nvSpPr>
        <p:spPr>
          <a:xfrm>
            <a:off x="1107832" y="442546"/>
            <a:ext cx="6324600" cy="523220"/>
          </a:xfrm>
          <a:prstGeom prst="rect">
            <a:avLst/>
          </a:prstGeom>
          <a:noFill/>
        </p:spPr>
        <p:txBody>
          <a:bodyPr wrap="square" rtlCol="0">
            <a:spAutoFit/>
          </a:bodyPr>
          <a:lstStyle/>
          <a:p>
            <a:r>
              <a:rPr lang="en-US" sz="2800">
                <a:solidFill>
                  <a:srgbClr val="01305B"/>
                </a:solidFill>
                <a:latin typeface="Tahoma" pitchFamily="34" charset="0"/>
                <a:cs typeface="Tahoma" pitchFamily="34" charset="0"/>
              </a:rPr>
              <a:t>Minnesota State Patrol</a:t>
            </a:r>
          </a:p>
        </p:txBody>
      </p:sp>
      <p:pic>
        <p:nvPicPr>
          <p:cNvPr id="10" name="Picture 4" descr="H:\Logos\DPS\Web\DPS-Color-(122).png"/>
          <p:cNvPicPr>
            <a:picLocks noChangeAspect="1" noChangeArrowheads="1"/>
          </p:cNvPicPr>
          <p:nvPr/>
        </p:nvPicPr>
        <p:blipFill>
          <a:blip r:embed="rId4" cstate="screen"/>
          <a:srcRect/>
          <a:stretch>
            <a:fillRect/>
          </a:stretch>
        </p:blipFill>
        <p:spPr bwMode="auto">
          <a:xfrm>
            <a:off x="7984905" y="5632380"/>
            <a:ext cx="1114425" cy="1114425"/>
          </a:xfrm>
          <a:prstGeom prst="rect">
            <a:avLst/>
          </a:prstGeom>
          <a:noFill/>
        </p:spPr>
      </p:pic>
      <p:pic>
        <p:nvPicPr>
          <p:cNvPr id="14" name="Picture 2" descr="Colonel Matt Langer - Minnesota State Patr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41" y="1676401"/>
            <a:ext cx="3261807" cy="3733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8341" y="5486400"/>
            <a:ext cx="3261807" cy="400110"/>
          </a:xfrm>
          <a:prstGeom prst="rect">
            <a:avLst/>
          </a:prstGeom>
          <a:noFill/>
        </p:spPr>
        <p:txBody>
          <a:bodyPr wrap="square" rtlCol="0">
            <a:spAutoFit/>
          </a:bodyPr>
          <a:lstStyle/>
          <a:p>
            <a:pPr algn="ctr"/>
            <a:r>
              <a:rPr lang="en-US" sz="2000"/>
              <a:t>Colonel Matt Langer</a:t>
            </a:r>
          </a:p>
        </p:txBody>
      </p:sp>
      <p:sp>
        <p:nvSpPr>
          <p:cNvPr id="6" name="Content Placeholder 2">
            <a:extLst>
              <a:ext uri="{FF2B5EF4-FFF2-40B4-BE49-F238E27FC236}">
                <a16:creationId xmlns:a16="http://schemas.microsoft.com/office/drawing/2014/main" id="{9ED3ED82-0C86-1116-1E75-02E41D0C6558}"/>
              </a:ext>
            </a:extLst>
          </p:cNvPr>
          <p:cNvSpPr txBox="1">
            <a:spLocks/>
          </p:cNvSpPr>
          <p:nvPr/>
        </p:nvSpPr>
        <p:spPr>
          <a:xfrm>
            <a:off x="3903603" y="1675119"/>
            <a:ext cx="4998463" cy="2379097"/>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445">
              <a:buNone/>
              <a:defRPr/>
            </a:pPr>
            <a:r>
              <a:rPr lang="en-US" sz="2000" b="1">
                <a:latin typeface="Tahoma"/>
                <a:ea typeface="Tahoma"/>
                <a:cs typeface="Tahoma"/>
              </a:rPr>
              <a:t>Mission</a:t>
            </a:r>
            <a:endParaRPr lang="en-US">
              <a:latin typeface="Tahoma"/>
              <a:ea typeface="Tahoma"/>
              <a:cs typeface="Tahoma"/>
            </a:endParaRPr>
          </a:p>
          <a:p>
            <a:pPr marL="0" indent="4445">
              <a:lnSpc>
                <a:spcPct val="150000"/>
              </a:lnSpc>
              <a:buFont typeface="Arial" pitchFamily="34" charset="0"/>
              <a:buNone/>
              <a:defRPr/>
            </a:pPr>
            <a:r>
              <a:rPr lang="en-US" sz="1800">
                <a:latin typeface="Tahoma"/>
                <a:ea typeface="Tahoma"/>
                <a:cs typeface="Tahoma"/>
              </a:rPr>
              <a:t>Protect and serve all people in the state through assistance, education, and enforcement; provide support to allied agencies; and provide for the safe, efficient movement of traffic on Minnesota’s roadways.</a:t>
            </a:r>
            <a:endParaRPr lang="en-US">
              <a:latin typeface="Tahoma"/>
              <a:ea typeface="Tahoma"/>
              <a:cs typeface="Tahoma"/>
            </a:endParaRPr>
          </a:p>
        </p:txBody>
      </p:sp>
      <p:cxnSp>
        <p:nvCxnSpPr>
          <p:cNvPr id="11" name="Straight Connector 10">
            <a:extLst>
              <a:ext uri="{FF2B5EF4-FFF2-40B4-BE49-F238E27FC236}">
                <a16:creationId xmlns:a16="http://schemas.microsoft.com/office/drawing/2014/main" id="{5F0975B8-D4DF-4356-AC05-952CD1EED4B5}"/>
              </a:ext>
            </a:extLst>
          </p:cNvPr>
          <p:cNvCxnSpPr/>
          <p:nvPr/>
        </p:nvCxnSpPr>
        <p:spPr>
          <a:xfrm>
            <a:off x="1198087" y="943028"/>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752324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1000" fill="hold"/>
                                        <p:tgtEl>
                                          <p:spTgt spid="15363"/>
                                        </p:tgtEl>
                                        <p:attrNameLst>
                                          <p:attrName>ppt_x</p:attrName>
                                        </p:attrNameLst>
                                      </p:cBhvr>
                                      <p:tavLst>
                                        <p:tav tm="0">
                                          <p:val>
                                            <p:strVal val="#ppt_x-.2"/>
                                          </p:val>
                                        </p:tav>
                                        <p:tav tm="100000">
                                          <p:val>
                                            <p:strVal val="#ppt_x"/>
                                          </p:val>
                                        </p:tav>
                                      </p:tavLst>
                                    </p:anim>
                                    <p:anim calcmode="lin" valueType="num">
                                      <p:cBhvr>
                                        <p:cTn id="8" dur="1000" fill="hold"/>
                                        <p:tgtEl>
                                          <p:spTgt spid="153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ppt_x</p:attrName>
                                        </p:attrNameLst>
                                      </p:cBhvr>
                                      <p:tavLst>
                                        <p:tav tm="0">
                                          <p:val>
                                            <p:strVal val="#ppt_x-.2"/>
                                          </p:val>
                                        </p:tav>
                                        <p:tav tm="100000">
                                          <p:val>
                                            <p:strVal val="#ppt_x"/>
                                          </p:val>
                                        </p:tav>
                                      </p:tavLst>
                                    </p:anim>
                                    <p:anim calcmode="lin" valueType="num">
                                      <p:cBhvr>
                                        <p:cTn id="2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P spid="8"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3581400" y="1600200"/>
            <a:ext cx="5105400" cy="5000625"/>
          </a:xfrm>
        </p:spPr>
        <p:txBody>
          <a:bodyPr vert="horz" lIns="91440" tIns="45720" rIns="91440" bIns="45720" numCol="2" rtlCol="0" anchor="t">
            <a:noAutofit/>
          </a:bodyPr>
          <a:lstStyle/>
          <a:p>
            <a:pPr>
              <a:defRPr/>
            </a:pPr>
            <a:endParaRPr lang="en-US" sz="1700"/>
          </a:p>
          <a:p>
            <a:pPr lvl="0"/>
            <a:r>
              <a:rPr lang="en-US" sz="1800">
                <a:latin typeface="Tahoma"/>
                <a:ea typeface="Tahoma"/>
                <a:cs typeface="Tahoma"/>
              </a:rPr>
              <a:t>Aviation</a:t>
            </a:r>
          </a:p>
          <a:p>
            <a:pPr lvl="0"/>
            <a:r>
              <a:rPr lang="en-US" sz="1800">
                <a:latin typeface="Tahoma"/>
                <a:ea typeface="Tahoma"/>
                <a:cs typeface="Tahoma"/>
              </a:rPr>
              <a:t>K-9 Program</a:t>
            </a:r>
          </a:p>
          <a:p>
            <a:pPr lvl="0"/>
            <a:r>
              <a:rPr lang="en-US" sz="1800"/>
              <a:t>Capitol Security</a:t>
            </a:r>
          </a:p>
          <a:p>
            <a:pPr lvl="0"/>
            <a:r>
              <a:rPr lang="en-US" sz="1800"/>
              <a:t>Commercial Vehicle Enforcement</a:t>
            </a:r>
          </a:p>
          <a:p>
            <a:pPr lvl="0"/>
            <a:r>
              <a:rPr lang="en-US" sz="1800">
                <a:latin typeface="Tahoma"/>
                <a:ea typeface="Tahoma"/>
                <a:cs typeface="Tahoma"/>
              </a:rPr>
              <a:t>Crash reconstruction</a:t>
            </a:r>
            <a:endParaRPr lang="en-US" sz="1800">
              <a:ea typeface="Tahoma"/>
            </a:endParaRPr>
          </a:p>
          <a:p>
            <a:r>
              <a:rPr lang="en-US" sz="1800">
                <a:latin typeface="Tahoma"/>
                <a:ea typeface="Tahoma"/>
                <a:cs typeface="Tahoma"/>
              </a:rPr>
              <a:t>Crowd control &amp; civil unrest</a:t>
            </a:r>
          </a:p>
          <a:p>
            <a:r>
              <a:rPr lang="en-US" sz="1800">
                <a:latin typeface="Tahoma"/>
                <a:ea typeface="Tahoma"/>
                <a:cs typeface="Tahoma"/>
              </a:rPr>
              <a:t>DWI enforcement </a:t>
            </a:r>
            <a:endParaRPr lang="en-US" sz="1800">
              <a:ea typeface="Tahoma"/>
            </a:endParaRPr>
          </a:p>
          <a:p>
            <a:pPr lvl="0"/>
            <a:r>
              <a:rPr lang="en-US" sz="1800">
                <a:latin typeface="Tahoma"/>
                <a:ea typeface="Tahoma"/>
                <a:cs typeface="Tahoma"/>
              </a:rPr>
              <a:t>Executive protection</a:t>
            </a:r>
            <a:endParaRPr lang="en-US" sz="1800">
              <a:ea typeface="Tahoma"/>
            </a:endParaRPr>
          </a:p>
          <a:p>
            <a:r>
              <a:rPr lang="en-US" sz="1800">
                <a:latin typeface="Tahoma"/>
                <a:ea typeface="Tahoma"/>
                <a:cs typeface="Tahoma"/>
              </a:rPr>
              <a:t>Federal programs</a:t>
            </a:r>
          </a:p>
          <a:p>
            <a:pPr lvl="0"/>
            <a:r>
              <a:rPr lang="en-US" sz="1800">
                <a:latin typeface="Tahoma"/>
                <a:ea typeface="Tahoma"/>
                <a:cs typeface="Tahoma"/>
              </a:rPr>
              <a:t>Fleet management</a:t>
            </a:r>
            <a:endParaRPr lang="en-US" sz="1800">
              <a:ea typeface="Tahoma"/>
            </a:endParaRPr>
          </a:p>
          <a:p>
            <a:pPr lvl="0"/>
            <a:endParaRPr lang="en-US" sz="1800">
              <a:ea typeface="Tahoma"/>
            </a:endParaRPr>
          </a:p>
          <a:p>
            <a:pPr lvl="0"/>
            <a:endParaRPr lang="en-US" sz="1800"/>
          </a:p>
          <a:p>
            <a:endParaRPr lang="en-US" sz="1800">
              <a:ea typeface="Tahoma" pitchFamily="34" charset="0"/>
            </a:endParaRPr>
          </a:p>
          <a:p>
            <a:pPr lvl="0"/>
            <a:r>
              <a:rPr lang="en-US" sz="1800">
                <a:latin typeface="Tahoma"/>
                <a:ea typeface="Tahoma"/>
                <a:cs typeface="Tahoma"/>
              </a:rPr>
              <a:t>Investigative services</a:t>
            </a:r>
            <a:endParaRPr lang="en-US" sz="1800">
              <a:ea typeface="Tahoma"/>
            </a:endParaRPr>
          </a:p>
          <a:p>
            <a:pPr lvl="0"/>
            <a:r>
              <a:rPr lang="en-US" sz="1800">
                <a:latin typeface="Tahoma"/>
                <a:ea typeface="Tahoma"/>
                <a:cs typeface="Tahoma"/>
              </a:rPr>
              <a:t>Public information</a:t>
            </a:r>
            <a:endParaRPr lang="en-US" sz="1800">
              <a:ea typeface="Tahoma"/>
            </a:endParaRPr>
          </a:p>
          <a:p>
            <a:pPr lvl="0"/>
            <a:r>
              <a:rPr lang="en-US" sz="1800">
                <a:latin typeface="Tahoma"/>
                <a:ea typeface="Tahoma"/>
                <a:cs typeface="Tahoma"/>
              </a:rPr>
              <a:t>Radio communications</a:t>
            </a:r>
            <a:endParaRPr lang="en-US" sz="1800">
              <a:ea typeface="Tahoma"/>
            </a:endParaRPr>
          </a:p>
          <a:p>
            <a:pPr lvl="0"/>
            <a:r>
              <a:rPr lang="en-US" sz="1800"/>
              <a:t>Special Response Team</a:t>
            </a:r>
          </a:p>
          <a:p>
            <a:pPr lvl="0"/>
            <a:r>
              <a:rPr lang="en-US" sz="1800">
                <a:latin typeface="Tahoma"/>
                <a:ea typeface="Tahoma"/>
                <a:cs typeface="Tahoma"/>
              </a:rPr>
              <a:t>Traffic law enforcement</a:t>
            </a:r>
          </a:p>
          <a:p>
            <a:pPr lvl="0"/>
            <a:r>
              <a:rPr lang="en-US" sz="1800">
                <a:latin typeface="Tahoma"/>
                <a:ea typeface="Tahoma"/>
                <a:cs typeface="Tahoma"/>
              </a:rPr>
              <a:t>Training academy</a:t>
            </a:r>
            <a:endParaRPr lang="en-US" sz="1800">
              <a:ea typeface="Tahoma"/>
            </a:endParaRPr>
          </a:p>
          <a:p>
            <a:pPr lvl="0"/>
            <a:r>
              <a:rPr lang="en-US" sz="1800"/>
              <a:t>Vehicle Crimes Unit</a:t>
            </a:r>
          </a:p>
          <a:p>
            <a:endParaRPr lang="en-US" sz="1200"/>
          </a:p>
        </p:txBody>
      </p:sp>
      <p:pic>
        <p:nvPicPr>
          <p:cNvPr id="16387" name="Picture 3" descr="H:\Photos\MSP\YK9Q0153d.jpg"/>
          <p:cNvPicPr>
            <a:picLocks noChangeAspect="1" noChangeArrowheads="1"/>
          </p:cNvPicPr>
          <p:nvPr/>
        </p:nvPicPr>
        <p:blipFill>
          <a:blip r:embed="rId3" cstate="screen"/>
          <a:srcRect/>
          <a:stretch>
            <a:fillRect/>
          </a:stretch>
        </p:blipFill>
        <p:spPr bwMode="auto">
          <a:xfrm>
            <a:off x="0" y="0"/>
            <a:ext cx="3124200" cy="6858000"/>
          </a:xfrm>
          <a:prstGeom prst="rect">
            <a:avLst/>
          </a:prstGeom>
          <a:noFill/>
        </p:spPr>
      </p:pic>
      <p:pic>
        <p:nvPicPr>
          <p:cNvPr id="7" name="Picture 3" descr="H:\Logos\MSP\SP-Patch-Logo-(clr).png"/>
          <p:cNvPicPr>
            <a:picLocks noChangeAspect="1" noChangeArrowheads="1"/>
          </p:cNvPicPr>
          <p:nvPr/>
        </p:nvPicPr>
        <p:blipFill>
          <a:blip r:embed="rId4" cstate="screen"/>
          <a:srcRect/>
          <a:stretch>
            <a:fillRect/>
          </a:stretch>
        </p:blipFill>
        <p:spPr bwMode="auto">
          <a:xfrm>
            <a:off x="3276600" y="304800"/>
            <a:ext cx="914400" cy="1117600"/>
          </a:xfrm>
          <a:prstGeom prst="rect">
            <a:avLst/>
          </a:prstGeom>
          <a:noFill/>
        </p:spPr>
      </p:pic>
      <p:sp>
        <p:nvSpPr>
          <p:cNvPr id="8" name="TextBox 7"/>
          <p:cNvSpPr txBox="1"/>
          <p:nvPr/>
        </p:nvSpPr>
        <p:spPr>
          <a:xfrm>
            <a:off x="4137649" y="1021378"/>
            <a:ext cx="4384918" cy="400110"/>
          </a:xfrm>
          <a:prstGeom prst="rect">
            <a:avLst/>
          </a:prstGeom>
          <a:noFill/>
        </p:spPr>
        <p:txBody>
          <a:bodyPr wrap="none" lIns="91440" tIns="45720" rIns="91440" bIns="45720" rtlCol="0" anchor="t">
            <a:spAutoFit/>
          </a:bodyPr>
          <a:lstStyle/>
          <a:p>
            <a:r>
              <a:rPr lang="en-US" sz="2000" b="1">
                <a:solidFill>
                  <a:srgbClr val="FFFFFF"/>
                </a:solidFill>
              </a:rPr>
              <a:t>Minnesota Department of Public Safety</a:t>
            </a:r>
            <a:endParaRPr lang="en-US" sz="2000" b="1">
              <a:solidFill>
                <a:srgbClr val="FFFFFF"/>
              </a:solidFill>
              <a:cs typeface="Calibri"/>
            </a:endParaRPr>
          </a:p>
        </p:txBody>
      </p:sp>
      <p:sp>
        <p:nvSpPr>
          <p:cNvPr id="9" name="TextBox 8"/>
          <p:cNvSpPr txBox="1"/>
          <p:nvPr/>
        </p:nvSpPr>
        <p:spPr>
          <a:xfrm>
            <a:off x="4138623" y="553916"/>
            <a:ext cx="3944438" cy="523220"/>
          </a:xfrm>
          <a:prstGeom prst="rect">
            <a:avLst/>
          </a:prstGeom>
          <a:noFill/>
        </p:spPr>
        <p:txBody>
          <a:bodyPr wrap="square" lIns="91440" tIns="45720" rIns="91440" bIns="45720" rtlCol="0" anchor="t">
            <a:spAutoFit/>
          </a:bodyPr>
          <a:lstStyle/>
          <a:p>
            <a:r>
              <a:rPr lang="en-US" sz="2800">
                <a:solidFill>
                  <a:srgbClr val="01305B"/>
                </a:solidFill>
                <a:latin typeface="Tahoma"/>
                <a:ea typeface="Tahoma"/>
                <a:cs typeface="Tahoma"/>
              </a:rPr>
              <a:t>Minnesota State Patrol</a:t>
            </a:r>
          </a:p>
        </p:txBody>
      </p:sp>
      <p:cxnSp>
        <p:nvCxnSpPr>
          <p:cNvPr id="10" name="Straight Connector 9"/>
          <p:cNvCxnSpPr/>
          <p:nvPr/>
        </p:nvCxnSpPr>
        <p:spPr>
          <a:xfrm>
            <a:off x="4213849" y="1030951"/>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4" descr="H:\Logos\DPS\Web\DPS-Color-(122).png"/>
          <p:cNvPicPr>
            <a:picLocks noChangeAspect="1" noChangeArrowheads="1"/>
          </p:cNvPicPr>
          <p:nvPr/>
        </p:nvPicPr>
        <p:blipFill>
          <a:blip r:embed="rId5" cstate="screen"/>
          <a:srcRect/>
          <a:stretch>
            <a:fillRect/>
          </a:stretch>
        </p:blipFill>
        <p:spPr bwMode="auto">
          <a:xfrm>
            <a:off x="7848600" y="5558102"/>
            <a:ext cx="1114425" cy="1114425"/>
          </a:xfrm>
          <a:prstGeom prst="rect">
            <a:avLst/>
          </a:prstGeom>
          <a:noFill/>
        </p:spPr>
      </p:pic>
      <p:sp>
        <p:nvSpPr>
          <p:cNvPr id="2" name="TextBox 1"/>
          <p:cNvSpPr txBox="1"/>
          <p:nvPr/>
        </p:nvSpPr>
        <p:spPr>
          <a:xfrm>
            <a:off x="3581400" y="1600200"/>
            <a:ext cx="4724400" cy="400110"/>
          </a:xfrm>
          <a:prstGeom prst="rect">
            <a:avLst/>
          </a:prstGeom>
          <a:noFill/>
        </p:spPr>
        <p:txBody>
          <a:bodyPr wrap="square" rtlCol="0">
            <a:spAutoFit/>
          </a:bodyPr>
          <a:lstStyle/>
          <a:p>
            <a:pPr marL="342900" lvl="0" indent="-342900">
              <a:spcBef>
                <a:spcPct val="20000"/>
              </a:spcBef>
              <a:defRPr/>
            </a:pPr>
            <a:r>
              <a:rPr lang="en-US" sz="2000" b="1">
                <a:solidFill>
                  <a:srgbClr val="FFFFFF"/>
                </a:solidFill>
                <a:effectLst>
                  <a:outerShdw blurRad="38100" dist="38100" dir="2700000" algn="tl">
                    <a:srgbClr val="000000">
                      <a:alpha val="43137"/>
                    </a:srgbClr>
                  </a:outerShdw>
                </a:effectLst>
                <a:latin typeface="Tahoma" pitchFamily="34" charset="0"/>
                <a:cs typeface="Tahoma" pitchFamily="34" charset="0"/>
              </a:rPr>
              <a:t>State Patrol Services</a:t>
            </a:r>
          </a:p>
        </p:txBody>
      </p:sp>
    </p:spTree>
    <p:extLst>
      <p:ext uri="{BB962C8B-B14F-4D97-AF65-F5344CB8AC3E}">
        <p14:creationId xmlns:p14="http://schemas.microsoft.com/office/powerpoint/2010/main" val="32939644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92" y="220006"/>
            <a:ext cx="9138269"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3250249" y="1600200"/>
            <a:ext cx="5852720" cy="5001438"/>
          </a:xfrm>
        </p:spPr>
        <p:txBody>
          <a:bodyPr vert="horz" lIns="91440" tIns="45720" rIns="91440" bIns="45720" numCol="1" rtlCol="0" anchor="t">
            <a:noAutofit/>
          </a:bodyPr>
          <a:lstStyle/>
          <a:p>
            <a:pPr marL="0" indent="0">
              <a:buNone/>
            </a:pPr>
            <a:r>
              <a:rPr lang="en-US" sz="2000" b="1" dirty="0">
                <a:latin typeface="Tahoma"/>
                <a:ea typeface="Tahoma"/>
                <a:cs typeface="Tahoma"/>
              </a:rPr>
              <a:t>Achievements</a:t>
            </a:r>
            <a:endParaRPr lang="en-US" sz="2000" dirty="0"/>
          </a:p>
          <a:p>
            <a:pPr lvl="0"/>
            <a:r>
              <a:rPr lang="en-US" sz="1800" dirty="0">
                <a:solidFill>
                  <a:schemeClr val="bg1"/>
                </a:solidFill>
                <a:latin typeface="Tahoma"/>
                <a:ea typeface="Tahoma"/>
                <a:cs typeface="Tahoma"/>
              </a:rPr>
              <a:t>2022 statistics:</a:t>
            </a:r>
            <a:endParaRPr lang="en-US" sz="1800" dirty="0">
              <a:solidFill>
                <a:schemeClr val="bg1"/>
              </a:solidFill>
              <a:ea typeface="Tahoma" pitchFamily="34" charset="0"/>
            </a:endParaRPr>
          </a:p>
          <a:p>
            <a:pPr lvl="1"/>
            <a:r>
              <a:rPr lang="en-US" sz="1800" dirty="0">
                <a:solidFill>
                  <a:schemeClr val="bg1"/>
                </a:solidFill>
                <a:latin typeface="Tahoma"/>
                <a:ea typeface="Tahoma"/>
                <a:cs typeface="Tahoma"/>
              </a:rPr>
              <a:t>344,000 traffic stops</a:t>
            </a:r>
          </a:p>
          <a:p>
            <a:pPr lvl="1"/>
            <a:r>
              <a:rPr lang="en-US" sz="1800" dirty="0">
                <a:solidFill>
                  <a:schemeClr val="bg1"/>
                </a:solidFill>
                <a:latin typeface="Tahoma"/>
                <a:ea typeface="Tahoma"/>
                <a:cs typeface="Tahoma"/>
              </a:rPr>
              <a:t>22,100 </a:t>
            </a:r>
            <a:r>
              <a:rPr lang="en-US" sz="1800">
                <a:solidFill>
                  <a:schemeClr val="bg1"/>
                </a:solidFill>
                <a:latin typeface="Tahoma"/>
                <a:ea typeface="Tahoma"/>
                <a:cs typeface="Tahoma"/>
              </a:rPr>
              <a:t>seat belt</a:t>
            </a:r>
            <a:r>
              <a:rPr lang="en-US" sz="1800" dirty="0">
                <a:solidFill>
                  <a:schemeClr val="bg1"/>
                </a:solidFill>
                <a:latin typeface="Tahoma"/>
                <a:ea typeface="Tahoma"/>
                <a:cs typeface="Tahoma"/>
              </a:rPr>
              <a:t> stops</a:t>
            </a:r>
          </a:p>
          <a:p>
            <a:pPr lvl="1"/>
            <a:r>
              <a:rPr lang="en-US" sz="1800" dirty="0">
                <a:solidFill>
                  <a:schemeClr val="bg1"/>
                </a:solidFill>
                <a:latin typeface="Tahoma"/>
                <a:ea typeface="Tahoma"/>
                <a:cs typeface="Tahoma"/>
              </a:rPr>
              <a:t>5,434 DWI arrests </a:t>
            </a:r>
            <a:endParaRPr lang="en-US" sz="1800" dirty="0">
              <a:solidFill>
                <a:schemeClr val="bg1"/>
              </a:solidFill>
              <a:ea typeface="Tahoma" pitchFamily="34" charset="0"/>
            </a:endParaRPr>
          </a:p>
          <a:p>
            <a:pPr lvl="1"/>
            <a:r>
              <a:rPr lang="en-US" sz="1800" dirty="0">
                <a:solidFill>
                  <a:schemeClr val="bg1"/>
                </a:solidFill>
                <a:latin typeface="Tahoma"/>
                <a:ea typeface="Tahoma"/>
                <a:cs typeface="Tahoma"/>
              </a:rPr>
              <a:t>37,947 distracted driving-related traffic stops</a:t>
            </a:r>
          </a:p>
          <a:p>
            <a:pPr lvl="1"/>
            <a:r>
              <a:rPr lang="en-US" sz="1800" dirty="0">
                <a:solidFill>
                  <a:schemeClr val="bg1"/>
                </a:solidFill>
                <a:latin typeface="Tahoma"/>
                <a:ea typeface="Tahoma"/>
                <a:cs typeface="Tahoma"/>
              </a:rPr>
              <a:t>76,638 motorist assists</a:t>
            </a:r>
          </a:p>
          <a:p>
            <a:pPr lvl="1"/>
            <a:r>
              <a:rPr lang="en-US" sz="1800" dirty="0">
                <a:solidFill>
                  <a:schemeClr val="bg1"/>
                </a:solidFill>
                <a:latin typeface="Tahoma"/>
                <a:ea typeface="Tahoma"/>
                <a:cs typeface="Tahoma"/>
              </a:rPr>
              <a:t>25,779 crashes investigated</a:t>
            </a:r>
          </a:p>
          <a:p>
            <a:pPr lvl="1"/>
            <a:r>
              <a:rPr lang="en-US" sz="1800" dirty="0">
                <a:solidFill>
                  <a:schemeClr val="bg1"/>
                </a:solidFill>
                <a:latin typeface="Tahoma"/>
                <a:ea typeface="Tahoma"/>
                <a:cs typeface="Tahoma"/>
              </a:rPr>
              <a:t>1,151 citations for speeds greater than 100 mph</a:t>
            </a:r>
          </a:p>
          <a:p>
            <a:r>
              <a:rPr lang="en-US" sz="1800" dirty="0">
                <a:solidFill>
                  <a:schemeClr val="bg1"/>
                </a:solidFill>
                <a:latin typeface="Tahoma"/>
                <a:ea typeface="Tahoma"/>
                <a:cs typeface="Tahoma"/>
              </a:rPr>
              <a:t>47 cadets graduated from two academies in 2022</a:t>
            </a:r>
          </a:p>
          <a:p>
            <a:r>
              <a:rPr lang="en-US" sz="1800" dirty="0">
                <a:solidFill>
                  <a:schemeClr val="bg1"/>
                </a:solidFill>
                <a:latin typeface="Tahoma"/>
                <a:ea typeface="Tahoma"/>
                <a:cs typeface="Tahoma"/>
              </a:rPr>
              <a:t>36 cadets are projected to graduate from two academies in 2023</a:t>
            </a:r>
          </a:p>
          <a:p>
            <a:r>
              <a:rPr lang="en-US" sz="1800" dirty="0">
                <a:latin typeface="Tahoma"/>
                <a:ea typeface="Tahoma"/>
                <a:cs typeface="Tahoma"/>
              </a:rPr>
              <a:t>HEAT Enforcement</a:t>
            </a:r>
          </a:p>
          <a:p>
            <a:r>
              <a:rPr lang="en-US" sz="1800" dirty="0">
                <a:latin typeface="Tahoma"/>
                <a:ea typeface="Tahoma"/>
                <a:cs typeface="Tahoma"/>
              </a:rPr>
              <a:t>Street Racing Response</a:t>
            </a:r>
            <a:endParaRPr lang="en-US" dirty="0"/>
          </a:p>
          <a:p>
            <a:r>
              <a:rPr lang="en-US" sz="1800" dirty="0">
                <a:latin typeface="Tahoma"/>
                <a:ea typeface="Tahoma"/>
                <a:cs typeface="Tahoma"/>
              </a:rPr>
              <a:t>Project 20(22)</a:t>
            </a:r>
          </a:p>
          <a:p>
            <a:pPr lvl="1"/>
            <a:endParaRPr lang="en-US" sz="1400" dirty="0">
              <a:ea typeface="Tahoma"/>
            </a:endParaRPr>
          </a:p>
          <a:p>
            <a:pPr>
              <a:defRPr/>
            </a:pPr>
            <a:endParaRPr lang="en-US" sz="1100" dirty="0">
              <a:ea typeface="Tahoma" pitchFamily="34" charset="0"/>
            </a:endParaRPr>
          </a:p>
        </p:txBody>
      </p:sp>
      <p:pic>
        <p:nvPicPr>
          <p:cNvPr id="7" name="Picture 3" descr="H:\Logos\MSP\SP-Patch-Logo-(clr).png"/>
          <p:cNvPicPr>
            <a:picLocks noChangeAspect="1" noChangeArrowheads="1"/>
          </p:cNvPicPr>
          <p:nvPr/>
        </p:nvPicPr>
        <p:blipFill>
          <a:blip r:embed="rId3" cstate="screen"/>
          <a:srcRect/>
          <a:stretch>
            <a:fillRect/>
          </a:stretch>
        </p:blipFill>
        <p:spPr bwMode="auto">
          <a:xfrm>
            <a:off x="156983" y="261830"/>
            <a:ext cx="914400" cy="1117600"/>
          </a:xfrm>
          <a:prstGeom prst="rect">
            <a:avLst/>
          </a:prstGeom>
          <a:noFill/>
        </p:spPr>
      </p:pic>
      <p:pic>
        <p:nvPicPr>
          <p:cNvPr id="11" name="Picture 4" descr="H:\Logos\DPS\Web\DPS-Color-(122).png"/>
          <p:cNvPicPr>
            <a:picLocks noChangeAspect="1" noChangeArrowheads="1"/>
          </p:cNvPicPr>
          <p:nvPr/>
        </p:nvPicPr>
        <p:blipFill>
          <a:blip r:embed="rId4" cstate="screen"/>
          <a:srcRect/>
          <a:stretch>
            <a:fillRect/>
          </a:stretch>
        </p:blipFill>
        <p:spPr bwMode="auto">
          <a:xfrm>
            <a:off x="7865452" y="5618285"/>
            <a:ext cx="1114425" cy="1114425"/>
          </a:xfrm>
          <a:prstGeom prst="rect">
            <a:avLst/>
          </a:prstGeom>
          <a:noFill/>
        </p:spPr>
      </p:pic>
      <p:pic>
        <p:nvPicPr>
          <p:cNvPr id="4" name="Picture 4" descr="Sarah.jpg">
            <a:extLst>
              <a:ext uri="{FF2B5EF4-FFF2-40B4-BE49-F238E27FC236}">
                <a16:creationId xmlns:a16="http://schemas.microsoft.com/office/drawing/2014/main" id="{4DFCE1C5-580D-7286-47E5-C1CCC9516382}"/>
              </a:ext>
            </a:extLst>
          </p:cNvPr>
          <p:cNvPicPr>
            <a:picLocks noChangeAspect="1"/>
          </p:cNvPicPr>
          <p:nvPr/>
        </p:nvPicPr>
        <p:blipFill>
          <a:blip r:embed="rId5"/>
          <a:stretch>
            <a:fillRect/>
          </a:stretch>
        </p:blipFill>
        <p:spPr>
          <a:xfrm>
            <a:off x="20626" y="1513494"/>
            <a:ext cx="3078366" cy="2234779"/>
          </a:xfrm>
          <a:prstGeom prst="rect">
            <a:avLst/>
          </a:prstGeom>
        </p:spPr>
      </p:pic>
      <p:pic>
        <p:nvPicPr>
          <p:cNvPr id="5" name="Picture 12" descr="Buggs Traffic Stop.jpg">
            <a:extLst>
              <a:ext uri="{FF2B5EF4-FFF2-40B4-BE49-F238E27FC236}">
                <a16:creationId xmlns:a16="http://schemas.microsoft.com/office/drawing/2014/main" id="{64EF792B-FAD8-5C2D-0710-2BC30656D0CB}"/>
              </a:ext>
            </a:extLst>
          </p:cNvPr>
          <p:cNvPicPr>
            <a:picLocks noChangeAspect="1"/>
          </p:cNvPicPr>
          <p:nvPr/>
        </p:nvPicPr>
        <p:blipFill>
          <a:blip r:embed="rId6"/>
          <a:stretch>
            <a:fillRect/>
          </a:stretch>
        </p:blipFill>
        <p:spPr>
          <a:xfrm>
            <a:off x="20625" y="3958265"/>
            <a:ext cx="3078366" cy="2742788"/>
          </a:xfrm>
          <a:prstGeom prst="rect">
            <a:avLst/>
          </a:prstGeom>
        </p:spPr>
      </p:pic>
      <p:sp>
        <p:nvSpPr>
          <p:cNvPr id="14" name="TextBox 13">
            <a:extLst>
              <a:ext uri="{FF2B5EF4-FFF2-40B4-BE49-F238E27FC236}">
                <a16:creationId xmlns:a16="http://schemas.microsoft.com/office/drawing/2014/main" id="{3A371429-0BCD-04FA-B0CF-B3582D97A823}"/>
              </a:ext>
            </a:extLst>
          </p:cNvPr>
          <p:cNvSpPr txBox="1"/>
          <p:nvPr/>
        </p:nvSpPr>
        <p:spPr>
          <a:xfrm>
            <a:off x="1125416" y="416169"/>
            <a:ext cx="6324600" cy="523220"/>
          </a:xfrm>
          <a:prstGeom prst="rect">
            <a:avLst/>
          </a:prstGeom>
          <a:noFill/>
        </p:spPr>
        <p:txBody>
          <a:bodyPr wrap="square" rtlCol="0">
            <a:spAutoFit/>
          </a:bodyPr>
          <a:lstStyle/>
          <a:p>
            <a:r>
              <a:rPr lang="en-US" sz="2800">
                <a:solidFill>
                  <a:srgbClr val="01305B"/>
                </a:solidFill>
                <a:latin typeface="Tahoma" pitchFamily="34" charset="0"/>
                <a:cs typeface="Tahoma" pitchFamily="34" charset="0"/>
              </a:rPr>
              <a:t>Minnesota State Patrol</a:t>
            </a:r>
          </a:p>
        </p:txBody>
      </p:sp>
      <p:sp>
        <p:nvSpPr>
          <p:cNvPr id="16" name="TextBox 15">
            <a:extLst>
              <a:ext uri="{FF2B5EF4-FFF2-40B4-BE49-F238E27FC236}">
                <a16:creationId xmlns:a16="http://schemas.microsoft.com/office/drawing/2014/main" id="{8EC8AB09-9A1B-7003-9F37-3A8BCAA88FD5}"/>
              </a:ext>
            </a:extLst>
          </p:cNvPr>
          <p:cNvSpPr txBox="1"/>
          <p:nvPr/>
        </p:nvSpPr>
        <p:spPr>
          <a:xfrm>
            <a:off x="1134209" y="950698"/>
            <a:ext cx="6095999" cy="400110"/>
          </a:xfrm>
          <a:prstGeom prst="rect">
            <a:avLst/>
          </a:prstGeom>
          <a:noFill/>
        </p:spPr>
        <p:txBody>
          <a:bodyPr wrap="square" rtlCol="0">
            <a:spAutoFit/>
          </a:bodyPr>
          <a:lstStyle/>
          <a:p>
            <a:r>
              <a:rPr lang="en-US" sz="2000" b="1">
                <a:solidFill>
                  <a:srgbClr val="FFFFFF"/>
                </a:solidFill>
              </a:rPr>
              <a:t>Minnesota Department of Public Safety</a:t>
            </a:r>
          </a:p>
        </p:txBody>
      </p:sp>
      <p:cxnSp>
        <p:nvCxnSpPr>
          <p:cNvPr id="8" name="Straight Connector 7">
            <a:extLst>
              <a:ext uri="{FF2B5EF4-FFF2-40B4-BE49-F238E27FC236}">
                <a16:creationId xmlns:a16="http://schemas.microsoft.com/office/drawing/2014/main" id="{C059EFDC-C424-9E92-454F-CFB28A053143}"/>
              </a:ext>
            </a:extLst>
          </p:cNvPr>
          <p:cNvCxnSpPr/>
          <p:nvPr/>
        </p:nvCxnSpPr>
        <p:spPr>
          <a:xfrm>
            <a:off x="1215672" y="925443"/>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514831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ppt_x</p:attrName>
                                        </p:attrNameLst>
                                      </p:cBhvr>
                                      <p:tavLst>
                                        <p:tav tm="0">
                                          <p:val>
                                            <p:strVal val="#ppt_x-.2"/>
                                          </p:val>
                                        </p:tav>
                                        <p:tav tm="100000">
                                          <p:val>
                                            <p:strVal val="#ppt_x"/>
                                          </p:val>
                                        </p:tav>
                                      </p:tavLst>
                                    </p:anim>
                                    <p:anim calcmode="lin" valueType="num">
                                      <p:cBhvr>
                                        <p:cTn id="1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53171"/>
            <a:ext cx="92202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 name="Group 1"/>
          <p:cNvGrpSpPr/>
          <p:nvPr/>
        </p:nvGrpSpPr>
        <p:grpSpPr>
          <a:xfrm>
            <a:off x="1928970" y="457200"/>
            <a:ext cx="5691030" cy="848492"/>
            <a:chOff x="4747249" y="685800"/>
            <a:chExt cx="3558551" cy="660514"/>
          </a:xfrm>
        </p:grpSpPr>
        <p:sp>
          <p:nvSpPr>
            <p:cNvPr id="5" name="TextBox 4"/>
            <p:cNvSpPr txBox="1"/>
            <p:nvPr/>
          </p:nvSpPr>
          <p:spPr>
            <a:xfrm>
              <a:off x="4747249" y="1021378"/>
              <a:ext cx="2746093" cy="324936"/>
            </a:xfrm>
            <a:prstGeom prst="rect">
              <a:avLst/>
            </a:prstGeom>
            <a:noFill/>
          </p:spPr>
          <p:txBody>
            <a:bodyPr wrap="none" rtlCol="0">
              <a:spAutoFit/>
            </a:bodyPr>
            <a:lstStyle/>
            <a:p>
              <a:r>
                <a:rPr lang="en-US" sz="2000" b="1">
                  <a:solidFill>
                    <a:srgbClr val="FFFFFF"/>
                  </a:solidFill>
                </a:rPr>
                <a:t>Minnesota Department of Public Safety</a:t>
              </a:r>
            </a:p>
          </p:txBody>
        </p:sp>
        <p:sp>
          <p:nvSpPr>
            <p:cNvPr id="6" name="TextBox 5"/>
            <p:cNvSpPr txBox="1"/>
            <p:nvPr/>
          </p:nvSpPr>
          <p:spPr>
            <a:xfrm>
              <a:off x="4748223" y="685800"/>
              <a:ext cx="3557577" cy="424916"/>
            </a:xfrm>
            <a:prstGeom prst="rect">
              <a:avLst/>
            </a:prstGeom>
            <a:noFill/>
          </p:spPr>
          <p:txBody>
            <a:bodyPr wrap="square" lIns="91440" tIns="45720" rIns="91440" bIns="45720" rtlCol="0" anchor="t">
              <a:spAutoFit/>
            </a:bodyPr>
            <a:lstStyle/>
            <a:p>
              <a:r>
                <a:rPr lang="en-US" sz="2800">
                  <a:solidFill>
                    <a:srgbClr val="01305B"/>
                  </a:solidFill>
                  <a:latin typeface="Tahoma"/>
                  <a:ea typeface="Tahoma"/>
                  <a:cs typeface="Tahoma"/>
                </a:rPr>
                <a:t>Office of Traffic Safety</a:t>
              </a:r>
            </a:p>
          </p:txBody>
        </p:sp>
      </p:grpSp>
      <p:pic>
        <p:nvPicPr>
          <p:cNvPr id="10" name="Picture 4" descr="H:\Logos\DPS\Web\DPS-Color-(122).png"/>
          <p:cNvPicPr>
            <a:picLocks noChangeAspect="1" noChangeArrowheads="1"/>
          </p:cNvPicPr>
          <p:nvPr/>
        </p:nvPicPr>
        <p:blipFill>
          <a:blip r:embed="rId3" cstate="screen"/>
          <a:srcRect/>
          <a:stretch>
            <a:fillRect/>
          </a:stretch>
        </p:blipFill>
        <p:spPr bwMode="auto">
          <a:xfrm>
            <a:off x="7724775" y="5486400"/>
            <a:ext cx="1114425" cy="1114425"/>
          </a:xfrm>
          <a:prstGeom prst="rect">
            <a:avLst/>
          </a:prstGeom>
          <a:noFill/>
        </p:spPr>
      </p:pic>
      <p:sp>
        <p:nvSpPr>
          <p:cNvPr id="11" name="Content Placeholder 2"/>
          <p:cNvSpPr txBox="1">
            <a:spLocks/>
          </p:cNvSpPr>
          <p:nvPr/>
        </p:nvSpPr>
        <p:spPr>
          <a:xfrm>
            <a:off x="3543615" y="2069365"/>
            <a:ext cx="4114800" cy="368141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4445">
              <a:buNone/>
              <a:defRPr/>
            </a:pPr>
            <a:r>
              <a:rPr lang="en-US" sz="2000" b="1">
                <a:solidFill>
                  <a:srgbClr val="FFFFFF"/>
                </a:solidFill>
                <a:latin typeface="Tahoma"/>
                <a:ea typeface="Tahoma"/>
                <a:cs typeface="Tahoma"/>
              </a:rPr>
              <a:t>Mission</a:t>
            </a:r>
            <a:endParaRPr lang="en-US" sz="2000">
              <a:solidFill>
                <a:srgbClr val="FFFFFF"/>
              </a:solidFill>
              <a:latin typeface="Tahoma"/>
              <a:ea typeface="Tahoma"/>
              <a:cs typeface="Tahoma"/>
            </a:endParaRPr>
          </a:p>
          <a:p>
            <a:pPr marL="0" indent="4445">
              <a:lnSpc>
                <a:spcPct val="150000"/>
              </a:lnSpc>
              <a:buNone/>
              <a:defRPr/>
            </a:pPr>
            <a:r>
              <a:rPr lang="en-US" sz="1800">
                <a:solidFill>
                  <a:srgbClr val="FFFFFF"/>
                </a:solidFill>
                <a:latin typeface="Tahoma"/>
                <a:ea typeface="Tahoma"/>
                <a:cs typeface="Tahoma"/>
              </a:rPr>
              <a:t>To prevent traffic deaths and serious injuries by changing human behavior in Minnesota through policy development and support, stakeholder engagement, program delivery, leadership, and research and evaluation.</a:t>
            </a:r>
            <a:endParaRPr lang="en-US" sz="2000">
              <a:solidFill>
                <a:srgbClr val="FFFFFF"/>
              </a:solidFill>
              <a:latin typeface="Tahoma"/>
              <a:ea typeface="Tahoma"/>
              <a:cs typeface="Tahoma"/>
            </a:endParaRPr>
          </a:p>
          <a:p>
            <a:pPr>
              <a:buFont typeface="Arial" pitchFamily="34" charset="0"/>
              <a:buNone/>
              <a:defRPr/>
            </a:pPr>
            <a:endParaRPr lang="en-US" sz="2000">
              <a:solidFill>
                <a:srgbClr val="FFFFFF"/>
              </a:solidFill>
            </a:endParaRPr>
          </a:p>
          <a:p>
            <a:endParaRPr lang="en-US" sz="2000">
              <a:solidFill>
                <a:srgbClr val="FFFFFF"/>
              </a:solidFill>
            </a:endParaRPr>
          </a:p>
        </p:txBody>
      </p:sp>
      <p:pic>
        <p:nvPicPr>
          <p:cNvPr id="12" name="Picture 11" descr="https://dps.mn.gov/divisions/ots/about/PublishingImages/Mike%20Hanson%20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954" y="2136749"/>
            <a:ext cx="2819400" cy="3352800"/>
          </a:xfrm>
          <a:prstGeom prst="rect">
            <a:avLst/>
          </a:prstGeom>
          <a:noFill/>
          <a:ln>
            <a:noFill/>
          </a:ln>
        </p:spPr>
      </p:pic>
      <p:sp>
        <p:nvSpPr>
          <p:cNvPr id="3" name="TextBox 2"/>
          <p:cNvSpPr txBox="1"/>
          <p:nvPr/>
        </p:nvSpPr>
        <p:spPr>
          <a:xfrm>
            <a:off x="523954" y="5571298"/>
            <a:ext cx="2819400" cy="400110"/>
          </a:xfrm>
          <a:prstGeom prst="rect">
            <a:avLst/>
          </a:prstGeom>
          <a:noFill/>
        </p:spPr>
        <p:txBody>
          <a:bodyPr wrap="square" lIns="91440" tIns="45720" rIns="91440" bIns="45720" rtlCol="0" anchor="t">
            <a:spAutoFit/>
          </a:bodyPr>
          <a:lstStyle/>
          <a:p>
            <a:pPr algn="ctr"/>
            <a:r>
              <a:rPr lang="en-US" sz="2000"/>
              <a:t>Director Mike Hanson</a:t>
            </a:r>
            <a:endParaRPr lang="en-US" sz="2000">
              <a:cs typeface="Calibri"/>
            </a:endParaRPr>
          </a:p>
        </p:txBody>
      </p:sp>
      <p:pic>
        <p:nvPicPr>
          <p:cNvPr id="4" name="Picture 7" descr="DPS-OTS-Logo-(CLR).png">
            <a:extLst>
              <a:ext uri="{FF2B5EF4-FFF2-40B4-BE49-F238E27FC236}">
                <a16:creationId xmlns:a16="http://schemas.microsoft.com/office/drawing/2014/main" id="{88C7D6D9-5BF7-DF8D-9517-773FB3327478}"/>
              </a:ext>
            </a:extLst>
          </p:cNvPr>
          <p:cNvPicPr>
            <a:picLocks noChangeAspect="1"/>
          </p:cNvPicPr>
          <p:nvPr/>
        </p:nvPicPr>
        <p:blipFill>
          <a:blip r:embed="rId5"/>
          <a:stretch>
            <a:fillRect/>
          </a:stretch>
        </p:blipFill>
        <p:spPr>
          <a:xfrm>
            <a:off x="102020" y="456184"/>
            <a:ext cx="1836358" cy="665163"/>
          </a:xfrm>
          <a:prstGeom prst="rect">
            <a:avLst/>
          </a:prstGeom>
        </p:spPr>
      </p:pic>
      <p:cxnSp>
        <p:nvCxnSpPr>
          <p:cNvPr id="13" name="Straight Connector 12">
            <a:extLst>
              <a:ext uri="{FF2B5EF4-FFF2-40B4-BE49-F238E27FC236}">
                <a16:creationId xmlns:a16="http://schemas.microsoft.com/office/drawing/2014/main" id="{D66968C7-CEA6-4C0D-CBFB-75CD108AEB9B}"/>
              </a:ext>
            </a:extLst>
          </p:cNvPr>
          <p:cNvCxnSpPr/>
          <p:nvPr/>
        </p:nvCxnSpPr>
        <p:spPr>
          <a:xfrm>
            <a:off x="2033357" y="907859"/>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31376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228600"/>
            <a:ext cx="8382000" cy="121920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5045679" y="1021378"/>
            <a:ext cx="3958135" cy="369332"/>
          </a:xfrm>
          <a:prstGeom prst="rect">
            <a:avLst/>
          </a:prstGeom>
          <a:noFill/>
        </p:spPr>
        <p:txBody>
          <a:bodyPr wrap="none" lIns="91440" tIns="45720" rIns="91440" bIns="45720" rtlCol="0" anchor="t">
            <a:spAutoFit/>
          </a:bodyPr>
          <a:lstStyle/>
          <a:p>
            <a:r>
              <a:rPr lang="en-US" b="1">
                <a:solidFill>
                  <a:srgbClr val="FFFFFF"/>
                </a:solidFill>
              </a:rPr>
              <a:t>Minnesota Department of Public Safety</a:t>
            </a:r>
            <a:endParaRPr lang="en-US" b="1">
              <a:solidFill>
                <a:srgbClr val="FFFFFF"/>
              </a:solidFill>
              <a:cs typeface="Calibri"/>
            </a:endParaRPr>
          </a:p>
        </p:txBody>
      </p:sp>
      <p:sp>
        <p:nvSpPr>
          <p:cNvPr id="7" name="TextBox 6"/>
          <p:cNvSpPr txBox="1"/>
          <p:nvPr/>
        </p:nvSpPr>
        <p:spPr>
          <a:xfrm>
            <a:off x="5020276" y="562708"/>
            <a:ext cx="4120284" cy="523220"/>
          </a:xfrm>
          <a:prstGeom prst="rect">
            <a:avLst/>
          </a:prstGeom>
          <a:noFill/>
        </p:spPr>
        <p:txBody>
          <a:bodyPr wrap="square" lIns="91440" tIns="45720" rIns="91440" bIns="45720" rtlCol="0" anchor="t">
            <a:spAutoFit/>
          </a:bodyPr>
          <a:lstStyle/>
          <a:p>
            <a:r>
              <a:rPr lang="en-US" sz="2800">
                <a:solidFill>
                  <a:srgbClr val="01305B"/>
                </a:solidFill>
                <a:latin typeface="Tahoma"/>
                <a:ea typeface="Tahoma"/>
                <a:cs typeface="Tahoma"/>
              </a:rPr>
              <a:t>Office of Traffic Safety</a:t>
            </a:r>
          </a:p>
        </p:txBody>
      </p:sp>
      <p:pic>
        <p:nvPicPr>
          <p:cNvPr id="10" name="Picture 4" descr="H:\Logos\DPS\Web\DPS-Color-(122).png"/>
          <p:cNvPicPr>
            <a:picLocks noChangeAspect="1" noChangeArrowheads="1"/>
          </p:cNvPicPr>
          <p:nvPr/>
        </p:nvPicPr>
        <p:blipFill>
          <a:blip r:embed="rId3" cstate="screen"/>
          <a:srcRect/>
          <a:stretch>
            <a:fillRect/>
          </a:stretch>
        </p:blipFill>
        <p:spPr bwMode="auto">
          <a:xfrm>
            <a:off x="7724775" y="5486400"/>
            <a:ext cx="1114425" cy="1114425"/>
          </a:xfrm>
          <a:prstGeom prst="rect">
            <a:avLst/>
          </a:prstGeom>
          <a:noFill/>
        </p:spPr>
      </p:pic>
      <p:pic>
        <p:nvPicPr>
          <p:cNvPr id="7170" name="Picture 2" descr="V:\Photos\OTS\Traffic\DSC_3813p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0"/>
            <a:ext cx="335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a:spLocks noGrp="1"/>
          </p:cNvSpPr>
          <p:nvPr>
            <p:ph idx="1"/>
          </p:nvPr>
        </p:nvSpPr>
        <p:spPr>
          <a:xfrm>
            <a:off x="3279119" y="1619093"/>
            <a:ext cx="4724400" cy="2849563"/>
          </a:xfrm>
        </p:spPr>
        <p:txBody>
          <a:bodyPr vert="horz" lIns="91440" tIns="45720" rIns="91440" bIns="45720" rtlCol="0" anchor="t">
            <a:noAutofit/>
          </a:bodyPr>
          <a:lstStyle/>
          <a:p>
            <a:pPr>
              <a:buNone/>
              <a:defRPr/>
            </a:pPr>
            <a:r>
              <a:rPr lang="en-US" sz="2000" b="1">
                <a:effectLst>
                  <a:outerShdw blurRad="38100" dist="38100" dir="2700000" algn="tl">
                    <a:srgbClr val="000000">
                      <a:alpha val="43137"/>
                    </a:srgbClr>
                  </a:outerShdw>
                </a:effectLst>
                <a:latin typeface="Tahoma"/>
                <a:ea typeface="Tahoma"/>
                <a:cs typeface="Tahoma"/>
              </a:rPr>
              <a:t>Services</a:t>
            </a:r>
            <a:endParaRPr lang="en-US" sz="2000" b="1">
              <a:effectLst>
                <a:outerShdw blurRad="38100" dist="38100" dir="2700000" algn="tl">
                  <a:srgbClr val="000000">
                    <a:alpha val="43137"/>
                  </a:srgbClr>
                </a:outerShdw>
              </a:effectLst>
              <a:ea typeface="Tahoma"/>
            </a:endParaRPr>
          </a:p>
          <a:p>
            <a:pPr>
              <a:defRPr/>
            </a:pPr>
            <a:r>
              <a:rPr lang="en-US" sz="1800">
                <a:latin typeface="Tahoma"/>
                <a:ea typeface="Tahoma"/>
                <a:cs typeface="Tahoma"/>
              </a:rPr>
              <a:t>Traffic safety outreach</a:t>
            </a:r>
          </a:p>
          <a:p>
            <a:pPr>
              <a:defRPr/>
            </a:pPr>
            <a:r>
              <a:rPr lang="en-US" sz="1800">
                <a:latin typeface="Tahoma"/>
                <a:ea typeface="Tahoma"/>
                <a:cs typeface="Tahoma"/>
              </a:rPr>
              <a:t>Impaired driving prevention</a:t>
            </a:r>
          </a:p>
          <a:p>
            <a:pPr>
              <a:defRPr/>
            </a:pPr>
            <a:r>
              <a:rPr lang="en-US" sz="1800">
                <a:latin typeface="Tahoma"/>
                <a:ea typeface="Tahoma"/>
                <a:cs typeface="Tahoma"/>
              </a:rPr>
              <a:t>Seat belt use</a:t>
            </a:r>
          </a:p>
          <a:p>
            <a:pPr>
              <a:defRPr/>
            </a:pPr>
            <a:r>
              <a:rPr lang="en-US" sz="1800">
                <a:latin typeface="Tahoma"/>
                <a:ea typeface="Tahoma"/>
                <a:cs typeface="Tahoma"/>
              </a:rPr>
              <a:t>Child passenger safety </a:t>
            </a:r>
            <a:endParaRPr lang="en-US" sz="1800">
              <a:ea typeface="Tahoma"/>
            </a:endParaRPr>
          </a:p>
          <a:p>
            <a:pPr>
              <a:defRPr/>
            </a:pPr>
            <a:r>
              <a:rPr lang="en-US" sz="1800">
                <a:latin typeface="Tahoma"/>
                <a:ea typeface="Tahoma"/>
                <a:cs typeface="Tahoma"/>
              </a:rPr>
              <a:t>Traffic records/data systems</a:t>
            </a:r>
          </a:p>
          <a:p>
            <a:pPr>
              <a:defRPr/>
            </a:pPr>
            <a:r>
              <a:rPr lang="en-US" sz="1800">
                <a:latin typeface="Tahoma"/>
                <a:ea typeface="Tahoma"/>
                <a:cs typeface="Tahoma"/>
              </a:rPr>
              <a:t>Safe road coalitions </a:t>
            </a:r>
            <a:endParaRPr lang="en-US" sz="1800">
              <a:ea typeface="Tahoma"/>
            </a:endParaRPr>
          </a:p>
          <a:p>
            <a:pPr>
              <a:defRPr/>
            </a:pPr>
            <a:r>
              <a:rPr lang="en-US" sz="1800">
                <a:latin typeface="Tahoma"/>
                <a:ea typeface="Tahoma"/>
                <a:cs typeface="Tahoma"/>
              </a:rPr>
              <a:t>Motorcycle safety</a:t>
            </a:r>
            <a:endParaRPr lang="en-US" sz="1800">
              <a:ea typeface="Tahoma"/>
            </a:endParaRPr>
          </a:p>
          <a:p>
            <a:r>
              <a:rPr lang="en-US" sz="1800">
                <a:latin typeface="Tahoma"/>
                <a:ea typeface="Tahoma"/>
                <a:cs typeface="Tahoma"/>
              </a:rPr>
              <a:t>Teen drivers</a:t>
            </a:r>
            <a:endParaRPr lang="en-US" sz="1800">
              <a:ea typeface="Tahoma"/>
            </a:endParaRPr>
          </a:p>
          <a:p>
            <a:r>
              <a:rPr lang="en-US" sz="1800">
                <a:latin typeface="Tahoma"/>
                <a:ea typeface="Tahoma"/>
                <a:cs typeface="Tahoma"/>
              </a:rPr>
              <a:t>Illegal/unsafe speed</a:t>
            </a:r>
          </a:p>
          <a:p>
            <a:r>
              <a:rPr lang="en-US" sz="1800">
                <a:latin typeface="Tahoma"/>
                <a:ea typeface="Tahoma"/>
                <a:cs typeface="Tahoma"/>
              </a:rPr>
              <a:t>Distracted driving</a:t>
            </a:r>
            <a:endParaRPr lang="en-US" sz="1800">
              <a:ea typeface="Tahoma"/>
            </a:endParaRPr>
          </a:p>
          <a:p>
            <a:r>
              <a:rPr lang="en-US" sz="1800">
                <a:latin typeface="Tahoma"/>
                <a:ea typeface="Tahoma"/>
                <a:cs typeface="Tahoma"/>
              </a:rPr>
              <a:t>Traffic safety research and analysis</a:t>
            </a:r>
          </a:p>
          <a:p>
            <a:r>
              <a:rPr lang="en-US" sz="1800">
                <a:latin typeface="Tahoma"/>
                <a:ea typeface="Tahoma"/>
                <a:cs typeface="Tahoma"/>
              </a:rPr>
              <a:t>Fatality Analysis Records System</a:t>
            </a:r>
          </a:p>
          <a:p>
            <a:endParaRPr lang="en-US" sz="2000"/>
          </a:p>
        </p:txBody>
      </p:sp>
      <p:pic>
        <p:nvPicPr>
          <p:cNvPr id="3" name="Picture 7" descr="DPS-OTS-Logo-(CLR).png">
            <a:extLst>
              <a:ext uri="{FF2B5EF4-FFF2-40B4-BE49-F238E27FC236}">
                <a16:creationId xmlns:a16="http://schemas.microsoft.com/office/drawing/2014/main" id="{EFF9663C-B44D-49E6-2215-7EBC4F7F8CEB}"/>
              </a:ext>
            </a:extLst>
          </p:cNvPr>
          <p:cNvPicPr>
            <a:picLocks noChangeAspect="1"/>
          </p:cNvPicPr>
          <p:nvPr/>
        </p:nvPicPr>
        <p:blipFill>
          <a:blip r:embed="rId5"/>
          <a:stretch>
            <a:fillRect/>
          </a:stretch>
        </p:blipFill>
        <p:spPr>
          <a:xfrm>
            <a:off x="3114439" y="562055"/>
            <a:ext cx="1906696" cy="700332"/>
          </a:xfrm>
          <a:prstGeom prst="rect">
            <a:avLst/>
          </a:prstGeom>
        </p:spPr>
      </p:pic>
      <p:cxnSp>
        <p:nvCxnSpPr>
          <p:cNvPr id="4" name="Straight Connector 3">
            <a:extLst>
              <a:ext uri="{FF2B5EF4-FFF2-40B4-BE49-F238E27FC236}">
                <a16:creationId xmlns:a16="http://schemas.microsoft.com/office/drawing/2014/main" id="{D6D5C3A9-644D-EC61-BC51-E065E89849B5}"/>
              </a:ext>
            </a:extLst>
          </p:cNvPr>
          <p:cNvCxnSpPr/>
          <p:nvPr/>
        </p:nvCxnSpPr>
        <p:spPr>
          <a:xfrm>
            <a:off x="5137041" y="1030951"/>
            <a:ext cx="3276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09001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theme/theme1.xml><?xml version="1.0" encoding="utf-8"?>
<a:theme xmlns:a="http://schemas.openxmlformats.org/drawingml/2006/main" name="1_Office Theme">
  <a:themeElements>
    <a:clrScheme name="DPS Brand">
      <a:dk1>
        <a:srgbClr val="FFFFFF"/>
      </a:dk1>
      <a:lt1>
        <a:srgbClr val="FFFFFF"/>
      </a:lt1>
      <a:dk2>
        <a:srgbClr val="00284C"/>
      </a:dk2>
      <a:lt2>
        <a:srgbClr val="01539C"/>
      </a:lt2>
      <a:accent1>
        <a:srgbClr val="FFD350"/>
      </a:accent1>
      <a:accent2>
        <a:srgbClr val="FFE18B"/>
      </a:accent2>
      <a:accent3>
        <a:srgbClr val="171717"/>
      </a:accent3>
      <a:accent4>
        <a:srgbClr val="01539C"/>
      </a:accent4>
      <a:accent5>
        <a:srgbClr val="FFD350"/>
      </a:accent5>
      <a:accent6>
        <a:srgbClr val="005CE7"/>
      </a:accent6>
      <a:hlink>
        <a:srgbClr val="FFFFCC"/>
      </a:hlink>
      <a:folHlink>
        <a:srgbClr val="FFFF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7257557-6d70-4812-a1b6-9d0b04270d8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C798AC5F4E1C4CBF5E83AEA9E7F24F" ma:contentTypeVersion="12" ma:contentTypeDescription="Create a new document." ma:contentTypeScope="" ma:versionID="b2f0935c452f422f6a59414f56fc67c7">
  <xsd:schema xmlns:xsd="http://www.w3.org/2001/XMLSchema" xmlns:xs="http://www.w3.org/2001/XMLSchema" xmlns:p="http://schemas.microsoft.com/office/2006/metadata/properties" xmlns:ns3="27257557-6d70-4812-a1b6-9d0b04270d82" xmlns:ns4="2b94e429-e577-46b0-abca-6c0e091d16fe" targetNamespace="http://schemas.microsoft.com/office/2006/metadata/properties" ma:root="true" ma:fieldsID="c34221e36881fcac9262b3258f3ae25a" ns3:_="" ns4:_="">
    <xsd:import namespace="27257557-6d70-4812-a1b6-9d0b04270d82"/>
    <xsd:import namespace="2b94e429-e577-46b0-abca-6c0e091d16f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257557-6d70-4812-a1b6-9d0b04270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94e429-e577-46b0-abca-6c0e091d16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8F7B36-C4D6-4331-A1F1-D434FC9FE44D}">
  <ds:schemaRefs>
    <ds:schemaRef ds:uri="2b94e429-e577-46b0-abca-6c0e091d16fe"/>
    <ds:schemaRef ds:uri="http://schemas.microsoft.com/office/2006/documentManagement/types"/>
    <ds:schemaRef ds:uri="http://schemas.openxmlformats.org/package/2006/metadata/core-properties"/>
    <ds:schemaRef ds:uri="27257557-6d70-4812-a1b6-9d0b04270d82"/>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66D8AF7D-3F25-48CE-B116-469069FDA858}">
  <ds:schemaRefs>
    <ds:schemaRef ds:uri="27257557-6d70-4812-a1b6-9d0b04270d82"/>
    <ds:schemaRef ds:uri="2b94e429-e577-46b0-abca-6c0e091d16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E5F5E25-20CF-4413-A7EB-DF987E58B2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TotalTime>
  <Words>1180</Words>
  <Application>Microsoft Office PowerPoint</Application>
  <PresentationFormat>On-screen Show (4:3)</PresentationFormat>
  <Paragraphs>220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Minnesota Department of Public Safety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Minnesota Department of Public Safety</dc:title>
  <dc:creator>Gordon, Bruce</dc:creator>
  <cp:lastModifiedBy>Haltaufderheid, Jordan (DPS)</cp:lastModifiedBy>
  <cp:revision>93</cp:revision>
  <cp:lastPrinted>2017-01-10T21:38:06Z</cp:lastPrinted>
  <dcterms:created xsi:type="dcterms:W3CDTF">2015-02-04T20:23:19Z</dcterms:created>
  <dcterms:modified xsi:type="dcterms:W3CDTF">2023-01-18T21:01:25Z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0x0101002EC798AC5F4E1C4CBF5E83AEA9E7F24F</vt:lpwstr>
  </property>
</Properties>
</file>