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36"/>
  </p:notesMasterIdLst>
  <p:handoutMasterIdLst>
    <p:handoutMasterId r:id="rId37"/>
  </p:handoutMasterIdLst>
  <p:sldIdLst>
    <p:sldId id="256" r:id="rId6"/>
    <p:sldId id="257" r:id="rId7"/>
    <p:sldId id="258" r:id="rId8"/>
    <p:sldId id="259" r:id="rId9"/>
    <p:sldId id="262" r:id="rId10"/>
    <p:sldId id="261" r:id="rId11"/>
    <p:sldId id="263" r:id="rId12"/>
    <p:sldId id="289" r:id="rId13"/>
    <p:sldId id="264" r:id="rId14"/>
    <p:sldId id="278" r:id="rId15"/>
    <p:sldId id="284" r:id="rId16"/>
    <p:sldId id="285" r:id="rId17"/>
    <p:sldId id="286" r:id="rId18"/>
    <p:sldId id="287" r:id="rId19"/>
    <p:sldId id="288" r:id="rId20"/>
    <p:sldId id="268" r:id="rId21"/>
    <p:sldId id="290" r:id="rId22"/>
    <p:sldId id="272" r:id="rId23"/>
    <p:sldId id="291" r:id="rId24"/>
    <p:sldId id="279" r:id="rId25"/>
    <p:sldId id="273" r:id="rId26"/>
    <p:sldId id="274" r:id="rId27"/>
    <p:sldId id="275" r:id="rId28"/>
    <p:sldId id="292" r:id="rId29"/>
    <p:sldId id="270" r:id="rId30"/>
    <p:sldId id="280" r:id="rId31"/>
    <p:sldId id="271" r:id="rId32"/>
    <p:sldId id="294" r:id="rId33"/>
    <p:sldId id="295" r:id="rId34"/>
    <p:sldId id="276"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5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demoll\Local%20Settings\Temporary%20Internet%20Files\Content.Outlook\20ZZVKEJ\Pie%20Chart%20Expense%20Budget%20by%20Fund%20FY10%20%20FY11%20012711%20(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none" strike="noStrike" baseline="0"/>
              <a:t>FY2010 &amp; </a:t>
            </a:r>
            <a:r>
              <a:rPr lang="en-US"/>
              <a:t>FY2011 Expense B</a:t>
            </a:r>
            <a:r>
              <a:rPr lang="en-US" baseline="0"/>
              <a:t>udget by Fund</a:t>
            </a:r>
            <a:endParaRPr lang="en-US"/>
          </a:p>
        </c:rich>
      </c:tx>
      <c:layout/>
    </c:title>
    <c:view3D>
      <c:rotX val="50"/>
      <c:rotY val="10"/>
      <c:perspective val="30"/>
    </c:view3D>
    <c:plotArea>
      <c:layout/>
      <c:pie3DChart>
        <c:varyColors val="1"/>
        <c:ser>
          <c:idx val="0"/>
          <c:order val="0"/>
          <c:dPt>
            <c:idx val="2"/>
            <c:explosion val="28"/>
          </c:dPt>
          <c:dPt>
            <c:idx val="3"/>
            <c:explosion val="23"/>
          </c:dPt>
          <c:dLbls>
            <c:dLbl>
              <c:idx val="0"/>
              <c:layout>
                <c:manualLayout>
                  <c:x val="0.19773884514435783"/>
                  <c:y val="-1.3637545306836699E-2"/>
                </c:manualLayout>
              </c:layout>
              <c:showLegendKey val="1"/>
              <c:showCatName val="1"/>
              <c:showPercent val="1"/>
            </c:dLbl>
            <c:dLbl>
              <c:idx val="1"/>
              <c:layout>
                <c:manualLayout>
                  <c:x val="-0.13791804250275247"/>
                  <c:y val="5.0973297759267865E-2"/>
                </c:manualLayout>
              </c:layout>
              <c:showLegendKey val="1"/>
              <c:showCatName val="1"/>
              <c:showPercent val="1"/>
            </c:dLbl>
            <c:dLbl>
              <c:idx val="2"/>
              <c:layout>
                <c:manualLayout>
                  <c:x val="-6.1943350831146327E-2"/>
                  <c:y val="3.641294838145246E-2"/>
                </c:manualLayout>
              </c:layout>
              <c:showLegendKey val="1"/>
              <c:showCatName val="1"/>
              <c:showPercent val="1"/>
            </c:dLbl>
            <c:dLbl>
              <c:idx val="3"/>
              <c:layout>
                <c:manualLayout>
                  <c:x val="0.22146016425366191"/>
                  <c:y val="6.1512982364807733E-2"/>
                </c:manualLayout>
              </c:layout>
              <c:showLegendKey val="1"/>
              <c:showCatName val="1"/>
              <c:showPercent val="1"/>
            </c:dLbl>
            <c:showLegendKey val="1"/>
            <c:showCatName val="1"/>
            <c:showPercent val="1"/>
            <c:showLeaderLines val="1"/>
          </c:dLbls>
          <c:cat>
            <c:strRef>
              <c:f>Sheet2!$A$4:$A$7</c:f>
              <c:strCache>
                <c:ptCount val="4"/>
                <c:pt idx="0">
                  <c:v>Enterprise Technology Fund (970 Fund)</c:v>
                </c:pt>
                <c:pt idx="1">
                  <c:v>200 Funds</c:v>
                </c:pt>
                <c:pt idx="2">
                  <c:v>General Fund – Basic </c:v>
                </c:pt>
                <c:pt idx="3">
                  <c:v>General Fund – IT Security </c:v>
                </c:pt>
              </c:strCache>
            </c:strRef>
          </c:cat>
          <c:val>
            <c:numRef>
              <c:f>Sheet2!$B$4:$B$7</c:f>
              <c:numCache>
                <c:formatCode>_("$"* #,##0_);_("$"* \(#,##0\);_("$"* "-"??_);_(@_)</c:formatCode>
                <c:ptCount val="4"/>
                <c:pt idx="0">
                  <c:v>164997379.07999998</c:v>
                </c:pt>
                <c:pt idx="1">
                  <c:v>15362441.789999979</c:v>
                </c:pt>
                <c:pt idx="2">
                  <c:v>2621000</c:v>
                </c:pt>
                <c:pt idx="3">
                  <c:v>8331000</c:v>
                </c:pt>
              </c:numCache>
            </c:numRef>
          </c:val>
        </c:ser>
        <c:ser>
          <c:idx val="1"/>
          <c:order val="1"/>
          <c:dLbls>
            <c:showCatName val="1"/>
            <c:showPercent val="1"/>
            <c:showLeaderLines val="1"/>
          </c:dLbls>
          <c:cat>
            <c:strRef>
              <c:f>Sheet2!$A$4:$A$7</c:f>
              <c:strCache>
                <c:ptCount val="4"/>
                <c:pt idx="0">
                  <c:v>Enterprise Technology Fund (970 Fund)</c:v>
                </c:pt>
                <c:pt idx="1">
                  <c:v>200 Funds</c:v>
                </c:pt>
                <c:pt idx="2">
                  <c:v>General Fund – Basic </c:v>
                </c:pt>
                <c:pt idx="3">
                  <c:v>General Fund – IT Security </c:v>
                </c:pt>
              </c:strCache>
            </c:strRef>
          </c:cat>
          <c:val>
            <c:numRef>
              <c:f>Sheet2!$C$4:$C$7</c:f>
              <c:numCache>
                <c:formatCode>0.00%</c:formatCode>
                <c:ptCount val="4"/>
                <c:pt idx="0">
                  <c:v>0.86245260919929689</c:v>
                </c:pt>
                <c:pt idx="1">
                  <c:v>8.0300536162055028E-2</c:v>
                </c:pt>
                <c:pt idx="2">
                  <c:v>1.3700146640604226E-2</c:v>
                </c:pt>
                <c:pt idx="3">
                  <c:v>4.3546707998044124E-2</c:v>
                </c:pt>
              </c:numCache>
            </c:numRef>
          </c:val>
        </c:ser>
        <c:dLbls>
          <c:showCatName val="1"/>
          <c:showPercent val="1"/>
        </c:dLbls>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Customer by </a:t>
            </a:r>
            <a:r>
              <a:rPr lang="en-US" dirty="0" smtClean="0"/>
              <a:t>Volume: </a:t>
            </a:r>
            <a:r>
              <a:rPr lang="en-US" dirty="0"/>
              <a:t>FY11 YTD</a:t>
            </a:r>
          </a:p>
        </c:rich>
      </c:tx>
      <c:layout/>
    </c:title>
    <c:view3D>
      <c:rotX val="30"/>
      <c:perspective val="30"/>
    </c:view3D>
    <c:plotArea>
      <c:layout/>
      <c:pie3DChart>
        <c:varyColors val="1"/>
        <c:ser>
          <c:idx val="0"/>
          <c:order val="0"/>
          <c:tx>
            <c:strRef>
              <c:f>Sheet1!$B$1</c:f>
              <c:strCache>
                <c:ptCount val="1"/>
                <c:pt idx="0">
                  <c:v>Customer by Volume FY11 YTD</c:v>
                </c:pt>
              </c:strCache>
            </c:strRef>
          </c:tx>
          <c:cat>
            <c:strRef>
              <c:f>Sheet1!$A$2:$A$7</c:f>
              <c:strCache>
                <c:ptCount val="6"/>
                <c:pt idx="0">
                  <c:v>State Agencies</c:v>
                </c:pt>
                <c:pt idx="1">
                  <c:v>Higher Ed</c:v>
                </c:pt>
                <c:pt idx="2">
                  <c:v>Counties</c:v>
                </c:pt>
                <c:pt idx="3">
                  <c:v>Cities</c:v>
                </c:pt>
                <c:pt idx="4">
                  <c:v>Quasi Government</c:v>
                </c:pt>
                <c:pt idx="5">
                  <c:v>Public Schools</c:v>
                </c:pt>
              </c:strCache>
            </c:strRef>
          </c:cat>
          <c:val>
            <c:numRef>
              <c:f>Sheet1!$B$2:$B$7</c:f>
              <c:numCache>
                <c:formatCode>0.00%</c:formatCode>
                <c:ptCount val="6"/>
                <c:pt idx="0" formatCode="0%">
                  <c:v>0.85000000000000064</c:v>
                </c:pt>
                <c:pt idx="1">
                  <c:v>5.3999999999999999E-2</c:v>
                </c:pt>
                <c:pt idx="2">
                  <c:v>3.3000000000000002E-2</c:v>
                </c:pt>
                <c:pt idx="3">
                  <c:v>1.0000000000000005E-2</c:v>
                </c:pt>
                <c:pt idx="4">
                  <c:v>2.1999999999999999E-2</c:v>
                </c:pt>
                <c:pt idx="5">
                  <c:v>3.1000000000000028E-2</c:v>
                </c:pt>
              </c:numCache>
            </c:numRef>
          </c:val>
        </c:ser>
      </c:pie3DChart>
    </c:plotArea>
    <c:legend>
      <c:legendPos val="r"/>
      <c:layout/>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6480AA8-9DB8-44E2-8D21-F5FA59629E18}" type="datetimeFigureOut">
              <a:rPr lang="en-US" smtClean="0"/>
              <a:pPr/>
              <a:t>2/2/2011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68C4024-890C-4039-A2F5-8EE11375CF0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20C7803-C093-40CC-9320-673B5A0AB31D}" type="datetimeFigureOut">
              <a:rPr lang="en-US" smtClean="0"/>
              <a:pPr/>
              <a:t>2/2/2011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FEE4D0-5B13-4C11-A013-DA19875AB0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0" y="1692275"/>
            <a:ext cx="9144000" cy="2065338"/>
          </a:xfrm>
          <a:prstGeom prst="rect">
            <a:avLst/>
          </a:prstGeom>
        </p:spPr>
        <p:txBody>
          <a:bodyPr/>
          <a:lstStyle>
            <a:lvl1pPr algn="ctr">
              <a:buNone/>
              <a:defRPr sz="4400">
                <a:solidFill>
                  <a:schemeClr val="bg2">
                    <a:lumMod val="50000"/>
                  </a:schemeClr>
                </a:solidFill>
              </a:defRPr>
            </a:lvl1pPr>
          </a:lstStyle>
          <a:p>
            <a:pPr lvl="0"/>
            <a:r>
              <a:rPr lang="en-US" dirty="0" smtClean="0"/>
              <a:t>Click to enter your title </a:t>
            </a:r>
            <a:endParaRPr lang="en-US" dirty="0"/>
          </a:p>
        </p:txBody>
      </p:sp>
      <p:sp>
        <p:nvSpPr>
          <p:cNvPr id="7" name="Text Placeholder 6"/>
          <p:cNvSpPr>
            <a:spLocks noGrp="1"/>
          </p:cNvSpPr>
          <p:nvPr>
            <p:ph type="body" sz="quarter" idx="12" hasCustomPrompt="1"/>
          </p:nvPr>
        </p:nvSpPr>
        <p:spPr>
          <a:xfrm>
            <a:off x="1801368" y="3867150"/>
            <a:ext cx="5504688" cy="2397125"/>
          </a:xfrm>
          <a:prstGeom prst="rect">
            <a:avLst/>
          </a:prstGeom>
        </p:spPr>
        <p:txBody>
          <a:bodyPr/>
          <a:lstStyle>
            <a:lvl1pPr algn="ctr">
              <a:buFontTx/>
              <a:buNone/>
              <a:defRPr baseline="0"/>
            </a:lvl1pPr>
          </a:lstStyle>
          <a:p>
            <a:pPr lvl="0"/>
            <a:r>
              <a:rPr lang="en-US" dirty="0" smtClean="0"/>
              <a:t>Click to enter subtitle and date, presenter's name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he E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33790"/>
            <a:ext cx="9144000" cy="1143000"/>
          </a:xfrm>
          <a:prstGeom prst="rect">
            <a:avLst/>
          </a:prstGeom>
        </p:spPr>
        <p:txBody>
          <a:bodyPr/>
          <a:lstStyle>
            <a:lvl1pPr algn="ctr">
              <a:defRPr sz="4400" b="0" baseline="0">
                <a:solidFill>
                  <a:schemeClr val="accent2"/>
                </a:solidFill>
              </a:defRPr>
            </a:lvl1pPr>
          </a:lstStyle>
          <a:p>
            <a:r>
              <a:rPr lang="en-US" dirty="0" smtClean="0"/>
              <a:t>Thank you!</a:t>
            </a:r>
            <a:endParaRPr lang="en-US" dirty="0"/>
          </a:p>
        </p:txBody>
      </p:sp>
      <p:sp>
        <p:nvSpPr>
          <p:cNvPr id="4" name="Text Placeholder 3"/>
          <p:cNvSpPr>
            <a:spLocks noGrp="1"/>
          </p:cNvSpPr>
          <p:nvPr>
            <p:ph type="body" sz="quarter" idx="10" hasCustomPrompt="1"/>
          </p:nvPr>
        </p:nvSpPr>
        <p:spPr>
          <a:xfrm>
            <a:off x="2378075" y="3813175"/>
            <a:ext cx="4552950" cy="2624138"/>
          </a:xfrm>
          <a:prstGeom prst="rect">
            <a:avLst/>
          </a:prstGeom>
        </p:spPr>
        <p:txBody>
          <a:bodyPr/>
          <a:lstStyle>
            <a:lvl1pPr algn="ctr">
              <a:buFontTx/>
              <a:buNone/>
              <a:defRPr baseline="0"/>
            </a:lvl1pPr>
          </a:lstStyle>
          <a:p>
            <a:pPr lvl="0"/>
            <a:r>
              <a:rPr lang="en-US" dirty="0" smtClean="0"/>
              <a:t>Click to enter presenter's name and contact information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rvices Bulleted lis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81912"/>
            <a:ext cx="8229600" cy="4525963"/>
          </a:xfrm>
          <a:prstGeom prst="rect">
            <a:avLst/>
          </a:prstGeom>
        </p:spPr>
        <p:txBody>
          <a:bodyPr/>
          <a:lstStyle>
            <a:lvl1pPr>
              <a:buFont typeface="Wingdings" pitchFamily="2" charset="2"/>
              <a:buChar char="§"/>
              <a:defRPr sz="2400">
                <a:latin typeface="Arial" pitchFamily="34" charset="0"/>
                <a:cs typeface="Arial" pitchFamily="34" charset="0"/>
              </a:defRPr>
            </a:lvl1pPr>
            <a:lvl2pPr>
              <a:buFont typeface="Arial" pitchFamily="34" charset="0"/>
              <a:buChar char="–"/>
              <a:defRPr sz="24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Wingdings" pitchFamily="2" charset="2"/>
              <a:buChar char="§"/>
              <a:defRPr sz="180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0"/>
          </p:nvPr>
        </p:nvSpPr>
        <p:spPr>
          <a:xfrm>
            <a:off x="438150" y="904875"/>
            <a:ext cx="8258175" cy="603250"/>
          </a:xfrm>
          <a:prstGeom prst="rect">
            <a:avLst/>
          </a:prstGeom>
        </p:spPr>
        <p:txBody>
          <a:bodyPr/>
          <a:lstStyle>
            <a:lvl1pPr>
              <a:buFontTx/>
              <a:buNone/>
              <a:defRPr sz="3600">
                <a:solidFill>
                  <a:schemeClr val="bg2">
                    <a:lumMod val="50000"/>
                  </a:schemeClr>
                </a:solidFill>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rvices_Picture slide">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438150" y="904875"/>
            <a:ext cx="8258175" cy="603250"/>
          </a:xfrm>
          <a:prstGeom prst="rect">
            <a:avLst/>
          </a:prstGeom>
        </p:spPr>
        <p:txBody>
          <a:bodyPr/>
          <a:lstStyle>
            <a:lvl1pPr algn="ctr">
              <a:buFontTx/>
              <a:buNone/>
              <a:defRPr sz="3600" baseline="0">
                <a:solidFill>
                  <a:schemeClr val="bg2">
                    <a:lumMod val="50000"/>
                  </a:schemeClr>
                </a:solidFill>
              </a:defRPr>
            </a:lvl1pPr>
          </a:lstStyle>
          <a:p>
            <a:pPr lvl="0"/>
            <a:r>
              <a:rPr lang="en-US" dirty="0" smtClean="0"/>
              <a:t>Click to edit heading-center over picture</a:t>
            </a:r>
          </a:p>
        </p:txBody>
      </p:sp>
      <p:sp>
        <p:nvSpPr>
          <p:cNvPr id="6" name="Picture Placeholder 5"/>
          <p:cNvSpPr>
            <a:spLocks noGrp="1"/>
          </p:cNvSpPr>
          <p:nvPr>
            <p:ph type="pic" sz="quarter" idx="11"/>
          </p:nvPr>
        </p:nvSpPr>
        <p:spPr>
          <a:xfrm>
            <a:off x="457200" y="1655763"/>
            <a:ext cx="8256588" cy="4223829"/>
          </a:xfrm>
          <a:prstGeom prst="rect">
            <a:avLst/>
          </a:prstGeom>
        </p:spPr>
        <p:txBody>
          <a:bodyPr/>
          <a:lstStyle>
            <a:lvl1pPr algn="ctr">
              <a:buFontTx/>
              <a:buNone/>
              <a:defRPr baseline="0"/>
            </a:lvl1pPr>
          </a:lstStyle>
          <a:p>
            <a:r>
              <a:rPr lang="en-US" smtClean="0"/>
              <a:t>Click icon to add picture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rvices_Table slide">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438150" y="904875"/>
            <a:ext cx="8258175" cy="603250"/>
          </a:xfrm>
          <a:prstGeom prst="rect">
            <a:avLst/>
          </a:prstGeom>
        </p:spPr>
        <p:txBody>
          <a:bodyPr/>
          <a:lstStyle>
            <a:lvl1pPr algn="ctr">
              <a:buFontTx/>
              <a:buNone/>
              <a:defRPr sz="3600" baseline="0">
                <a:solidFill>
                  <a:schemeClr val="bg2">
                    <a:lumMod val="50000"/>
                  </a:schemeClr>
                </a:solidFill>
              </a:defRPr>
            </a:lvl1pPr>
          </a:lstStyle>
          <a:p>
            <a:pPr lvl="0"/>
            <a:r>
              <a:rPr lang="en-US" dirty="0" smtClean="0"/>
              <a:t>Click to edit heading-center over table</a:t>
            </a:r>
          </a:p>
        </p:txBody>
      </p:sp>
      <p:sp>
        <p:nvSpPr>
          <p:cNvPr id="7" name="Table Placeholder 6"/>
          <p:cNvSpPr>
            <a:spLocks noGrp="1"/>
          </p:cNvSpPr>
          <p:nvPr>
            <p:ph type="tbl" sz="quarter" idx="11"/>
          </p:nvPr>
        </p:nvSpPr>
        <p:spPr>
          <a:xfrm>
            <a:off x="447675" y="1682750"/>
            <a:ext cx="8266113" cy="4197350"/>
          </a:xfrm>
          <a:prstGeom prst="rect">
            <a:avLst/>
          </a:prstGeom>
        </p:spPr>
        <p:txBody>
          <a:bodyPr/>
          <a:lstStyle>
            <a:lvl1pPr>
              <a:buNone/>
              <a:defRPr/>
            </a:lvl1pPr>
          </a:lstStyle>
          <a:p>
            <a:r>
              <a:rPr lang="en-US" smtClean="0"/>
              <a:t>Click icon to add table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rvices_SmartArt slide">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438150" y="904875"/>
            <a:ext cx="8258175" cy="603250"/>
          </a:xfrm>
          <a:prstGeom prst="rect">
            <a:avLst/>
          </a:prstGeom>
        </p:spPr>
        <p:txBody>
          <a:bodyPr/>
          <a:lstStyle>
            <a:lvl1pPr algn="ctr">
              <a:buFontTx/>
              <a:buNone/>
              <a:defRPr sz="3200" baseline="0">
                <a:solidFill>
                  <a:schemeClr val="bg2">
                    <a:lumMod val="50000"/>
                  </a:schemeClr>
                </a:solidFill>
              </a:defRPr>
            </a:lvl1pPr>
          </a:lstStyle>
          <a:p>
            <a:pPr lvl="0"/>
            <a:r>
              <a:rPr lang="en-US" dirty="0" smtClean="0"/>
              <a:t>Click to edit heading-center over smart art</a:t>
            </a:r>
          </a:p>
        </p:txBody>
      </p:sp>
      <p:sp>
        <p:nvSpPr>
          <p:cNvPr id="6" name="SmartArt Placeholder 5"/>
          <p:cNvSpPr>
            <a:spLocks noGrp="1"/>
          </p:cNvSpPr>
          <p:nvPr>
            <p:ph type="dgm" sz="quarter" idx="11"/>
          </p:nvPr>
        </p:nvSpPr>
        <p:spPr>
          <a:xfrm>
            <a:off x="447675" y="1655763"/>
            <a:ext cx="8258175" cy="4251325"/>
          </a:xfrm>
          <a:prstGeom prst="rect">
            <a:avLst/>
          </a:prstGeom>
        </p:spPr>
        <p:txBody>
          <a:bodyPr/>
          <a:lstStyle/>
          <a:p>
            <a:r>
              <a:rPr lang="en-US" smtClean="0"/>
              <a:t>Click icon to add SmartArt graphic</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ov_Conten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645275"/>
            <a:ext cx="762000" cy="212725"/>
          </a:xfrm>
          <a:prstGeom prst="rect">
            <a:avLst/>
          </a:prstGeom>
        </p:spPr>
        <p:txBody>
          <a:bodyPr/>
          <a:lstStyle/>
          <a:p>
            <a:fld id="{07237278-9609-4042-A2D2-9C01D0C26C59}" type="datetimeFigureOut">
              <a:rPr lang="en-US" smtClean="0"/>
              <a:pPr/>
              <a:t>2/2/2011</a:t>
            </a:fld>
            <a:endParaRPr lang="en-US" dirty="0"/>
          </a:p>
        </p:txBody>
      </p:sp>
      <p:sp>
        <p:nvSpPr>
          <p:cNvPr id="4" name="Slide Number Placeholder 3"/>
          <p:cNvSpPr>
            <a:spLocks noGrp="1"/>
          </p:cNvSpPr>
          <p:nvPr>
            <p:ph type="sldNum" sz="quarter" idx="11"/>
          </p:nvPr>
        </p:nvSpPr>
        <p:spPr>
          <a:xfrm>
            <a:off x="0" y="6629400"/>
            <a:ext cx="457200" cy="228601"/>
          </a:xfrm>
          <a:prstGeom prst="rect">
            <a:avLst/>
          </a:prstGeom>
        </p:spPr>
        <p:txBody>
          <a:bodyPr/>
          <a:lstStyle/>
          <a:p>
            <a:fld id="{0C65A9E0-A90D-490A-A1D1-31C2CF7CA20A}" type="slidenum">
              <a:rPr lang="en-US" smtClean="0"/>
              <a:pPr/>
              <a:t>‹#›</a:t>
            </a:fld>
            <a:endParaRPr lang="en-US" dirty="0"/>
          </a:p>
        </p:txBody>
      </p:sp>
      <p:sp>
        <p:nvSpPr>
          <p:cNvPr id="5" name="Content Placeholder 13"/>
          <p:cNvSpPr>
            <a:spLocks noGrp="1"/>
          </p:cNvSpPr>
          <p:nvPr>
            <p:ph sz="quarter" idx="12"/>
          </p:nvPr>
        </p:nvSpPr>
        <p:spPr>
          <a:xfrm>
            <a:off x="381000" y="1524000"/>
            <a:ext cx="73152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15"/>
          <p:cNvSpPr>
            <a:spLocks noGrp="1"/>
          </p:cNvSpPr>
          <p:nvPr>
            <p:ph type="body" sz="quarter" idx="13" hasCustomPrompt="1"/>
          </p:nvPr>
        </p:nvSpPr>
        <p:spPr>
          <a:xfrm>
            <a:off x="304800" y="838200"/>
            <a:ext cx="8305800" cy="914400"/>
          </a:xfrm>
          <a:prstGeom prst="rect">
            <a:avLst/>
          </a:prstGeom>
        </p:spPr>
        <p:txBody>
          <a:bodyPr/>
          <a:lstStyle>
            <a:lvl1pPr>
              <a:buNone/>
              <a:defRPr/>
            </a:lvl1pPr>
          </a:lstStyle>
          <a:p>
            <a:pPr lvl="0"/>
            <a:r>
              <a:rPr lang="en-US" dirty="0" smtClean="0"/>
              <a:t>Click to enter heading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Powerpoint_Art_Governance.jpg"/>
          <p:cNvPicPr>
            <a:picLocks noChangeAspect="1"/>
          </p:cNvPicPr>
          <p:nvPr/>
        </p:nvPicPr>
        <p:blipFill>
          <a:blip r:embed="rId5" cstate="print"/>
          <a:stretch>
            <a:fillRect/>
          </a:stretch>
        </p:blipFill>
        <p:spPr>
          <a:xfrm>
            <a:off x="0" y="0"/>
            <a:ext cx="9144000" cy="6858000"/>
          </a:xfrm>
          <a:prstGeom prst="rect">
            <a:avLst/>
          </a:prstGeom>
        </p:spPr>
      </p:pic>
      <p:sp>
        <p:nvSpPr>
          <p:cNvPr id="10" name="Rectangle 7"/>
          <p:cNvSpPr txBox="1">
            <a:spLocks noChangeArrowheads="1"/>
          </p:cNvSpPr>
          <p:nvPr/>
        </p:nvSpPr>
        <p:spPr>
          <a:xfrm>
            <a:off x="28575" y="6572250"/>
            <a:ext cx="415925" cy="228600"/>
          </a:xfrm>
          <a:prstGeom prst="rect">
            <a:avLst/>
          </a:prstGeom>
        </p:spPr>
        <p:txBody>
          <a:bodyPr/>
          <a:lstStyle>
            <a:lvl1pPr>
              <a:defRPr/>
            </a:lvl1pPr>
          </a:lstStyle>
          <a:p>
            <a:pPr>
              <a:defRPr/>
            </a:pPr>
            <a:endParaRPr lang="en-US" dirty="0" smtClean="0"/>
          </a:p>
        </p:txBody>
      </p:sp>
      <p:sp>
        <p:nvSpPr>
          <p:cNvPr id="9" name="Rectangle 7"/>
          <p:cNvSpPr txBox="1">
            <a:spLocks noChangeArrowheads="1"/>
          </p:cNvSpPr>
          <p:nvPr/>
        </p:nvSpPr>
        <p:spPr>
          <a:xfrm>
            <a:off x="28575" y="6572250"/>
            <a:ext cx="415925" cy="228600"/>
          </a:xfrm>
          <a:prstGeom prst="rect">
            <a:avLst/>
          </a:prstGeom>
        </p:spPr>
        <p:txBody>
          <a:bodyPr/>
          <a:lstStyle>
            <a:lvl1pPr>
              <a:defRPr/>
            </a:lvl1pPr>
          </a:lstStyle>
          <a:p>
            <a:pPr>
              <a:defRPr/>
            </a:pPr>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2600" b="1">
          <a:solidFill>
            <a:schemeClr val="bg2"/>
          </a:solidFill>
          <a:latin typeface="Calibri" pitchFamily="34" charset="0"/>
        </a:defRPr>
      </a:lvl2pPr>
      <a:lvl3pPr algn="l" rtl="0" eaLnBrk="1" fontAlgn="base" hangingPunct="1">
        <a:spcBef>
          <a:spcPct val="0"/>
        </a:spcBef>
        <a:spcAft>
          <a:spcPct val="0"/>
        </a:spcAft>
        <a:defRPr sz="2600" b="1">
          <a:solidFill>
            <a:schemeClr val="bg2"/>
          </a:solidFill>
          <a:latin typeface="Calibri" pitchFamily="34" charset="0"/>
        </a:defRPr>
      </a:lvl3pPr>
      <a:lvl4pPr algn="l" rtl="0" eaLnBrk="1" fontAlgn="base" hangingPunct="1">
        <a:spcBef>
          <a:spcPct val="0"/>
        </a:spcBef>
        <a:spcAft>
          <a:spcPct val="0"/>
        </a:spcAft>
        <a:defRPr sz="2600" b="1">
          <a:solidFill>
            <a:schemeClr val="bg2"/>
          </a:solidFill>
          <a:latin typeface="Calibri" pitchFamily="34" charset="0"/>
        </a:defRPr>
      </a:lvl4pPr>
      <a:lvl5pPr algn="l" rtl="0" eaLnBrk="1" fontAlgn="base" hangingPunct="1">
        <a:spcBef>
          <a:spcPct val="0"/>
        </a:spcBef>
        <a:spcAft>
          <a:spcPct val="0"/>
        </a:spcAft>
        <a:defRPr sz="2600" b="1">
          <a:solidFill>
            <a:schemeClr val="bg2"/>
          </a:solidFill>
          <a:latin typeface="Calibri" pitchFamily="34" charset="0"/>
        </a:defRPr>
      </a:lvl5pPr>
      <a:lvl6pPr marL="457200" algn="l" rtl="0" eaLnBrk="1" fontAlgn="base" hangingPunct="1">
        <a:spcBef>
          <a:spcPct val="0"/>
        </a:spcBef>
        <a:spcAft>
          <a:spcPct val="0"/>
        </a:spcAft>
        <a:defRPr sz="2600" b="1">
          <a:solidFill>
            <a:schemeClr val="bg2"/>
          </a:solidFill>
          <a:latin typeface="Arial" charset="0"/>
        </a:defRPr>
      </a:lvl6pPr>
      <a:lvl7pPr marL="914400" algn="l" rtl="0" eaLnBrk="1" fontAlgn="base" hangingPunct="1">
        <a:spcBef>
          <a:spcPct val="0"/>
        </a:spcBef>
        <a:spcAft>
          <a:spcPct val="0"/>
        </a:spcAft>
        <a:defRPr sz="2600" b="1">
          <a:solidFill>
            <a:schemeClr val="bg2"/>
          </a:solidFill>
          <a:latin typeface="Arial" charset="0"/>
        </a:defRPr>
      </a:lvl7pPr>
      <a:lvl8pPr marL="1371600" algn="l" rtl="0" eaLnBrk="1" fontAlgn="base" hangingPunct="1">
        <a:spcBef>
          <a:spcPct val="0"/>
        </a:spcBef>
        <a:spcAft>
          <a:spcPct val="0"/>
        </a:spcAft>
        <a:defRPr sz="2600" b="1">
          <a:solidFill>
            <a:schemeClr val="bg2"/>
          </a:solidFill>
          <a:latin typeface="Arial" charset="0"/>
        </a:defRPr>
      </a:lvl8pPr>
      <a:lvl9pPr marL="1828800" algn="l" rtl="0" eaLnBrk="1" fontAlgn="base" hangingPunct="1">
        <a:spcBef>
          <a:spcPct val="0"/>
        </a:spcBef>
        <a:spcAft>
          <a:spcPct val="0"/>
        </a:spcAft>
        <a:defRPr sz="2600" b="1">
          <a:solidFill>
            <a:schemeClr val="bg2"/>
          </a:solidFill>
          <a:latin typeface="Arial" charset="0"/>
        </a:defRPr>
      </a:lvl9pPr>
    </p:titleStyle>
    <p:bodyStyle>
      <a:lvl1pPr marL="342900" indent="-342900" algn="l" rtl="0" eaLnBrk="1" fontAlgn="base" hangingPunct="1">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Powerpoint_Art_Governance_no bkgrd.jpg"/>
          <p:cNvPicPr>
            <a:picLocks noChangeAspect="1"/>
          </p:cNvPicPr>
          <p:nvPr/>
        </p:nvPicPr>
        <p:blipFill>
          <a:blip r:embed="rId7" cstate="print"/>
          <a:stretch>
            <a:fillRect/>
          </a:stretch>
        </p:blipFill>
        <p:spPr>
          <a:xfrm>
            <a:off x="0" y="0"/>
            <a:ext cx="9144000" cy="6858000"/>
          </a:xfrm>
          <a:prstGeom prst="rect">
            <a:avLst/>
          </a:prstGeom>
        </p:spPr>
      </p:pic>
      <p:sp>
        <p:nvSpPr>
          <p:cNvPr id="10" name="Rectangle 7"/>
          <p:cNvSpPr txBox="1">
            <a:spLocks noChangeArrowheads="1"/>
          </p:cNvSpPr>
          <p:nvPr/>
        </p:nvSpPr>
        <p:spPr>
          <a:xfrm>
            <a:off x="28575" y="6572250"/>
            <a:ext cx="415925" cy="228600"/>
          </a:xfrm>
          <a:prstGeom prst="rect">
            <a:avLst/>
          </a:prstGeom>
        </p:spPr>
        <p:txBody>
          <a:bodyPr/>
          <a:lstStyle>
            <a:lvl1pPr>
              <a:defRPr/>
            </a:lvl1pPr>
          </a:lstStyle>
          <a:p>
            <a:pPr>
              <a:defRPr/>
            </a:pPr>
            <a:endParaRPr lang="en-US" dirty="0" smtClean="0"/>
          </a:p>
        </p:txBody>
      </p:sp>
      <p:sp>
        <p:nvSpPr>
          <p:cNvPr id="9" name="Rectangle 7"/>
          <p:cNvSpPr txBox="1">
            <a:spLocks noChangeArrowheads="1"/>
          </p:cNvSpPr>
          <p:nvPr/>
        </p:nvSpPr>
        <p:spPr>
          <a:xfrm>
            <a:off x="28575" y="6572250"/>
            <a:ext cx="415925" cy="228600"/>
          </a:xfrm>
          <a:prstGeom prst="rect">
            <a:avLst/>
          </a:prstGeom>
        </p:spPr>
        <p:txBody>
          <a:bodyPr/>
          <a:lstStyle>
            <a:lvl1pPr>
              <a:defRPr/>
            </a:lvl1pPr>
          </a:lstStyle>
          <a:p>
            <a:pPr>
              <a:defRPr/>
            </a:pPr>
            <a:endParaRPr lang="en-US" dirty="0" smtClean="0"/>
          </a:p>
        </p:txBody>
      </p:sp>
      <p:sp>
        <p:nvSpPr>
          <p:cNvPr id="14" name="Rectangle 7"/>
          <p:cNvSpPr txBox="1">
            <a:spLocks noChangeArrowheads="1"/>
          </p:cNvSpPr>
          <p:nvPr/>
        </p:nvSpPr>
        <p:spPr>
          <a:xfrm>
            <a:off x="365760" y="6658547"/>
            <a:ext cx="493713" cy="228600"/>
          </a:xfrm>
          <a:prstGeom prst="rect">
            <a:avLst/>
          </a:prstGeom>
        </p:spPr>
        <p:txBody>
          <a:bodyPr/>
          <a:lstStyle>
            <a:lvl1pPr>
              <a:defRPr/>
            </a:lvl1pPr>
          </a:lstStyle>
          <a:p>
            <a:pPr>
              <a:defRPr/>
            </a:pPr>
            <a:fld id="{8EE7A761-5C1D-46BB-B389-3E6F06F1A2EA}" type="slidenum">
              <a:rPr lang="en-US" sz="800" smtClean="0">
                <a:solidFill>
                  <a:schemeClr val="bg1"/>
                </a:solidFill>
              </a:rPr>
              <a:pPr>
                <a:defRPr/>
              </a:pPr>
              <a:t>‹#›</a:t>
            </a:fld>
            <a:endParaRPr lang="en-US" dirty="0" smtClean="0">
              <a:solidFill>
                <a:schemeClr val="bg1"/>
              </a:solidFill>
            </a:endParaRPr>
          </a:p>
        </p:txBody>
      </p:sp>
      <p:sp>
        <p:nvSpPr>
          <p:cNvPr id="17" name="Date Placeholder 3"/>
          <p:cNvSpPr txBox="1">
            <a:spLocks/>
          </p:cNvSpPr>
          <p:nvPr/>
        </p:nvSpPr>
        <p:spPr>
          <a:xfrm>
            <a:off x="739521" y="6658547"/>
            <a:ext cx="2133600" cy="244475"/>
          </a:xfrm>
          <a:prstGeom prst="rect">
            <a:avLst/>
          </a:prstGeom>
        </p:spPr>
        <p:txBody>
          <a:bodyPr/>
          <a:lstStyle>
            <a:lvl1pPr>
              <a:defRPr/>
            </a:lvl1pPr>
          </a:lstStyle>
          <a:p>
            <a:pPr>
              <a:defRPr/>
            </a:pPr>
            <a:r>
              <a:rPr lang="en-US" sz="800" dirty="0" smtClean="0">
                <a:solidFill>
                  <a:schemeClr val="bg1"/>
                </a:solidFill>
              </a:rPr>
              <a:t>02/02/2011</a:t>
            </a:r>
            <a:endParaRPr lang="en-US" sz="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2600" b="1">
          <a:solidFill>
            <a:schemeClr val="bg2"/>
          </a:solidFill>
          <a:latin typeface="Calibri" pitchFamily="34" charset="0"/>
        </a:defRPr>
      </a:lvl2pPr>
      <a:lvl3pPr algn="l" rtl="0" eaLnBrk="1" fontAlgn="base" hangingPunct="1">
        <a:spcBef>
          <a:spcPct val="0"/>
        </a:spcBef>
        <a:spcAft>
          <a:spcPct val="0"/>
        </a:spcAft>
        <a:defRPr sz="2600" b="1">
          <a:solidFill>
            <a:schemeClr val="bg2"/>
          </a:solidFill>
          <a:latin typeface="Calibri" pitchFamily="34" charset="0"/>
        </a:defRPr>
      </a:lvl3pPr>
      <a:lvl4pPr algn="l" rtl="0" eaLnBrk="1" fontAlgn="base" hangingPunct="1">
        <a:spcBef>
          <a:spcPct val="0"/>
        </a:spcBef>
        <a:spcAft>
          <a:spcPct val="0"/>
        </a:spcAft>
        <a:defRPr sz="2600" b="1">
          <a:solidFill>
            <a:schemeClr val="bg2"/>
          </a:solidFill>
          <a:latin typeface="Calibri" pitchFamily="34" charset="0"/>
        </a:defRPr>
      </a:lvl4pPr>
      <a:lvl5pPr algn="l" rtl="0" eaLnBrk="1" fontAlgn="base" hangingPunct="1">
        <a:spcBef>
          <a:spcPct val="0"/>
        </a:spcBef>
        <a:spcAft>
          <a:spcPct val="0"/>
        </a:spcAft>
        <a:defRPr sz="2600" b="1">
          <a:solidFill>
            <a:schemeClr val="bg2"/>
          </a:solidFill>
          <a:latin typeface="Calibri" pitchFamily="34" charset="0"/>
        </a:defRPr>
      </a:lvl5pPr>
      <a:lvl6pPr marL="457200" algn="l" rtl="0" eaLnBrk="1" fontAlgn="base" hangingPunct="1">
        <a:spcBef>
          <a:spcPct val="0"/>
        </a:spcBef>
        <a:spcAft>
          <a:spcPct val="0"/>
        </a:spcAft>
        <a:defRPr sz="2600" b="1">
          <a:solidFill>
            <a:schemeClr val="bg2"/>
          </a:solidFill>
          <a:latin typeface="Arial" charset="0"/>
        </a:defRPr>
      </a:lvl6pPr>
      <a:lvl7pPr marL="914400" algn="l" rtl="0" eaLnBrk="1" fontAlgn="base" hangingPunct="1">
        <a:spcBef>
          <a:spcPct val="0"/>
        </a:spcBef>
        <a:spcAft>
          <a:spcPct val="0"/>
        </a:spcAft>
        <a:defRPr sz="2600" b="1">
          <a:solidFill>
            <a:schemeClr val="bg2"/>
          </a:solidFill>
          <a:latin typeface="Arial" charset="0"/>
        </a:defRPr>
      </a:lvl7pPr>
      <a:lvl8pPr marL="1371600" algn="l" rtl="0" eaLnBrk="1" fontAlgn="base" hangingPunct="1">
        <a:spcBef>
          <a:spcPct val="0"/>
        </a:spcBef>
        <a:spcAft>
          <a:spcPct val="0"/>
        </a:spcAft>
        <a:defRPr sz="2600" b="1">
          <a:solidFill>
            <a:schemeClr val="bg2"/>
          </a:solidFill>
          <a:latin typeface="Arial" charset="0"/>
        </a:defRPr>
      </a:lvl8pPr>
      <a:lvl9pPr marL="1828800" algn="l" rtl="0" eaLnBrk="1" fontAlgn="base" hangingPunct="1">
        <a:spcBef>
          <a:spcPct val="0"/>
        </a:spcBef>
        <a:spcAft>
          <a:spcPct val="0"/>
        </a:spcAft>
        <a:defRPr sz="2600" b="1">
          <a:solidFill>
            <a:schemeClr val="bg2"/>
          </a:solidFill>
          <a:latin typeface="Arial" charset="0"/>
        </a:defRPr>
      </a:lvl9pPr>
    </p:titleStyle>
    <p:bodyStyle>
      <a:lvl1pPr marL="342900" indent="-342900" algn="l" rtl="0" eaLnBrk="1" fontAlgn="base" hangingPunct="1">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200" dirty="0" smtClean="0">
                <a:solidFill>
                  <a:schemeClr val="bg2">
                    <a:lumMod val="75000"/>
                  </a:schemeClr>
                </a:solidFill>
              </a:rPr>
              <a:t>Office of Enterprise Technology </a:t>
            </a:r>
            <a:br>
              <a:rPr lang="en-US" sz="3200" dirty="0" smtClean="0">
                <a:solidFill>
                  <a:schemeClr val="bg2">
                    <a:lumMod val="75000"/>
                  </a:schemeClr>
                </a:solidFill>
              </a:rPr>
            </a:br>
            <a:r>
              <a:rPr lang="en-US" sz="3200" dirty="0" smtClean="0">
                <a:solidFill>
                  <a:schemeClr val="bg2">
                    <a:lumMod val="75000"/>
                  </a:schemeClr>
                </a:solidFill>
              </a:rPr>
              <a:t>Agency Overview</a:t>
            </a:r>
            <a:endParaRPr lang="en-US" sz="3200" dirty="0">
              <a:solidFill>
                <a:schemeClr val="bg2">
                  <a:lumMod val="75000"/>
                </a:schemeClr>
              </a:solidFill>
            </a:endParaRPr>
          </a:p>
        </p:txBody>
      </p:sp>
      <p:sp>
        <p:nvSpPr>
          <p:cNvPr id="3" name="Subtitle 2"/>
          <p:cNvSpPr>
            <a:spLocks noGrp="1"/>
          </p:cNvSpPr>
          <p:nvPr>
            <p:ph type="subTitle" idx="1"/>
          </p:nvPr>
        </p:nvSpPr>
        <p:spPr/>
        <p:txBody>
          <a:bodyPr/>
          <a:lstStyle/>
          <a:p>
            <a:r>
              <a:rPr lang="en-US" dirty="0" smtClean="0"/>
              <a:t>House State Government </a:t>
            </a:r>
          </a:p>
          <a:p>
            <a:r>
              <a:rPr lang="en-US" dirty="0" smtClean="0"/>
              <a:t>Finance Committee</a:t>
            </a:r>
          </a:p>
          <a:p>
            <a:r>
              <a:rPr lang="en-US" sz="2000" dirty="0" smtClean="0"/>
              <a:t>February 2, 2011</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anded Enterprise IT Governance Chart.jpg"/>
          <p:cNvPicPr>
            <a:picLocks noChangeAspect="1"/>
          </p:cNvPicPr>
          <p:nvPr/>
        </p:nvPicPr>
        <p:blipFill>
          <a:blip r:embed="rId2" cstate="print"/>
          <a:srcRect l="18232" t="8889" r="19091" b="8889"/>
          <a:stretch>
            <a:fillRect/>
          </a:stretch>
        </p:blipFill>
        <p:spPr>
          <a:xfrm>
            <a:off x="3581400" y="1066800"/>
            <a:ext cx="5410200" cy="5484313"/>
          </a:xfrm>
          <a:prstGeom prst="rect">
            <a:avLst/>
          </a:prstGeom>
        </p:spPr>
      </p:pic>
      <p:sp>
        <p:nvSpPr>
          <p:cNvPr id="3" name="Text Placeholder 4"/>
          <p:cNvSpPr>
            <a:spLocks noGrp="1"/>
          </p:cNvSpPr>
          <p:nvPr>
            <p:ph type="body" sz="quarter" idx="10"/>
          </p:nvPr>
        </p:nvSpPr>
        <p:spPr>
          <a:xfrm>
            <a:off x="152400" y="838200"/>
            <a:ext cx="8258175" cy="603250"/>
          </a:xfrm>
        </p:spPr>
        <p:txBody>
          <a:bodyPr/>
          <a:lstStyle/>
          <a:p>
            <a:r>
              <a:rPr lang="en-US" sz="3200" dirty="0" smtClean="0">
                <a:solidFill>
                  <a:schemeClr val="bg2">
                    <a:lumMod val="50000"/>
                  </a:schemeClr>
                </a:solidFill>
              </a:rPr>
              <a:t>Enterprise IT Governance</a:t>
            </a:r>
            <a:endParaRPr lang="en-US" sz="32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3200" dirty="0" smtClean="0"/>
              <a:t>Enterprise Security– Protecting the State </a:t>
            </a:r>
            <a:endParaRPr lang="en-US" sz="3200" dirty="0"/>
          </a:p>
        </p:txBody>
      </p:sp>
      <p:sp>
        <p:nvSpPr>
          <p:cNvPr id="9" name="Rectangle 8"/>
          <p:cNvSpPr/>
          <p:nvPr/>
        </p:nvSpPr>
        <p:spPr>
          <a:xfrm>
            <a:off x="4953000" y="1676400"/>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Federal Government</a:t>
            </a:r>
          </a:p>
          <a:p>
            <a:pPr algn="ctr"/>
            <a:r>
              <a:rPr lang="en-US" sz="1400" dirty="0" smtClean="0"/>
              <a:t>(Homeland Security &amp; US-CERT)</a:t>
            </a:r>
            <a:endParaRPr lang="en-US" sz="1400" dirty="0"/>
          </a:p>
        </p:txBody>
      </p:sp>
      <p:sp>
        <p:nvSpPr>
          <p:cNvPr id="10" name="Rectangle 9"/>
          <p:cNvSpPr/>
          <p:nvPr/>
        </p:nvSpPr>
        <p:spPr>
          <a:xfrm>
            <a:off x="4953000" y="3352800"/>
            <a:ext cx="3733800" cy="91440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State Government</a:t>
            </a:r>
          </a:p>
          <a:p>
            <a:pPr algn="ctr"/>
            <a:r>
              <a:rPr lang="en-US" sz="1400" dirty="0" smtClean="0">
                <a:solidFill>
                  <a:schemeClr val="accent1"/>
                </a:solidFill>
              </a:rPr>
              <a:t>(Executive, Legislative, Judicial, &amp; Higher Education)</a:t>
            </a:r>
            <a:endParaRPr lang="en-US" sz="1400" dirty="0">
              <a:solidFill>
                <a:schemeClr val="accent1"/>
              </a:solidFill>
            </a:endParaRPr>
          </a:p>
        </p:txBody>
      </p:sp>
      <p:sp>
        <p:nvSpPr>
          <p:cNvPr id="11" name="Rectangle 10"/>
          <p:cNvSpPr/>
          <p:nvPr/>
        </p:nvSpPr>
        <p:spPr>
          <a:xfrm>
            <a:off x="4953000" y="5105400"/>
            <a:ext cx="3733800" cy="914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Local Government</a:t>
            </a:r>
          </a:p>
          <a:p>
            <a:pPr algn="ctr"/>
            <a:r>
              <a:rPr lang="en-US" sz="1400" dirty="0" smtClean="0"/>
              <a:t>(Cities, Counties, &amp; School Districts)</a:t>
            </a:r>
            <a:endParaRPr lang="en-US" sz="1400" dirty="0"/>
          </a:p>
        </p:txBody>
      </p:sp>
      <p:sp>
        <p:nvSpPr>
          <p:cNvPr id="13" name="Up-Down Arrow 12"/>
          <p:cNvSpPr/>
          <p:nvPr/>
        </p:nvSpPr>
        <p:spPr>
          <a:xfrm>
            <a:off x="6705600" y="2743200"/>
            <a:ext cx="228600" cy="381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Down Arrow 13"/>
          <p:cNvSpPr/>
          <p:nvPr/>
        </p:nvSpPr>
        <p:spPr>
          <a:xfrm>
            <a:off x="6705600" y="4495800"/>
            <a:ext cx="228600" cy="381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10400" y="2819400"/>
            <a:ext cx="1477392" cy="276999"/>
          </a:xfrm>
          <a:prstGeom prst="rect">
            <a:avLst/>
          </a:prstGeom>
          <a:noFill/>
        </p:spPr>
        <p:txBody>
          <a:bodyPr wrap="none" rtlCol="0">
            <a:spAutoFit/>
          </a:bodyPr>
          <a:lstStyle/>
          <a:p>
            <a:r>
              <a:rPr lang="en-US" sz="1200" b="1" dirty="0" smtClean="0"/>
              <a:t>Threat Advisories</a:t>
            </a:r>
            <a:endParaRPr lang="en-US" sz="1200" b="1" dirty="0"/>
          </a:p>
        </p:txBody>
      </p:sp>
      <p:sp>
        <p:nvSpPr>
          <p:cNvPr id="18" name="TextBox 17"/>
          <p:cNvSpPr txBox="1"/>
          <p:nvPr/>
        </p:nvSpPr>
        <p:spPr>
          <a:xfrm>
            <a:off x="7010400" y="4495800"/>
            <a:ext cx="1623265" cy="461665"/>
          </a:xfrm>
          <a:prstGeom prst="rect">
            <a:avLst/>
          </a:prstGeom>
          <a:noFill/>
        </p:spPr>
        <p:txBody>
          <a:bodyPr wrap="none" rtlCol="0">
            <a:spAutoFit/>
          </a:bodyPr>
          <a:lstStyle/>
          <a:p>
            <a:r>
              <a:rPr lang="en-US" sz="1200" b="1" dirty="0" smtClean="0"/>
              <a:t>Threat Advisories</a:t>
            </a:r>
          </a:p>
          <a:p>
            <a:r>
              <a:rPr lang="en-US" sz="1200" b="1" dirty="0" smtClean="0"/>
              <a:t>Incident Assistance</a:t>
            </a:r>
            <a:endParaRPr lang="en-US" sz="1200" b="1" dirty="0"/>
          </a:p>
        </p:txBody>
      </p:sp>
      <p:sp>
        <p:nvSpPr>
          <p:cNvPr id="12" name="Content Placeholder 11"/>
          <p:cNvSpPr>
            <a:spLocks noGrp="1"/>
          </p:cNvSpPr>
          <p:nvPr>
            <p:ph idx="1"/>
          </p:nvPr>
        </p:nvSpPr>
        <p:spPr>
          <a:xfrm>
            <a:off x="457200" y="1581912"/>
            <a:ext cx="4114800" cy="4525963"/>
          </a:xfrm>
        </p:spPr>
        <p:txBody>
          <a:bodyPr/>
          <a:lstStyle/>
          <a:p>
            <a:r>
              <a:rPr lang="en-US" dirty="0" smtClean="0"/>
              <a:t>We are a part of the national security fabric that links federal, state and local governments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0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2000"/>
                            </p:stCondLst>
                            <p:childTnLst>
                              <p:par>
                                <p:cTn id="12" presetID="2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2000"/>
                                        <p:tgtEl>
                                          <p:spTgt spid="1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Cyber attacks on government systems</a:t>
            </a:r>
          </a:p>
          <a:p>
            <a:pPr lvl="1"/>
            <a:r>
              <a:rPr lang="en-US" dirty="0" smtClean="0"/>
              <a:t>Deny access to or disable critical services</a:t>
            </a:r>
          </a:p>
          <a:p>
            <a:pPr lvl="1"/>
            <a:r>
              <a:rPr lang="en-US" dirty="0" smtClean="0"/>
              <a:t>Sabotage by hate groups or others with political agendas</a:t>
            </a:r>
          </a:p>
          <a:p>
            <a:pPr>
              <a:spcBef>
                <a:spcPts val="1200"/>
              </a:spcBef>
            </a:pPr>
            <a:r>
              <a:rPr lang="en-US" dirty="0" smtClean="0"/>
              <a:t>Loss of sensitive data</a:t>
            </a:r>
          </a:p>
          <a:p>
            <a:pPr lvl="1"/>
            <a:r>
              <a:rPr lang="en-US" dirty="0" smtClean="0"/>
              <a:t>Thefts for financial or political gain</a:t>
            </a:r>
          </a:p>
          <a:p>
            <a:pPr lvl="1"/>
            <a:r>
              <a:rPr lang="en-US" dirty="0" smtClean="0"/>
              <a:t>Employee errors</a:t>
            </a:r>
          </a:p>
          <a:p>
            <a:pPr>
              <a:spcBef>
                <a:spcPts val="1200"/>
              </a:spcBef>
            </a:pPr>
            <a:r>
              <a:rPr lang="en-US" dirty="0" smtClean="0"/>
              <a:t>Disasters that impact critical government systems</a:t>
            </a:r>
          </a:p>
          <a:p>
            <a:endParaRPr lang="en-US" dirty="0"/>
          </a:p>
        </p:txBody>
      </p:sp>
      <p:sp>
        <p:nvSpPr>
          <p:cNvPr id="3" name="Text Placeholder 2"/>
          <p:cNvSpPr>
            <a:spLocks noGrp="1"/>
          </p:cNvSpPr>
          <p:nvPr>
            <p:ph type="body" sz="quarter" idx="10"/>
          </p:nvPr>
        </p:nvSpPr>
        <p:spPr/>
        <p:txBody>
          <a:bodyPr/>
          <a:lstStyle/>
          <a:p>
            <a:r>
              <a:rPr lang="en-US" dirty="0" smtClean="0"/>
              <a:t>Security Risks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Conceptual Roles</a:t>
            </a:r>
            <a:endParaRPr lang="en-US" dirty="0"/>
          </a:p>
        </p:txBody>
      </p:sp>
      <p:sp>
        <p:nvSpPr>
          <p:cNvPr id="4" name="Content Placeholder 3"/>
          <p:cNvSpPr txBox="1">
            <a:spLocks/>
          </p:cNvSpPr>
          <p:nvPr/>
        </p:nvSpPr>
        <p:spPr>
          <a:xfrm>
            <a:off x="609600" y="1752600"/>
            <a:ext cx="8077200" cy="3505201"/>
          </a:xfrm>
          <a:prstGeom prst="rect">
            <a:avLst/>
          </a:prstGeom>
          <a:noFill/>
        </p:spPr>
        <p:txBody>
          <a:bodyPr/>
          <a:lstStyle/>
          <a:p>
            <a:pPr marL="342900" marR="0" lvl="0" indent="-342900" defTabSz="914400" rtl="0" eaLnBrk="1" fontAlgn="base" latinLnBrk="0" hangingPunct="1">
              <a:lnSpc>
                <a:spcPct val="100000"/>
              </a:lnSpc>
              <a:spcBef>
                <a:spcPct val="20000"/>
              </a:spcBef>
              <a:spcAft>
                <a:spcPct val="0"/>
              </a:spcAft>
              <a:buClr>
                <a:schemeClr val="accent2"/>
              </a:buClr>
              <a:buSzTx/>
              <a:buFont typeface="Wingdings" pitchFamily="2" charset="2"/>
              <a:buChar char="§"/>
              <a:tabLst/>
              <a:defRPr/>
            </a:pPr>
            <a:r>
              <a:rPr lang="en-US" sz="2400" i="1" kern="0" dirty="0" smtClean="0">
                <a:solidFill>
                  <a:schemeClr val="accent2"/>
                </a:solidFill>
                <a:latin typeface="Arial" pitchFamily="34" charset="0"/>
                <a:cs typeface="Arial" pitchFamily="34" charset="0"/>
              </a:rPr>
              <a:t>Provide planning and policy direction</a:t>
            </a:r>
          </a:p>
          <a:p>
            <a:pPr marL="342900" marR="0" lvl="0" indent="-342900" defTabSz="914400" rtl="0" eaLnBrk="1" fontAlgn="base" latinLnBrk="0" hangingPunct="1">
              <a:lnSpc>
                <a:spcPct val="100000"/>
              </a:lnSpc>
              <a:spcBef>
                <a:spcPct val="20000"/>
              </a:spcBef>
              <a:spcAft>
                <a:spcPct val="0"/>
              </a:spcAft>
              <a:buClr>
                <a:schemeClr val="accent2"/>
              </a:buClr>
              <a:buSzTx/>
              <a:buFont typeface="Wingdings" pitchFamily="2" charset="2"/>
              <a:buChar char="§"/>
              <a:tabLst/>
              <a:defRPr/>
            </a:pPr>
            <a:r>
              <a:rPr kumimoji="0" lang="en-US" sz="2400" i="1" strike="noStrike" kern="0" cap="none" spc="0" normalizeH="0" baseline="0" noProof="0" dirty="0" smtClean="0">
                <a:ln>
                  <a:noFill/>
                </a:ln>
                <a:solidFill>
                  <a:schemeClr val="accent2"/>
                </a:solidFill>
                <a:effectLst/>
                <a:uLnTx/>
                <a:uFillTx/>
                <a:latin typeface="Arial" pitchFamily="34" charset="0"/>
                <a:ea typeface="+mn-ea"/>
                <a:cs typeface="Arial" pitchFamily="34" charset="0"/>
              </a:rPr>
              <a:t>Investigate security </a:t>
            </a:r>
            <a:r>
              <a:rPr lang="en-US" sz="2400" i="1" kern="0" dirty="0" smtClean="0">
                <a:solidFill>
                  <a:schemeClr val="accent2"/>
                </a:solidFill>
                <a:latin typeface="Arial" pitchFamily="34" charset="0"/>
                <a:cs typeface="Arial" pitchFamily="34" charset="0"/>
              </a:rPr>
              <a:t>b</a:t>
            </a:r>
            <a:r>
              <a:rPr kumimoji="0" lang="en-US" sz="2400" i="1" strike="noStrike" kern="0" cap="none" spc="0" normalizeH="0" baseline="0" noProof="0" dirty="0" smtClean="0">
                <a:ln>
                  <a:noFill/>
                </a:ln>
                <a:solidFill>
                  <a:schemeClr val="accent2"/>
                </a:solidFill>
                <a:effectLst/>
                <a:uLnTx/>
                <a:uFillTx/>
                <a:latin typeface="Arial" pitchFamily="34" charset="0"/>
                <a:ea typeface="+mn-ea"/>
                <a:cs typeface="Arial" pitchFamily="34" charset="0"/>
              </a:rPr>
              <a:t>reaches</a:t>
            </a:r>
          </a:p>
          <a:p>
            <a:pPr marL="342900" marR="0" lvl="0" indent="-342900" defTabSz="914400" rtl="0" eaLnBrk="1" fontAlgn="base" latinLnBrk="0" hangingPunct="1">
              <a:lnSpc>
                <a:spcPct val="100000"/>
              </a:lnSpc>
              <a:spcBef>
                <a:spcPts val="1200"/>
              </a:spcBef>
              <a:spcAft>
                <a:spcPct val="0"/>
              </a:spcAft>
              <a:buClr>
                <a:schemeClr val="accent2"/>
              </a:buClr>
              <a:buSzTx/>
              <a:buFont typeface="Wingdings" pitchFamily="2" charset="2"/>
              <a:buChar char="§"/>
              <a:tabLst/>
              <a:defRPr/>
            </a:pPr>
            <a:r>
              <a:rPr lang="en-US" sz="2400" i="1" kern="0" dirty="0" smtClean="0">
                <a:solidFill>
                  <a:schemeClr val="accent2"/>
                </a:solidFill>
                <a:latin typeface="Arial" pitchFamily="34" charset="0"/>
                <a:cs typeface="Arial" pitchFamily="34" charset="0"/>
              </a:rPr>
              <a:t>Support s</a:t>
            </a:r>
            <a:r>
              <a:rPr kumimoji="0" lang="en-US" sz="2400" i="1" strike="noStrike" kern="0" cap="none" spc="0" normalizeH="0" baseline="0" noProof="0" dirty="0" smtClean="0">
                <a:ln>
                  <a:noFill/>
                </a:ln>
                <a:solidFill>
                  <a:schemeClr val="accent2"/>
                </a:solidFill>
                <a:effectLst/>
                <a:uLnTx/>
                <a:uFillTx/>
                <a:latin typeface="Arial" pitchFamily="34" charset="0"/>
                <a:ea typeface="+mn-ea"/>
                <a:cs typeface="Arial" pitchFamily="34" charset="0"/>
              </a:rPr>
              <a:t>hared </a:t>
            </a:r>
            <a:r>
              <a:rPr lang="en-US" sz="2400" i="1" kern="0" dirty="0" smtClean="0">
                <a:solidFill>
                  <a:schemeClr val="accent2"/>
                </a:solidFill>
                <a:latin typeface="Arial" pitchFamily="34" charset="0"/>
                <a:cs typeface="Arial" pitchFamily="34" charset="0"/>
              </a:rPr>
              <a:t>s</a:t>
            </a:r>
            <a:r>
              <a:rPr kumimoji="0" lang="en-US" sz="2400" i="1" strike="noStrike" kern="0" cap="none" spc="0" normalizeH="0" baseline="0" noProof="0" dirty="0" err="1" smtClean="0">
                <a:ln>
                  <a:noFill/>
                </a:ln>
                <a:solidFill>
                  <a:schemeClr val="accent2"/>
                </a:solidFill>
                <a:effectLst/>
                <a:uLnTx/>
                <a:uFillTx/>
                <a:latin typeface="Arial" pitchFamily="34" charset="0"/>
                <a:ea typeface="+mn-ea"/>
                <a:cs typeface="Arial" pitchFamily="34" charset="0"/>
              </a:rPr>
              <a:t>ecurity</a:t>
            </a:r>
            <a:r>
              <a:rPr lang="en-US" sz="2400" i="1" kern="0" dirty="0" smtClean="0">
                <a:solidFill>
                  <a:schemeClr val="accent2"/>
                </a:solidFill>
                <a:latin typeface="Arial" pitchFamily="34" charset="0"/>
                <a:cs typeface="Arial" pitchFamily="34" charset="0"/>
              </a:rPr>
              <a:t> t</a:t>
            </a:r>
            <a:r>
              <a:rPr kumimoji="0" lang="en-US" sz="2400" i="1" strike="noStrike" kern="0" cap="none" spc="0" normalizeH="0" baseline="0" noProof="0" dirty="0" err="1" smtClean="0">
                <a:ln>
                  <a:noFill/>
                </a:ln>
                <a:solidFill>
                  <a:schemeClr val="accent2"/>
                </a:solidFill>
                <a:effectLst/>
                <a:uLnTx/>
                <a:uFillTx/>
                <a:latin typeface="Arial" pitchFamily="34" charset="0"/>
                <a:ea typeface="+mn-ea"/>
                <a:cs typeface="Arial" pitchFamily="34" charset="0"/>
              </a:rPr>
              <a:t>ools</a:t>
            </a:r>
            <a:endParaRPr kumimoji="0" lang="en-US" sz="2400" i="1" strike="noStrike" kern="0" cap="none" spc="0" normalizeH="0" baseline="0" noProof="0" dirty="0" smtClean="0">
              <a:ln>
                <a:noFill/>
              </a:ln>
              <a:solidFill>
                <a:schemeClr val="accent2"/>
              </a:solidFill>
              <a:effectLst/>
              <a:uLnTx/>
              <a:uFillTx/>
              <a:latin typeface="Arial" pitchFamily="34" charset="0"/>
              <a:ea typeface="+mn-ea"/>
              <a:cs typeface="Arial" pitchFamily="34" charset="0"/>
            </a:endParaRPr>
          </a:p>
          <a:p>
            <a:pPr marL="342900" marR="0" lvl="0" indent="-342900" defTabSz="914400" rtl="0" eaLnBrk="1" fontAlgn="base" latinLnBrk="0" hangingPunct="1">
              <a:lnSpc>
                <a:spcPct val="100000"/>
              </a:lnSpc>
              <a:spcBef>
                <a:spcPts val="1200"/>
              </a:spcBef>
              <a:spcAft>
                <a:spcPct val="0"/>
              </a:spcAft>
              <a:buClr>
                <a:schemeClr val="accent2"/>
              </a:buClr>
              <a:buSzTx/>
              <a:buFont typeface="Wingdings" pitchFamily="2" charset="2"/>
              <a:buChar char="§"/>
              <a:tabLst/>
              <a:defRPr/>
            </a:pPr>
            <a:r>
              <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rPr>
              <a:t>Serve</a:t>
            </a:r>
            <a:r>
              <a:rPr kumimoji="0" lang="en-US" sz="2400" i="1" u="none" strike="noStrike" kern="0" cap="none" spc="0" normalizeH="0" noProof="0" dirty="0" smtClean="0">
                <a:ln>
                  <a:noFill/>
                </a:ln>
                <a:solidFill>
                  <a:schemeClr val="accent2"/>
                </a:solidFill>
                <a:effectLst/>
                <a:uLnTx/>
                <a:uFillTx/>
                <a:latin typeface="Arial" pitchFamily="34" charset="0"/>
                <a:ea typeface="+mn-ea"/>
                <a:cs typeface="Arial" pitchFamily="34" charset="0"/>
              </a:rPr>
              <a:t> as s</a:t>
            </a:r>
            <a:r>
              <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rPr>
              <a:t>ecurity </a:t>
            </a:r>
            <a:r>
              <a:rPr lang="en-US" sz="2400" i="1" kern="0" dirty="0" err="1" smtClean="0">
                <a:solidFill>
                  <a:schemeClr val="accent2"/>
                </a:solidFill>
                <a:latin typeface="Arial" pitchFamily="34" charset="0"/>
                <a:cs typeface="Arial" pitchFamily="34" charset="0"/>
              </a:rPr>
              <a:t>i</a:t>
            </a:r>
            <a:r>
              <a:rPr kumimoji="0" lang="en-US" sz="2400" i="1" u="none" strike="noStrike" kern="0" cap="none" spc="0" normalizeH="0" baseline="0" noProof="0" dirty="0" err="1" smtClean="0">
                <a:ln>
                  <a:noFill/>
                </a:ln>
                <a:solidFill>
                  <a:schemeClr val="accent2"/>
                </a:solidFill>
                <a:effectLst/>
                <a:uLnTx/>
                <a:uFillTx/>
                <a:latin typeface="Arial" pitchFamily="34" charset="0"/>
                <a:ea typeface="+mn-ea"/>
                <a:cs typeface="Arial" pitchFamily="34" charset="0"/>
              </a:rPr>
              <a:t>nformation</a:t>
            </a:r>
            <a:r>
              <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rPr>
              <a:t> </a:t>
            </a:r>
            <a:r>
              <a:rPr lang="en-US" sz="2400" i="1" kern="0" dirty="0" smtClean="0">
                <a:solidFill>
                  <a:schemeClr val="accent2"/>
                </a:solidFill>
                <a:latin typeface="Arial" pitchFamily="34" charset="0"/>
                <a:cs typeface="Arial" pitchFamily="34" charset="0"/>
              </a:rPr>
              <a:t>b</a:t>
            </a:r>
            <a:r>
              <a:rPr kumimoji="0" lang="en-US" sz="2400" i="1" u="none" strike="noStrike" kern="0" cap="none" spc="0" normalizeH="0" baseline="0" noProof="0" dirty="0" err="1" smtClean="0">
                <a:ln>
                  <a:noFill/>
                </a:ln>
                <a:solidFill>
                  <a:schemeClr val="accent2"/>
                </a:solidFill>
                <a:effectLst/>
                <a:uLnTx/>
                <a:uFillTx/>
                <a:latin typeface="Arial" pitchFamily="34" charset="0"/>
                <a:ea typeface="+mn-ea"/>
                <a:cs typeface="Arial" pitchFamily="34" charset="0"/>
              </a:rPr>
              <a:t>roker</a:t>
            </a:r>
            <a:endPar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endParaRPr>
          </a:p>
          <a:p>
            <a:pPr marL="342900" marR="0" lvl="0" indent="-342900" defTabSz="914400" rtl="0" eaLnBrk="1" fontAlgn="base" latinLnBrk="0" hangingPunct="1">
              <a:lnSpc>
                <a:spcPct val="100000"/>
              </a:lnSpc>
              <a:spcBef>
                <a:spcPts val="1200"/>
              </a:spcBef>
              <a:spcAft>
                <a:spcPct val="0"/>
              </a:spcAft>
              <a:buClr>
                <a:schemeClr val="accent2"/>
              </a:buClr>
              <a:buSzTx/>
              <a:buFont typeface="Wingdings" pitchFamily="2" charset="2"/>
              <a:buChar char="§"/>
              <a:tabLst/>
              <a:defRPr/>
            </a:pPr>
            <a:r>
              <a:rPr lang="en-US" sz="2400" i="1" kern="0" dirty="0" smtClean="0">
                <a:solidFill>
                  <a:schemeClr val="accent2"/>
                </a:solidFill>
                <a:latin typeface="Arial" pitchFamily="34" charset="0"/>
                <a:cs typeface="Arial" pitchFamily="34" charset="0"/>
              </a:rPr>
              <a:t>Architect security controls in new systems and applications</a:t>
            </a:r>
          </a:p>
          <a:p>
            <a:pPr marL="342900" marR="0" lvl="0" indent="-342900" defTabSz="914400" rtl="0" eaLnBrk="1" fontAlgn="base" latinLnBrk="0" hangingPunct="1">
              <a:lnSpc>
                <a:spcPct val="100000"/>
              </a:lnSpc>
              <a:spcBef>
                <a:spcPts val="1200"/>
              </a:spcBef>
              <a:spcAft>
                <a:spcPct val="0"/>
              </a:spcAft>
              <a:buClr>
                <a:schemeClr val="accent2"/>
              </a:buClr>
              <a:buSzTx/>
              <a:buFont typeface="Wingdings" pitchFamily="2" charset="2"/>
              <a:buChar char="§"/>
              <a:tabLst/>
              <a:defRPr/>
            </a:pPr>
            <a:r>
              <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rPr>
              <a:t>Ensure recoverability of </a:t>
            </a:r>
            <a:r>
              <a:rPr lang="en-US" sz="2400" i="1" kern="0" dirty="0" smtClean="0">
                <a:solidFill>
                  <a:schemeClr val="accent2"/>
                </a:solidFill>
                <a:latin typeface="Arial" pitchFamily="34" charset="0"/>
                <a:cs typeface="Arial" pitchFamily="34" charset="0"/>
              </a:rPr>
              <a:t>s</a:t>
            </a:r>
            <a:r>
              <a:rPr kumimoji="0" lang="en-US" sz="2400" i="1" u="none" strike="noStrike" kern="0" cap="none" spc="0" normalizeH="0" baseline="0" noProof="0" dirty="0" err="1" smtClean="0">
                <a:ln>
                  <a:noFill/>
                </a:ln>
                <a:solidFill>
                  <a:schemeClr val="accent2"/>
                </a:solidFill>
                <a:effectLst/>
                <a:uLnTx/>
                <a:uFillTx/>
                <a:latin typeface="Arial" pitchFamily="34" charset="0"/>
                <a:ea typeface="+mn-ea"/>
                <a:cs typeface="Arial" pitchFamily="34" charset="0"/>
              </a:rPr>
              <a:t>tate</a:t>
            </a:r>
            <a:r>
              <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rPr>
              <a:t> systems</a:t>
            </a:r>
            <a:r>
              <a:rPr kumimoji="0" lang="en-US" sz="2400" i="1" u="none" strike="noStrike" kern="0" cap="none" spc="0" normalizeH="0" noProof="0" dirty="0" smtClean="0">
                <a:ln>
                  <a:noFill/>
                </a:ln>
                <a:solidFill>
                  <a:schemeClr val="accent2"/>
                </a:solidFill>
                <a:effectLst/>
                <a:uLnTx/>
                <a:uFillTx/>
                <a:latin typeface="Arial" pitchFamily="34" charset="0"/>
                <a:ea typeface="+mn-ea"/>
                <a:cs typeface="Arial" pitchFamily="34" charset="0"/>
              </a:rPr>
              <a:t> in times of crisis</a:t>
            </a:r>
            <a:endPar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Enterprise Security Activities</a:t>
            </a:r>
            <a:endParaRPr lang="en-US" dirty="0"/>
          </a:p>
        </p:txBody>
      </p:sp>
      <p:graphicFrame>
        <p:nvGraphicFramePr>
          <p:cNvPr id="4" name="Table Placeholder 3"/>
          <p:cNvGraphicFramePr>
            <a:graphicFrameLocks noGrp="1"/>
          </p:cNvGraphicFramePr>
          <p:nvPr>
            <p:ph type="tbl" sz="quarter" idx="11"/>
          </p:nvPr>
        </p:nvGraphicFramePr>
        <p:xfrm>
          <a:off x="447675" y="1682750"/>
          <a:ext cx="8266114" cy="4079240"/>
        </p:xfrm>
        <a:graphic>
          <a:graphicData uri="http://schemas.openxmlformats.org/drawingml/2006/table">
            <a:tbl>
              <a:tblPr firstRow="1" bandRow="1">
                <a:tableStyleId>{5C22544A-7EE6-4342-B048-85BDC9FD1C3A}</a:tableStyleId>
              </a:tblPr>
              <a:tblGrid>
                <a:gridCol w="2524125"/>
                <a:gridCol w="5741989"/>
              </a:tblGrid>
              <a:tr h="370840">
                <a:tc>
                  <a:txBody>
                    <a:bodyPr/>
                    <a:lstStyle/>
                    <a:p>
                      <a:r>
                        <a:rPr lang="en-US" dirty="0" smtClean="0"/>
                        <a:t>Security Activity </a:t>
                      </a:r>
                      <a:endParaRPr lang="en-US" dirty="0"/>
                    </a:p>
                  </a:txBody>
                  <a:tcPr/>
                </a:tc>
                <a:tc>
                  <a:txBody>
                    <a:bodyPr/>
                    <a:lstStyle/>
                    <a:p>
                      <a:r>
                        <a:rPr lang="en-US" dirty="0" smtClean="0"/>
                        <a:t>Status/Accomplishments</a:t>
                      </a:r>
                      <a:endParaRPr lang="en-US" dirty="0"/>
                    </a:p>
                  </a:txBody>
                  <a:tcPr/>
                </a:tc>
              </a:tr>
              <a:tr h="370840">
                <a:tc>
                  <a:txBody>
                    <a:bodyPr/>
                    <a:lstStyle/>
                    <a:p>
                      <a:r>
                        <a:rPr lang="en-US" dirty="0" smtClean="0"/>
                        <a:t>Planning and Governance</a:t>
                      </a:r>
                      <a:endParaRPr lang="en-US" dirty="0"/>
                    </a:p>
                  </a:txBody>
                  <a:tcPr/>
                </a:tc>
                <a:tc>
                  <a:txBody>
                    <a:bodyPr/>
                    <a:lstStyle/>
                    <a:p>
                      <a:r>
                        <a:rPr lang="en-US" sz="1500" dirty="0" smtClean="0"/>
                        <a:t>Enterprise</a:t>
                      </a:r>
                      <a:r>
                        <a:rPr lang="en-US" sz="1500" baseline="0" dirty="0" smtClean="0"/>
                        <a:t> s</a:t>
                      </a:r>
                      <a:r>
                        <a:rPr lang="en-US" sz="1500" dirty="0" smtClean="0"/>
                        <a:t>trategic and tactical plans in</a:t>
                      </a:r>
                      <a:r>
                        <a:rPr lang="en-US" sz="1500" baseline="0" dirty="0" smtClean="0"/>
                        <a:t> place.  Coordinate ongoing meetings with Information Security Council members and agency IT leaders</a:t>
                      </a:r>
                      <a:endParaRPr lang="en-US" sz="1500" dirty="0"/>
                    </a:p>
                  </a:txBody>
                  <a:tcPr/>
                </a:tc>
              </a:tr>
              <a:tr h="370840">
                <a:tc>
                  <a:txBody>
                    <a:bodyPr/>
                    <a:lstStyle/>
                    <a:p>
                      <a:r>
                        <a:rPr lang="en-US" dirty="0" smtClean="0"/>
                        <a:t>Policies and Standards</a:t>
                      </a:r>
                      <a:endParaRPr lang="en-US" dirty="0"/>
                    </a:p>
                  </a:txBody>
                  <a:tcPr/>
                </a:tc>
                <a:tc>
                  <a:txBody>
                    <a:bodyPr/>
                    <a:lstStyle/>
                    <a:p>
                      <a:r>
                        <a:rPr lang="en-US" sz="1500" dirty="0" smtClean="0"/>
                        <a:t>Published 4</a:t>
                      </a:r>
                      <a:r>
                        <a:rPr lang="en-US" sz="1500" baseline="0" dirty="0" smtClean="0"/>
                        <a:t> overarching security policies and numerous implementing standards to secure the State’s physical environment and information assets</a:t>
                      </a:r>
                      <a:endParaRPr lang="en-US" sz="1500" dirty="0"/>
                    </a:p>
                  </a:txBody>
                  <a:tcPr/>
                </a:tc>
              </a:tr>
              <a:tr h="370840">
                <a:tc>
                  <a:txBody>
                    <a:bodyPr/>
                    <a:lstStyle/>
                    <a:p>
                      <a:r>
                        <a:rPr lang="en-US" dirty="0" smtClean="0"/>
                        <a:t>Incident Response and Computer Forensics</a:t>
                      </a:r>
                      <a:endParaRPr lang="en-US" dirty="0"/>
                    </a:p>
                  </a:txBody>
                  <a:tcPr/>
                </a:tc>
                <a:tc>
                  <a:txBody>
                    <a:bodyPr/>
                    <a:lstStyle/>
                    <a:p>
                      <a:r>
                        <a:rPr lang="en-US" sz="1500" dirty="0" smtClean="0"/>
                        <a:t>Assist state</a:t>
                      </a:r>
                      <a:r>
                        <a:rPr lang="en-US" sz="1500" baseline="0" dirty="0" smtClean="0"/>
                        <a:t> and local government entities with numerous security incidents each month.  Provide forensic services to determine root cause and damage assessments of serious incidents</a:t>
                      </a:r>
                      <a:endParaRPr lang="en-US" sz="1500" dirty="0"/>
                    </a:p>
                  </a:txBody>
                  <a:tcPr/>
                </a:tc>
              </a:tr>
              <a:tr h="370840">
                <a:tc>
                  <a:txBody>
                    <a:bodyPr/>
                    <a:lstStyle/>
                    <a:p>
                      <a:r>
                        <a:rPr lang="en-US" dirty="0" smtClean="0"/>
                        <a:t>Vulnerability</a:t>
                      </a:r>
                      <a:r>
                        <a:rPr lang="en-US" baseline="0" dirty="0" smtClean="0"/>
                        <a:t> and Threat Management</a:t>
                      </a:r>
                      <a:endParaRPr lang="en-US" dirty="0"/>
                    </a:p>
                  </a:txBody>
                  <a:tcPr/>
                </a:tc>
                <a:tc>
                  <a:txBody>
                    <a:bodyPr/>
                    <a:lstStyle/>
                    <a:p>
                      <a:r>
                        <a:rPr lang="en-US" sz="1500" dirty="0" smtClean="0"/>
                        <a:t>Provide tools</a:t>
                      </a:r>
                      <a:r>
                        <a:rPr lang="en-US" sz="1500" baseline="0" dirty="0" smtClean="0"/>
                        <a:t> for continuous assessments of </a:t>
                      </a:r>
                      <a:r>
                        <a:rPr lang="en-US" sz="1500" dirty="0" smtClean="0"/>
                        <a:t>all computers</a:t>
                      </a:r>
                      <a:r>
                        <a:rPr lang="en-US" sz="1500" baseline="0" dirty="0" smtClean="0"/>
                        <a:t> in the Executive Branch and </a:t>
                      </a:r>
                      <a:r>
                        <a:rPr lang="en-US" sz="1500" baseline="0" dirty="0" err="1" smtClean="0"/>
                        <a:t>MnSCU</a:t>
                      </a:r>
                      <a:r>
                        <a:rPr lang="en-US" sz="1500" baseline="0" dirty="0" smtClean="0"/>
                        <a:t>.  Provide timely security threat advisories and mitigation advice to all state and local government stakeholders    </a:t>
                      </a:r>
                      <a:endParaRPr lang="en-US" sz="1500" dirty="0"/>
                    </a:p>
                  </a:txBody>
                  <a:tcPr/>
                </a:tc>
              </a:tr>
              <a:tr h="370840">
                <a:tc>
                  <a:txBody>
                    <a:bodyPr/>
                    <a:lstStyle/>
                    <a:p>
                      <a:r>
                        <a:rPr lang="en-US" dirty="0" smtClean="0"/>
                        <a:t>Security Monitoring</a:t>
                      </a:r>
                      <a:endParaRPr lang="en-US" dirty="0"/>
                    </a:p>
                  </a:txBody>
                  <a:tcPr/>
                </a:tc>
                <a:tc>
                  <a:txBody>
                    <a:bodyPr/>
                    <a:lstStyle/>
                    <a:p>
                      <a:r>
                        <a:rPr lang="en-US" sz="1500" dirty="0" smtClean="0"/>
                        <a:t>Monitor state systems for signs of attack</a:t>
                      </a:r>
                      <a:endParaRPr lang="en-US" sz="15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Enterprise Security Activities</a:t>
            </a:r>
            <a:endParaRPr lang="en-US" dirty="0"/>
          </a:p>
        </p:txBody>
      </p:sp>
      <p:graphicFrame>
        <p:nvGraphicFramePr>
          <p:cNvPr id="4" name="Table Placeholder 3"/>
          <p:cNvGraphicFramePr>
            <a:graphicFrameLocks noGrp="1"/>
          </p:cNvGraphicFramePr>
          <p:nvPr>
            <p:ph type="tbl" sz="quarter" idx="11"/>
          </p:nvPr>
        </p:nvGraphicFramePr>
        <p:xfrm>
          <a:off x="457200" y="1600200"/>
          <a:ext cx="8266114" cy="4028440"/>
        </p:xfrm>
        <a:graphic>
          <a:graphicData uri="http://schemas.openxmlformats.org/drawingml/2006/table">
            <a:tbl>
              <a:tblPr firstRow="1" bandRow="1">
                <a:tableStyleId>{5C22544A-7EE6-4342-B048-85BDC9FD1C3A}</a:tableStyleId>
              </a:tblPr>
              <a:tblGrid>
                <a:gridCol w="2524125"/>
                <a:gridCol w="5741989"/>
              </a:tblGrid>
              <a:tr h="370840">
                <a:tc>
                  <a:txBody>
                    <a:bodyPr/>
                    <a:lstStyle/>
                    <a:p>
                      <a:r>
                        <a:rPr lang="en-US" dirty="0" smtClean="0"/>
                        <a:t>Security Activity </a:t>
                      </a:r>
                      <a:endParaRPr lang="en-US" dirty="0"/>
                    </a:p>
                  </a:txBody>
                  <a:tcPr/>
                </a:tc>
                <a:tc>
                  <a:txBody>
                    <a:bodyPr/>
                    <a:lstStyle/>
                    <a:p>
                      <a:r>
                        <a:rPr lang="en-US" dirty="0" smtClean="0"/>
                        <a:t>Status/Accomplishments</a:t>
                      </a:r>
                      <a:endParaRPr lang="en-US" dirty="0"/>
                    </a:p>
                  </a:txBody>
                  <a:tcPr/>
                </a:tc>
              </a:tr>
              <a:tr h="370840">
                <a:tc>
                  <a:txBody>
                    <a:bodyPr/>
                    <a:lstStyle/>
                    <a:p>
                      <a:r>
                        <a:rPr lang="en-US" dirty="0" smtClean="0"/>
                        <a:t>Identity and</a:t>
                      </a:r>
                      <a:r>
                        <a:rPr lang="en-US" baseline="0" dirty="0" smtClean="0"/>
                        <a:t> Access Management</a:t>
                      </a:r>
                      <a:endParaRPr lang="en-US" dirty="0"/>
                    </a:p>
                  </a:txBody>
                  <a:tcPr/>
                </a:tc>
                <a:tc>
                  <a:txBody>
                    <a:bodyPr/>
                    <a:lstStyle/>
                    <a:p>
                      <a:r>
                        <a:rPr lang="en-US" sz="1500" baseline="0" dirty="0" smtClean="0"/>
                        <a:t>Developing enterprise-wide service to provide more effective and secure access to Executive Branch computer systems.  Initial agencies will include the Department of Human Services, the Department of Health, and the Office of Enterprise Technology </a:t>
                      </a:r>
                      <a:endParaRPr lang="en-US" sz="1500" dirty="0"/>
                    </a:p>
                  </a:txBody>
                  <a:tcPr/>
                </a:tc>
              </a:tr>
              <a:tr h="370840">
                <a:tc>
                  <a:txBody>
                    <a:bodyPr/>
                    <a:lstStyle/>
                    <a:p>
                      <a:r>
                        <a:rPr lang="en-US" dirty="0" smtClean="0"/>
                        <a:t>Training &amp; Awareness</a:t>
                      </a:r>
                      <a:endParaRPr lang="en-US" dirty="0"/>
                    </a:p>
                  </a:txBody>
                  <a:tcPr/>
                </a:tc>
                <a:tc>
                  <a:txBody>
                    <a:bodyPr/>
                    <a:lstStyle/>
                    <a:p>
                      <a:r>
                        <a:rPr lang="en-US" sz="1500" dirty="0" smtClean="0"/>
                        <a:t>Conduct ongoing security awareness activities.</a:t>
                      </a:r>
                      <a:r>
                        <a:rPr lang="en-US" sz="1500" baseline="0" dirty="0" smtClean="0"/>
                        <a:t>  Provide targeted security </a:t>
                      </a:r>
                      <a:r>
                        <a:rPr lang="en-US" sz="1500" dirty="0" smtClean="0"/>
                        <a:t>training</a:t>
                      </a:r>
                      <a:r>
                        <a:rPr lang="en-US" sz="1500" baseline="0" dirty="0" smtClean="0"/>
                        <a:t> courses to state government information technology professionals  </a:t>
                      </a:r>
                      <a:endParaRPr lang="en-US" sz="1500" dirty="0"/>
                    </a:p>
                  </a:txBody>
                  <a:tcPr/>
                </a:tc>
              </a:tr>
              <a:tr h="370840">
                <a:tc>
                  <a:txBody>
                    <a:bodyPr/>
                    <a:lstStyle/>
                    <a:p>
                      <a:r>
                        <a:rPr lang="en-US" dirty="0" smtClean="0"/>
                        <a:t>Continuity of Operations</a:t>
                      </a:r>
                      <a:endParaRPr lang="en-US" dirty="0"/>
                    </a:p>
                  </a:txBody>
                  <a:tcPr/>
                </a:tc>
                <a:tc>
                  <a:txBody>
                    <a:bodyPr/>
                    <a:lstStyle/>
                    <a:p>
                      <a:r>
                        <a:rPr lang="en-US" sz="1500" dirty="0" smtClean="0"/>
                        <a:t>Support agencies in developing reasonable</a:t>
                      </a:r>
                      <a:r>
                        <a:rPr lang="en-US" sz="1500" baseline="0" dirty="0" smtClean="0"/>
                        <a:t> and sustainable COOP plans.  Provide assistance with exercising disaster recovery capabilities  </a:t>
                      </a:r>
                      <a:endParaRPr lang="en-US" sz="1500" dirty="0"/>
                    </a:p>
                  </a:txBody>
                  <a:tcPr/>
                </a:tc>
              </a:tr>
              <a:tr h="370840">
                <a:tc>
                  <a:txBody>
                    <a:bodyPr/>
                    <a:lstStyle/>
                    <a:p>
                      <a:r>
                        <a:rPr lang="en-US" dirty="0" smtClean="0"/>
                        <a:t>Security</a:t>
                      </a:r>
                      <a:r>
                        <a:rPr lang="en-US" baseline="0" dirty="0" smtClean="0"/>
                        <a:t> Architecture</a:t>
                      </a:r>
                      <a:endParaRPr lang="en-US" dirty="0"/>
                    </a:p>
                  </a:txBody>
                  <a:tcPr/>
                </a:tc>
                <a:tc>
                  <a:txBody>
                    <a:bodyPr/>
                    <a:lstStyle/>
                    <a:p>
                      <a:r>
                        <a:rPr lang="en-US" sz="1500" dirty="0" smtClean="0"/>
                        <a:t>Provide</a:t>
                      </a:r>
                      <a:r>
                        <a:rPr lang="en-US" sz="1500" baseline="0" dirty="0" smtClean="0"/>
                        <a:t> assistance to incorporate security controls in major state government computer systems and technology projects </a:t>
                      </a:r>
                      <a:endParaRPr lang="en-US" sz="1500" dirty="0"/>
                    </a:p>
                  </a:txBody>
                  <a:tcPr/>
                </a:tc>
              </a:tr>
              <a:tr h="370840">
                <a:tc>
                  <a:txBody>
                    <a:bodyPr/>
                    <a:lstStyle/>
                    <a:p>
                      <a:r>
                        <a:rPr lang="en-US" dirty="0" smtClean="0"/>
                        <a:t>Compliance</a:t>
                      </a:r>
                      <a:endParaRPr lang="en-US" dirty="0"/>
                    </a:p>
                  </a:txBody>
                  <a:tcPr/>
                </a:tc>
                <a:tc>
                  <a:txBody>
                    <a:bodyPr/>
                    <a:lstStyle/>
                    <a:p>
                      <a:r>
                        <a:rPr lang="en-US" sz="1500" dirty="0" smtClean="0"/>
                        <a:t>Compile</a:t>
                      </a:r>
                      <a:r>
                        <a:rPr lang="en-US" sz="1500" baseline="0" dirty="0" smtClean="0"/>
                        <a:t> metrics to help agency leaders gauge the effectiveness of their security controls</a:t>
                      </a:r>
                      <a:endParaRPr lang="en-US" sz="15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2811462"/>
            <a:ext cx="9144000" cy="2065338"/>
          </a:xfrm>
        </p:spPr>
        <p:txBody>
          <a:bodyPr/>
          <a:lstStyle/>
          <a:p>
            <a:r>
              <a:rPr lang="en-US" dirty="0" smtClean="0"/>
              <a:t>Technology Services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1200"/>
              </a:spcAft>
              <a:buNone/>
            </a:pPr>
            <a:r>
              <a:rPr lang="en-US" dirty="0" smtClean="0"/>
              <a:t>We provide the following technology services to Minnesota government customers</a:t>
            </a:r>
          </a:p>
          <a:p>
            <a:pPr lvl="1">
              <a:buFont typeface="Wingdings" pitchFamily="2" charset="2"/>
              <a:buChar char="§"/>
            </a:pPr>
            <a:r>
              <a:rPr lang="en-US" sz="2000" dirty="0" smtClean="0"/>
              <a:t>Enterprise Applications</a:t>
            </a:r>
          </a:p>
          <a:p>
            <a:pPr lvl="1">
              <a:buFont typeface="Wingdings" pitchFamily="2" charset="2"/>
              <a:buChar char="§"/>
            </a:pPr>
            <a:r>
              <a:rPr lang="en-US" sz="2000" dirty="0" smtClean="0"/>
              <a:t>Communications</a:t>
            </a:r>
          </a:p>
          <a:p>
            <a:pPr lvl="1">
              <a:buFont typeface="Wingdings" pitchFamily="2" charset="2"/>
              <a:buChar char="§"/>
            </a:pPr>
            <a:r>
              <a:rPr lang="en-US" sz="2000" dirty="0" smtClean="0"/>
              <a:t>Data Center Services</a:t>
            </a:r>
          </a:p>
          <a:p>
            <a:pPr lvl="1">
              <a:buFont typeface="Wingdings" pitchFamily="2" charset="2"/>
              <a:buChar char="§"/>
            </a:pPr>
            <a:r>
              <a:rPr lang="en-US" sz="2000" dirty="0" smtClean="0"/>
              <a:t>Desktop</a:t>
            </a:r>
          </a:p>
          <a:p>
            <a:pPr lvl="1">
              <a:buFont typeface="Wingdings" pitchFamily="2" charset="2"/>
              <a:buChar char="§"/>
            </a:pPr>
            <a:r>
              <a:rPr lang="en-US" sz="2000" dirty="0" smtClean="0"/>
              <a:t>Network</a:t>
            </a:r>
          </a:p>
          <a:p>
            <a:pPr lvl="1">
              <a:buFont typeface="Wingdings" pitchFamily="2" charset="2"/>
              <a:buChar char="§"/>
            </a:pPr>
            <a:r>
              <a:rPr lang="en-US" sz="2000" dirty="0" smtClean="0"/>
              <a:t>Professional Services</a:t>
            </a:r>
          </a:p>
          <a:p>
            <a:pPr lvl="1">
              <a:buFont typeface="Wingdings" pitchFamily="2" charset="2"/>
              <a:buChar char="§"/>
            </a:pPr>
            <a:r>
              <a:rPr lang="en-US" sz="2000" dirty="0" smtClean="0"/>
              <a:t>Security</a:t>
            </a:r>
          </a:p>
          <a:p>
            <a:pPr lvl="1">
              <a:buFont typeface="Wingdings" pitchFamily="2" charset="2"/>
              <a:buChar char="§"/>
            </a:pPr>
            <a:r>
              <a:rPr lang="en-US" sz="2000" dirty="0" smtClean="0"/>
              <a:t>Standard Products</a:t>
            </a:r>
          </a:p>
          <a:p>
            <a:pPr lvl="1">
              <a:buFont typeface="Wingdings" pitchFamily="2" charset="2"/>
              <a:buChar char="§"/>
            </a:pPr>
            <a:r>
              <a:rPr lang="en-US" sz="2000" dirty="0" smtClean="0"/>
              <a:t>Web</a:t>
            </a:r>
          </a:p>
          <a:p>
            <a:endParaRPr lang="en-US" dirty="0" smtClean="0"/>
          </a:p>
          <a:p>
            <a:endParaRPr lang="en-US" dirty="0"/>
          </a:p>
        </p:txBody>
      </p:sp>
      <p:sp>
        <p:nvSpPr>
          <p:cNvPr id="3" name="Text Placeholder 2"/>
          <p:cNvSpPr>
            <a:spLocks noGrp="1"/>
          </p:cNvSpPr>
          <p:nvPr>
            <p:ph type="body" sz="quarter" idx="10"/>
          </p:nvPr>
        </p:nvSpPr>
        <p:spPr/>
        <p:txBody>
          <a:bodyPr/>
          <a:lstStyle/>
          <a:p>
            <a:r>
              <a:rPr lang="en-US" dirty="0" smtClean="0"/>
              <a:t>State IT Services</a:t>
            </a:r>
            <a:endParaRPr lang="en-US" dirty="0"/>
          </a:p>
        </p:txBody>
      </p:sp>
      <p:sp>
        <p:nvSpPr>
          <p:cNvPr id="4" name="TextBox 3"/>
          <p:cNvSpPr txBox="1"/>
          <p:nvPr/>
        </p:nvSpPr>
        <p:spPr>
          <a:xfrm>
            <a:off x="4094252" y="2590800"/>
            <a:ext cx="4440148"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u="sng" dirty="0" smtClean="0"/>
              <a:t>Key Enterprise Service Initiatives</a:t>
            </a:r>
          </a:p>
          <a:p>
            <a:endParaRPr lang="en-US" dirty="0" smtClean="0"/>
          </a:p>
          <a:p>
            <a:pPr marL="690563" lvl="1" indent="-233363">
              <a:spcBef>
                <a:spcPts val="1200"/>
              </a:spcBef>
              <a:buFont typeface="Arial" pitchFamily="34" charset="0"/>
              <a:buChar char="•"/>
            </a:pPr>
            <a:r>
              <a:rPr lang="en-US" sz="1600" dirty="0" smtClean="0"/>
              <a:t>Data Center Co-Location</a:t>
            </a:r>
          </a:p>
          <a:p>
            <a:pPr marL="690563" lvl="1" indent="-233363">
              <a:spcBef>
                <a:spcPts val="1200"/>
              </a:spcBef>
              <a:buFont typeface="Arial" pitchFamily="34" charset="0"/>
              <a:buChar char="•"/>
            </a:pPr>
            <a:r>
              <a:rPr lang="en-US" sz="1600" dirty="0" smtClean="0"/>
              <a:t>Enterprise Unified Communications and Collaboration</a:t>
            </a:r>
          </a:p>
          <a:p>
            <a:pPr marL="233363" indent="-233363">
              <a:spcBef>
                <a:spcPts val="1200"/>
              </a:spcBef>
              <a:buFont typeface="Arial"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81400" y="5018442"/>
            <a:ext cx="1981200" cy="1610958"/>
          </a:xfrm>
          <a:prstGeom prst="rect">
            <a:avLst/>
          </a:prstGeom>
          <a:noFill/>
          <a:ln w="9525">
            <a:noFill/>
            <a:miter lim="800000"/>
            <a:headEnd/>
            <a:tailEnd/>
          </a:ln>
        </p:spPr>
      </p:pic>
      <p:sp>
        <p:nvSpPr>
          <p:cNvPr id="6" name="Text Placeholder 5"/>
          <p:cNvSpPr>
            <a:spLocks noGrp="1"/>
          </p:cNvSpPr>
          <p:nvPr>
            <p:ph type="body" sz="quarter" idx="10"/>
          </p:nvPr>
        </p:nvSpPr>
        <p:spPr/>
        <p:txBody>
          <a:bodyPr/>
          <a:lstStyle/>
          <a:p>
            <a:pPr eaLnBrk="1" hangingPunct="1">
              <a:defRPr/>
            </a:pPr>
            <a:r>
              <a:rPr lang="en-US" dirty="0" smtClean="0"/>
              <a:t>Data Centers: The Problem </a:t>
            </a:r>
            <a:endParaRPr lang="en-US" dirty="0"/>
          </a:p>
        </p:txBody>
      </p:sp>
      <p:sp>
        <p:nvSpPr>
          <p:cNvPr id="22535" name="Text Box 7"/>
          <p:cNvSpPr txBox="1">
            <a:spLocks noChangeArrowheads="1"/>
          </p:cNvSpPr>
          <p:nvPr/>
        </p:nvSpPr>
        <p:spPr bwMode="auto">
          <a:xfrm>
            <a:off x="4876800" y="2057400"/>
            <a:ext cx="3886199" cy="283154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defRPr/>
            </a:pPr>
            <a:endParaRPr lang="en-US" sz="1000" i="1" dirty="0"/>
          </a:p>
          <a:p>
            <a:pPr marL="111125" indent="-111125">
              <a:defRPr/>
            </a:pPr>
            <a:r>
              <a:rPr lang="en-US" sz="2000" dirty="0" smtClean="0"/>
              <a:t>	Current state data centers are:  </a:t>
            </a:r>
          </a:p>
          <a:p>
            <a:pPr marL="342900" indent="-342900">
              <a:spcBef>
                <a:spcPts val="1800"/>
              </a:spcBef>
              <a:buFont typeface="Arial" pitchFamily="34" charset="0"/>
              <a:buChar char="•"/>
              <a:defRPr/>
            </a:pPr>
            <a:r>
              <a:rPr lang="en-US" sz="2000" i="1" dirty="0" smtClean="0">
                <a:solidFill>
                  <a:srgbClr val="C00000"/>
                </a:solidFill>
              </a:rPr>
              <a:t>Extremely complex</a:t>
            </a:r>
          </a:p>
          <a:p>
            <a:pPr marL="342900" indent="-342900">
              <a:spcBef>
                <a:spcPts val="1800"/>
              </a:spcBef>
              <a:buFont typeface="Arial" pitchFamily="34" charset="0"/>
              <a:buChar char="•"/>
              <a:defRPr/>
            </a:pPr>
            <a:r>
              <a:rPr lang="en-US" sz="2000" i="1" dirty="0" smtClean="0">
                <a:solidFill>
                  <a:srgbClr val="C00000"/>
                </a:solidFill>
              </a:rPr>
              <a:t>Difficult to maintain</a:t>
            </a:r>
          </a:p>
          <a:p>
            <a:pPr marL="342900" indent="-342900">
              <a:spcBef>
                <a:spcPts val="1800"/>
              </a:spcBef>
              <a:buFont typeface="Arial" pitchFamily="34" charset="0"/>
              <a:buChar char="•"/>
              <a:defRPr/>
            </a:pPr>
            <a:r>
              <a:rPr lang="en-US" sz="2000" i="1" dirty="0" smtClean="0">
                <a:solidFill>
                  <a:srgbClr val="C00000"/>
                </a:solidFill>
              </a:rPr>
              <a:t>High risk</a:t>
            </a:r>
          </a:p>
          <a:p>
            <a:pPr marL="342900" indent="-342900">
              <a:spcBef>
                <a:spcPts val="1800"/>
              </a:spcBef>
              <a:buFont typeface="Arial" pitchFamily="34" charset="0"/>
              <a:buChar char="•"/>
              <a:defRPr/>
            </a:pPr>
            <a:r>
              <a:rPr lang="en-US" sz="2000" i="1" dirty="0" smtClean="0">
                <a:solidFill>
                  <a:srgbClr val="C00000"/>
                </a:solidFill>
              </a:rPr>
              <a:t>Increasing in cost</a:t>
            </a:r>
            <a:endParaRPr lang="en-US" sz="2400" i="1" dirty="0" smtClean="0">
              <a:solidFill>
                <a:srgbClr val="C00000"/>
              </a:solidFill>
            </a:endParaRPr>
          </a:p>
          <a:p>
            <a:pPr marL="342900" indent="-342900">
              <a:defRPr/>
            </a:pPr>
            <a:endParaRPr lang="en-US" sz="800" dirty="0" smtClean="0"/>
          </a:p>
        </p:txBody>
      </p:sp>
      <p:sp>
        <p:nvSpPr>
          <p:cNvPr id="4" name="Text Box 7"/>
          <p:cNvSpPr txBox="1">
            <a:spLocks noChangeArrowheads="1"/>
          </p:cNvSpPr>
          <p:nvPr/>
        </p:nvSpPr>
        <p:spPr bwMode="auto">
          <a:xfrm>
            <a:off x="304800" y="2057400"/>
            <a:ext cx="4467225" cy="3539430"/>
          </a:xfrm>
          <a:prstGeom prst="rect">
            <a:avLst/>
          </a:prstGeom>
          <a:noFill/>
          <a:ln w="9525">
            <a:noFill/>
            <a:miter lim="800000"/>
            <a:headEnd/>
            <a:tailEnd/>
          </a:ln>
          <a:effectLst/>
        </p:spPr>
        <p:txBody>
          <a:bodyPr wrap="square">
            <a:spAutoFit/>
          </a:bodyPr>
          <a:lstStyle/>
          <a:p>
            <a:pPr marL="342900" indent="-342900">
              <a:defRPr/>
            </a:pPr>
            <a:endParaRPr lang="en-US" sz="1000" i="1" dirty="0"/>
          </a:p>
          <a:p>
            <a:pPr>
              <a:defRPr/>
            </a:pPr>
            <a:r>
              <a:rPr lang="en-US" b="1" dirty="0" smtClean="0">
                <a:solidFill>
                  <a:schemeClr val="accent1"/>
                </a:solidFill>
              </a:rPr>
              <a:t>Excessive locations </a:t>
            </a:r>
            <a:r>
              <a:rPr lang="en-US" dirty="0" smtClean="0"/>
              <a:t>based upon the number of state servers, applications and requirements</a:t>
            </a:r>
            <a:endParaRPr lang="en-US" sz="800" dirty="0" smtClean="0"/>
          </a:p>
          <a:p>
            <a:pPr>
              <a:defRPr/>
            </a:pPr>
            <a:endParaRPr lang="en-US" sz="800" b="1" dirty="0" smtClean="0">
              <a:solidFill>
                <a:schemeClr val="accent1"/>
              </a:solidFill>
              <a:latin typeface="Arial" charset="0"/>
              <a:cs typeface="Arial" charset="0"/>
            </a:endParaRPr>
          </a:p>
          <a:p>
            <a:pPr>
              <a:defRPr/>
            </a:pPr>
            <a:r>
              <a:rPr lang="en-US" b="1" dirty="0" smtClean="0">
                <a:solidFill>
                  <a:schemeClr val="accent1"/>
                </a:solidFill>
                <a:latin typeface="Arial" charset="0"/>
                <a:cs typeface="Arial" charset="0"/>
              </a:rPr>
              <a:t>Too costly </a:t>
            </a:r>
            <a:r>
              <a:rPr lang="en-US" dirty="0" smtClean="0">
                <a:solidFill>
                  <a:schemeClr val="accent2"/>
                </a:solidFill>
                <a:latin typeface="Arial" charset="0"/>
                <a:cs typeface="Arial" charset="0"/>
              </a:rPr>
              <a:t>to maintain and operate</a:t>
            </a:r>
          </a:p>
          <a:p>
            <a:pPr>
              <a:defRPr/>
            </a:pPr>
            <a:endParaRPr lang="en-US" dirty="0" smtClean="0">
              <a:solidFill>
                <a:schemeClr val="accent2"/>
              </a:solidFill>
              <a:latin typeface="Arial" charset="0"/>
              <a:cs typeface="Arial" charset="0"/>
            </a:endParaRPr>
          </a:p>
          <a:p>
            <a:pPr>
              <a:defRPr/>
            </a:pPr>
            <a:r>
              <a:rPr lang="en-US" dirty="0" smtClean="0">
                <a:solidFill>
                  <a:schemeClr val="accent2"/>
                </a:solidFill>
                <a:latin typeface="Arial" charset="0"/>
                <a:cs typeface="Arial" charset="0"/>
              </a:rPr>
              <a:t>Hard to protect against </a:t>
            </a:r>
            <a:r>
              <a:rPr lang="en-US" b="1" dirty="0" smtClean="0">
                <a:solidFill>
                  <a:schemeClr val="accent1"/>
                </a:solidFill>
                <a:latin typeface="Arial" charset="0"/>
                <a:cs typeface="Arial" charset="0"/>
              </a:rPr>
              <a:t>hackers and disasters</a:t>
            </a:r>
          </a:p>
          <a:p>
            <a:pPr>
              <a:defRPr/>
            </a:pPr>
            <a:endParaRPr lang="en-US" b="1" dirty="0" smtClean="0">
              <a:solidFill>
                <a:schemeClr val="accent1"/>
              </a:solidFill>
              <a:latin typeface="Arial" charset="0"/>
              <a:cs typeface="Arial" charset="0"/>
            </a:endParaRPr>
          </a:p>
          <a:p>
            <a:pPr>
              <a:defRPr/>
            </a:pPr>
            <a:r>
              <a:rPr lang="en-US" b="1" dirty="0" smtClean="0">
                <a:solidFill>
                  <a:schemeClr val="accent1"/>
                </a:solidFill>
              </a:rPr>
              <a:t>Three </a:t>
            </a:r>
            <a:r>
              <a:rPr lang="en-US" b="1" dirty="0">
                <a:solidFill>
                  <a:schemeClr val="accent1"/>
                </a:solidFill>
              </a:rPr>
              <a:t>times </a:t>
            </a:r>
            <a:r>
              <a:rPr lang="en-US" b="1" dirty="0" smtClean="0">
                <a:solidFill>
                  <a:schemeClr val="accent1"/>
                </a:solidFill>
              </a:rPr>
              <a:t>more square footage </a:t>
            </a:r>
            <a:r>
              <a:rPr lang="en-US" dirty="0"/>
              <a:t>than </a:t>
            </a:r>
            <a:r>
              <a:rPr lang="en-US" dirty="0" smtClean="0"/>
              <a:t>required</a:t>
            </a:r>
            <a:endParaRPr lang="en-US" sz="800" dirty="0"/>
          </a:p>
          <a:p>
            <a:pPr>
              <a:defRPr/>
            </a:pPr>
            <a:endParaRPr lang="en-US" sz="800" dirty="0" smtClean="0"/>
          </a:p>
          <a:p>
            <a:pPr>
              <a:defRPr/>
            </a:pPr>
            <a:r>
              <a:rPr lang="en-US" dirty="0" smtClean="0"/>
              <a:t>Built </a:t>
            </a:r>
            <a:r>
              <a:rPr lang="en-US" dirty="0"/>
              <a:t>to </a:t>
            </a:r>
            <a:r>
              <a:rPr lang="en-US" b="1" dirty="0">
                <a:solidFill>
                  <a:schemeClr val="accent1"/>
                </a:solidFill>
              </a:rPr>
              <a:t>40 year old </a:t>
            </a:r>
            <a:r>
              <a:rPr lang="en-US" b="1" dirty="0" smtClean="0">
                <a:solidFill>
                  <a:schemeClr val="accent1"/>
                </a:solidFill>
              </a:rPr>
              <a:t>guidelines</a:t>
            </a:r>
            <a:endParaRPr lang="en-US" sz="800" u="sng" dirty="0"/>
          </a:p>
        </p:txBody>
      </p:sp>
      <p:sp>
        <p:nvSpPr>
          <p:cNvPr id="5" name="Rectangle 4"/>
          <p:cNvSpPr/>
          <p:nvPr/>
        </p:nvSpPr>
        <p:spPr>
          <a:xfrm>
            <a:off x="1219200" y="1524000"/>
            <a:ext cx="7160935" cy="369332"/>
          </a:xfrm>
          <a:prstGeom prst="rect">
            <a:avLst/>
          </a:prstGeom>
        </p:spPr>
        <p:txBody>
          <a:bodyPr wrap="none">
            <a:spAutoFit/>
          </a:bodyPr>
          <a:lstStyle/>
          <a:p>
            <a:pPr marL="342900" indent="-342900">
              <a:spcAft>
                <a:spcPts val="600"/>
              </a:spcAft>
              <a:defRPr/>
            </a:pPr>
            <a:r>
              <a:rPr lang="en-US" b="1" dirty="0" smtClean="0">
                <a:solidFill>
                  <a:schemeClr val="accent2"/>
                </a:solidFill>
                <a:latin typeface="Arial" charset="0"/>
                <a:cs typeface="Arial" charset="0"/>
              </a:rPr>
              <a:t>The executive branch has 36+ data centers, 70+ “type” facilities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dissolve">
                                      <p:cBhvr>
                                        <p:cTn id="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9" name="Rectangle 5"/>
          <p:cNvSpPr>
            <a:spLocks noGrp="1" noChangeArrowheads="1"/>
          </p:cNvSpPr>
          <p:nvPr>
            <p:ph type="body" sz="quarter" idx="10"/>
          </p:nvPr>
        </p:nvSpPr>
        <p:spPr>
          <a:prstGeom prst="rect">
            <a:avLst/>
          </a:prstGeom>
        </p:spPr>
        <p:txBody>
          <a:bodyPr/>
          <a:lstStyle/>
          <a:p>
            <a:pPr eaLnBrk="1" hangingPunct="1">
              <a:defRPr/>
            </a:pPr>
            <a:r>
              <a:rPr lang="en-US"/>
              <a:t> </a:t>
            </a:r>
          </a:p>
        </p:txBody>
      </p:sp>
      <p:sp>
        <p:nvSpPr>
          <p:cNvPr id="257026" name="Rectangle 2"/>
          <p:cNvSpPr>
            <a:spLocks noGrp="1" noChangeArrowheads="1"/>
          </p:cNvSpPr>
          <p:nvPr>
            <p:ph type="title" idx="4294967295"/>
          </p:nvPr>
        </p:nvSpPr>
        <p:spPr>
          <a:xfrm>
            <a:off x="914400" y="857250"/>
            <a:ext cx="8229600" cy="896938"/>
          </a:xfrm>
          <a:prstGeom prst="rect">
            <a:avLst/>
          </a:prstGeom>
        </p:spPr>
        <p:txBody>
          <a:bodyPr/>
          <a:lstStyle/>
          <a:p>
            <a:pPr eaLnBrk="1" hangingPunct="1">
              <a:defRPr/>
            </a:pPr>
            <a:r>
              <a:rPr lang="en-US" sz="3600" b="0" dirty="0">
                <a:solidFill>
                  <a:schemeClr val="bg2">
                    <a:lumMod val="50000"/>
                  </a:schemeClr>
                </a:solidFill>
              </a:rPr>
              <a:t>Deteriorating Facilities</a:t>
            </a:r>
          </a:p>
        </p:txBody>
      </p:sp>
      <p:pic>
        <p:nvPicPr>
          <p:cNvPr id="13316" name="Picture 6" descr="data center fire pic 4 11-17-09"/>
          <p:cNvPicPr>
            <a:picLocks noChangeAspect="1" noChangeArrowheads="1"/>
          </p:cNvPicPr>
          <p:nvPr/>
        </p:nvPicPr>
        <p:blipFill>
          <a:blip r:embed="rId2" cstate="print"/>
          <a:srcRect/>
          <a:stretch>
            <a:fillRect/>
          </a:stretch>
        </p:blipFill>
        <p:spPr bwMode="auto">
          <a:xfrm>
            <a:off x="304800" y="2584143"/>
            <a:ext cx="2445386" cy="1835457"/>
          </a:xfrm>
          <a:prstGeom prst="rect">
            <a:avLst/>
          </a:prstGeom>
          <a:noFill/>
          <a:ln w="9525">
            <a:noFill/>
            <a:miter lim="800000"/>
            <a:headEnd/>
            <a:tailEnd/>
          </a:ln>
        </p:spPr>
      </p:pic>
      <p:sp>
        <p:nvSpPr>
          <p:cNvPr id="5" name="Rectangle 4"/>
          <p:cNvSpPr/>
          <p:nvPr/>
        </p:nvSpPr>
        <p:spPr>
          <a:xfrm>
            <a:off x="304800" y="1752600"/>
            <a:ext cx="2438400" cy="762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1">
                    <a:lumMod val="75000"/>
                  </a:schemeClr>
                </a:solidFill>
              </a:rPr>
              <a:t>Outdated facility’s equipment </a:t>
            </a:r>
            <a:r>
              <a:rPr lang="en-US" sz="1600" dirty="0" smtClean="0">
                <a:solidFill>
                  <a:schemeClr val="accent1">
                    <a:lumMod val="75000"/>
                  </a:schemeClr>
                </a:solidFill>
              </a:rPr>
              <a:t>caused </a:t>
            </a:r>
            <a:r>
              <a:rPr lang="en-US" sz="1600" dirty="0">
                <a:solidFill>
                  <a:schemeClr val="accent1">
                    <a:lumMod val="75000"/>
                  </a:schemeClr>
                </a:solidFill>
              </a:rPr>
              <a:t>fire on 11/17/09</a:t>
            </a:r>
            <a:endParaRPr lang="en-US" sz="1100" dirty="0">
              <a:solidFill>
                <a:schemeClr val="accent1">
                  <a:lumMod val="75000"/>
                </a:schemeClr>
              </a:solidFill>
            </a:endParaRPr>
          </a:p>
        </p:txBody>
      </p:sp>
      <p:pic>
        <p:nvPicPr>
          <p:cNvPr id="7" name="Picture 4" descr="data center fire pic 3 11-17-09"/>
          <p:cNvPicPr>
            <a:picLocks noChangeAspect="1" noChangeArrowheads="1"/>
          </p:cNvPicPr>
          <p:nvPr/>
        </p:nvPicPr>
        <p:blipFill>
          <a:blip r:embed="rId3" cstate="print"/>
          <a:srcRect/>
          <a:stretch>
            <a:fillRect/>
          </a:stretch>
        </p:blipFill>
        <p:spPr bwMode="auto">
          <a:xfrm>
            <a:off x="6248400" y="3124200"/>
            <a:ext cx="2435225" cy="1826761"/>
          </a:xfrm>
          <a:prstGeom prst="rect">
            <a:avLst/>
          </a:prstGeom>
          <a:noFill/>
          <a:ln w="9525">
            <a:noFill/>
            <a:miter lim="800000"/>
            <a:headEnd/>
            <a:tailEnd/>
          </a:ln>
        </p:spPr>
      </p:pic>
      <p:sp>
        <p:nvSpPr>
          <p:cNvPr id="8" name="Rectangle 7"/>
          <p:cNvSpPr/>
          <p:nvPr/>
        </p:nvSpPr>
        <p:spPr>
          <a:xfrm>
            <a:off x="6172200" y="2209800"/>
            <a:ext cx="2514600" cy="838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1">
                    <a:lumMod val="75000"/>
                  </a:schemeClr>
                </a:solidFill>
              </a:rPr>
              <a:t>Program services were unavailable for nearly 24 hours</a:t>
            </a:r>
            <a:endParaRPr lang="en-US" sz="1100" dirty="0">
              <a:solidFill>
                <a:schemeClr val="accent1">
                  <a:lumMod val="75000"/>
                </a:schemeClr>
              </a:solidFill>
            </a:endParaRPr>
          </a:p>
        </p:txBody>
      </p:sp>
      <p:pic>
        <p:nvPicPr>
          <p:cNvPr id="9" name="Picture 5" descr="data center generator in MN"/>
          <p:cNvPicPr>
            <a:picLocks noChangeAspect="1" noChangeArrowheads="1"/>
          </p:cNvPicPr>
          <p:nvPr/>
        </p:nvPicPr>
        <p:blipFill>
          <a:blip r:embed="rId4" cstate="print"/>
          <a:srcRect/>
          <a:stretch>
            <a:fillRect/>
          </a:stretch>
        </p:blipFill>
        <p:spPr bwMode="auto">
          <a:xfrm>
            <a:off x="3446774" y="1905000"/>
            <a:ext cx="2250452" cy="1687512"/>
          </a:xfrm>
          <a:prstGeom prst="rect">
            <a:avLst/>
          </a:prstGeom>
          <a:noFill/>
          <a:ln w="9525">
            <a:noFill/>
            <a:miter lim="800000"/>
            <a:headEnd/>
            <a:tailEnd/>
          </a:ln>
        </p:spPr>
      </p:pic>
      <p:sp>
        <p:nvSpPr>
          <p:cNvPr id="10" name="Rectangle 9"/>
          <p:cNvSpPr/>
          <p:nvPr/>
        </p:nvSpPr>
        <p:spPr>
          <a:xfrm>
            <a:off x="3429000" y="3657600"/>
            <a:ext cx="2324100" cy="7445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accent1">
                    <a:lumMod val="75000"/>
                  </a:schemeClr>
                </a:solidFill>
              </a:rPr>
              <a:t>Antiquated (1960’s) generator</a:t>
            </a:r>
            <a:endParaRPr lang="en-US" sz="1100" dirty="0">
              <a:solidFill>
                <a:schemeClr val="accent1">
                  <a:lumMod val="75000"/>
                </a:schemeClr>
              </a:solidFill>
            </a:endParaRPr>
          </a:p>
        </p:txBody>
      </p:sp>
      <p:pic>
        <p:nvPicPr>
          <p:cNvPr id="11" name="Picture 5" descr="data center water detection"/>
          <p:cNvPicPr>
            <a:picLocks noChangeAspect="1" noChangeArrowheads="1"/>
          </p:cNvPicPr>
          <p:nvPr/>
        </p:nvPicPr>
        <p:blipFill>
          <a:blip r:embed="rId5" cstate="print"/>
          <a:srcRect/>
          <a:stretch>
            <a:fillRect/>
          </a:stretch>
        </p:blipFill>
        <p:spPr bwMode="auto">
          <a:xfrm>
            <a:off x="2819400" y="4724400"/>
            <a:ext cx="2225704" cy="1668462"/>
          </a:xfrm>
          <a:prstGeom prst="rect">
            <a:avLst/>
          </a:prstGeom>
          <a:noFill/>
          <a:ln w="9525">
            <a:noFill/>
            <a:miter lim="800000"/>
            <a:headEnd/>
            <a:tailEnd/>
          </a:ln>
        </p:spPr>
      </p:pic>
      <p:sp>
        <p:nvSpPr>
          <p:cNvPr id="12" name="Rectangle 11"/>
          <p:cNvSpPr/>
          <p:nvPr/>
        </p:nvSpPr>
        <p:spPr>
          <a:xfrm>
            <a:off x="5105400" y="5638800"/>
            <a:ext cx="3279775" cy="685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1">
                    <a:lumMod val="75000"/>
                  </a:schemeClr>
                </a:solidFill>
              </a:rPr>
              <a:t>This water detection system has not functioned for a decade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dissolve">
                                      <p:cBhvr>
                                        <p:cTn id="10" dur="500"/>
                                        <p:tgtEl>
                                          <p:spTgt spid="13316"/>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par>
                          <p:cTn id="25" fill="hold">
                            <p:stCondLst>
                              <p:cond delay="1500"/>
                            </p:stCondLst>
                            <p:childTnLst>
                              <p:par>
                                <p:cTn id="26" presetID="9"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279075"/>
          </a:xfrm>
        </p:spPr>
        <p:txBody>
          <a:bodyPr/>
          <a:lstStyle/>
          <a:p>
            <a:r>
              <a:rPr lang="en-US" dirty="0" smtClean="0"/>
              <a:t>Introduction</a:t>
            </a:r>
          </a:p>
          <a:p>
            <a:r>
              <a:rPr lang="en-US" dirty="0" smtClean="0"/>
              <a:t>Agency Overview</a:t>
            </a:r>
          </a:p>
          <a:p>
            <a:r>
              <a:rPr lang="en-US" dirty="0" smtClean="0"/>
              <a:t>Governance and Oversight</a:t>
            </a:r>
          </a:p>
          <a:p>
            <a:pPr marL="742950" lvl="2" indent="-342900">
              <a:buFont typeface="Wingdings" pitchFamily="2" charset="2"/>
              <a:buChar char="§"/>
            </a:pPr>
            <a:r>
              <a:rPr lang="en-US" dirty="0" smtClean="0"/>
              <a:t>Security</a:t>
            </a:r>
          </a:p>
          <a:p>
            <a:r>
              <a:rPr lang="en-US" dirty="0" smtClean="0"/>
              <a:t>Technology Services</a:t>
            </a:r>
          </a:p>
          <a:p>
            <a:pPr lvl="1">
              <a:buFont typeface="Wingdings" pitchFamily="2" charset="2"/>
              <a:buChar char="§"/>
            </a:pPr>
            <a:r>
              <a:rPr lang="en-US" sz="2000" dirty="0" smtClean="0"/>
              <a:t>Data Center Co-location</a:t>
            </a:r>
          </a:p>
          <a:p>
            <a:pPr lvl="1">
              <a:buFont typeface="Wingdings" pitchFamily="2" charset="2"/>
              <a:buChar char="§"/>
            </a:pPr>
            <a:r>
              <a:rPr lang="en-US" sz="2000" dirty="0" smtClean="0"/>
              <a:t>Enterprise Utility Communications and Collaboration</a:t>
            </a:r>
          </a:p>
          <a:p>
            <a:r>
              <a:rPr lang="en-US" dirty="0" smtClean="0"/>
              <a:t>Closing Comments and Questions</a:t>
            </a:r>
            <a:endParaRPr lang="en-US" dirty="0"/>
          </a:p>
        </p:txBody>
      </p:sp>
      <p:sp>
        <p:nvSpPr>
          <p:cNvPr id="3" name="Text Placeholder 2"/>
          <p:cNvSpPr>
            <a:spLocks noGrp="1"/>
          </p:cNvSpPr>
          <p:nvPr>
            <p:ph type="body" sz="quarter" idx="10"/>
          </p:nvPr>
        </p:nvSpPr>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800"/>
              </a:spcBef>
            </a:pPr>
            <a:r>
              <a:rPr lang="en-US" dirty="0" smtClean="0"/>
              <a:t>Agencies locate their data center servers, network, and storage equipment alongside other agencies in a shared facility </a:t>
            </a:r>
          </a:p>
          <a:p>
            <a:pPr>
              <a:spcBef>
                <a:spcPts val="1800"/>
              </a:spcBef>
            </a:pPr>
            <a:r>
              <a:rPr lang="en-US" dirty="0" smtClean="0"/>
              <a:t>Facility’s building, power, and network bandwidth is provided</a:t>
            </a:r>
          </a:p>
          <a:p>
            <a:pPr>
              <a:spcBef>
                <a:spcPts val="1800"/>
              </a:spcBef>
            </a:pPr>
            <a:r>
              <a:rPr lang="en-US" dirty="0" smtClean="0"/>
              <a:t>Co-location / facility is managed by OET</a:t>
            </a:r>
          </a:p>
          <a:p>
            <a:pPr>
              <a:spcBef>
                <a:spcPts val="1800"/>
              </a:spcBef>
            </a:pPr>
            <a:r>
              <a:rPr lang="en-US" dirty="0" smtClean="0"/>
              <a:t>Agencies manage their own equipment/systems or hire those services from OET</a:t>
            </a:r>
            <a:endParaRPr lang="en-US" dirty="0"/>
          </a:p>
        </p:txBody>
      </p:sp>
      <p:sp>
        <p:nvSpPr>
          <p:cNvPr id="3" name="Text Placeholder 2"/>
          <p:cNvSpPr>
            <a:spLocks noGrp="1"/>
          </p:cNvSpPr>
          <p:nvPr>
            <p:ph type="body" sz="quarter" idx="10"/>
          </p:nvPr>
        </p:nvSpPr>
        <p:spPr/>
        <p:txBody>
          <a:bodyPr/>
          <a:lstStyle/>
          <a:p>
            <a:r>
              <a:rPr lang="en-US" dirty="0" smtClean="0"/>
              <a:t>What is Co-location?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 Diagonal Corner Rectangle 93"/>
          <p:cNvSpPr/>
          <p:nvPr/>
        </p:nvSpPr>
        <p:spPr>
          <a:xfrm>
            <a:off x="3124200" y="2074783"/>
            <a:ext cx="2895600" cy="228600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5" name="Rectangle 94"/>
          <p:cNvSpPr/>
          <p:nvPr/>
        </p:nvSpPr>
        <p:spPr>
          <a:xfrm>
            <a:off x="4724400" y="2379583"/>
            <a:ext cx="11430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EDC 1</a:t>
            </a:r>
          </a:p>
        </p:txBody>
      </p:sp>
      <p:sp>
        <p:nvSpPr>
          <p:cNvPr id="96" name="Rectangle 95"/>
          <p:cNvSpPr/>
          <p:nvPr/>
        </p:nvSpPr>
        <p:spPr>
          <a:xfrm>
            <a:off x="4724400" y="2912983"/>
            <a:ext cx="1143000" cy="457200"/>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EDC 2</a:t>
            </a:r>
            <a:endParaRPr lang="en-US" dirty="0"/>
          </a:p>
        </p:txBody>
      </p:sp>
      <p:sp>
        <p:nvSpPr>
          <p:cNvPr id="97" name="Rectangle 96"/>
          <p:cNvSpPr/>
          <p:nvPr/>
        </p:nvSpPr>
        <p:spPr>
          <a:xfrm>
            <a:off x="4724400" y="3446383"/>
            <a:ext cx="1143000" cy="457200"/>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EDC 3</a:t>
            </a:r>
            <a:endParaRPr lang="en-US" dirty="0"/>
          </a:p>
        </p:txBody>
      </p:sp>
      <p:sp>
        <p:nvSpPr>
          <p:cNvPr id="99" name="TextBox 98"/>
          <p:cNvSpPr txBox="1"/>
          <p:nvPr/>
        </p:nvSpPr>
        <p:spPr>
          <a:xfrm rot="5400000">
            <a:off x="5157282" y="3089702"/>
            <a:ext cx="2185214" cy="307777"/>
          </a:xfrm>
          <a:prstGeom prst="rect">
            <a:avLst/>
          </a:prstGeom>
          <a:noFill/>
        </p:spPr>
        <p:txBody>
          <a:bodyPr wrap="none" rtlCol="0">
            <a:spAutoFit/>
          </a:bodyPr>
          <a:lstStyle/>
          <a:p>
            <a:r>
              <a:rPr lang="en-US" sz="1400" dirty="0" smtClean="0"/>
              <a:t>Upgraded State Facilities</a:t>
            </a:r>
            <a:endParaRPr lang="en-US" sz="1400" dirty="0"/>
          </a:p>
        </p:txBody>
      </p:sp>
      <p:sp>
        <p:nvSpPr>
          <p:cNvPr id="100" name="TextBox 99"/>
          <p:cNvSpPr txBox="1"/>
          <p:nvPr/>
        </p:nvSpPr>
        <p:spPr>
          <a:xfrm rot="16200000">
            <a:off x="2197691" y="3153691"/>
            <a:ext cx="1551194" cy="307777"/>
          </a:xfrm>
          <a:prstGeom prst="rect">
            <a:avLst/>
          </a:prstGeom>
          <a:noFill/>
        </p:spPr>
        <p:txBody>
          <a:bodyPr wrap="none" rtlCol="0">
            <a:spAutoFit/>
          </a:bodyPr>
          <a:lstStyle/>
          <a:p>
            <a:r>
              <a:rPr lang="en-US" sz="1400" dirty="0" smtClean="0"/>
              <a:t>Third-party Facility</a:t>
            </a:r>
            <a:endParaRPr lang="en-US" sz="1400" dirty="0"/>
          </a:p>
        </p:txBody>
      </p:sp>
      <p:sp>
        <p:nvSpPr>
          <p:cNvPr id="101" name="Rectangle 100"/>
          <p:cNvSpPr/>
          <p:nvPr/>
        </p:nvSpPr>
        <p:spPr>
          <a:xfrm>
            <a:off x="3200400" y="2379583"/>
            <a:ext cx="1143000"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EDC 4</a:t>
            </a:r>
            <a:endParaRPr lang="en-US" dirty="0"/>
          </a:p>
        </p:txBody>
      </p:sp>
      <p:sp>
        <p:nvSpPr>
          <p:cNvPr id="104" name="Text Placeholder 2"/>
          <p:cNvSpPr txBox="1">
            <a:spLocks/>
          </p:cNvSpPr>
          <p:nvPr/>
        </p:nvSpPr>
        <p:spPr>
          <a:xfrm>
            <a:off x="457200" y="914400"/>
            <a:ext cx="8258175" cy="603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50000"/>
                  </a:schemeClr>
                </a:solidFill>
                <a:effectLst/>
                <a:uLnTx/>
                <a:uFillTx/>
                <a:latin typeface="+mn-lt"/>
                <a:ea typeface="+mn-ea"/>
                <a:cs typeface="+mn-cs"/>
              </a:rPr>
              <a:t>The Data Center Co-Location Plan</a:t>
            </a:r>
          </a:p>
        </p:txBody>
      </p:sp>
      <p:grpSp>
        <p:nvGrpSpPr>
          <p:cNvPr id="2" name="Group 121"/>
          <p:cNvGrpSpPr/>
          <p:nvPr/>
        </p:nvGrpSpPr>
        <p:grpSpPr>
          <a:xfrm>
            <a:off x="6400800" y="1769983"/>
            <a:ext cx="2438400" cy="2133600"/>
            <a:chOff x="6400800" y="1524000"/>
            <a:chExt cx="2438400" cy="2133600"/>
          </a:xfrm>
        </p:grpSpPr>
        <p:sp>
          <p:nvSpPr>
            <p:cNvPr id="53" name="Rectangle 52"/>
            <p:cNvSpPr/>
            <p:nvPr/>
          </p:nvSpPr>
          <p:spPr>
            <a:xfrm>
              <a:off x="7391400" y="2209800"/>
              <a:ext cx="1371600" cy="14478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entagon 55"/>
            <p:cNvSpPr/>
            <p:nvPr/>
          </p:nvSpPr>
          <p:spPr>
            <a:xfrm rot="10800000">
              <a:off x="6477000" y="2209800"/>
              <a:ext cx="838200" cy="1447800"/>
            </a:xfrm>
            <a:prstGeom prst="homePlate">
              <a:avLst>
                <a:gd name="adj" fmla="val 50000"/>
              </a:avLst>
            </a:prstGeom>
            <a:solidFill>
              <a:schemeClr val="tx1">
                <a:lumMod val="75000"/>
              </a:schemeClr>
            </a:solidFill>
          </p:spPr>
          <p:style>
            <a:lnRef idx="3">
              <a:schemeClr val="lt1"/>
            </a:lnRef>
            <a:fillRef idx="1">
              <a:schemeClr val="accent3"/>
            </a:fillRef>
            <a:effectRef idx="1">
              <a:schemeClr val="accent3"/>
            </a:effectRef>
            <a:fontRef idx="minor">
              <a:schemeClr val="lt1"/>
            </a:fontRef>
          </p:style>
          <p:txBody>
            <a:bodyPr vert="vert270" rtlCol="0" anchor="ctr"/>
            <a:lstStyle/>
            <a:p>
              <a:pPr algn="ctr"/>
              <a:r>
                <a:rPr lang="en-US" sz="1400" dirty="0" smtClean="0"/>
                <a:t>Over next 3-5 years</a:t>
              </a:r>
              <a:endParaRPr lang="en-US" sz="1400" dirty="0"/>
            </a:p>
          </p:txBody>
        </p:sp>
        <p:sp>
          <p:nvSpPr>
            <p:cNvPr id="62" name="Oval 61"/>
            <p:cNvSpPr/>
            <p:nvPr/>
          </p:nvSpPr>
          <p:spPr>
            <a:xfrm>
              <a:off x="7620000" y="27736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620000" y="3230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153400" y="33070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924800" y="3002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543800" y="2468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001000" y="3307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96200" y="2545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382000" y="26212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924800" y="2773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7696200" y="3459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620000" y="3002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153400" y="3154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305800" y="3078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8458200" y="2926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8564881" y="31546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610600" y="2468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7" name="Oval 86"/>
            <p:cNvSpPr/>
            <p:nvPr/>
          </p:nvSpPr>
          <p:spPr>
            <a:xfrm>
              <a:off x="8382000" y="2392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flipH="1">
              <a:off x="7848600" y="2316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flipH="1">
              <a:off x="7696200" y="2316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153400" y="28498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458200" y="3307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001000" y="2621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flipH="1">
              <a:off x="8001000" y="2468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6400800" y="1524000"/>
              <a:ext cx="2438400" cy="584775"/>
            </a:xfrm>
            <a:prstGeom prst="rect">
              <a:avLst/>
            </a:prstGeom>
            <a:noFill/>
          </p:spPr>
          <p:txBody>
            <a:bodyPr wrap="square" rtlCol="0">
              <a:spAutoFit/>
            </a:bodyPr>
            <a:lstStyle/>
            <a:p>
              <a:pPr algn="ctr"/>
              <a:r>
                <a:rPr lang="en-US" sz="1600" b="1" dirty="0" smtClean="0"/>
                <a:t>Priority Systems </a:t>
              </a:r>
            </a:p>
            <a:p>
              <a:pPr algn="ctr"/>
              <a:r>
                <a:rPr lang="en-US" sz="1600" b="1" dirty="0" smtClean="0"/>
                <a:t>3 &amp; 4 (65%)</a:t>
              </a:r>
              <a:endParaRPr lang="en-US" sz="1600" b="1" dirty="0"/>
            </a:p>
          </p:txBody>
        </p:sp>
      </p:grpSp>
      <p:grpSp>
        <p:nvGrpSpPr>
          <p:cNvPr id="3" name="Group 120"/>
          <p:cNvGrpSpPr/>
          <p:nvPr/>
        </p:nvGrpSpPr>
        <p:grpSpPr>
          <a:xfrm>
            <a:off x="381000" y="1922383"/>
            <a:ext cx="2362200" cy="2133600"/>
            <a:chOff x="381000" y="1676400"/>
            <a:chExt cx="2362200" cy="2133600"/>
          </a:xfrm>
        </p:grpSpPr>
        <p:sp>
          <p:nvSpPr>
            <p:cNvPr id="55" name="Rectangle 54"/>
            <p:cNvSpPr/>
            <p:nvPr/>
          </p:nvSpPr>
          <p:spPr>
            <a:xfrm>
              <a:off x="457200" y="2362200"/>
              <a:ext cx="1371600" cy="14478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flipH="1">
              <a:off x="990600" y="30022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219200" y="3230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9600" y="3383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990600" y="3535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33400" y="3078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371600" y="36880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143000" y="2773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295400" y="2926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219200" y="3459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H="1">
              <a:off x="762000" y="2621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flipH="1">
              <a:off x="1066800" y="2468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flipH="1">
              <a:off x="1371600" y="2545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8" name="Oval 87"/>
            <p:cNvSpPr/>
            <p:nvPr/>
          </p:nvSpPr>
          <p:spPr>
            <a:xfrm>
              <a:off x="838200" y="3002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64978" y="3581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p:cNvSpPr/>
            <p:nvPr/>
          </p:nvSpPr>
          <p:spPr>
            <a:xfrm>
              <a:off x="1905000" y="2362200"/>
              <a:ext cx="838200" cy="1447800"/>
            </a:xfrm>
            <a:prstGeom prst="homePlate">
              <a:avLst>
                <a:gd name="adj" fmla="val 51732"/>
              </a:avLst>
            </a:prstGeom>
            <a:solidFill>
              <a:schemeClr val="tx1">
                <a:lumMod val="75000"/>
              </a:schemeClr>
            </a:solidFill>
          </p:spPr>
          <p:style>
            <a:lnRef idx="3">
              <a:schemeClr val="lt1"/>
            </a:lnRef>
            <a:fillRef idx="1">
              <a:schemeClr val="accent3"/>
            </a:fillRef>
            <a:effectRef idx="1">
              <a:schemeClr val="accent3"/>
            </a:effectRef>
            <a:fontRef idx="minor">
              <a:schemeClr val="lt1"/>
            </a:fontRef>
          </p:style>
          <p:txBody>
            <a:bodyPr vert="vert270" rtlCol="0" anchor="ctr"/>
            <a:lstStyle/>
            <a:p>
              <a:pPr algn="ctr"/>
              <a:r>
                <a:rPr lang="en-US" sz="1400" dirty="0" smtClean="0"/>
                <a:t>Over next two years</a:t>
              </a:r>
              <a:endParaRPr lang="en-US" sz="1400" dirty="0"/>
            </a:p>
          </p:txBody>
        </p:sp>
        <p:sp>
          <p:nvSpPr>
            <p:cNvPr id="107" name="TextBox 106"/>
            <p:cNvSpPr txBox="1"/>
            <p:nvPr/>
          </p:nvSpPr>
          <p:spPr>
            <a:xfrm>
              <a:off x="381000" y="1676400"/>
              <a:ext cx="2209800" cy="584775"/>
            </a:xfrm>
            <a:prstGeom prst="rect">
              <a:avLst/>
            </a:prstGeom>
            <a:noFill/>
          </p:spPr>
          <p:txBody>
            <a:bodyPr wrap="square" rtlCol="0">
              <a:spAutoFit/>
            </a:bodyPr>
            <a:lstStyle/>
            <a:p>
              <a:pPr algn="ctr"/>
              <a:r>
                <a:rPr lang="en-US" sz="1600" b="1" dirty="0" smtClean="0"/>
                <a:t>Priority Systems </a:t>
              </a:r>
            </a:p>
            <a:p>
              <a:pPr algn="ctr"/>
              <a:r>
                <a:rPr lang="en-US" sz="1600" b="1" dirty="0" smtClean="0"/>
                <a:t>1 &amp; 2 (35%)</a:t>
              </a:r>
              <a:endParaRPr lang="en-US" sz="1600" b="1" dirty="0"/>
            </a:p>
          </p:txBody>
        </p:sp>
      </p:grpSp>
      <p:cxnSp>
        <p:nvCxnSpPr>
          <p:cNvPr id="63" name="Straight Arrow Connector 62"/>
          <p:cNvCxnSpPr>
            <a:stCxn id="97" idx="1"/>
          </p:cNvCxnSpPr>
          <p:nvPr/>
        </p:nvCxnSpPr>
        <p:spPr>
          <a:xfrm rot="10800000">
            <a:off x="3657600" y="2836783"/>
            <a:ext cx="1066800" cy="838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6" idx="1"/>
          </p:cNvCxnSpPr>
          <p:nvPr/>
        </p:nvCxnSpPr>
        <p:spPr>
          <a:xfrm rot="10800000">
            <a:off x="3886200" y="2836783"/>
            <a:ext cx="8382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95" idx="1"/>
            <a:endCxn id="101" idx="3"/>
          </p:cNvCxnSpPr>
          <p:nvPr/>
        </p:nvCxnSpPr>
        <p:spPr>
          <a:xfrm rot="10800000">
            <a:off x="4343400" y="2608183"/>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3581023" y="2989183"/>
            <a:ext cx="990977" cy="261610"/>
          </a:xfrm>
          <a:prstGeom prst="rect">
            <a:avLst/>
          </a:prstGeom>
          <a:noFill/>
        </p:spPr>
        <p:txBody>
          <a:bodyPr wrap="none" rtlCol="0">
            <a:spAutoFit/>
          </a:bodyPr>
          <a:lstStyle/>
          <a:p>
            <a:r>
              <a:rPr lang="en-US" sz="1100" dirty="0" smtClean="0"/>
              <a:t>Priority 1 &amp; 2</a:t>
            </a:r>
            <a:endParaRPr lang="en-US" sz="1100" dirty="0"/>
          </a:p>
        </p:txBody>
      </p:sp>
      <p:sp>
        <p:nvSpPr>
          <p:cNvPr id="57" name="TextBox 56"/>
          <p:cNvSpPr txBox="1"/>
          <p:nvPr/>
        </p:nvSpPr>
        <p:spPr>
          <a:xfrm>
            <a:off x="838200" y="4589383"/>
            <a:ext cx="3581400" cy="135421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b="1" dirty="0" smtClean="0">
                <a:solidFill>
                  <a:schemeClr val="accent5">
                    <a:lumMod val="75000"/>
                  </a:schemeClr>
                </a:solidFill>
              </a:rPr>
              <a:t>Tier III</a:t>
            </a:r>
          </a:p>
          <a:p>
            <a:pPr>
              <a:spcAft>
                <a:spcPts val="1200"/>
              </a:spcAft>
            </a:pPr>
            <a:r>
              <a:rPr lang="en-US" sz="1400" dirty="0" smtClean="0">
                <a:solidFill>
                  <a:schemeClr val="accent5">
                    <a:lumMod val="75000"/>
                  </a:schemeClr>
                </a:solidFill>
              </a:rPr>
              <a:t>Priority 1: Recovery time of 24 hours or less; impacts the public’s safety</a:t>
            </a:r>
          </a:p>
          <a:p>
            <a:pPr>
              <a:spcAft>
                <a:spcPts val="1200"/>
              </a:spcAft>
            </a:pPr>
            <a:r>
              <a:rPr lang="en-US" sz="1400" dirty="0" smtClean="0">
                <a:solidFill>
                  <a:schemeClr val="accent5">
                    <a:lumMod val="75000"/>
                  </a:schemeClr>
                </a:solidFill>
              </a:rPr>
              <a:t>Priority 2: Recovery time 24 hours -5 days; impacts the public’s safety, health or trust</a:t>
            </a:r>
            <a:endParaRPr lang="en-US" sz="1100" dirty="0">
              <a:solidFill>
                <a:schemeClr val="accent5">
                  <a:lumMod val="75000"/>
                </a:schemeClr>
              </a:solidFill>
            </a:endParaRPr>
          </a:p>
        </p:txBody>
      </p:sp>
      <p:sp>
        <p:nvSpPr>
          <p:cNvPr id="98" name="TextBox 97"/>
          <p:cNvSpPr txBox="1"/>
          <p:nvPr/>
        </p:nvSpPr>
        <p:spPr>
          <a:xfrm>
            <a:off x="4724400" y="4589383"/>
            <a:ext cx="3657600" cy="135421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600" b="1" dirty="0" smtClean="0">
                <a:solidFill>
                  <a:schemeClr val="accent3">
                    <a:lumMod val="75000"/>
                  </a:schemeClr>
                </a:solidFill>
              </a:rPr>
              <a:t>Tier II</a:t>
            </a:r>
          </a:p>
          <a:p>
            <a:pPr>
              <a:spcAft>
                <a:spcPts val="1200"/>
              </a:spcAft>
            </a:pPr>
            <a:r>
              <a:rPr lang="en-US" sz="1400" dirty="0" smtClean="0">
                <a:solidFill>
                  <a:schemeClr val="accent3">
                    <a:lumMod val="75000"/>
                  </a:schemeClr>
                </a:solidFill>
              </a:rPr>
              <a:t>Priority 3: Recovery time 6 - 30 days; impacts key business delivery</a:t>
            </a:r>
          </a:p>
          <a:p>
            <a:pPr>
              <a:spcAft>
                <a:spcPts val="1200"/>
              </a:spcAft>
            </a:pPr>
            <a:r>
              <a:rPr lang="en-US" sz="1400" dirty="0" smtClean="0">
                <a:solidFill>
                  <a:schemeClr val="accent3">
                    <a:lumMod val="75000"/>
                  </a:schemeClr>
                </a:solidFill>
              </a:rPr>
              <a:t>Priority 4: Recovery time 30+ days and any business delivery</a:t>
            </a:r>
            <a:endParaRPr lang="en-US" sz="1050"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wipe(down)">
                                      <p:cBhvr>
                                        <p:cTn id="41" dur="500"/>
                                        <p:tgtEl>
                                          <p:spTgt spid="109"/>
                                        </p:tgtEl>
                                      </p:cBhvr>
                                    </p:animEffect>
                                  </p:childTnLst>
                                </p:cTn>
                              </p:par>
                              <p:par>
                                <p:cTn id="42" presetID="22" presetClass="entr" presetSubtype="4" fill="hold" nodeType="with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wipe(down)">
                                      <p:cBhvr>
                                        <p:cTn id="44" dur="500"/>
                                        <p:tgtEl>
                                          <p:spTgt spid="10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down)">
                                      <p:cBhvr>
                                        <p:cTn id="47" dur="500"/>
                                        <p:tgtEl>
                                          <p:spTgt spid="110"/>
                                        </p:tgtEl>
                                      </p:cBhvr>
                                    </p:animEffect>
                                  </p:childTnLst>
                                </p:cTn>
                              </p:par>
                              <p:par>
                                <p:cTn id="48" presetID="22" presetClass="entr" presetSubtype="4"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wipe(down)">
                                      <p:cBhvr>
                                        <p:cTn id="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9" grpId="0"/>
      <p:bldP spid="100" grpId="0"/>
      <p:bldP spid="101" grpId="0" animBg="1"/>
      <p:bldP spid="110" grpId="0"/>
      <p:bldP spid="57" grpId="0"/>
      <p:bldP spid="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 Diagonal Corner Rectangle 93"/>
          <p:cNvSpPr/>
          <p:nvPr/>
        </p:nvSpPr>
        <p:spPr>
          <a:xfrm>
            <a:off x="2664022" y="3429000"/>
            <a:ext cx="2895600" cy="228600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5" name="Rectangle 94"/>
          <p:cNvSpPr/>
          <p:nvPr/>
        </p:nvSpPr>
        <p:spPr>
          <a:xfrm>
            <a:off x="4264223" y="4038600"/>
            <a:ext cx="11430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EDC 1</a:t>
            </a:r>
          </a:p>
        </p:txBody>
      </p:sp>
      <p:sp>
        <p:nvSpPr>
          <p:cNvPr id="96" name="Rectangle 95"/>
          <p:cNvSpPr/>
          <p:nvPr/>
        </p:nvSpPr>
        <p:spPr>
          <a:xfrm>
            <a:off x="4264223" y="4572000"/>
            <a:ext cx="1143000" cy="457200"/>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EDC 2</a:t>
            </a:r>
            <a:endParaRPr lang="en-US" dirty="0"/>
          </a:p>
        </p:txBody>
      </p:sp>
      <p:sp>
        <p:nvSpPr>
          <p:cNvPr id="97" name="Rectangle 96"/>
          <p:cNvSpPr/>
          <p:nvPr/>
        </p:nvSpPr>
        <p:spPr>
          <a:xfrm>
            <a:off x="4264223" y="5105400"/>
            <a:ext cx="1143000" cy="457200"/>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EDC 3</a:t>
            </a:r>
            <a:endParaRPr lang="en-US" dirty="0"/>
          </a:p>
        </p:txBody>
      </p:sp>
      <p:sp>
        <p:nvSpPr>
          <p:cNvPr id="99" name="TextBox 98"/>
          <p:cNvSpPr txBox="1"/>
          <p:nvPr/>
        </p:nvSpPr>
        <p:spPr>
          <a:xfrm rot="5400000">
            <a:off x="4697104" y="4367719"/>
            <a:ext cx="2185214" cy="307777"/>
          </a:xfrm>
          <a:prstGeom prst="rect">
            <a:avLst/>
          </a:prstGeom>
          <a:noFill/>
        </p:spPr>
        <p:txBody>
          <a:bodyPr wrap="none" rtlCol="0">
            <a:spAutoFit/>
          </a:bodyPr>
          <a:lstStyle/>
          <a:p>
            <a:r>
              <a:rPr lang="en-US" sz="1400" dirty="0" smtClean="0"/>
              <a:t>Upgraded State Facilities</a:t>
            </a:r>
            <a:endParaRPr lang="en-US" sz="1400" dirty="0"/>
          </a:p>
        </p:txBody>
      </p:sp>
      <p:sp>
        <p:nvSpPr>
          <p:cNvPr id="100" name="TextBox 99"/>
          <p:cNvSpPr txBox="1"/>
          <p:nvPr/>
        </p:nvSpPr>
        <p:spPr>
          <a:xfrm rot="16200000">
            <a:off x="1737514" y="4507909"/>
            <a:ext cx="1551194" cy="307777"/>
          </a:xfrm>
          <a:prstGeom prst="rect">
            <a:avLst/>
          </a:prstGeom>
          <a:noFill/>
        </p:spPr>
        <p:txBody>
          <a:bodyPr wrap="none" rtlCol="0">
            <a:spAutoFit/>
          </a:bodyPr>
          <a:lstStyle/>
          <a:p>
            <a:r>
              <a:rPr lang="en-US" sz="1400" dirty="0" smtClean="0"/>
              <a:t>Third-party Facility</a:t>
            </a:r>
            <a:endParaRPr lang="en-US" sz="1400" dirty="0"/>
          </a:p>
        </p:txBody>
      </p:sp>
      <p:sp>
        <p:nvSpPr>
          <p:cNvPr id="101" name="Rectangle 100"/>
          <p:cNvSpPr/>
          <p:nvPr/>
        </p:nvSpPr>
        <p:spPr>
          <a:xfrm>
            <a:off x="2740223" y="4038600"/>
            <a:ext cx="1143000"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EDC 4</a:t>
            </a:r>
            <a:endParaRPr lang="en-US" dirty="0"/>
          </a:p>
        </p:txBody>
      </p:sp>
      <p:sp>
        <p:nvSpPr>
          <p:cNvPr id="104" name="Text Placeholder 2"/>
          <p:cNvSpPr txBox="1">
            <a:spLocks/>
          </p:cNvSpPr>
          <p:nvPr/>
        </p:nvSpPr>
        <p:spPr>
          <a:xfrm>
            <a:off x="457200" y="914400"/>
            <a:ext cx="8258175" cy="603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chemeClr val="bg2">
                    <a:lumMod val="50000"/>
                  </a:schemeClr>
                </a:solidFill>
                <a:effectLst/>
                <a:uLnTx/>
                <a:uFillTx/>
                <a:latin typeface="+mn-lt"/>
                <a:ea typeface="+mn-ea"/>
                <a:cs typeface="+mn-cs"/>
              </a:rPr>
              <a:t>Current Project Status</a:t>
            </a:r>
          </a:p>
        </p:txBody>
      </p:sp>
      <p:sp>
        <p:nvSpPr>
          <p:cNvPr id="108" name="TextBox 107"/>
          <p:cNvSpPr txBox="1"/>
          <p:nvPr/>
        </p:nvSpPr>
        <p:spPr>
          <a:xfrm>
            <a:off x="6248400" y="1219200"/>
            <a:ext cx="2667000" cy="1261884"/>
          </a:xfrm>
          <a:prstGeom prst="rect">
            <a:avLst/>
          </a:prstGeom>
          <a:noFill/>
        </p:spPr>
        <p:txBody>
          <a:bodyPr wrap="square" rtlCol="0">
            <a:spAutoFit/>
          </a:bodyPr>
          <a:lstStyle/>
          <a:p>
            <a:r>
              <a:rPr lang="en-US" b="1" dirty="0" smtClean="0"/>
              <a:t>Agencies</a:t>
            </a:r>
          </a:p>
          <a:p>
            <a:pPr marL="234950" indent="-234950">
              <a:buFontTx/>
              <a:buChar char="-"/>
            </a:pPr>
            <a:r>
              <a:rPr lang="en-US" sz="1400" dirty="0" smtClean="0"/>
              <a:t>Priority systems identified</a:t>
            </a:r>
          </a:p>
          <a:p>
            <a:pPr marL="234950" indent="-234950">
              <a:buFontTx/>
              <a:buChar char="-"/>
            </a:pPr>
            <a:r>
              <a:rPr lang="en-US" sz="1400" dirty="0" smtClean="0"/>
              <a:t>1</a:t>
            </a:r>
            <a:r>
              <a:rPr lang="en-US" sz="1400" baseline="30000" dirty="0" smtClean="0"/>
              <a:t>st</a:t>
            </a:r>
            <a:r>
              <a:rPr lang="en-US" sz="1400" dirty="0" smtClean="0"/>
              <a:t> iteration of co-location plans</a:t>
            </a:r>
          </a:p>
          <a:p>
            <a:pPr>
              <a:buFontTx/>
              <a:buChar char="-"/>
            </a:pPr>
            <a:endParaRPr lang="en-US" sz="1600" dirty="0"/>
          </a:p>
        </p:txBody>
      </p:sp>
      <p:sp>
        <p:nvSpPr>
          <p:cNvPr id="111" name="TextBox 110"/>
          <p:cNvSpPr txBox="1"/>
          <p:nvPr/>
        </p:nvSpPr>
        <p:spPr>
          <a:xfrm>
            <a:off x="6248400" y="2514600"/>
            <a:ext cx="2895600" cy="800219"/>
          </a:xfrm>
          <a:prstGeom prst="rect">
            <a:avLst/>
          </a:prstGeom>
          <a:noFill/>
        </p:spPr>
        <p:txBody>
          <a:bodyPr wrap="square" rtlCol="0">
            <a:spAutoFit/>
          </a:bodyPr>
          <a:lstStyle/>
          <a:p>
            <a:r>
              <a:rPr lang="en-US" b="1" dirty="0" smtClean="0"/>
              <a:t>Enterprise Planning </a:t>
            </a:r>
            <a:r>
              <a:rPr lang="en-US" sz="1400" b="1" dirty="0" smtClean="0"/>
              <a:t>(OET)</a:t>
            </a:r>
            <a:endParaRPr lang="en-US" b="1" dirty="0" smtClean="0"/>
          </a:p>
          <a:p>
            <a:pPr marL="234950" indent="-234950">
              <a:buFontTx/>
              <a:buChar char="-"/>
            </a:pPr>
            <a:r>
              <a:rPr lang="en-US" sz="1400" dirty="0" smtClean="0"/>
              <a:t>Currently reviewing agency plans</a:t>
            </a:r>
          </a:p>
        </p:txBody>
      </p:sp>
      <p:grpSp>
        <p:nvGrpSpPr>
          <p:cNvPr id="2" name="Group 135"/>
          <p:cNvGrpSpPr/>
          <p:nvPr/>
        </p:nvGrpSpPr>
        <p:grpSpPr>
          <a:xfrm>
            <a:off x="2743200" y="1676400"/>
            <a:ext cx="2819400" cy="1295400"/>
            <a:chOff x="2057400" y="1524000"/>
            <a:chExt cx="2819400" cy="1295400"/>
          </a:xfrm>
        </p:grpSpPr>
        <p:sp>
          <p:nvSpPr>
            <p:cNvPr id="53" name="Rectangle 52"/>
            <p:cNvSpPr/>
            <p:nvPr/>
          </p:nvSpPr>
          <p:spPr>
            <a:xfrm>
              <a:off x="2057400" y="1524000"/>
              <a:ext cx="2819400" cy="12954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819400" y="20878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819400" y="2545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352800" y="26212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24200" y="2316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743200" y="1783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200400" y="2621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1859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581400" y="19354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124200" y="2087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28956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819400" y="2316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52800" y="2468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505200" y="2392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657600" y="2240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764281" y="24688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810000" y="1783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7" name="Oval 86"/>
            <p:cNvSpPr/>
            <p:nvPr/>
          </p:nvSpPr>
          <p:spPr>
            <a:xfrm>
              <a:off x="3581400" y="1706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flipH="1">
              <a:off x="3048000" y="1630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flipH="1">
              <a:off x="2895600" y="1630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352800" y="21640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57600" y="2621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200400" y="1935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flipH="1">
              <a:off x="3200400" y="1783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886200" y="2286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962400" y="205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191000" y="2514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03860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1910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3434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602481" y="23622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49580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191000" y="198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0386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191000" y="182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343400"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602481" y="18288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4958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86000" y="2209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33600" y="2209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86000" y="205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384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697481" y="2057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590800" y="2209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6248400" y="4267200"/>
            <a:ext cx="2895600" cy="584775"/>
          </a:xfrm>
          <a:prstGeom prst="rect">
            <a:avLst/>
          </a:prstGeom>
          <a:noFill/>
        </p:spPr>
        <p:txBody>
          <a:bodyPr wrap="square" rtlCol="0">
            <a:spAutoFit/>
          </a:bodyPr>
          <a:lstStyle/>
          <a:p>
            <a:r>
              <a:rPr lang="en-US" b="1" dirty="0" smtClean="0"/>
              <a:t>EDC1</a:t>
            </a:r>
          </a:p>
          <a:p>
            <a:pPr marL="234950" indent="-234950">
              <a:buFontTx/>
              <a:buChar char="-"/>
            </a:pPr>
            <a:r>
              <a:rPr lang="en-US" sz="1400" dirty="0" smtClean="0"/>
              <a:t>Planning the upgrade</a:t>
            </a:r>
          </a:p>
        </p:txBody>
      </p:sp>
      <p:sp>
        <p:nvSpPr>
          <p:cNvPr id="137" name="TextBox 136"/>
          <p:cNvSpPr txBox="1"/>
          <p:nvPr/>
        </p:nvSpPr>
        <p:spPr>
          <a:xfrm>
            <a:off x="152400" y="3704272"/>
            <a:ext cx="2133600" cy="1261884"/>
          </a:xfrm>
          <a:prstGeom prst="rect">
            <a:avLst/>
          </a:prstGeom>
          <a:noFill/>
        </p:spPr>
        <p:txBody>
          <a:bodyPr wrap="square" rtlCol="0">
            <a:spAutoFit/>
          </a:bodyPr>
          <a:lstStyle/>
          <a:p>
            <a:r>
              <a:rPr lang="en-US" b="1" dirty="0" smtClean="0"/>
              <a:t>EDC4</a:t>
            </a:r>
          </a:p>
          <a:p>
            <a:pPr marL="234950" indent="-234950">
              <a:buFontTx/>
              <a:buChar char="-"/>
            </a:pPr>
            <a:r>
              <a:rPr lang="en-US" sz="1400" dirty="0" smtClean="0"/>
              <a:t>RFP, November 2010</a:t>
            </a:r>
          </a:p>
          <a:p>
            <a:pPr marL="234950" indent="-234950">
              <a:buFontTx/>
              <a:buChar char="-"/>
            </a:pPr>
            <a:r>
              <a:rPr lang="en-US" sz="1400" dirty="0" smtClean="0"/>
              <a:t>Currently evaluating responses</a:t>
            </a:r>
          </a:p>
          <a:p>
            <a:endParaRPr lang="en-US" sz="1600" dirty="0"/>
          </a:p>
        </p:txBody>
      </p:sp>
      <p:sp>
        <p:nvSpPr>
          <p:cNvPr id="138" name="TextBox 137"/>
          <p:cNvSpPr txBox="1"/>
          <p:nvPr/>
        </p:nvSpPr>
        <p:spPr>
          <a:xfrm>
            <a:off x="6324600" y="5615226"/>
            <a:ext cx="2895600" cy="861774"/>
          </a:xfrm>
          <a:prstGeom prst="rect">
            <a:avLst/>
          </a:prstGeom>
          <a:noFill/>
        </p:spPr>
        <p:txBody>
          <a:bodyPr wrap="square" rtlCol="0">
            <a:spAutoFit/>
          </a:bodyPr>
          <a:lstStyle/>
          <a:p>
            <a:r>
              <a:rPr lang="en-US" b="1" dirty="0" smtClean="0"/>
              <a:t>EDC2 &amp; EDC3</a:t>
            </a:r>
          </a:p>
          <a:p>
            <a:pPr marL="234950" indent="-234950">
              <a:buFontTx/>
              <a:buChar char="-"/>
            </a:pPr>
            <a:r>
              <a:rPr lang="en-US" sz="1400" dirty="0" smtClean="0"/>
              <a:t>Awaiting enterprise planning</a:t>
            </a:r>
          </a:p>
          <a:p>
            <a:endParaRPr lang="en-US" sz="1600" dirty="0"/>
          </a:p>
        </p:txBody>
      </p:sp>
      <p:cxnSp>
        <p:nvCxnSpPr>
          <p:cNvPr id="140" name="Straight Connector 139"/>
          <p:cNvCxnSpPr>
            <a:endCxn id="53" idx="3"/>
          </p:cNvCxnSpPr>
          <p:nvPr/>
        </p:nvCxnSpPr>
        <p:spPr>
          <a:xfrm rot="5400000">
            <a:off x="5543550" y="1619250"/>
            <a:ext cx="7239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0800000" flipV="1">
            <a:off x="4953000" y="2743200"/>
            <a:ext cx="1295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endCxn id="95" idx="3"/>
          </p:cNvCxnSpPr>
          <p:nvPr/>
        </p:nvCxnSpPr>
        <p:spPr>
          <a:xfrm rot="10800000">
            <a:off x="5407224" y="4267200"/>
            <a:ext cx="917377"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a:off x="5334000" y="5029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01" idx="1"/>
          </p:cNvCxnSpPr>
          <p:nvPr/>
        </p:nvCxnSpPr>
        <p:spPr>
          <a:xfrm rot="10800000">
            <a:off x="990601" y="3886200"/>
            <a:ext cx="1749623" cy="381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animBg="1"/>
      <p:bldP spid="99" grpId="0"/>
      <p:bldP spid="100" grpId="0"/>
      <p:bldP spid="101" grpId="0" animBg="1"/>
      <p:bldP spid="108" grpId="0"/>
      <p:bldP spid="111" grpId="0"/>
      <p:bldP spid="135"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7"/>
            <a:ext cx="8229600" cy="4525963"/>
          </a:xfrm>
        </p:spPr>
        <p:txBody>
          <a:bodyPr/>
          <a:lstStyle/>
          <a:p>
            <a:pPr>
              <a:spcBef>
                <a:spcPts val="1200"/>
              </a:spcBef>
              <a:buFont typeface="Wingdings" pitchFamily="2" charset="2"/>
              <a:buChar char="ü"/>
            </a:pPr>
            <a:r>
              <a:rPr lang="en-US" sz="2000" b="1" dirty="0" smtClean="0">
                <a:solidFill>
                  <a:schemeClr val="accent1"/>
                </a:solidFill>
              </a:rPr>
              <a:t>Clear  &amp; Consistent DC Strategy</a:t>
            </a:r>
            <a:r>
              <a:rPr lang="en-US" sz="2000" dirty="0" smtClean="0"/>
              <a:t>: </a:t>
            </a:r>
            <a:r>
              <a:rPr lang="en-US" sz="1800" dirty="0" smtClean="0"/>
              <a:t>Significant consolidation of most vital systems, 5-year strategy in place</a:t>
            </a:r>
          </a:p>
          <a:p>
            <a:pPr>
              <a:spcBef>
                <a:spcPts val="1200"/>
              </a:spcBef>
              <a:buFont typeface="Wingdings" pitchFamily="2" charset="2"/>
              <a:buChar char="ü"/>
            </a:pPr>
            <a:r>
              <a:rPr lang="en-US" sz="2000" b="1" dirty="0" smtClean="0">
                <a:solidFill>
                  <a:schemeClr val="accent1"/>
                </a:solidFill>
              </a:rPr>
              <a:t>Addresses Risks: </a:t>
            </a:r>
            <a:r>
              <a:rPr lang="en-US" sz="1800" dirty="0" smtClean="0"/>
              <a:t>Space and move priority given to current data centers most at risk</a:t>
            </a:r>
          </a:p>
          <a:p>
            <a:pPr>
              <a:spcBef>
                <a:spcPts val="1200"/>
              </a:spcBef>
              <a:buFont typeface="Wingdings" pitchFamily="2" charset="2"/>
              <a:buChar char="ü"/>
            </a:pPr>
            <a:r>
              <a:rPr lang="en-US" sz="2000" b="1" dirty="0" smtClean="0">
                <a:solidFill>
                  <a:schemeClr val="accent1"/>
                </a:solidFill>
              </a:rPr>
              <a:t>Minimized Costs: </a:t>
            </a:r>
            <a:r>
              <a:rPr lang="en-US" sz="2000" dirty="0" smtClean="0"/>
              <a:t>Recognize difficult financial times</a:t>
            </a:r>
          </a:p>
          <a:p>
            <a:pPr lvl="1">
              <a:spcBef>
                <a:spcPts val="0"/>
              </a:spcBef>
              <a:buFont typeface="Arial" pitchFamily="34" charset="0"/>
              <a:buChar char="•"/>
            </a:pPr>
            <a:r>
              <a:rPr lang="en-US" sz="1800" dirty="0" smtClean="0"/>
              <a:t>Equipment refresh plans offset move costs</a:t>
            </a:r>
          </a:p>
          <a:p>
            <a:pPr lvl="1">
              <a:spcBef>
                <a:spcPts val="0"/>
              </a:spcBef>
              <a:buFont typeface="Arial" pitchFamily="34" charset="0"/>
              <a:buChar char="•"/>
            </a:pPr>
            <a:r>
              <a:rPr lang="en-US" sz="1800" dirty="0" smtClean="0"/>
              <a:t>Infrastructure investments in limited to state facility upgrades</a:t>
            </a:r>
          </a:p>
          <a:p>
            <a:pPr>
              <a:spcBef>
                <a:spcPts val="1200"/>
              </a:spcBef>
              <a:buFont typeface="Wingdings" pitchFamily="2" charset="2"/>
              <a:buChar char="ü"/>
            </a:pPr>
            <a:r>
              <a:rPr lang="en-US" sz="2000" b="1" dirty="0" smtClean="0">
                <a:solidFill>
                  <a:schemeClr val="accent1"/>
                </a:solidFill>
              </a:rPr>
              <a:t>Elevates Other Opportunities</a:t>
            </a:r>
            <a:r>
              <a:rPr lang="en-US" sz="2000" dirty="0" smtClean="0"/>
              <a:t>: </a:t>
            </a:r>
            <a:r>
              <a:rPr lang="en-US" sz="1800" dirty="0" smtClean="0"/>
              <a:t>Gradual standardization &amp; co-location sets the State up for more efficiencies  in future (virtualization, cloud computing opportunities, etc.)</a:t>
            </a:r>
          </a:p>
          <a:p>
            <a:pPr>
              <a:spcBef>
                <a:spcPts val="1200"/>
              </a:spcBef>
              <a:buNone/>
            </a:pPr>
            <a:endParaRPr lang="en-US" sz="2000" dirty="0"/>
          </a:p>
        </p:txBody>
      </p:sp>
      <p:sp>
        <p:nvSpPr>
          <p:cNvPr id="3" name="Text Placeholder 2"/>
          <p:cNvSpPr>
            <a:spLocks noGrp="1"/>
          </p:cNvSpPr>
          <p:nvPr>
            <p:ph type="body" sz="quarter" idx="10"/>
          </p:nvPr>
        </p:nvSpPr>
        <p:spPr>
          <a:xfrm>
            <a:off x="438150" y="762000"/>
            <a:ext cx="8258175" cy="603250"/>
          </a:xfrm>
        </p:spPr>
        <p:txBody>
          <a:bodyPr/>
          <a:lstStyle/>
          <a:p>
            <a:r>
              <a:rPr lang="en-US" dirty="0" smtClean="0"/>
              <a:t>Co-Location Benefits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114800"/>
          </a:xfrm>
        </p:spPr>
        <p:txBody>
          <a:bodyPr/>
          <a:lstStyle/>
          <a:p>
            <a:pPr>
              <a:buNone/>
            </a:pPr>
            <a:r>
              <a:rPr lang="en-US" b="1" dirty="0" smtClean="0"/>
              <a:t>What is EUCC?</a:t>
            </a:r>
          </a:p>
          <a:p>
            <a:r>
              <a:rPr lang="en-US" sz="2000" dirty="0" smtClean="0"/>
              <a:t>A Unified Communications and Collaboration (UCC) strategy and infrastructure promotes the effective use of various communication services and collaborative, web-based work spaces. The ability to communicate and collaborate with a broad range of interested parties is a key efficiency and productivity differentiator for state agencies.</a:t>
            </a:r>
          </a:p>
          <a:p>
            <a:pPr lvl="1"/>
            <a:r>
              <a:rPr lang="en-US" sz="2000" dirty="0" smtClean="0"/>
              <a:t>Email</a:t>
            </a:r>
          </a:p>
          <a:p>
            <a:pPr lvl="1"/>
            <a:r>
              <a:rPr lang="en-US" sz="2000" dirty="0" smtClean="0"/>
              <a:t>Web collaboration</a:t>
            </a:r>
          </a:p>
          <a:p>
            <a:pPr lvl="1"/>
            <a:r>
              <a:rPr lang="en-US" sz="2000" dirty="0" smtClean="0"/>
              <a:t>Conferencing</a:t>
            </a:r>
          </a:p>
          <a:p>
            <a:pPr lvl="1">
              <a:buNone/>
            </a:pPr>
            <a:endParaRPr lang="en-US" dirty="0" smtClean="0"/>
          </a:p>
          <a:p>
            <a:pPr lvl="1"/>
            <a:endParaRPr lang="en-US" dirty="0" smtClean="0"/>
          </a:p>
          <a:p>
            <a:pPr>
              <a:buNone/>
            </a:pPr>
            <a:endParaRPr lang="en-US" dirty="0"/>
          </a:p>
        </p:txBody>
      </p:sp>
      <p:sp>
        <p:nvSpPr>
          <p:cNvPr id="3" name="Text Placeholder 2"/>
          <p:cNvSpPr>
            <a:spLocks noGrp="1"/>
          </p:cNvSpPr>
          <p:nvPr>
            <p:ph type="body" sz="quarter" idx="10"/>
          </p:nvPr>
        </p:nvSpPr>
        <p:spPr/>
        <p:txBody>
          <a:bodyPr/>
          <a:lstStyle/>
          <a:p>
            <a:pPr marL="0" indent="0" algn="ctr"/>
            <a:r>
              <a:rPr lang="en-US" sz="3200" dirty="0" smtClean="0"/>
              <a:t>Enterprise Unified Communications &amp; Collaboration (EUCC)</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7467600" cy="2304287"/>
          </a:xfrm>
        </p:spPr>
        <p:txBody>
          <a:bodyPr/>
          <a:lstStyle/>
          <a:p>
            <a:pPr>
              <a:spcBef>
                <a:spcPts val="1200"/>
              </a:spcBef>
            </a:pPr>
            <a:r>
              <a:rPr lang="en-US" sz="2000" dirty="0" smtClean="0"/>
              <a:t>Minnesota is the first state to implement a single enterprise email system for the entire executive branch</a:t>
            </a:r>
          </a:p>
          <a:p>
            <a:pPr lvl="1">
              <a:spcBef>
                <a:spcPts val="800"/>
              </a:spcBef>
            </a:pPr>
            <a:r>
              <a:rPr lang="en-US" sz="1600" dirty="0" smtClean="0"/>
              <a:t>Total email mailboxes: 38,250</a:t>
            </a:r>
          </a:p>
          <a:p>
            <a:pPr lvl="1">
              <a:spcBef>
                <a:spcPts val="800"/>
              </a:spcBef>
            </a:pPr>
            <a:r>
              <a:rPr lang="en-US" sz="1600" dirty="0" smtClean="0"/>
              <a:t>Total BlackBerry devices: 2,400</a:t>
            </a:r>
          </a:p>
          <a:p>
            <a:pPr lvl="1">
              <a:spcBef>
                <a:spcPts val="800"/>
              </a:spcBef>
            </a:pPr>
            <a:r>
              <a:rPr lang="en-US" sz="1600" dirty="0" smtClean="0"/>
              <a:t>Number of messages within Enterprise Email:</a:t>
            </a:r>
          </a:p>
          <a:p>
            <a:pPr lvl="2">
              <a:spcBef>
                <a:spcPts val="800"/>
              </a:spcBef>
            </a:pPr>
            <a:r>
              <a:rPr lang="en-US" sz="1200" dirty="0" smtClean="0"/>
              <a:t>Sent: 255,000/day, 7.65M/month</a:t>
            </a:r>
          </a:p>
          <a:p>
            <a:pPr lvl="2">
              <a:spcBef>
                <a:spcPts val="800"/>
              </a:spcBef>
            </a:pPr>
            <a:r>
              <a:rPr lang="en-US" sz="1200" dirty="0" smtClean="0"/>
              <a:t>Received: 825,000/day, 24.9M/month</a:t>
            </a:r>
          </a:p>
          <a:p>
            <a:pPr lvl="1">
              <a:spcBef>
                <a:spcPts val="800"/>
              </a:spcBef>
            </a:pPr>
            <a:r>
              <a:rPr lang="en-US" sz="1600" dirty="0" smtClean="0"/>
              <a:t>12 month average service availability: 99.932%</a:t>
            </a:r>
          </a:p>
          <a:p>
            <a:pPr lvl="1">
              <a:spcBef>
                <a:spcPts val="800"/>
              </a:spcBef>
            </a:pPr>
            <a:r>
              <a:rPr lang="en-US" sz="1600" dirty="0" smtClean="0"/>
              <a:t>Number of messages per month scanned for spam and viruses: 275 million</a:t>
            </a:r>
          </a:p>
          <a:p>
            <a:pPr lvl="1">
              <a:spcBef>
                <a:spcPts val="800"/>
              </a:spcBef>
            </a:pPr>
            <a:r>
              <a:rPr lang="en-US" sz="1600" dirty="0" smtClean="0"/>
              <a:t>Percent of mail discarded because of spam or virus: 96.5%</a:t>
            </a:r>
          </a:p>
          <a:p>
            <a:endParaRPr lang="en-US" sz="1050" dirty="0" smtClean="0"/>
          </a:p>
          <a:p>
            <a:pPr>
              <a:spcBef>
                <a:spcPts val="1200"/>
              </a:spcBef>
            </a:pPr>
            <a:endParaRPr lang="en-US" sz="2000" dirty="0" smtClean="0"/>
          </a:p>
        </p:txBody>
      </p:sp>
      <p:sp>
        <p:nvSpPr>
          <p:cNvPr id="3" name="Text Placeholder 2"/>
          <p:cNvSpPr>
            <a:spLocks noGrp="1"/>
          </p:cNvSpPr>
          <p:nvPr>
            <p:ph type="body" sz="quarter" idx="10"/>
          </p:nvPr>
        </p:nvSpPr>
        <p:spPr/>
        <p:txBody>
          <a:bodyPr/>
          <a:lstStyle/>
          <a:p>
            <a:r>
              <a:rPr lang="en-US" dirty="0" smtClean="0"/>
              <a:t>Enterprise Email By the Numbers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Enterprise Email Benefits</a:t>
            </a:r>
            <a:endParaRPr lang="en-US" dirty="0"/>
          </a:p>
        </p:txBody>
      </p:sp>
      <p:sp>
        <p:nvSpPr>
          <p:cNvPr id="4" name="TextBox 3"/>
          <p:cNvSpPr txBox="1"/>
          <p:nvPr/>
        </p:nvSpPr>
        <p:spPr>
          <a:xfrm>
            <a:off x="533400" y="1951434"/>
            <a:ext cx="8153400" cy="255454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lvl="1">
              <a:spcBef>
                <a:spcPts val="1200"/>
              </a:spcBef>
              <a:buFont typeface="Wingdings" pitchFamily="2" charset="2"/>
              <a:buChar char="ü"/>
            </a:pPr>
            <a:r>
              <a:rPr lang="en-US" sz="2000" b="1" dirty="0" smtClean="0">
                <a:solidFill>
                  <a:schemeClr val="accent1"/>
                </a:solidFill>
              </a:rPr>
              <a:t>Cost Avoidance</a:t>
            </a:r>
            <a:r>
              <a:rPr lang="en-US" sz="2000" dirty="0" smtClean="0"/>
              <a:t>: Avoid ongoing costs of 36 email systems on 4 separate platforms; automatic upgrades with no individual investments</a:t>
            </a:r>
          </a:p>
          <a:p>
            <a:pPr lvl="1">
              <a:spcBef>
                <a:spcPts val="1200"/>
              </a:spcBef>
              <a:buFont typeface="Wingdings" pitchFamily="2" charset="2"/>
              <a:buChar char="ü"/>
            </a:pPr>
            <a:r>
              <a:rPr lang="en-US" sz="2000" b="1" dirty="0" smtClean="0">
                <a:solidFill>
                  <a:schemeClr val="accent1"/>
                </a:solidFill>
              </a:rPr>
              <a:t>Better Security</a:t>
            </a:r>
            <a:r>
              <a:rPr lang="en-US" sz="2000" dirty="0" smtClean="0"/>
              <a:t>: Single set of security standards built in </a:t>
            </a:r>
          </a:p>
          <a:p>
            <a:pPr lvl="1">
              <a:spcBef>
                <a:spcPts val="1200"/>
              </a:spcBef>
              <a:buFont typeface="Wingdings" pitchFamily="2" charset="2"/>
              <a:buChar char="ü"/>
            </a:pPr>
            <a:r>
              <a:rPr lang="en-US" sz="2000" b="1" dirty="0" smtClean="0">
                <a:solidFill>
                  <a:schemeClr val="accent1"/>
                </a:solidFill>
              </a:rPr>
              <a:t>Better Communications</a:t>
            </a:r>
            <a:r>
              <a:rPr lang="en-US" sz="2000" dirty="0" smtClean="0"/>
              <a:t>: Single directory and calendaring for all executive branch </a:t>
            </a:r>
          </a:p>
          <a:p>
            <a:pPr>
              <a:buFont typeface="Wingdings" pitchFamily="2" charset="2"/>
              <a:buChar char="ü"/>
            </a:pP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Enterprise Email Implementation</a:t>
            </a:r>
            <a:endParaRPr lang="en-US" dirty="0"/>
          </a:p>
        </p:txBody>
      </p:sp>
      <p:sp>
        <p:nvSpPr>
          <p:cNvPr id="4" name="Pentagon 3"/>
          <p:cNvSpPr/>
          <p:nvPr/>
        </p:nvSpPr>
        <p:spPr>
          <a:xfrm>
            <a:off x="609600" y="2438400"/>
            <a:ext cx="7924800" cy="609600"/>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 name="TextBox 4"/>
          <p:cNvSpPr txBox="1"/>
          <p:nvPr/>
        </p:nvSpPr>
        <p:spPr>
          <a:xfrm>
            <a:off x="762000" y="1981200"/>
            <a:ext cx="697627" cy="369332"/>
          </a:xfrm>
          <a:prstGeom prst="rect">
            <a:avLst/>
          </a:prstGeom>
          <a:noFill/>
        </p:spPr>
        <p:txBody>
          <a:bodyPr wrap="none" rtlCol="0">
            <a:spAutoFit/>
          </a:bodyPr>
          <a:lstStyle/>
          <a:p>
            <a:r>
              <a:rPr lang="en-US" dirty="0" smtClean="0"/>
              <a:t>2007</a:t>
            </a:r>
            <a:endParaRPr lang="en-US" dirty="0"/>
          </a:p>
        </p:txBody>
      </p:sp>
      <p:sp>
        <p:nvSpPr>
          <p:cNvPr id="6" name="TextBox 5"/>
          <p:cNvSpPr txBox="1"/>
          <p:nvPr/>
        </p:nvSpPr>
        <p:spPr>
          <a:xfrm>
            <a:off x="2362200" y="1981200"/>
            <a:ext cx="697627" cy="369332"/>
          </a:xfrm>
          <a:prstGeom prst="rect">
            <a:avLst/>
          </a:prstGeom>
          <a:noFill/>
        </p:spPr>
        <p:txBody>
          <a:bodyPr wrap="none" rtlCol="0">
            <a:spAutoFit/>
          </a:bodyPr>
          <a:lstStyle/>
          <a:p>
            <a:r>
              <a:rPr lang="en-US" dirty="0" smtClean="0"/>
              <a:t>2008</a:t>
            </a:r>
            <a:endParaRPr lang="en-US" dirty="0"/>
          </a:p>
        </p:txBody>
      </p:sp>
      <p:sp>
        <p:nvSpPr>
          <p:cNvPr id="7" name="TextBox 6"/>
          <p:cNvSpPr txBox="1"/>
          <p:nvPr/>
        </p:nvSpPr>
        <p:spPr>
          <a:xfrm>
            <a:off x="4223186" y="1981200"/>
            <a:ext cx="697627" cy="369332"/>
          </a:xfrm>
          <a:prstGeom prst="rect">
            <a:avLst/>
          </a:prstGeom>
          <a:noFill/>
        </p:spPr>
        <p:txBody>
          <a:bodyPr wrap="none" rtlCol="0">
            <a:spAutoFit/>
          </a:bodyPr>
          <a:lstStyle/>
          <a:p>
            <a:r>
              <a:rPr lang="en-US" dirty="0" smtClean="0"/>
              <a:t>2009</a:t>
            </a:r>
            <a:endParaRPr lang="en-US" dirty="0"/>
          </a:p>
        </p:txBody>
      </p:sp>
      <p:sp>
        <p:nvSpPr>
          <p:cNvPr id="8" name="TextBox 7"/>
          <p:cNvSpPr txBox="1"/>
          <p:nvPr/>
        </p:nvSpPr>
        <p:spPr>
          <a:xfrm>
            <a:off x="5791200" y="1981200"/>
            <a:ext cx="697627" cy="369332"/>
          </a:xfrm>
          <a:prstGeom prst="rect">
            <a:avLst/>
          </a:prstGeom>
          <a:noFill/>
        </p:spPr>
        <p:txBody>
          <a:bodyPr wrap="none" rtlCol="0">
            <a:spAutoFit/>
          </a:bodyPr>
          <a:lstStyle/>
          <a:p>
            <a:r>
              <a:rPr lang="en-US" dirty="0" smtClean="0"/>
              <a:t>2010</a:t>
            </a:r>
            <a:endParaRPr lang="en-US" dirty="0"/>
          </a:p>
        </p:txBody>
      </p:sp>
      <p:sp>
        <p:nvSpPr>
          <p:cNvPr id="9" name="TextBox 8"/>
          <p:cNvSpPr txBox="1"/>
          <p:nvPr/>
        </p:nvSpPr>
        <p:spPr>
          <a:xfrm>
            <a:off x="7391400" y="1981200"/>
            <a:ext cx="680507" cy="369332"/>
          </a:xfrm>
          <a:prstGeom prst="rect">
            <a:avLst/>
          </a:prstGeom>
          <a:noFill/>
        </p:spPr>
        <p:txBody>
          <a:bodyPr wrap="none" rtlCol="0">
            <a:spAutoFit/>
          </a:bodyPr>
          <a:lstStyle/>
          <a:p>
            <a:r>
              <a:rPr lang="en-US" dirty="0" smtClean="0"/>
              <a:t>2011</a:t>
            </a:r>
            <a:endParaRPr lang="en-US" dirty="0"/>
          </a:p>
        </p:txBody>
      </p:sp>
      <p:sp>
        <p:nvSpPr>
          <p:cNvPr id="10" name="TextBox 9"/>
          <p:cNvSpPr txBox="1"/>
          <p:nvPr/>
        </p:nvSpPr>
        <p:spPr>
          <a:xfrm>
            <a:off x="381000" y="3276600"/>
            <a:ext cx="1524000" cy="646331"/>
          </a:xfrm>
          <a:prstGeom prst="rect">
            <a:avLst/>
          </a:prstGeom>
          <a:noFill/>
        </p:spPr>
        <p:txBody>
          <a:bodyPr wrap="square" rtlCol="0">
            <a:spAutoFit/>
          </a:bodyPr>
          <a:lstStyle/>
          <a:p>
            <a:pPr algn="ctr"/>
            <a:r>
              <a:rPr lang="en-US" sz="1200" dirty="0" smtClean="0"/>
              <a:t>RPF to select standard platform. Microsoft selected</a:t>
            </a:r>
            <a:endParaRPr lang="en-US" sz="1200" dirty="0"/>
          </a:p>
        </p:txBody>
      </p:sp>
      <p:sp>
        <p:nvSpPr>
          <p:cNvPr id="11" name="TextBox 10"/>
          <p:cNvSpPr txBox="1"/>
          <p:nvPr/>
        </p:nvSpPr>
        <p:spPr>
          <a:xfrm>
            <a:off x="1981200" y="3276600"/>
            <a:ext cx="1371600" cy="461665"/>
          </a:xfrm>
          <a:prstGeom prst="rect">
            <a:avLst/>
          </a:prstGeom>
          <a:noFill/>
        </p:spPr>
        <p:txBody>
          <a:bodyPr wrap="square" rtlCol="0">
            <a:spAutoFit/>
          </a:bodyPr>
          <a:lstStyle/>
          <a:p>
            <a:pPr algn="ctr"/>
            <a:r>
              <a:rPr lang="en-US" sz="1200" dirty="0" smtClean="0"/>
              <a:t>Email declared a utility service</a:t>
            </a:r>
            <a:endParaRPr lang="en-US" sz="1200" dirty="0"/>
          </a:p>
        </p:txBody>
      </p:sp>
      <p:sp>
        <p:nvSpPr>
          <p:cNvPr id="12" name="TextBox 11"/>
          <p:cNvSpPr txBox="1"/>
          <p:nvPr/>
        </p:nvSpPr>
        <p:spPr>
          <a:xfrm>
            <a:off x="3200400" y="3276600"/>
            <a:ext cx="1371600" cy="461665"/>
          </a:xfrm>
          <a:prstGeom prst="rect">
            <a:avLst/>
          </a:prstGeom>
          <a:noFill/>
        </p:spPr>
        <p:txBody>
          <a:bodyPr wrap="square" rtlCol="0">
            <a:spAutoFit/>
          </a:bodyPr>
          <a:lstStyle/>
          <a:p>
            <a:pPr algn="ctr"/>
            <a:r>
              <a:rPr lang="en-US" sz="1200" dirty="0" smtClean="0"/>
              <a:t>Enterprise Email system built </a:t>
            </a:r>
            <a:endParaRPr lang="en-US" sz="1200" dirty="0"/>
          </a:p>
        </p:txBody>
      </p:sp>
      <p:sp>
        <p:nvSpPr>
          <p:cNvPr id="13" name="TextBox 12"/>
          <p:cNvSpPr txBox="1"/>
          <p:nvPr/>
        </p:nvSpPr>
        <p:spPr>
          <a:xfrm>
            <a:off x="4724400" y="3276600"/>
            <a:ext cx="1371600" cy="461665"/>
          </a:xfrm>
          <a:prstGeom prst="rect">
            <a:avLst/>
          </a:prstGeom>
          <a:noFill/>
        </p:spPr>
        <p:txBody>
          <a:bodyPr wrap="square" rtlCol="0">
            <a:spAutoFit/>
          </a:bodyPr>
          <a:lstStyle/>
          <a:p>
            <a:pPr algn="ctr"/>
            <a:r>
              <a:rPr lang="en-US" sz="1200" dirty="0" smtClean="0"/>
              <a:t>1st agency migrated</a:t>
            </a:r>
            <a:endParaRPr lang="en-US" sz="1200" dirty="0"/>
          </a:p>
        </p:txBody>
      </p:sp>
      <p:sp>
        <p:nvSpPr>
          <p:cNvPr id="14" name="TextBox 13"/>
          <p:cNvSpPr txBox="1"/>
          <p:nvPr/>
        </p:nvSpPr>
        <p:spPr>
          <a:xfrm>
            <a:off x="6553200" y="3272135"/>
            <a:ext cx="1371600" cy="461665"/>
          </a:xfrm>
          <a:prstGeom prst="rect">
            <a:avLst/>
          </a:prstGeom>
          <a:noFill/>
        </p:spPr>
        <p:txBody>
          <a:bodyPr wrap="square" rtlCol="0">
            <a:spAutoFit/>
          </a:bodyPr>
          <a:lstStyle/>
          <a:p>
            <a:pPr algn="ctr"/>
            <a:r>
              <a:rPr lang="en-US" sz="1200" dirty="0" smtClean="0"/>
              <a:t>Full migration complete</a:t>
            </a:r>
            <a:endParaRPr lang="en-US" sz="1200" dirty="0"/>
          </a:p>
        </p:txBody>
      </p:sp>
      <p:cxnSp>
        <p:nvCxnSpPr>
          <p:cNvPr id="16" name="Straight Connector 15"/>
          <p:cNvCxnSpPr/>
          <p:nvPr/>
        </p:nvCxnSpPr>
        <p:spPr>
          <a:xfrm rot="5400000" flipH="1" flipV="1">
            <a:off x="10668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5146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36576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1054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73914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38600" y="3729335"/>
            <a:ext cx="1371600" cy="830997"/>
          </a:xfrm>
          <a:prstGeom prst="rect">
            <a:avLst/>
          </a:prstGeom>
          <a:noFill/>
        </p:spPr>
        <p:txBody>
          <a:bodyPr wrap="square" rtlCol="0">
            <a:spAutoFit/>
          </a:bodyPr>
          <a:lstStyle/>
          <a:p>
            <a:pPr algn="ctr"/>
            <a:r>
              <a:rPr lang="en-US" sz="1200" dirty="0" smtClean="0"/>
              <a:t>Enterprise license agreement with Microsoft</a:t>
            </a:r>
            <a:endParaRPr lang="en-US" sz="1200" dirty="0"/>
          </a:p>
        </p:txBody>
      </p:sp>
      <p:cxnSp>
        <p:nvCxnSpPr>
          <p:cNvPr id="22" name="Straight Connector 21"/>
          <p:cNvCxnSpPr>
            <a:stCxn id="21" idx="0"/>
          </p:cNvCxnSpPr>
          <p:nvPr/>
        </p:nvCxnSpPr>
        <p:spPr>
          <a:xfrm rot="5400000" flipH="1" flipV="1">
            <a:off x="4345633" y="3350568"/>
            <a:ext cx="757535"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4483925"/>
            <a:ext cx="4800600" cy="1916875"/>
          </a:xfrm>
        </p:spPr>
        <p:txBody>
          <a:bodyPr/>
          <a:lstStyle/>
          <a:p>
            <a:pPr>
              <a:buNone/>
            </a:pPr>
            <a:endParaRPr lang="en-US" dirty="0" smtClean="0">
              <a:solidFill>
                <a:schemeClr val="accent4">
                  <a:lumMod val="75000"/>
                </a:schemeClr>
              </a:solidFill>
            </a:endParaRPr>
          </a:p>
          <a:p>
            <a:pPr algn="r">
              <a:buNone/>
            </a:pPr>
            <a:r>
              <a:rPr lang="en-US" dirty="0" smtClean="0">
                <a:solidFill>
                  <a:schemeClr val="accent4">
                    <a:lumMod val="75000"/>
                  </a:schemeClr>
                </a:solidFill>
              </a:rPr>
              <a:t>Next step: Cloud management of email and other utility communications applications</a:t>
            </a:r>
            <a:endParaRPr lang="en-US" dirty="0">
              <a:solidFill>
                <a:schemeClr val="accent4">
                  <a:lumMod val="75000"/>
                </a:schemeClr>
              </a:solidFill>
            </a:endParaRPr>
          </a:p>
        </p:txBody>
      </p:sp>
      <p:sp>
        <p:nvSpPr>
          <p:cNvPr id="3" name="Text Placeholder 2"/>
          <p:cNvSpPr>
            <a:spLocks noGrp="1"/>
          </p:cNvSpPr>
          <p:nvPr>
            <p:ph type="body" sz="quarter" idx="10"/>
          </p:nvPr>
        </p:nvSpPr>
        <p:spPr/>
        <p:txBody>
          <a:bodyPr/>
          <a:lstStyle/>
          <a:p>
            <a:r>
              <a:rPr lang="en-US" dirty="0" smtClean="0"/>
              <a:t>Additional EUCC Milestones</a:t>
            </a:r>
            <a:endParaRPr lang="en-US" dirty="0"/>
          </a:p>
        </p:txBody>
      </p:sp>
      <p:sp>
        <p:nvSpPr>
          <p:cNvPr id="4" name="Pentagon 3"/>
          <p:cNvSpPr/>
          <p:nvPr/>
        </p:nvSpPr>
        <p:spPr>
          <a:xfrm>
            <a:off x="609600" y="2438400"/>
            <a:ext cx="7924800" cy="609600"/>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 name="TextBox 4"/>
          <p:cNvSpPr txBox="1"/>
          <p:nvPr/>
        </p:nvSpPr>
        <p:spPr>
          <a:xfrm>
            <a:off x="762000" y="1981200"/>
            <a:ext cx="697627" cy="369332"/>
          </a:xfrm>
          <a:prstGeom prst="rect">
            <a:avLst/>
          </a:prstGeom>
          <a:noFill/>
        </p:spPr>
        <p:txBody>
          <a:bodyPr wrap="none" rtlCol="0">
            <a:spAutoFit/>
          </a:bodyPr>
          <a:lstStyle/>
          <a:p>
            <a:r>
              <a:rPr lang="en-US" dirty="0" smtClean="0"/>
              <a:t>2007</a:t>
            </a:r>
            <a:endParaRPr lang="en-US" dirty="0"/>
          </a:p>
        </p:txBody>
      </p:sp>
      <p:sp>
        <p:nvSpPr>
          <p:cNvPr id="6" name="TextBox 5"/>
          <p:cNvSpPr txBox="1"/>
          <p:nvPr/>
        </p:nvSpPr>
        <p:spPr>
          <a:xfrm>
            <a:off x="2362200" y="1981200"/>
            <a:ext cx="697627" cy="369332"/>
          </a:xfrm>
          <a:prstGeom prst="rect">
            <a:avLst/>
          </a:prstGeom>
          <a:noFill/>
        </p:spPr>
        <p:txBody>
          <a:bodyPr wrap="none" rtlCol="0">
            <a:spAutoFit/>
          </a:bodyPr>
          <a:lstStyle/>
          <a:p>
            <a:r>
              <a:rPr lang="en-US" dirty="0" smtClean="0"/>
              <a:t>2008</a:t>
            </a:r>
            <a:endParaRPr lang="en-US" dirty="0"/>
          </a:p>
        </p:txBody>
      </p:sp>
      <p:sp>
        <p:nvSpPr>
          <p:cNvPr id="7" name="TextBox 6"/>
          <p:cNvSpPr txBox="1"/>
          <p:nvPr/>
        </p:nvSpPr>
        <p:spPr>
          <a:xfrm>
            <a:off x="4223186" y="1981200"/>
            <a:ext cx="697627" cy="369332"/>
          </a:xfrm>
          <a:prstGeom prst="rect">
            <a:avLst/>
          </a:prstGeom>
          <a:noFill/>
        </p:spPr>
        <p:txBody>
          <a:bodyPr wrap="none" rtlCol="0">
            <a:spAutoFit/>
          </a:bodyPr>
          <a:lstStyle/>
          <a:p>
            <a:r>
              <a:rPr lang="en-US" dirty="0" smtClean="0"/>
              <a:t>2009</a:t>
            </a:r>
            <a:endParaRPr lang="en-US" dirty="0"/>
          </a:p>
        </p:txBody>
      </p:sp>
      <p:sp>
        <p:nvSpPr>
          <p:cNvPr id="8" name="TextBox 7"/>
          <p:cNvSpPr txBox="1"/>
          <p:nvPr/>
        </p:nvSpPr>
        <p:spPr>
          <a:xfrm>
            <a:off x="5791200" y="1981200"/>
            <a:ext cx="697627" cy="369332"/>
          </a:xfrm>
          <a:prstGeom prst="rect">
            <a:avLst/>
          </a:prstGeom>
          <a:noFill/>
        </p:spPr>
        <p:txBody>
          <a:bodyPr wrap="none" rtlCol="0">
            <a:spAutoFit/>
          </a:bodyPr>
          <a:lstStyle/>
          <a:p>
            <a:r>
              <a:rPr lang="en-US" dirty="0" smtClean="0"/>
              <a:t>2010</a:t>
            </a:r>
            <a:endParaRPr lang="en-US" dirty="0"/>
          </a:p>
        </p:txBody>
      </p:sp>
      <p:sp>
        <p:nvSpPr>
          <p:cNvPr id="9" name="TextBox 8"/>
          <p:cNvSpPr txBox="1"/>
          <p:nvPr/>
        </p:nvSpPr>
        <p:spPr>
          <a:xfrm>
            <a:off x="7391400" y="1981200"/>
            <a:ext cx="680507" cy="369332"/>
          </a:xfrm>
          <a:prstGeom prst="rect">
            <a:avLst/>
          </a:prstGeom>
          <a:noFill/>
        </p:spPr>
        <p:txBody>
          <a:bodyPr wrap="none" rtlCol="0">
            <a:spAutoFit/>
          </a:bodyPr>
          <a:lstStyle/>
          <a:p>
            <a:r>
              <a:rPr lang="en-US" dirty="0" smtClean="0"/>
              <a:t>2011</a:t>
            </a:r>
            <a:endParaRPr lang="en-US" dirty="0"/>
          </a:p>
        </p:txBody>
      </p:sp>
      <p:sp>
        <p:nvSpPr>
          <p:cNvPr id="10" name="TextBox 9"/>
          <p:cNvSpPr txBox="1"/>
          <p:nvPr/>
        </p:nvSpPr>
        <p:spPr>
          <a:xfrm>
            <a:off x="381000" y="3276600"/>
            <a:ext cx="1524000" cy="600164"/>
          </a:xfrm>
          <a:prstGeom prst="rect">
            <a:avLst/>
          </a:prstGeom>
          <a:noFill/>
        </p:spPr>
        <p:txBody>
          <a:bodyPr wrap="square" rtlCol="0">
            <a:spAutoFit/>
          </a:bodyPr>
          <a:lstStyle/>
          <a:p>
            <a:pPr algn="ctr"/>
            <a:r>
              <a:rPr lang="en-US" sz="1100" dirty="0" smtClean="0"/>
              <a:t>RPF to select standard platform. Microsoft selected</a:t>
            </a:r>
            <a:endParaRPr lang="en-US" sz="1100" dirty="0"/>
          </a:p>
        </p:txBody>
      </p:sp>
      <p:sp>
        <p:nvSpPr>
          <p:cNvPr id="11" name="TextBox 10"/>
          <p:cNvSpPr txBox="1"/>
          <p:nvPr/>
        </p:nvSpPr>
        <p:spPr>
          <a:xfrm>
            <a:off x="1981200" y="3276600"/>
            <a:ext cx="1371600" cy="430887"/>
          </a:xfrm>
          <a:prstGeom prst="rect">
            <a:avLst/>
          </a:prstGeom>
          <a:noFill/>
        </p:spPr>
        <p:txBody>
          <a:bodyPr wrap="square" rtlCol="0">
            <a:spAutoFit/>
          </a:bodyPr>
          <a:lstStyle/>
          <a:p>
            <a:pPr algn="ctr"/>
            <a:r>
              <a:rPr lang="en-US" sz="1100" dirty="0" smtClean="0"/>
              <a:t>Email declared a utility service</a:t>
            </a:r>
            <a:endParaRPr lang="en-US" sz="1100" dirty="0"/>
          </a:p>
        </p:txBody>
      </p:sp>
      <p:sp>
        <p:nvSpPr>
          <p:cNvPr id="12" name="TextBox 11"/>
          <p:cNvSpPr txBox="1"/>
          <p:nvPr/>
        </p:nvSpPr>
        <p:spPr>
          <a:xfrm>
            <a:off x="3352800" y="3276600"/>
            <a:ext cx="1371600" cy="430887"/>
          </a:xfrm>
          <a:prstGeom prst="rect">
            <a:avLst/>
          </a:prstGeom>
          <a:noFill/>
        </p:spPr>
        <p:txBody>
          <a:bodyPr wrap="square" rtlCol="0">
            <a:spAutoFit/>
          </a:bodyPr>
          <a:lstStyle/>
          <a:p>
            <a:pPr algn="ctr"/>
            <a:r>
              <a:rPr lang="en-US" sz="1100" dirty="0" smtClean="0"/>
              <a:t>Enterprise Email system built </a:t>
            </a:r>
            <a:endParaRPr lang="en-US" sz="1100" dirty="0"/>
          </a:p>
        </p:txBody>
      </p:sp>
      <p:sp>
        <p:nvSpPr>
          <p:cNvPr id="13" name="TextBox 12"/>
          <p:cNvSpPr txBox="1"/>
          <p:nvPr/>
        </p:nvSpPr>
        <p:spPr>
          <a:xfrm>
            <a:off x="4724400" y="3276600"/>
            <a:ext cx="1371600" cy="430887"/>
          </a:xfrm>
          <a:prstGeom prst="rect">
            <a:avLst/>
          </a:prstGeom>
          <a:noFill/>
        </p:spPr>
        <p:txBody>
          <a:bodyPr wrap="square" rtlCol="0">
            <a:spAutoFit/>
          </a:bodyPr>
          <a:lstStyle/>
          <a:p>
            <a:pPr algn="ctr"/>
            <a:r>
              <a:rPr lang="en-US" sz="1100" dirty="0" smtClean="0"/>
              <a:t>1st agency migrated</a:t>
            </a:r>
            <a:endParaRPr lang="en-US" sz="1100" dirty="0"/>
          </a:p>
        </p:txBody>
      </p:sp>
      <p:sp>
        <p:nvSpPr>
          <p:cNvPr id="14" name="TextBox 13"/>
          <p:cNvSpPr txBox="1"/>
          <p:nvPr/>
        </p:nvSpPr>
        <p:spPr>
          <a:xfrm>
            <a:off x="6934200" y="3272135"/>
            <a:ext cx="1371600" cy="430887"/>
          </a:xfrm>
          <a:prstGeom prst="rect">
            <a:avLst/>
          </a:prstGeom>
          <a:noFill/>
        </p:spPr>
        <p:txBody>
          <a:bodyPr wrap="square" rtlCol="0">
            <a:spAutoFit/>
          </a:bodyPr>
          <a:lstStyle/>
          <a:p>
            <a:pPr algn="ctr"/>
            <a:r>
              <a:rPr lang="en-US" sz="1100" dirty="0" smtClean="0"/>
              <a:t>Full email migration complete</a:t>
            </a:r>
            <a:endParaRPr lang="en-US" sz="1100" dirty="0"/>
          </a:p>
        </p:txBody>
      </p:sp>
      <p:cxnSp>
        <p:nvCxnSpPr>
          <p:cNvPr id="16" name="Straight Connector 15"/>
          <p:cNvCxnSpPr/>
          <p:nvPr/>
        </p:nvCxnSpPr>
        <p:spPr>
          <a:xfrm rot="5400000" flipH="1" flipV="1">
            <a:off x="10668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5146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5791202" y="3428999"/>
            <a:ext cx="761999" cy="3"/>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1054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73914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7162800" y="3962400"/>
            <a:ext cx="19812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38600" y="3729335"/>
            <a:ext cx="1371600" cy="600164"/>
          </a:xfrm>
          <a:prstGeom prst="rect">
            <a:avLst/>
          </a:prstGeom>
          <a:noFill/>
        </p:spPr>
        <p:txBody>
          <a:bodyPr wrap="square" rtlCol="0">
            <a:spAutoFit/>
          </a:bodyPr>
          <a:lstStyle/>
          <a:p>
            <a:pPr algn="ctr"/>
            <a:r>
              <a:rPr lang="en-US" sz="1100" dirty="0" smtClean="0"/>
              <a:t>Enterprise license agreement with Microsoft</a:t>
            </a:r>
            <a:endParaRPr lang="en-US" sz="1100" dirty="0"/>
          </a:p>
        </p:txBody>
      </p:sp>
      <p:cxnSp>
        <p:nvCxnSpPr>
          <p:cNvPr id="22" name="Straight Connector 21"/>
          <p:cNvCxnSpPr>
            <a:stCxn id="21" idx="0"/>
          </p:cNvCxnSpPr>
          <p:nvPr/>
        </p:nvCxnSpPr>
        <p:spPr>
          <a:xfrm rot="5400000" flipH="1" flipV="1">
            <a:off x="4345633" y="3350568"/>
            <a:ext cx="757534"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34000" y="3810000"/>
            <a:ext cx="1371600" cy="646331"/>
          </a:xfrm>
          <a:prstGeom prst="rect">
            <a:avLst/>
          </a:prstGeom>
          <a:noFill/>
        </p:spPr>
        <p:txBody>
          <a:bodyPr wrap="square" rtlCol="0">
            <a:spAutoFit/>
          </a:bodyPr>
          <a:lstStyle/>
          <a:p>
            <a:pPr algn="ctr"/>
            <a:r>
              <a:rPr lang="en-US" sz="1200" b="1" dirty="0" smtClean="0">
                <a:solidFill>
                  <a:schemeClr val="accent4">
                    <a:lumMod val="75000"/>
                  </a:schemeClr>
                </a:solidFill>
              </a:rPr>
              <a:t>SharePoint declared utility services</a:t>
            </a:r>
            <a:endParaRPr lang="en-US" sz="1200" b="1" dirty="0">
              <a:solidFill>
                <a:schemeClr val="accent4">
                  <a:lumMod val="75000"/>
                </a:schemeClr>
              </a:solidFill>
            </a:endParaRPr>
          </a:p>
        </p:txBody>
      </p:sp>
      <p:cxnSp>
        <p:nvCxnSpPr>
          <p:cNvPr id="26" name="Straight Connector 25"/>
          <p:cNvCxnSpPr/>
          <p:nvPr/>
        </p:nvCxnSpPr>
        <p:spPr>
          <a:xfrm rot="5400000" flipH="1" flipV="1">
            <a:off x="4038600" y="32004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V="1">
            <a:off x="6858002" y="3403936"/>
            <a:ext cx="761999" cy="3"/>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53200" y="3849469"/>
            <a:ext cx="1371600" cy="646331"/>
          </a:xfrm>
          <a:prstGeom prst="rect">
            <a:avLst/>
          </a:prstGeom>
          <a:noFill/>
        </p:spPr>
        <p:txBody>
          <a:bodyPr wrap="square" rtlCol="0">
            <a:spAutoFit/>
          </a:bodyPr>
          <a:lstStyle/>
          <a:p>
            <a:pPr algn="ctr"/>
            <a:r>
              <a:rPr lang="en-US" sz="1200" b="1" dirty="0" smtClean="0">
                <a:solidFill>
                  <a:schemeClr val="accent4">
                    <a:lumMod val="75000"/>
                  </a:schemeClr>
                </a:solidFill>
              </a:rPr>
              <a:t>BPOS-D agreement with Microsoft</a:t>
            </a:r>
            <a:endParaRPr lang="en-US" sz="1200" b="1"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dissolve">
                                      <p:cBhvr>
                                        <p:cTn id="2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5"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81912"/>
            <a:ext cx="8229600" cy="4514088"/>
          </a:xfrm>
        </p:spPr>
        <p:txBody>
          <a:bodyPr/>
          <a:lstStyle/>
          <a:p>
            <a:pPr>
              <a:spcBef>
                <a:spcPts val="1200"/>
              </a:spcBef>
              <a:buFont typeface="Wingdings" pitchFamily="2" charset="2"/>
              <a:buChar char="ü"/>
            </a:pPr>
            <a:r>
              <a:rPr lang="en-US" b="1" dirty="0" smtClean="0">
                <a:solidFill>
                  <a:schemeClr val="accent1"/>
                </a:solidFill>
              </a:rPr>
              <a:t>Increased efficiency </a:t>
            </a:r>
            <a:r>
              <a:rPr lang="en-US" dirty="0" smtClean="0"/>
              <a:t>of state workers </a:t>
            </a:r>
            <a:r>
              <a:rPr lang="en-US" sz="1800" dirty="0" smtClean="0"/>
              <a:t>(state, county, city, etc.)</a:t>
            </a:r>
            <a:endParaRPr lang="en-US" dirty="0" smtClean="0"/>
          </a:p>
          <a:p>
            <a:pPr>
              <a:spcBef>
                <a:spcPts val="1200"/>
              </a:spcBef>
              <a:buFont typeface="Wingdings" pitchFamily="2" charset="2"/>
              <a:buChar char="ü"/>
            </a:pPr>
            <a:r>
              <a:rPr lang="en-US" dirty="0" smtClean="0"/>
              <a:t>Addresses </a:t>
            </a:r>
            <a:r>
              <a:rPr lang="en-US" b="1" dirty="0" smtClean="0">
                <a:solidFill>
                  <a:schemeClr val="accent1"/>
                </a:solidFill>
              </a:rPr>
              <a:t>business needs </a:t>
            </a:r>
            <a:r>
              <a:rPr lang="en-US" dirty="0" smtClean="0"/>
              <a:t>of state workers</a:t>
            </a:r>
          </a:p>
          <a:p>
            <a:pPr>
              <a:spcBef>
                <a:spcPts val="1200"/>
              </a:spcBef>
              <a:buFont typeface="Wingdings" pitchFamily="2" charset="2"/>
              <a:buChar char="ü"/>
            </a:pPr>
            <a:r>
              <a:rPr lang="en-US" dirty="0" smtClean="0"/>
              <a:t>Enables </a:t>
            </a:r>
            <a:r>
              <a:rPr lang="en-US" b="1" dirty="0" smtClean="0">
                <a:solidFill>
                  <a:schemeClr val="accent1"/>
                </a:solidFill>
              </a:rPr>
              <a:t>cross-organization collaboration</a:t>
            </a:r>
          </a:p>
          <a:p>
            <a:pPr>
              <a:spcBef>
                <a:spcPts val="1200"/>
              </a:spcBef>
              <a:buFont typeface="Wingdings" pitchFamily="2" charset="2"/>
              <a:buChar char="ü"/>
            </a:pPr>
            <a:r>
              <a:rPr lang="en-US" dirty="0" smtClean="0"/>
              <a:t>Creates a </a:t>
            </a:r>
            <a:r>
              <a:rPr lang="en-US" b="1" dirty="0" smtClean="0">
                <a:solidFill>
                  <a:schemeClr val="accent1"/>
                </a:solidFill>
              </a:rPr>
              <a:t>common toolset </a:t>
            </a:r>
            <a:r>
              <a:rPr lang="en-US" dirty="0" smtClean="0"/>
              <a:t>across State </a:t>
            </a:r>
          </a:p>
          <a:p>
            <a:pPr lvl="1"/>
            <a:endParaRPr lang="en-US" dirty="0" smtClean="0"/>
          </a:p>
          <a:p>
            <a:pPr lvl="1"/>
            <a:endParaRPr lang="en-US" dirty="0" smtClean="0"/>
          </a:p>
          <a:p>
            <a:pPr>
              <a:buNone/>
            </a:pPr>
            <a:endParaRPr lang="en-US" dirty="0"/>
          </a:p>
        </p:txBody>
      </p:sp>
      <p:sp>
        <p:nvSpPr>
          <p:cNvPr id="3" name="Text Placeholder 2"/>
          <p:cNvSpPr>
            <a:spLocks noGrp="1"/>
          </p:cNvSpPr>
          <p:nvPr>
            <p:ph type="body" sz="quarter" idx="10"/>
          </p:nvPr>
        </p:nvSpPr>
        <p:spPr/>
        <p:txBody>
          <a:bodyPr/>
          <a:lstStyle/>
          <a:p>
            <a:r>
              <a:rPr lang="en-US" dirty="0" smtClean="0"/>
              <a:t>EUCC Service Benefits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2811462"/>
            <a:ext cx="9144000" cy="2065338"/>
          </a:xfrm>
        </p:spPr>
        <p:txBody>
          <a:bodyPr/>
          <a:lstStyle/>
          <a:p>
            <a:r>
              <a:rPr lang="en-US" dirty="0" smtClean="0"/>
              <a:t>Agency Overview</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OET’s Mission</a:t>
            </a:r>
            <a:endParaRPr lang="en-US" dirty="0"/>
          </a:p>
        </p:txBody>
      </p:sp>
      <p:sp>
        <p:nvSpPr>
          <p:cNvPr id="4" name="Rectangle 3"/>
          <p:cNvSpPr>
            <a:spLocks noGrp="1" noChangeArrowheads="1"/>
          </p:cNvSpPr>
          <p:nvPr>
            <p:ph idx="1"/>
          </p:nvPr>
        </p:nvSpPr>
        <p:spPr>
          <a:xfrm>
            <a:off x="457200" y="1722437"/>
            <a:ext cx="8229600" cy="3992563"/>
          </a:xfrm>
        </p:spPr>
        <p:txBody>
          <a:bodyPr/>
          <a:lstStyle/>
          <a:p>
            <a:pPr marL="0" indent="0" algn="ctr">
              <a:buFontTx/>
              <a:buNone/>
            </a:pPr>
            <a:r>
              <a:rPr lang="en-US" sz="2400" b="1" dirty="0">
                <a:solidFill>
                  <a:schemeClr val="accent1"/>
                </a:solidFill>
              </a:rPr>
              <a:t>OET’s mission</a:t>
            </a:r>
            <a:r>
              <a:rPr lang="en-US" sz="2400" dirty="0">
                <a:solidFill>
                  <a:schemeClr val="accent1"/>
                </a:solidFill>
              </a:rPr>
              <a:t> </a:t>
            </a:r>
            <a:r>
              <a:rPr lang="en-US" sz="2400" dirty="0"/>
              <a:t>is to provide the leadership and services that improve government through the effective use of information technology.</a:t>
            </a:r>
          </a:p>
          <a:p>
            <a:pPr marL="0" indent="0" algn="ctr">
              <a:buFontTx/>
              <a:buNone/>
            </a:pPr>
            <a:endParaRPr lang="en-US" sz="2400" dirty="0"/>
          </a:p>
          <a:p>
            <a:pPr marL="0" indent="0" algn="ctr">
              <a:buFontTx/>
              <a:buNone/>
            </a:pPr>
            <a:r>
              <a:rPr lang="en-US" sz="2400" b="1" dirty="0">
                <a:solidFill>
                  <a:schemeClr val="accent1"/>
                </a:solidFill>
              </a:rPr>
              <a:t>Our vision</a:t>
            </a:r>
            <a:r>
              <a:rPr lang="en-US" sz="2400" dirty="0">
                <a:solidFill>
                  <a:schemeClr val="accent1"/>
                </a:solidFill>
              </a:rPr>
              <a:t> </a:t>
            </a:r>
            <a:r>
              <a:rPr lang="en-US" sz="2400" dirty="0"/>
              <a:t>is to be the trusted leader in enterprise information technology for the State of Minnesota…and the </a:t>
            </a:r>
            <a:r>
              <a:rPr lang="en-US" sz="2400" i="1" dirty="0">
                <a:solidFill>
                  <a:schemeClr val="accent1"/>
                </a:solidFill>
              </a:rPr>
              <a:t>provider of choice</a:t>
            </a:r>
            <a:r>
              <a:rPr lang="en-US" sz="2400" dirty="0">
                <a:solidFill>
                  <a:schemeClr val="accent1"/>
                </a:solidFill>
              </a:rPr>
              <a:t> </a:t>
            </a:r>
            <a:r>
              <a:rPr lang="en-US" sz="2400" dirty="0"/>
              <a:t>for IT services, direction, investments and standards for government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81913"/>
            <a:ext cx="8229600" cy="932688"/>
          </a:xfrm>
        </p:spPr>
        <p:txBody>
          <a:bodyPr/>
          <a:lstStyle/>
          <a:p>
            <a:r>
              <a:rPr lang="en-US" sz="2000" dirty="0" smtClean="0"/>
              <a:t>Office of Enterprise Technology’s responsibility and activity fall into two broad categories</a:t>
            </a:r>
          </a:p>
          <a:p>
            <a:pPr>
              <a:buNone/>
            </a:pPr>
            <a:endParaRPr lang="en-US" sz="2000" dirty="0"/>
          </a:p>
        </p:txBody>
      </p:sp>
      <p:sp>
        <p:nvSpPr>
          <p:cNvPr id="3" name="Text Placeholder 2"/>
          <p:cNvSpPr>
            <a:spLocks noGrp="1"/>
          </p:cNvSpPr>
          <p:nvPr>
            <p:ph type="body" sz="quarter" idx="10"/>
          </p:nvPr>
        </p:nvSpPr>
        <p:spPr/>
        <p:txBody>
          <a:bodyPr/>
          <a:lstStyle/>
          <a:p>
            <a:r>
              <a:rPr lang="en-US" dirty="0" smtClean="0"/>
              <a:t>What Do We Do?</a:t>
            </a:r>
            <a:endParaRPr lang="en-US" dirty="0"/>
          </a:p>
        </p:txBody>
      </p:sp>
      <p:sp>
        <p:nvSpPr>
          <p:cNvPr id="6" name="Rectangle 5"/>
          <p:cNvSpPr/>
          <p:nvPr/>
        </p:nvSpPr>
        <p:spPr>
          <a:xfrm>
            <a:off x="609600" y="2438400"/>
            <a:ext cx="3429000" cy="3505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TextBox 6"/>
          <p:cNvSpPr txBox="1"/>
          <p:nvPr/>
        </p:nvSpPr>
        <p:spPr>
          <a:xfrm>
            <a:off x="685800" y="2574191"/>
            <a:ext cx="3352800" cy="3016210"/>
          </a:xfrm>
          <a:prstGeom prst="rect">
            <a:avLst/>
          </a:prstGeom>
          <a:noFill/>
        </p:spPr>
        <p:txBody>
          <a:bodyPr wrap="square" rtlCol="0">
            <a:spAutoFit/>
          </a:bodyPr>
          <a:lstStyle/>
          <a:p>
            <a:pPr algn="ctr"/>
            <a:r>
              <a:rPr lang="en-US" b="1" dirty="0" smtClean="0"/>
              <a:t>Governance and Oversight</a:t>
            </a:r>
          </a:p>
          <a:p>
            <a:endParaRPr lang="en-US" dirty="0" smtClean="0"/>
          </a:p>
          <a:p>
            <a:r>
              <a:rPr lang="en-US" sz="1400" b="1" dirty="0" smtClean="0"/>
              <a:t>Leadership</a:t>
            </a:r>
            <a:r>
              <a:rPr lang="en-US" sz="1400" dirty="0" smtClean="0"/>
              <a:t>: IT policy, enterprise planning and governance</a:t>
            </a:r>
          </a:p>
          <a:p>
            <a:endParaRPr lang="en-US" sz="1400" dirty="0" smtClean="0"/>
          </a:p>
          <a:p>
            <a:r>
              <a:rPr lang="en-US" sz="1400" b="1" dirty="0" smtClean="0"/>
              <a:t>Enterprise Security: </a:t>
            </a:r>
            <a:r>
              <a:rPr lang="en-US" sz="1400" dirty="0" smtClean="0"/>
              <a:t>policies, standards and tools</a:t>
            </a:r>
          </a:p>
          <a:p>
            <a:endParaRPr lang="en-US" sz="1400" dirty="0" smtClean="0"/>
          </a:p>
          <a:p>
            <a:r>
              <a:rPr lang="en-US" sz="1400" b="1" dirty="0" smtClean="0"/>
              <a:t>Compliance and standards</a:t>
            </a:r>
            <a:r>
              <a:rPr lang="en-US" sz="1400" dirty="0" smtClean="0"/>
              <a:t>: IT architecture, products and standards; contracts and vendor management; portfolio management; and project/investment oversight</a:t>
            </a:r>
            <a:endParaRPr lang="en-US" dirty="0"/>
          </a:p>
        </p:txBody>
      </p:sp>
      <p:sp>
        <p:nvSpPr>
          <p:cNvPr id="8" name="Rectangle 7"/>
          <p:cNvSpPr/>
          <p:nvPr/>
        </p:nvSpPr>
        <p:spPr>
          <a:xfrm>
            <a:off x="4572000" y="2438400"/>
            <a:ext cx="3429000" cy="3505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TextBox 8"/>
          <p:cNvSpPr txBox="1"/>
          <p:nvPr/>
        </p:nvSpPr>
        <p:spPr>
          <a:xfrm>
            <a:off x="4648200" y="2590800"/>
            <a:ext cx="3352800" cy="236988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t>Technology Services</a:t>
            </a:r>
          </a:p>
          <a:p>
            <a:endParaRPr lang="en-US" dirty="0" smtClean="0"/>
          </a:p>
          <a:p>
            <a:r>
              <a:rPr lang="en-US" sz="1400" b="1" dirty="0" smtClean="0"/>
              <a:t>Utility Services</a:t>
            </a:r>
            <a:r>
              <a:rPr lang="en-US" sz="1400" dirty="0" smtClean="0"/>
              <a:t>: IT services that are common to all and for which agencies are required to participate</a:t>
            </a:r>
          </a:p>
          <a:p>
            <a:endParaRPr lang="en-US" sz="1400" dirty="0" smtClean="0"/>
          </a:p>
          <a:p>
            <a:pPr>
              <a:defRPr/>
            </a:pPr>
            <a:r>
              <a:rPr lang="en-US" sz="1400" b="1" dirty="0" smtClean="0"/>
              <a:t>Market Services</a:t>
            </a:r>
            <a:r>
              <a:rPr lang="en-US" sz="1400" dirty="0" smtClean="0"/>
              <a:t>: Shared IT services offered to agencies and other governments on a competitive and optional basis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Scope of Our Activities</a:t>
            </a:r>
            <a:endParaRPr lang="en-US" dirty="0"/>
          </a:p>
        </p:txBody>
      </p:sp>
      <p:sp>
        <p:nvSpPr>
          <p:cNvPr id="4" name="AutoShape 13"/>
          <p:cNvSpPr>
            <a:spLocks noChangeAspect="1" noChangeArrowheads="1" noTextEdit="1"/>
          </p:cNvSpPr>
          <p:nvPr/>
        </p:nvSpPr>
        <p:spPr bwMode="auto">
          <a:xfrm>
            <a:off x="990600" y="2057400"/>
            <a:ext cx="7459663" cy="4149725"/>
          </a:xfrm>
          <a:prstGeom prst="rect">
            <a:avLst/>
          </a:prstGeom>
          <a:noFill/>
          <a:ln w="9525">
            <a:noFill/>
            <a:miter lim="800000"/>
            <a:headEnd/>
            <a:tailEnd/>
          </a:ln>
        </p:spPr>
        <p:txBody>
          <a:bodyPr/>
          <a:lstStyle/>
          <a:p>
            <a:endParaRPr lang="en-US" dirty="0"/>
          </a:p>
        </p:txBody>
      </p:sp>
      <p:sp>
        <p:nvSpPr>
          <p:cNvPr id="17" name="TextBox 16"/>
          <p:cNvSpPr txBox="1"/>
          <p:nvPr/>
        </p:nvSpPr>
        <p:spPr>
          <a:xfrm>
            <a:off x="1028699" y="1600200"/>
            <a:ext cx="7086601" cy="646331"/>
          </a:xfrm>
          <a:prstGeom prst="rect">
            <a:avLst/>
          </a:prstGeom>
          <a:noFill/>
        </p:spPr>
        <p:txBody>
          <a:bodyPr wrap="square" rtlCol="0">
            <a:spAutoFit/>
          </a:bodyPr>
          <a:lstStyle/>
          <a:p>
            <a:pPr algn="ctr"/>
            <a:r>
              <a:rPr lang="en-US" dirty="0" smtClean="0"/>
              <a:t>The scope of OET’s activities is illustrated in the distribution of the agency’s budget </a:t>
            </a:r>
            <a:endParaRPr lang="en-US" dirty="0"/>
          </a:p>
        </p:txBody>
      </p:sp>
      <p:sp>
        <p:nvSpPr>
          <p:cNvPr id="18" name="TextBox 17"/>
          <p:cNvSpPr txBox="1"/>
          <p:nvPr/>
        </p:nvSpPr>
        <p:spPr>
          <a:xfrm>
            <a:off x="381000" y="4057471"/>
            <a:ext cx="2819400" cy="1200329"/>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mtClean="0"/>
              <a:t>94% </a:t>
            </a:r>
            <a:r>
              <a:rPr lang="en-US" dirty="0" smtClean="0"/>
              <a:t>of OET’s budget comes from customer rates for technical services, based on usage </a:t>
            </a:r>
            <a:endParaRPr lang="en-US" dirty="0"/>
          </a:p>
        </p:txBody>
      </p:sp>
      <p:sp>
        <p:nvSpPr>
          <p:cNvPr id="19" name="TextBox 18"/>
          <p:cNvSpPr txBox="1"/>
          <p:nvPr/>
        </p:nvSpPr>
        <p:spPr>
          <a:xfrm>
            <a:off x="381000" y="2609671"/>
            <a:ext cx="28194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6% of OET’s budget is general fund dollars for governance, oversight and security</a:t>
            </a:r>
            <a:endParaRPr lang="en-US" dirty="0"/>
          </a:p>
        </p:txBody>
      </p:sp>
      <p:graphicFrame>
        <p:nvGraphicFramePr>
          <p:cNvPr id="20" name="Chart 19"/>
          <p:cNvGraphicFramePr/>
          <p:nvPr/>
        </p:nvGraphicFramePr>
        <p:xfrm>
          <a:off x="3962400" y="2438400"/>
          <a:ext cx="4610100" cy="365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Our Customers</a:t>
            </a:r>
            <a:endParaRPr lang="en-US" dirty="0"/>
          </a:p>
        </p:txBody>
      </p:sp>
      <p:sp>
        <p:nvSpPr>
          <p:cNvPr id="6" name="Rectangle 5"/>
          <p:cNvSpPr/>
          <p:nvPr/>
        </p:nvSpPr>
        <p:spPr>
          <a:xfrm>
            <a:off x="914400" y="2057400"/>
            <a:ext cx="3124200" cy="3733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TextBox 6"/>
          <p:cNvSpPr txBox="1"/>
          <p:nvPr/>
        </p:nvSpPr>
        <p:spPr>
          <a:xfrm>
            <a:off x="990600" y="2193191"/>
            <a:ext cx="3048000" cy="1862048"/>
          </a:xfrm>
          <a:prstGeom prst="rect">
            <a:avLst/>
          </a:prstGeom>
          <a:noFill/>
        </p:spPr>
        <p:txBody>
          <a:bodyPr wrap="square" rtlCol="0">
            <a:spAutoFit/>
          </a:bodyPr>
          <a:lstStyle/>
          <a:p>
            <a:pPr algn="ctr"/>
            <a:r>
              <a:rPr lang="en-US" b="1" dirty="0" smtClean="0"/>
              <a:t>Governance and Oversight </a:t>
            </a:r>
          </a:p>
          <a:p>
            <a:endParaRPr lang="en-US" dirty="0" smtClean="0"/>
          </a:p>
          <a:p>
            <a:pPr marL="233363" indent="-233363">
              <a:spcAft>
                <a:spcPts val="600"/>
              </a:spcAft>
              <a:buFont typeface="Arial" pitchFamily="34" charset="0"/>
              <a:buChar char="•"/>
            </a:pPr>
            <a:r>
              <a:rPr lang="en-US" sz="1400" b="1" dirty="0" smtClean="0"/>
              <a:t>State of Minnesota executive branch, required</a:t>
            </a:r>
          </a:p>
          <a:p>
            <a:pPr marL="233363" indent="-233363">
              <a:spcAft>
                <a:spcPts val="600"/>
              </a:spcAft>
              <a:buFont typeface="Arial" pitchFamily="34" charset="0"/>
              <a:buChar char="•"/>
            </a:pPr>
            <a:r>
              <a:rPr lang="en-US" sz="1400" b="1" dirty="0" smtClean="0"/>
              <a:t>Other Minnesota governments, optional</a:t>
            </a:r>
            <a:endParaRPr lang="en-US" dirty="0"/>
          </a:p>
        </p:txBody>
      </p:sp>
      <p:sp>
        <p:nvSpPr>
          <p:cNvPr id="8" name="Rectangle 7"/>
          <p:cNvSpPr/>
          <p:nvPr/>
        </p:nvSpPr>
        <p:spPr>
          <a:xfrm>
            <a:off x="4572000" y="2057400"/>
            <a:ext cx="3124200" cy="3733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TextBox 8"/>
          <p:cNvSpPr txBox="1"/>
          <p:nvPr/>
        </p:nvSpPr>
        <p:spPr>
          <a:xfrm>
            <a:off x="4648200" y="2209800"/>
            <a:ext cx="3048000" cy="338554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t>Technology Services </a:t>
            </a:r>
          </a:p>
          <a:p>
            <a:pPr>
              <a:spcBef>
                <a:spcPts val="600"/>
              </a:spcBef>
            </a:pPr>
            <a:endParaRPr lang="en-US" sz="600" dirty="0" smtClean="0"/>
          </a:p>
          <a:p>
            <a:pPr marL="231775" indent="-231775">
              <a:spcBef>
                <a:spcPts val="600"/>
              </a:spcBef>
              <a:buFont typeface="Arial" pitchFamily="34" charset="0"/>
              <a:buChar char="•"/>
            </a:pPr>
            <a:r>
              <a:rPr lang="en-US" sz="1400" b="1" dirty="0" smtClean="0"/>
              <a:t>Executive branch</a:t>
            </a:r>
          </a:p>
          <a:p>
            <a:pPr marL="231775" indent="-231775">
              <a:spcBef>
                <a:spcPts val="600"/>
              </a:spcBef>
              <a:buFont typeface="Arial" pitchFamily="34" charset="0"/>
              <a:buChar char="•"/>
            </a:pPr>
            <a:r>
              <a:rPr lang="en-US" sz="1400" b="1" dirty="0" smtClean="0"/>
              <a:t>Counties</a:t>
            </a:r>
          </a:p>
          <a:p>
            <a:pPr marL="231775" indent="-231775">
              <a:spcBef>
                <a:spcPts val="600"/>
              </a:spcBef>
              <a:buFont typeface="Arial" pitchFamily="34" charset="0"/>
              <a:buChar char="•"/>
            </a:pPr>
            <a:r>
              <a:rPr lang="en-US" sz="1400" b="1" dirty="0" smtClean="0"/>
              <a:t>Minnesota State Colleges and Universities</a:t>
            </a:r>
          </a:p>
          <a:p>
            <a:pPr marL="231775" indent="-231775">
              <a:spcBef>
                <a:spcPts val="600"/>
              </a:spcBef>
              <a:buFont typeface="Arial" pitchFamily="34" charset="0"/>
              <a:buChar char="•"/>
            </a:pPr>
            <a:r>
              <a:rPr lang="en-US" sz="1400" b="1" dirty="0" smtClean="0"/>
              <a:t>University of Minnesota</a:t>
            </a:r>
          </a:p>
          <a:p>
            <a:pPr marL="231775" indent="-231775">
              <a:spcBef>
                <a:spcPts val="600"/>
              </a:spcBef>
              <a:buFont typeface="Arial" pitchFamily="34" charset="0"/>
              <a:buChar char="•"/>
            </a:pPr>
            <a:r>
              <a:rPr lang="en-US" sz="1400" b="1" dirty="0" smtClean="0"/>
              <a:t>Cities</a:t>
            </a:r>
          </a:p>
          <a:p>
            <a:pPr marL="231775" indent="-231775">
              <a:spcBef>
                <a:spcPts val="600"/>
              </a:spcBef>
              <a:buFont typeface="Arial" pitchFamily="34" charset="0"/>
              <a:buChar char="•"/>
            </a:pPr>
            <a:r>
              <a:rPr lang="en-US" sz="1400" b="1" dirty="0" smtClean="0"/>
              <a:t>K12 schools / districts / consortia</a:t>
            </a:r>
          </a:p>
          <a:p>
            <a:pPr marL="231775" indent="-231775">
              <a:spcBef>
                <a:spcPts val="600"/>
              </a:spcBef>
              <a:buFont typeface="Arial" pitchFamily="34" charset="0"/>
              <a:buChar char="•"/>
            </a:pPr>
            <a:r>
              <a:rPr lang="en-US" sz="1400" b="1" dirty="0" smtClean="0"/>
              <a:t>Other</a:t>
            </a:r>
          </a:p>
          <a:p>
            <a:pPr marL="231775" indent="-231775">
              <a:spcBef>
                <a:spcPts val="600"/>
              </a:spcBef>
              <a:buFont typeface="Arial" pitchFamily="34" charset="0"/>
              <a:buChar char="•"/>
            </a:pP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2"/>
          </p:nvPr>
        </p:nvGraphicFramePr>
        <p:xfrm>
          <a:off x="914400" y="1524000"/>
          <a:ext cx="7315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3"/>
          </p:nvPr>
        </p:nvSpPr>
        <p:spPr/>
        <p:txBody>
          <a:bodyPr/>
          <a:lstStyle/>
          <a:p>
            <a:r>
              <a:rPr lang="en-US" dirty="0" smtClean="0"/>
              <a:t>Customer Breakdown – Technology Services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2811462"/>
            <a:ext cx="9144000" cy="2065338"/>
          </a:xfrm>
        </p:spPr>
        <p:txBody>
          <a:bodyPr/>
          <a:lstStyle/>
          <a:p>
            <a:r>
              <a:rPr lang="en-US" dirty="0" smtClean="0"/>
              <a:t>Governance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ET slides">
  <a:themeElements>
    <a:clrScheme name="OET Colors">
      <a:dk1>
        <a:srgbClr val="363738"/>
      </a:dk1>
      <a:lt1>
        <a:srgbClr val="FFFFFF"/>
      </a:lt1>
      <a:dk2>
        <a:srgbClr val="0064A6"/>
      </a:dk2>
      <a:lt2>
        <a:srgbClr val="C1C1C1"/>
      </a:lt2>
      <a:accent1>
        <a:srgbClr val="838E2D"/>
      </a:accent1>
      <a:accent2>
        <a:srgbClr val="004B8D"/>
      </a:accent2>
      <a:accent3>
        <a:srgbClr val="652D89"/>
      </a:accent3>
      <a:accent4>
        <a:srgbClr val="B15C11"/>
      </a:accent4>
      <a:accent5>
        <a:srgbClr val="FCB034"/>
      </a:accent5>
      <a:accent6>
        <a:srgbClr val="87746A"/>
      </a:accent6>
      <a:hlink>
        <a:srgbClr val="004B8D"/>
      </a:hlink>
      <a:folHlink>
        <a:srgbClr val="004B8D"/>
      </a:folHlink>
    </a:clrScheme>
    <a:fontScheme name="OET fonts">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lecom_ 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lecom_ 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lecom_ 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lecom_ 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lecom_ 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lecom_ 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lecom_ 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lecom_ 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lecom_ 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lecom_ 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lecom_ 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lecom_ 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rvices_Content slide">
  <a:themeElements>
    <a:clrScheme name="OET Colors">
      <a:dk1>
        <a:srgbClr val="004B8D"/>
      </a:dk1>
      <a:lt1>
        <a:srgbClr val="FFFFFF"/>
      </a:lt1>
      <a:dk2>
        <a:srgbClr val="004B8D"/>
      </a:dk2>
      <a:lt2>
        <a:srgbClr val="C1C1C1"/>
      </a:lt2>
      <a:accent1>
        <a:srgbClr val="838E2D"/>
      </a:accent1>
      <a:accent2>
        <a:srgbClr val="004B8D"/>
      </a:accent2>
      <a:accent3>
        <a:srgbClr val="652D89"/>
      </a:accent3>
      <a:accent4>
        <a:srgbClr val="B15C11"/>
      </a:accent4>
      <a:accent5>
        <a:srgbClr val="FCB034"/>
      </a:accent5>
      <a:accent6>
        <a:srgbClr val="87746A"/>
      </a:accent6>
      <a:hlink>
        <a:srgbClr val="004B8D"/>
      </a:hlink>
      <a:folHlink>
        <a:srgbClr val="004B8D"/>
      </a:folHlink>
    </a:clrScheme>
    <a:fontScheme name="OET fonts">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lecom_ 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lecom_ 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lecom_ 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lecom_ 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lecom_ 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lecom_ 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lecom_ 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lecom_ 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lecom_ 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lecom_ 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lecom_ 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lecom_ 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2E3962E303E04C94D81BFFB48DF12F" ma:contentTypeVersion="0" ma:contentTypeDescription="Create a new document." ma:contentTypeScope="" ma:versionID="1c69da81d4f00dca3a51324ef6bb6f9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393A602-D303-4C1A-8B6F-7C6586385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7CD6406-DEB9-47AC-9B05-D6AFEA88F8EC}">
  <ds:schemaRefs>
    <ds:schemaRef ds:uri="http://schemas.microsoft.com/sharepoint/v3/contenttype/forms"/>
  </ds:schemaRefs>
</ds:datastoreItem>
</file>

<file path=customXml/itemProps3.xml><?xml version="1.0" encoding="utf-8"?>
<ds:datastoreItem xmlns:ds="http://schemas.openxmlformats.org/officeDocument/2006/customXml" ds:itemID="{DDF0DE0A-C344-4585-A72D-6B972EC9F41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919</TotalTime>
  <Words>1447</Words>
  <Application>Microsoft Office PowerPoint</Application>
  <PresentationFormat>On-screen Show (4:3)</PresentationFormat>
  <Paragraphs>261</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OET slides</vt:lpstr>
      <vt:lpstr>Services_Content slide</vt:lpstr>
      <vt:lpstr>Office of Enterprise Technology  Agency Overview</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Deteriorating Facilities</vt:lpstr>
      <vt:lpstr>Slide 20</vt:lpstr>
      <vt:lpstr>Slide 21</vt:lpstr>
      <vt:lpstr>Slide 22</vt:lpstr>
      <vt:lpstr>Slide 23</vt:lpstr>
      <vt:lpstr>Slide 24</vt:lpstr>
      <vt:lpstr>Slide 25</vt:lpstr>
      <vt:lpstr>Slide 26</vt:lpstr>
      <vt:lpstr>Slide 27</vt:lpstr>
      <vt:lpstr>Slide 28</vt:lpstr>
      <vt:lpstr>Slide 29</vt:lpstr>
      <vt:lpstr>Questions?</vt:lpstr>
    </vt:vector>
  </TitlesOfParts>
  <Company>State of Minnesota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PowerPoint presentations</dc:title>
  <dc:creator>admin-supdike</dc:creator>
  <cp:lastModifiedBy>Software Administration</cp:lastModifiedBy>
  <cp:revision>105</cp:revision>
  <dcterms:created xsi:type="dcterms:W3CDTF">2009-12-02T23:00:09Z</dcterms:created>
  <dcterms:modified xsi:type="dcterms:W3CDTF">2011-02-02T19:35:39Z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0x010100C02E3962E303E04C94D81BFFB48DF12F</vt:lpwstr>
  </property>
</Properties>
</file>