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74" r:id="rId6"/>
    <p:sldId id="261" r:id="rId7"/>
    <p:sldId id="263" r:id="rId8"/>
    <p:sldId id="262" r:id="rId9"/>
    <p:sldId id="278" r:id="rId10"/>
    <p:sldId id="264" r:id="rId11"/>
    <p:sldId id="272" r:id="rId12"/>
    <p:sldId id="265" r:id="rId13"/>
    <p:sldId id="266" r:id="rId14"/>
    <p:sldId id="267" r:id="rId15"/>
    <p:sldId id="270" r:id="rId16"/>
    <p:sldId id="284" r:id="rId17"/>
    <p:sldId id="283" r:id="rId18"/>
    <p:sldId id="285" r:id="rId19"/>
    <p:sldId id="275" r:id="rId20"/>
    <p:sldId id="276" r:id="rId21"/>
    <p:sldId id="282" r:id="rId22"/>
    <p:sldId id="273" r:id="rId23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66829" autoAdjust="0"/>
  </p:normalViewPr>
  <p:slideViewPr>
    <p:cSldViewPr>
      <p:cViewPr>
        <p:scale>
          <a:sx n="60" d="100"/>
          <a:sy n="60" d="100"/>
        </p:scale>
        <p:origin x="-78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1974" y="-7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mrad\mnrev\Data\Property\Private\RESEARCH\Voss\ew%20presentation%20misc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mrad\mnrev\Data\Property\Private\RESEARCH\Voss\ew%20presentation%20misc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Sheet1!$K$5</c:f>
              <c:strCache>
                <c:ptCount val="1"/>
                <c:pt idx="0">
                  <c:v>Metro</c:v>
                </c:pt>
              </c:strCache>
            </c:strRef>
          </c:tx>
          <c:cat>
            <c:strRef>
              <c:f>Sheet1!$J$6:$J$15</c:f>
              <c:strCache>
                <c:ptCount val="10"/>
                <c:pt idx="0">
                  <c:v>$50,000 or less</c:v>
                </c:pt>
                <c:pt idx="1">
                  <c:v>$50,000 - $100,000</c:v>
                </c:pt>
                <c:pt idx="2">
                  <c:v>$100,000 - $150,000</c:v>
                </c:pt>
                <c:pt idx="3">
                  <c:v>$150,000 - $200,000</c:v>
                </c:pt>
                <c:pt idx="4">
                  <c:v>$200,000 - $250,000</c:v>
                </c:pt>
                <c:pt idx="5">
                  <c:v>$250,000 - $300,000</c:v>
                </c:pt>
                <c:pt idx="6">
                  <c:v>$300,000 - $350,000</c:v>
                </c:pt>
                <c:pt idx="7">
                  <c:v>$350,000 - $400,000</c:v>
                </c:pt>
                <c:pt idx="8">
                  <c:v>$400,000 - $450,000</c:v>
                </c:pt>
                <c:pt idx="9">
                  <c:v>More than $450,000</c:v>
                </c:pt>
              </c:strCache>
            </c:strRef>
          </c:cat>
          <c:val>
            <c:numRef>
              <c:f>Sheet1!$K$6:$K$15</c:f>
              <c:numCache>
                <c:formatCode>_(* #,##0_);_(* \(#,##0\);_(* "-"??_);_(@_)</c:formatCode>
                <c:ptCount val="10"/>
                <c:pt idx="0">
                  <c:v>1008</c:v>
                </c:pt>
                <c:pt idx="1">
                  <c:v>6961</c:v>
                </c:pt>
                <c:pt idx="2">
                  <c:v>37481</c:v>
                </c:pt>
                <c:pt idx="3">
                  <c:v>162951</c:v>
                </c:pt>
                <c:pt idx="4">
                  <c:v>191446</c:v>
                </c:pt>
                <c:pt idx="5">
                  <c:v>109408</c:v>
                </c:pt>
                <c:pt idx="6">
                  <c:v>66060</c:v>
                </c:pt>
                <c:pt idx="7">
                  <c:v>42855</c:v>
                </c:pt>
                <c:pt idx="8">
                  <c:v>27488</c:v>
                </c:pt>
                <c:pt idx="9">
                  <c:v>67239</c:v>
                </c:pt>
              </c:numCache>
            </c:numRef>
          </c:val>
        </c:ser>
        <c:ser>
          <c:idx val="1"/>
          <c:order val="1"/>
          <c:tx>
            <c:strRef>
              <c:f>Sheet1!$L$5</c:f>
              <c:strCache>
                <c:ptCount val="1"/>
                <c:pt idx="0">
                  <c:v>Greater Minnesota</c:v>
                </c:pt>
              </c:strCache>
            </c:strRef>
          </c:tx>
          <c:cat>
            <c:strRef>
              <c:f>Sheet1!$J$6:$J$15</c:f>
              <c:strCache>
                <c:ptCount val="10"/>
                <c:pt idx="0">
                  <c:v>$50,000 or less</c:v>
                </c:pt>
                <c:pt idx="1">
                  <c:v>$50,000 - $100,000</c:v>
                </c:pt>
                <c:pt idx="2">
                  <c:v>$100,000 - $150,000</c:v>
                </c:pt>
                <c:pt idx="3">
                  <c:v>$150,000 - $200,000</c:v>
                </c:pt>
                <c:pt idx="4">
                  <c:v>$200,000 - $250,000</c:v>
                </c:pt>
                <c:pt idx="5">
                  <c:v>$250,000 - $300,000</c:v>
                </c:pt>
                <c:pt idx="6">
                  <c:v>$300,000 - $350,000</c:v>
                </c:pt>
                <c:pt idx="7">
                  <c:v>$350,000 - $400,000</c:v>
                </c:pt>
                <c:pt idx="8">
                  <c:v>$400,000 - $450,000</c:v>
                </c:pt>
                <c:pt idx="9">
                  <c:v>More than $450,000</c:v>
                </c:pt>
              </c:strCache>
            </c:strRef>
          </c:cat>
          <c:val>
            <c:numRef>
              <c:f>Sheet1!$L$6:$L$15</c:f>
              <c:numCache>
                <c:formatCode>_(* #,##0_);_(* \(#,##0\);_(* "-"??_);_(@_)</c:formatCode>
                <c:ptCount val="10"/>
                <c:pt idx="0">
                  <c:v>42595</c:v>
                </c:pt>
                <c:pt idx="1">
                  <c:v>118758</c:v>
                </c:pt>
                <c:pt idx="2">
                  <c:v>148516</c:v>
                </c:pt>
                <c:pt idx="3">
                  <c:v>113161</c:v>
                </c:pt>
                <c:pt idx="4">
                  <c:v>61755</c:v>
                </c:pt>
                <c:pt idx="5">
                  <c:v>33501</c:v>
                </c:pt>
                <c:pt idx="6">
                  <c:v>18414</c:v>
                </c:pt>
                <c:pt idx="7">
                  <c:v>10215</c:v>
                </c:pt>
                <c:pt idx="8">
                  <c:v>5808</c:v>
                </c:pt>
                <c:pt idx="9">
                  <c:v>9979</c:v>
                </c:pt>
              </c:numCache>
            </c:numRef>
          </c:val>
        </c:ser>
        <c:gapWidth val="55"/>
        <c:overlap val="100"/>
        <c:axId val="72868992"/>
        <c:axId val="72870528"/>
      </c:barChart>
      <c:catAx>
        <c:axId val="7286899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2870528"/>
        <c:crosses val="autoZero"/>
        <c:auto val="1"/>
        <c:lblAlgn val="ctr"/>
        <c:lblOffset val="100"/>
      </c:catAx>
      <c:valAx>
        <c:axId val="7287052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 dirty="0" smtClean="0"/>
                  <a:t>Homesteads</a:t>
                </a:r>
                <a:endParaRPr lang="en-US" sz="1400" dirty="0"/>
              </a:p>
            </c:rich>
          </c:tx>
          <c:layout/>
        </c:title>
        <c:numFmt formatCode="_(* #,##0_);_(* \(#,##0\);_(* &quot;-&quot;??_);_(@_)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286899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 b="1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stacked"/>
        <c:ser>
          <c:idx val="0"/>
          <c:order val="0"/>
          <c:tx>
            <c:strRef>
              <c:f>Sheet2!$B$2</c:f>
              <c:strCache>
                <c:ptCount val="1"/>
                <c:pt idx="0">
                  <c:v>Metro</c:v>
                </c:pt>
              </c:strCache>
            </c:strRef>
          </c:tx>
          <c:cat>
            <c:strRef>
              <c:f>Sheet2!$A$3:$A$12</c:f>
              <c:strCache>
                <c:ptCount val="10"/>
                <c:pt idx="0">
                  <c:v>$500 or less</c:v>
                </c:pt>
                <c:pt idx="1">
                  <c:v>$500 - $1,000</c:v>
                </c:pt>
                <c:pt idx="2">
                  <c:v>$1,000 - $1,500</c:v>
                </c:pt>
                <c:pt idx="3">
                  <c:v>$1,500 - $2,000</c:v>
                </c:pt>
                <c:pt idx="4">
                  <c:v>$2,000 - $2,500</c:v>
                </c:pt>
                <c:pt idx="5">
                  <c:v>$2,500 - $3,000</c:v>
                </c:pt>
                <c:pt idx="6">
                  <c:v>$3,000 - $3,500</c:v>
                </c:pt>
                <c:pt idx="7">
                  <c:v>$3,500 - $4,000</c:v>
                </c:pt>
                <c:pt idx="8">
                  <c:v>$4,000 - $4,500</c:v>
                </c:pt>
                <c:pt idx="9">
                  <c:v>More than $4,500</c:v>
                </c:pt>
              </c:strCache>
            </c:strRef>
          </c:cat>
          <c:val>
            <c:numRef>
              <c:f>Sheet2!$B$3:$B$12</c:f>
              <c:numCache>
                <c:formatCode>_(* #,##0_);_(* \(#,##0\);_(* "-"??_);_(@_)</c:formatCode>
                <c:ptCount val="10"/>
                <c:pt idx="0">
                  <c:v>11737</c:v>
                </c:pt>
                <c:pt idx="1">
                  <c:v>38388</c:v>
                </c:pt>
                <c:pt idx="2">
                  <c:v>90402</c:v>
                </c:pt>
                <c:pt idx="3">
                  <c:v>137016</c:v>
                </c:pt>
                <c:pt idx="4">
                  <c:v>135763</c:v>
                </c:pt>
                <c:pt idx="5">
                  <c:v>92981</c:v>
                </c:pt>
                <c:pt idx="6">
                  <c:v>61262</c:v>
                </c:pt>
                <c:pt idx="7">
                  <c:v>41167</c:v>
                </c:pt>
                <c:pt idx="8">
                  <c:v>27926</c:v>
                </c:pt>
                <c:pt idx="9">
                  <c:v>76255</c:v>
                </c:pt>
              </c:numCache>
            </c:numRef>
          </c:val>
        </c:ser>
        <c:ser>
          <c:idx val="1"/>
          <c:order val="1"/>
          <c:tx>
            <c:strRef>
              <c:f>Sheet2!$C$2</c:f>
              <c:strCache>
                <c:ptCount val="1"/>
                <c:pt idx="0">
                  <c:v>Greater MN</c:v>
                </c:pt>
              </c:strCache>
            </c:strRef>
          </c:tx>
          <c:cat>
            <c:strRef>
              <c:f>Sheet2!$A$3:$A$12</c:f>
              <c:strCache>
                <c:ptCount val="10"/>
                <c:pt idx="0">
                  <c:v>$500 or less</c:v>
                </c:pt>
                <c:pt idx="1">
                  <c:v>$500 - $1,000</c:v>
                </c:pt>
                <c:pt idx="2">
                  <c:v>$1,000 - $1,500</c:v>
                </c:pt>
                <c:pt idx="3">
                  <c:v>$1,500 - $2,000</c:v>
                </c:pt>
                <c:pt idx="4">
                  <c:v>$2,000 - $2,500</c:v>
                </c:pt>
                <c:pt idx="5">
                  <c:v>$2,500 - $3,000</c:v>
                </c:pt>
                <c:pt idx="6">
                  <c:v>$3,000 - $3,500</c:v>
                </c:pt>
                <c:pt idx="7">
                  <c:v>$3,500 - $4,000</c:v>
                </c:pt>
                <c:pt idx="8">
                  <c:v>$4,000 - $4,500</c:v>
                </c:pt>
                <c:pt idx="9">
                  <c:v>More than $4,500</c:v>
                </c:pt>
              </c:strCache>
            </c:strRef>
          </c:cat>
          <c:val>
            <c:numRef>
              <c:f>Sheet2!$C$3:$C$12</c:f>
              <c:numCache>
                <c:formatCode>_(* #,##0_);_(* \(#,##0\);_(* "-"??_);_(@_)</c:formatCode>
                <c:ptCount val="10"/>
                <c:pt idx="0">
                  <c:v>94039</c:v>
                </c:pt>
                <c:pt idx="1">
                  <c:v>131842</c:v>
                </c:pt>
                <c:pt idx="2">
                  <c:v>126991</c:v>
                </c:pt>
                <c:pt idx="3">
                  <c:v>91252</c:v>
                </c:pt>
                <c:pt idx="4">
                  <c:v>53017</c:v>
                </c:pt>
                <c:pt idx="5">
                  <c:v>28154</c:v>
                </c:pt>
                <c:pt idx="6">
                  <c:v>15936</c:v>
                </c:pt>
                <c:pt idx="7">
                  <c:v>8813</c:v>
                </c:pt>
                <c:pt idx="8">
                  <c:v>4823</c:v>
                </c:pt>
                <c:pt idx="9">
                  <c:v>7835</c:v>
                </c:pt>
              </c:numCache>
            </c:numRef>
          </c:val>
        </c:ser>
        <c:gapWidth val="100"/>
        <c:overlap val="100"/>
        <c:axId val="72912256"/>
        <c:axId val="72938624"/>
      </c:barChart>
      <c:catAx>
        <c:axId val="72912256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 sz="1600"/>
            </a:pPr>
            <a:endParaRPr lang="en-US"/>
          </a:p>
        </c:txPr>
        <c:crossAx val="72938624"/>
        <c:crosses val="autoZero"/>
        <c:auto val="1"/>
        <c:lblAlgn val="ctr"/>
        <c:lblOffset val="100"/>
      </c:catAx>
      <c:valAx>
        <c:axId val="7293862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 dirty="0" smtClean="0"/>
                  <a:t>Homesteads</a:t>
                </a:r>
                <a:endParaRPr lang="en-US" sz="1400" dirty="0"/>
              </a:p>
            </c:rich>
          </c:tx>
          <c:layout/>
        </c:title>
        <c:numFmt formatCode="_(* #,##0_);_(* \(#,##0\);_(* &quot;-&quot;??_);_(@_)" sourceLinked="1"/>
        <c:tickLblPos val="nextTo"/>
        <c:crossAx val="7291225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3600"/>
            </a:pPr>
            <a:r>
              <a:rPr lang="en-US" sz="3600"/>
              <a:t>Property Tax Refunds</a:t>
            </a:r>
          </a:p>
        </c:rich>
      </c:tx>
      <c:layout>
        <c:manualLayout>
          <c:xMode val="edge"/>
          <c:yMode val="edge"/>
          <c:x val="0.29222644182751534"/>
          <c:y val="2.040810219387661E-2"/>
        </c:manualLayout>
      </c:layout>
    </c:title>
    <c:plotArea>
      <c:layout>
        <c:manualLayout>
          <c:layoutTarget val="inner"/>
          <c:xMode val="edge"/>
          <c:yMode val="edge"/>
          <c:x val="0.13848920863309389"/>
          <c:y val="0.18950437317784324"/>
          <c:w val="0.65107913669064998"/>
          <c:h val="0.70262390670553965"/>
        </c:manualLayout>
      </c:layout>
      <c:barChart>
        <c:barDir val="col"/>
        <c:grouping val="stacked"/>
        <c:ser>
          <c:idx val="0"/>
          <c:order val="0"/>
          <c:tx>
            <c:strRef>
              <c:f>'H:\working files\budget trends commission\[ptr history.xls]Sheet1'!$A$3</c:f>
              <c:strCache>
                <c:ptCount val="1"/>
                <c:pt idx="0">
                  <c:v>Homeowner</c:v>
                </c:pt>
              </c:strCache>
            </c:strRef>
          </c:tx>
          <c:cat>
            <c:numRef>
              <c:f>'H:\working files\budget trends commission\[ptr history.xls]Sheet1'!$B$2:$Q$2</c:f>
              <c:numCache>
                <c:formatCode>General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'H:\working files\budget trends commission\[ptr history.xls]Sheet1'!$B$3:$Q$3</c:f>
              <c:numCache>
                <c:formatCode>General</c:formatCode>
                <c:ptCount val="16"/>
                <c:pt idx="0">
                  <c:v>78.334999999999994</c:v>
                </c:pt>
                <c:pt idx="1">
                  <c:v>79.705000000000013</c:v>
                </c:pt>
                <c:pt idx="2">
                  <c:v>84.046999999999997</c:v>
                </c:pt>
                <c:pt idx="3">
                  <c:v>78.783000000000001</c:v>
                </c:pt>
                <c:pt idx="4">
                  <c:v>72.792000000000002</c:v>
                </c:pt>
                <c:pt idx="5">
                  <c:v>68.188999999999979</c:v>
                </c:pt>
                <c:pt idx="6">
                  <c:v>72.850999999999999</c:v>
                </c:pt>
                <c:pt idx="7">
                  <c:v>86.9</c:v>
                </c:pt>
                <c:pt idx="8">
                  <c:v>129.80000000000001</c:v>
                </c:pt>
                <c:pt idx="9">
                  <c:v>147.1</c:v>
                </c:pt>
                <c:pt idx="10">
                  <c:v>171.48800000000008</c:v>
                </c:pt>
                <c:pt idx="11">
                  <c:v>210.06100000000001</c:v>
                </c:pt>
                <c:pt idx="12">
                  <c:v>238.9</c:v>
                </c:pt>
                <c:pt idx="13">
                  <c:v>260.39999999999981</c:v>
                </c:pt>
                <c:pt idx="14">
                  <c:v>285.10000000000002</c:v>
                </c:pt>
                <c:pt idx="15">
                  <c:v>309.7</c:v>
                </c:pt>
              </c:numCache>
            </c:numRef>
          </c:val>
        </c:ser>
        <c:ser>
          <c:idx val="1"/>
          <c:order val="1"/>
          <c:tx>
            <c:strRef>
              <c:f>'H:\working files\budget trends commission\[ptr history.xls]Sheet1'!$A$4</c:f>
              <c:strCache>
                <c:ptCount val="1"/>
                <c:pt idx="0">
                  <c:v>Renter</c:v>
                </c:pt>
              </c:strCache>
            </c:strRef>
          </c:tx>
          <c:cat>
            <c:numRef>
              <c:f>'H:\working files\budget trends commission\[ptr history.xls]Sheet1'!$B$2:$Q$2</c:f>
              <c:numCache>
                <c:formatCode>General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'H:\working files\budget trends commission\[ptr history.xls]Sheet1'!$B$4:$Q$4</c:f>
              <c:numCache>
                <c:formatCode>General</c:formatCode>
                <c:ptCount val="16"/>
                <c:pt idx="0">
                  <c:v>89.111000000000004</c:v>
                </c:pt>
                <c:pt idx="1">
                  <c:v>88.929000000000002</c:v>
                </c:pt>
                <c:pt idx="2">
                  <c:v>85.85599999999998</c:v>
                </c:pt>
                <c:pt idx="3">
                  <c:v>101.526</c:v>
                </c:pt>
                <c:pt idx="4">
                  <c:v>108.777</c:v>
                </c:pt>
                <c:pt idx="5">
                  <c:v>115.389</c:v>
                </c:pt>
                <c:pt idx="6">
                  <c:v>118.96100000000004</c:v>
                </c:pt>
                <c:pt idx="7">
                  <c:v>130.80000000000001</c:v>
                </c:pt>
                <c:pt idx="8">
                  <c:v>143.4</c:v>
                </c:pt>
                <c:pt idx="9">
                  <c:v>145.9</c:v>
                </c:pt>
                <c:pt idx="10">
                  <c:v>149.50900000000001</c:v>
                </c:pt>
                <c:pt idx="11">
                  <c:v>151.57399999999998</c:v>
                </c:pt>
                <c:pt idx="12">
                  <c:v>158.4</c:v>
                </c:pt>
                <c:pt idx="13">
                  <c:v>173.8</c:v>
                </c:pt>
                <c:pt idx="14">
                  <c:v>180.3</c:v>
                </c:pt>
                <c:pt idx="15">
                  <c:v>189.4</c:v>
                </c:pt>
              </c:numCache>
            </c:numRef>
          </c:val>
        </c:ser>
        <c:overlap val="100"/>
        <c:axId val="85045248"/>
        <c:axId val="85046784"/>
      </c:barChart>
      <c:catAx>
        <c:axId val="8504524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85046784"/>
        <c:crosses val="autoZero"/>
        <c:auto val="1"/>
        <c:lblAlgn val="ctr"/>
        <c:lblOffset val="100"/>
        <c:tickLblSkip val="2"/>
        <c:tickMarkSkip val="1"/>
      </c:catAx>
      <c:valAx>
        <c:axId val="8504678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$ Millions</a:t>
                </a:r>
              </a:p>
            </c:rich>
          </c:tx>
          <c:layout>
            <c:manualLayout>
              <c:xMode val="edge"/>
              <c:yMode val="edge"/>
              <c:x val="1.9784172661870575E-2"/>
              <c:y val="0.43731778425656104"/>
            </c:manualLayout>
          </c:layout>
        </c:title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85045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935251798561147"/>
          <c:y val="0.47230320699708528"/>
          <c:w val="0.18345323741007258"/>
          <c:h val="0.13702623906705541"/>
        </c:manualLayout>
      </c:layout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Sheet6!$B$6</c:f>
              <c:strCache>
                <c:ptCount val="1"/>
                <c:pt idx="0">
                  <c:v>North Central</c:v>
                </c:pt>
              </c:strCache>
            </c:strRef>
          </c:tx>
          <c:cat>
            <c:strRef>
              <c:f>Sheet6!$C$5:$L$5</c:f>
              <c:strCache>
                <c:ptCount val="10"/>
                <c:pt idx="0">
                  <c:v>0.15% or less</c:v>
                </c:pt>
                <c:pt idx="1">
                  <c:v>0.15% - 0.30%</c:v>
                </c:pt>
                <c:pt idx="2">
                  <c:v>0.30% - 0.45%</c:v>
                </c:pt>
                <c:pt idx="3">
                  <c:v>0.45% - 0.60%</c:v>
                </c:pt>
                <c:pt idx="4">
                  <c:v>0.60% - 0.75%</c:v>
                </c:pt>
                <c:pt idx="5">
                  <c:v>0.75% - 0.90%</c:v>
                </c:pt>
                <c:pt idx="6">
                  <c:v>0.90% - 1.05%</c:v>
                </c:pt>
                <c:pt idx="7">
                  <c:v>1.05% - 1.20%</c:v>
                </c:pt>
                <c:pt idx="8">
                  <c:v>1.20% - 1.35%</c:v>
                </c:pt>
                <c:pt idx="9">
                  <c:v>More than 1.35%</c:v>
                </c:pt>
              </c:strCache>
            </c:strRef>
          </c:cat>
          <c:val>
            <c:numRef>
              <c:f>Sheet6!$C$6:$L$6</c:f>
              <c:numCache>
                <c:formatCode>0%</c:formatCode>
                <c:ptCount val="10"/>
                <c:pt idx="0">
                  <c:v>3.8208326350817549E-2</c:v>
                </c:pt>
                <c:pt idx="1">
                  <c:v>8.6782696128893264E-2</c:v>
                </c:pt>
                <c:pt idx="2">
                  <c:v>0.14483732733235979</c:v>
                </c:pt>
                <c:pt idx="3">
                  <c:v>0.1770127600488377</c:v>
                </c:pt>
                <c:pt idx="4">
                  <c:v>0.16638337602642991</c:v>
                </c:pt>
                <c:pt idx="5">
                  <c:v>0.14742285317564821</c:v>
                </c:pt>
                <c:pt idx="6">
                  <c:v>0.11120155131550599</c:v>
                </c:pt>
                <c:pt idx="7">
                  <c:v>7.4980249455363801E-2</c:v>
                </c:pt>
                <c:pt idx="8">
                  <c:v>3.9213808623207606E-2</c:v>
                </c:pt>
                <c:pt idx="9">
                  <c:v>1.3957051542936522E-2</c:v>
                </c:pt>
              </c:numCache>
            </c:numRef>
          </c:val>
        </c:ser>
        <c:ser>
          <c:idx val="1"/>
          <c:order val="1"/>
          <c:tx>
            <c:strRef>
              <c:f>Sheet6!$B$7</c:f>
              <c:strCache>
                <c:ptCount val="1"/>
                <c:pt idx="0">
                  <c:v>Southwest</c:v>
                </c:pt>
              </c:strCache>
            </c:strRef>
          </c:tx>
          <c:cat>
            <c:strRef>
              <c:f>Sheet6!$C$5:$L$5</c:f>
              <c:strCache>
                <c:ptCount val="10"/>
                <c:pt idx="0">
                  <c:v>0.15% or less</c:v>
                </c:pt>
                <c:pt idx="1">
                  <c:v>0.15% - 0.30%</c:v>
                </c:pt>
                <c:pt idx="2">
                  <c:v>0.30% - 0.45%</c:v>
                </c:pt>
                <c:pt idx="3">
                  <c:v>0.45% - 0.60%</c:v>
                </c:pt>
                <c:pt idx="4">
                  <c:v>0.60% - 0.75%</c:v>
                </c:pt>
                <c:pt idx="5">
                  <c:v>0.75% - 0.90%</c:v>
                </c:pt>
                <c:pt idx="6">
                  <c:v>0.90% - 1.05%</c:v>
                </c:pt>
                <c:pt idx="7">
                  <c:v>1.05% - 1.20%</c:v>
                </c:pt>
                <c:pt idx="8">
                  <c:v>1.20% - 1.35%</c:v>
                </c:pt>
                <c:pt idx="9">
                  <c:v>More than 1.35%</c:v>
                </c:pt>
              </c:strCache>
            </c:strRef>
          </c:cat>
          <c:val>
            <c:numRef>
              <c:f>Sheet6!$C$7:$L$7</c:f>
              <c:numCache>
                <c:formatCode>0%</c:formatCode>
                <c:ptCount val="10"/>
                <c:pt idx="0">
                  <c:v>5.2437436713438741E-3</c:v>
                </c:pt>
                <c:pt idx="1">
                  <c:v>1.0306668595399958E-2</c:v>
                </c:pt>
                <c:pt idx="2">
                  <c:v>3.0196730797049039E-2</c:v>
                </c:pt>
                <c:pt idx="3">
                  <c:v>6.1189064082163985E-2</c:v>
                </c:pt>
                <c:pt idx="4">
                  <c:v>7.3484738897729024E-2</c:v>
                </c:pt>
                <c:pt idx="5">
                  <c:v>8.1440763778388534E-2</c:v>
                </c:pt>
                <c:pt idx="6">
                  <c:v>0.13076811803847824</c:v>
                </c:pt>
                <c:pt idx="7">
                  <c:v>0.19503110082453348</c:v>
                </c:pt>
                <c:pt idx="8">
                  <c:v>0.19597135831042994</c:v>
                </c:pt>
                <c:pt idx="9">
                  <c:v>0.21636771300448429</c:v>
                </c:pt>
              </c:numCache>
            </c:numRef>
          </c:val>
        </c:ser>
        <c:gapWidth val="100"/>
        <c:axId val="73006080"/>
        <c:axId val="76092160"/>
      </c:barChart>
      <c:catAx>
        <c:axId val="7300608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6092160"/>
        <c:crosses val="autoZero"/>
        <c:auto val="1"/>
        <c:lblAlgn val="ctr"/>
        <c:lblOffset val="100"/>
      </c:catAx>
      <c:valAx>
        <c:axId val="7609216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Percent of Homesteads</a:t>
                </a:r>
              </a:p>
            </c:rich>
          </c:tx>
        </c:title>
        <c:numFmt formatCode="0%" sourceLinked="1"/>
        <c:tickLblPos val="nextTo"/>
        <c:crossAx val="73006080"/>
        <c:crosses val="autoZero"/>
        <c:crossBetween val="between"/>
      </c:valAx>
    </c:plotArea>
    <c:legend>
      <c:legendPos val="r"/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Sheet5!$B$39</c:f>
              <c:strCache>
                <c:ptCount val="1"/>
                <c:pt idx="0">
                  <c:v>Before PTR</c:v>
                </c:pt>
              </c:strCache>
            </c:strRef>
          </c:tx>
          <c:cat>
            <c:strRef>
              <c:f>Sheet5!$A$40:$A$59</c:f>
              <c:strCache>
                <c:ptCount val="20"/>
                <c:pt idx="0">
                  <c:v>Anoka</c:v>
                </c:pt>
                <c:pt idx="1">
                  <c:v>Carver/Scott</c:v>
                </c:pt>
                <c:pt idx="2">
                  <c:v>Dakota</c:v>
                </c:pt>
                <c:pt idx="3">
                  <c:v>Washington</c:v>
                </c:pt>
                <c:pt idx="4">
                  <c:v>Minneapolis</c:v>
                </c:pt>
                <c:pt idx="5">
                  <c:v>N Hennepin</c:v>
                </c:pt>
                <c:pt idx="6">
                  <c:v>SE Hennepin</c:v>
                </c:pt>
                <c:pt idx="7">
                  <c:v>SW Hennepin</c:v>
                </c:pt>
                <c:pt idx="8">
                  <c:v>Saint Paul</c:v>
                </c:pt>
                <c:pt idx="9">
                  <c:v>Sub. Ramsey</c:v>
                </c:pt>
                <c:pt idx="10">
                  <c:v>NW/Headwtrs</c:v>
                </c:pt>
                <c:pt idx="11">
                  <c:v>Arrowhead</c:v>
                </c:pt>
                <c:pt idx="12">
                  <c:v>West Central</c:v>
                </c:pt>
                <c:pt idx="13">
                  <c:v>North Central</c:v>
                </c:pt>
                <c:pt idx="14">
                  <c:v>Central</c:v>
                </c:pt>
                <c:pt idx="15">
                  <c:v>East Central</c:v>
                </c:pt>
                <c:pt idx="16">
                  <c:v>MN Valley</c:v>
                </c:pt>
                <c:pt idx="17">
                  <c:v>Southwest</c:v>
                </c:pt>
                <c:pt idx="18">
                  <c:v>South Central</c:v>
                </c:pt>
                <c:pt idx="19">
                  <c:v>Southeast</c:v>
                </c:pt>
              </c:strCache>
            </c:strRef>
          </c:cat>
          <c:val>
            <c:numRef>
              <c:f>Sheet5!$B$40:$B$59</c:f>
              <c:numCache>
                <c:formatCode>0%</c:formatCode>
                <c:ptCount val="20"/>
                <c:pt idx="0">
                  <c:v>0.18445054256857543</c:v>
                </c:pt>
                <c:pt idx="1">
                  <c:v>0.22764858370073229</c:v>
                </c:pt>
                <c:pt idx="2">
                  <c:v>0.18324780822177242</c:v>
                </c:pt>
                <c:pt idx="3">
                  <c:v>0.17406844225674517</c:v>
                </c:pt>
                <c:pt idx="4">
                  <c:v>0.35847834408032281</c:v>
                </c:pt>
                <c:pt idx="5">
                  <c:v>0.27993835808349676</c:v>
                </c:pt>
                <c:pt idx="6">
                  <c:v>0.28417318484487342</c:v>
                </c:pt>
                <c:pt idx="7">
                  <c:v>0.25321274133625682</c:v>
                </c:pt>
                <c:pt idx="8">
                  <c:v>0.26243673382984223</c:v>
                </c:pt>
                <c:pt idx="9">
                  <c:v>0.24289323004378591</c:v>
                </c:pt>
                <c:pt idx="10">
                  <c:v>0.10243407707910752</c:v>
                </c:pt>
                <c:pt idx="11">
                  <c:v>8.7062263273307197E-2</c:v>
                </c:pt>
                <c:pt idx="12">
                  <c:v>9.5668161797390086E-2</c:v>
                </c:pt>
                <c:pt idx="13">
                  <c:v>0.12512564109172442</c:v>
                </c:pt>
                <c:pt idx="14">
                  <c:v>0.16808413351623303</c:v>
                </c:pt>
                <c:pt idx="15">
                  <c:v>0.2078727197915238</c:v>
                </c:pt>
                <c:pt idx="16">
                  <c:v>0.11978154702515385</c:v>
                </c:pt>
                <c:pt idx="17">
                  <c:v>6.3921162621266056E-2</c:v>
                </c:pt>
                <c:pt idx="18">
                  <c:v>0.10651572327044061</c:v>
                </c:pt>
                <c:pt idx="19">
                  <c:v>0.12396548532950229</c:v>
                </c:pt>
              </c:numCache>
            </c:numRef>
          </c:val>
        </c:ser>
        <c:ser>
          <c:idx val="1"/>
          <c:order val="1"/>
          <c:tx>
            <c:strRef>
              <c:f>Sheet5!$C$39</c:f>
              <c:strCache>
                <c:ptCount val="1"/>
                <c:pt idx="0">
                  <c:v>After PTR</c:v>
                </c:pt>
              </c:strCache>
            </c:strRef>
          </c:tx>
          <c:cat>
            <c:strRef>
              <c:f>Sheet5!$A$40:$A$59</c:f>
              <c:strCache>
                <c:ptCount val="20"/>
                <c:pt idx="0">
                  <c:v>Anoka</c:v>
                </c:pt>
                <c:pt idx="1">
                  <c:v>Carver/Scott</c:v>
                </c:pt>
                <c:pt idx="2">
                  <c:v>Dakota</c:v>
                </c:pt>
                <c:pt idx="3">
                  <c:v>Washington</c:v>
                </c:pt>
                <c:pt idx="4">
                  <c:v>Minneapolis</c:v>
                </c:pt>
                <c:pt idx="5">
                  <c:v>N Hennepin</c:v>
                </c:pt>
                <c:pt idx="6">
                  <c:v>SE Hennepin</c:v>
                </c:pt>
                <c:pt idx="7">
                  <c:v>SW Hennepin</c:v>
                </c:pt>
                <c:pt idx="8">
                  <c:v>Saint Paul</c:v>
                </c:pt>
                <c:pt idx="9">
                  <c:v>Sub. Ramsey</c:v>
                </c:pt>
                <c:pt idx="10">
                  <c:v>NW/Headwtrs</c:v>
                </c:pt>
                <c:pt idx="11">
                  <c:v>Arrowhead</c:v>
                </c:pt>
                <c:pt idx="12">
                  <c:v>West Central</c:v>
                </c:pt>
                <c:pt idx="13">
                  <c:v>North Central</c:v>
                </c:pt>
                <c:pt idx="14">
                  <c:v>Central</c:v>
                </c:pt>
                <c:pt idx="15">
                  <c:v>East Central</c:v>
                </c:pt>
                <c:pt idx="16">
                  <c:v>MN Valley</c:v>
                </c:pt>
                <c:pt idx="17">
                  <c:v>Southwest</c:v>
                </c:pt>
                <c:pt idx="18">
                  <c:v>South Central</c:v>
                </c:pt>
                <c:pt idx="19">
                  <c:v>Southeast</c:v>
                </c:pt>
              </c:strCache>
            </c:strRef>
          </c:cat>
          <c:val>
            <c:numRef>
              <c:f>Sheet5!$C$40:$C$59</c:f>
              <c:numCache>
                <c:formatCode>0%</c:formatCode>
                <c:ptCount val="20"/>
                <c:pt idx="0">
                  <c:v>8.465891622923416E-2</c:v>
                </c:pt>
                <c:pt idx="1">
                  <c:v>0.13610475127249341</c:v>
                </c:pt>
                <c:pt idx="2">
                  <c:v>9.9041866277859283E-2</c:v>
                </c:pt>
                <c:pt idx="3">
                  <c:v>9.5938298506058867E-2</c:v>
                </c:pt>
                <c:pt idx="4">
                  <c:v>0.22205046668433295</c:v>
                </c:pt>
                <c:pt idx="5">
                  <c:v>0.14534883720930244</c:v>
                </c:pt>
                <c:pt idx="6">
                  <c:v>0.15613096449652544</c:v>
                </c:pt>
                <c:pt idx="7">
                  <c:v>0.17001644436323826</c:v>
                </c:pt>
                <c:pt idx="8">
                  <c:v>0.12972692107845968</c:v>
                </c:pt>
                <c:pt idx="9">
                  <c:v>0.11279892219602558</c:v>
                </c:pt>
                <c:pt idx="10">
                  <c:v>5.3562373225152116E-2</c:v>
                </c:pt>
                <c:pt idx="11">
                  <c:v>4.7445012957671756E-2</c:v>
                </c:pt>
                <c:pt idx="12">
                  <c:v>4.9561563017739521E-2</c:v>
                </c:pt>
                <c:pt idx="13">
                  <c:v>6.0926264786990023E-2</c:v>
                </c:pt>
                <c:pt idx="14">
                  <c:v>8.2464563328760898E-2</c:v>
                </c:pt>
                <c:pt idx="15">
                  <c:v>0.10445755040460843</c:v>
                </c:pt>
                <c:pt idx="16">
                  <c:v>5.324791261881006E-2</c:v>
                </c:pt>
                <c:pt idx="17">
                  <c:v>2.8068560911077869E-2</c:v>
                </c:pt>
                <c:pt idx="18">
                  <c:v>4.7144654088050311E-2</c:v>
                </c:pt>
                <c:pt idx="19">
                  <c:v>6.0101005649617907E-2</c:v>
                </c:pt>
              </c:numCache>
            </c:numRef>
          </c:val>
        </c:ser>
        <c:axId val="73431296"/>
        <c:axId val="73433088"/>
      </c:barChart>
      <c:catAx>
        <c:axId val="7343129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3433088"/>
        <c:crosses val="autoZero"/>
        <c:auto val="1"/>
        <c:lblAlgn val="ctr"/>
        <c:lblOffset val="100"/>
      </c:catAx>
      <c:valAx>
        <c:axId val="7343308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 of Homesteads</a:t>
                </a:r>
              </a:p>
            </c:rich>
          </c:tx>
        </c:title>
        <c:numFmt formatCode="0%" sourceLinked="1"/>
        <c:tickLblPos val="nextTo"/>
        <c:crossAx val="73431296"/>
        <c:crosses val="autoZero"/>
        <c:crossBetween val="between"/>
      </c:valAx>
    </c:plotArea>
    <c:legend>
      <c:legendPos val="b"/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7CF1B6-B563-4DD6-A98B-7655C9853974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Property Tax Research, Minnesota Revenue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A98DDC-ECDC-40E8-BE84-DA9C9A4F3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8F468FA-A75D-490D-8A75-A1A07127F40E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EFA2F17-4C76-4FC2-89DB-EA007ACF65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4400" y="304800"/>
            <a:ext cx="4953000" cy="371475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A2F17-4C76-4FC2-89DB-EA007ACF65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F1641C-8740-464F-AFBE-3BFE9F86A84A}" type="slidenum">
              <a:rPr lang="en-US"/>
              <a:pPr/>
              <a:t>9</a:t>
            </a:fld>
            <a:endParaRPr lang="en-US"/>
          </a:p>
        </p:txBody>
      </p:sp>
      <p:sp>
        <p:nvSpPr>
          <p:cNvPr id="31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" name="Notes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8835-D4B8-443A-B747-4D2ACEA36070}" type="datetime1">
              <a:rPr lang="en-US" smtClean="0"/>
              <a:pPr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5415-17E4-4B2E-9631-095427F32693}" type="datetime1">
              <a:rPr lang="en-US" smtClean="0"/>
              <a:pPr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90A1-536E-4E23-BFCA-AEED6DD30683}" type="datetime1">
              <a:rPr lang="en-US" smtClean="0"/>
              <a:pPr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DEC0B-5E4C-4FBE-ABDF-840E3454B785}" type="datetime1">
              <a:rPr lang="en-US" smtClean="0"/>
              <a:pPr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2A03C-7BAC-4AC7-B893-88A8D9D779AE}" type="datetime1">
              <a:rPr lang="en-US" smtClean="0"/>
              <a:pPr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DF214-2AA7-4590-8F14-60F011952DD1}" type="datetime1">
              <a:rPr lang="en-US" smtClean="0"/>
              <a:pPr/>
              <a:t>3/3/2010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E310E-7F13-413A-AFC7-DF76FB93693D}" type="datetime1">
              <a:rPr lang="en-US" smtClean="0"/>
              <a:pPr/>
              <a:t>3/3/2010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F4546-D808-4E5E-BB14-78F6D6204AB3}" type="datetime1">
              <a:rPr lang="en-US" smtClean="0"/>
              <a:pPr/>
              <a:t>3/3/2010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59A7F-62DA-417F-B1BA-0CB2B71849F5}" type="datetime1">
              <a:rPr lang="en-US" smtClean="0"/>
              <a:pPr/>
              <a:t>3/3/2010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75BD-BF66-4F10-8FA2-B879851545BA}" type="datetime1">
              <a:rPr lang="en-US" smtClean="0"/>
              <a:pPr/>
              <a:t>3/3/2010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86C5-7DBA-4DF0-BC1D-289D78571018}" type="datetime1">
              <a:rPr lang="en-US" smtClean="0"/>
              <a:pPr/>
              <a:t>3/3/2010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BAC5B-5CBF-484E-9FF5-44B8AC770F89}" type="datetime1">
              <a:rPr lang="en-US" smtClean="0"/>
              <a:pPr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DD477-9055-4162-995E-E0D265BA1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effective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consumption.pdf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burden.pdf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Property Tax Burden Report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Eric Willette</a:t>
            </a:r>
          </a:p>
          <a:p>
            <a:r>
              <a:rPr lang="en-US" dirty="0" smtClean="0"/>
              <a:t>Minnesota Department of Revenue</a:t>
            </a:r>
          </a:p>
          <a:p>
            <a:r>
              <a:rPr lang="en-US" dirty="0" smtClean="0"/>
              <a:t>March 3, 2010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804863" y="519113"/>
          <a:ext cx="7534275" cy="5819775"/>
        </p:xfrm>
        <a:graphic>
          <a:graphicData uri="http://schemas.openxmlformats.org/presentationml/2006/ole">
            <p:oleObj spid="_x0000_s3074" name="Acrobat Document" r:id="rId4" imgW="7128000" imgH="5508000" progId="AcroExch.Document.7">
              <p:link updateAutomatic="1"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Effective Tax Rate</a:t>
            </a:r>
            <a:br>
              <a:rPr lang="en-US" dirty="0" smtClean="0"/>
            </a:br>
            <a:r>
              <a:rPr lang="en-US" sz="2400" dirty="0" smtClean="0"/>
              <a:t>(</a:t>
            </a:r>
            <a:r>
              <a:rPr lang="en-US" sz="2700" dirty="0" smtClean="0"/>
              <a:t>Tax / Value)</a:t>
            </a:r>
            <a:endParaRPr lang="en-US" sz="2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Effective Tax Rate</a:t>
            </a:r>
            <a:br>
              <a:rPr lang="en-US" dirty="0" smtClean="0"/>
            </a:br>
            <a:r>
              <a:rPr lang="en-US" sz="2700" dirty="0" smtClean="0"/>
              <a:t>(Tax / Value)</a:t>
            </a:r>
            <a:endParaRPr lang="en-US" sz="270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457200" y="1219200"/>
          <a:ext cx="83820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981200"/>
            <a:ext cx="4437057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27819"/>
            <a:ext cx="3581400" cy="1500981"/>
          </a:xfrm>
        </p:spPr>
        <p:txBody>
          <a:bodyPr vert="horz" anchor="t">
            <a:normAutofit fontScale="90000"/>
          </a:bodyPr>
          <a:lstStyle/>
          <a:p>
            <a:r>
              <a:rPr lang="en-US" dirty="0" smtClean="0"/>
              <a:t>4. Homesteader Income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191000" y="152400"/>
          <a:ext cx="4572004" cy="6472706"/>
        </p:xfrm>
        <a:graphic>
          <a:graphicData uri="http://schemas.openxmlformats.org/drawingml/2006/table">
            <a:tbl>
              <a:tblPr bandRow="1"/>
              <a:tblGrid>
                <a:gridCol w="277092"/>
                <a:gridCol w="2161309"/>
                <a:gridCol w="1066800"/>
                <a:gridCol w="1066803"/>
              </a:tblGrid>
              <a:tr h="51373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Median Income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Indexed to State Median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Statewide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$ 63,551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Metro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72,779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115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Greater Minnesota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54,027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93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Southwest Hennepin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96,414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152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Carver/Scott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82,655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130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Washington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80,677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127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Dakota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77,050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121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Suburban Ramsey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72,922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115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Southeast Hennepin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72,159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114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North Hennepin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69,729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110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Anoka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68,825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108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Central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63,781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Southeast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59,232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93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Minneapolis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57,877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Saint Paul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56,762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East Central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54,948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 Central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52,002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West Central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51,468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Minnesota Valley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51,475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Arrowhead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49,292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Northwest/Headwaters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47,560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Southwest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46,171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North Central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45,824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</a:txBody>
                  <a:tcPr marL="8394" marR="8394" marT="83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FF53-A060-4FCD-A777-603472782BC2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804863" y="519113"/>
          <a:ext cx="7534275" cy="5819775"/>
        </p:xfrm>
        <a:graphic>
          <a:graphicData uri="http://schemas.openxmlformats.org/presentationml/2006/ole">
            <p:oleObj spid="_x0000_s2050" name="Acrobat Document" r:id="rId4" imgW="7128000" imgH="5508000" progId="AcroExch.Document.7">
              <p:link updateAutomatic="1"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Value / Income ratio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804863" y="519113"/>
          <a:ext cx="7534275" cy="5819775"/>
        </p:xfrm>
        <a:graphic>
          <a:graphicData uri="http://schemas.openxmlformats.org/presentationml/2006/ole">
            <p:oleObj spid="_x0000_s1026" name="Acrobat Document" r:id="rId4" imgW="7128000" imgH="5508000" progId="AcroExch.Document.7">
              <p:link updateAutomatic="1"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Tax Burden (Tax/Income)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Burden Greater than 5% of Income</a:t>
            </a:r>
            <a:br>
              <a:rPr lang="en-US" dirty="0" smtClean="0"/>
            </a:br>
            <a:r>
              <a:rPr lang="en-US" sz="3100" dirty="0" smtClean="0"/>
              <a:t>Homesteads with income over $10k</a:t>
            </a:r>
            <a:endParaRPr lang="en-US" sz="3100" dirty="0"/>
          </a:p>
        </p:txBody>
      </p:sp>
      <p:graphicFrame>
        <p:nvGraphicFramePr>
          <p:cNvPr id="3" name="Chart 2"/>
          <p:cNvGraphicFramePr/>
          <p:nvPr/>
        </p:nvGraphicFramePr>
        <p:xfrm>
          <a:off x="381000" y="1371600"/>
          <a:ext cx="84582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Burden by Income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229600" cy="4066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Income range*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Median burden before MVHC</a:t>
                      </a:r>
                      <a:endParaRPr lang="en-US" sz="24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Median burden before PTR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Median burden after PTR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$10,000 -$30,000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7.4%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6.2 %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3.7 %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$30,000 - $45,000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4.7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4.1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3.3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$45,000 - $65,000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3.6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3.3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3.0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$65,000 - $90,000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3.0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2.8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2.7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$90,000 - $125,000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2.6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2.4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2.4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$125,000 or more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1.9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1.8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1.8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609600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*Homesteads with Income under $10,000 not shown due to data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Average Credit and Refund by Income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1" y="1524000"/>
          <a:ext cx="8305800" cy="4751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3953"/>
                <a:gridCol w="1933949"/>
                <a:gridCol w="1933949"/>
                <a:gridCol w="1933949"/>
              </a:tblGrid>
              <a:tr h="61718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Income Range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Average MVHC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Average PTR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MVHC + PTR</a:t>
                      </a:r>
                    </a:p>
                  </a:txBody>
                  <a:tcPr/>
                </a:tc>
              </a:tr>
              <a:tr h="62103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$10,000 - $30,000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latin typeface="+mn-lt"/>
                        </a:rPr>
                        <a:t>$213</a:t>
                      </a:r>
                      <a:endParaRPr lang="en-US" sz="2400" b="0" i="0" u="none" strike="noStrike" dirty="0"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latin typeface="+mn-lt"/>
                        </a:rPr>
                        <a:t>$415</a:t>
                      </a:r>
                      <a:endParaRPr lang="en-US" sz="2400" b="0" i="0" u="none" strike="noStrike" dirty="0"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latin typeface="+mn-lt"/>
                        </a:rPr>
                        <a:t>$628</a:t>
                      </a:r>
                      <a:endParaRPr lang="en-US" sz="2400" b="0" i="0" u="none" strike="noStrike" dirty="0">
                        <a:latin typeface="+mn-lt"/>
                      </a:endParaRPr>
                    </a:p>
                  </a:txBody>
                  <a:tcPr marL="9525" marR="9525" marT="9525" marB="0"/>
                </a:tc>
              </a:tr>
              <a:tr h="62103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$30,000 - $45,000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n-lt"/>
                        </a:rPr>
                        <a:t>211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n-lt"/>
                        </a:rPr>
                        <a:t>303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latin typeface="+mn-lt"/>
                        </a:rPr>
                        <a:t>514</a:t>
                      </a:r>
                      <a:endParaRPr lang="en-US" sz="2400" b="0" i="0" u="none" strike="noStrike" dirty="0">
                        <a:latin typeface="+mn-lt"/>
                      </a:endParaRPr>
                    </a:p>
                  </a:txBody>
                  <a:tcPr marL="9525" marR="9525" marT="9525" marB="0"/>
                </a:tc>
              </a:tr>
              <a:tr h="62103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$45,000 - $65,000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n-lt"/>
                        </a:rPr>
                        <a:t>200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n-lt"/>
                        </a:rPr>
                        <a:t>182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latin typeface="+mn-lt"/>
                        </a:rPr>
                        <a:t>382</a:t>
                      </a:r>
                      <a:endParaRPr lang="en-US" sz="2400" b="0" i="0" u="none" strike="noStrike" dirty="0">
                        <a:latin typeface="+mn-lt"/>
                      </a:endParaRPr>
                    </a:p>
                  </a:txBody>
                  <a:tcPr marL="9525" marR="9525" marT="9525" marB="0"/>
                </a:tc>
              </a:tr>
              <a:tr h="62103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$65,000 - $90,000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n-lt"/>
                        </a:rPr>
                        <a:t>179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n-lt"/>
                        </a:rPr>
                        <a:t>68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latin typeface="+mn-lt"/>
                        </a:rPr>
                        <a:t>247</a:t>
                      </a:r>
                      <a:endParaRPr lang="en-US" sz="2400" b="0" i="0" u="none" strike="noStrike" dirty="0">
                        <a:latin typeface="+mn-lt"/>
                      </a:endParaRPr>
                    </a:p>
                  </a:txBody>
                  <a:tcPr marL="9525" marR="9525" marT="9525" marB="0"/>
                </a:tc>
              </a:tr>
              <a:tr h="62103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$90,000 - $125,000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n-lt"/>
                        </a:rPr>
                        <a:t>146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n-lt"/>
                        </a:rPr>
                        <a:t>16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latin typeface="+mn-lt"/>
                        </a:rPr>
                        <a:t>162</a:t>
                      </a:r>
                      <a:endParaRPr lang="en-US" sz="2400" b="0" i="0" u="none" strike="noStrike" dirty="0">
                        <a:latin typeface="+mn-lt"/>
                      </a:endParaRPr>
                    </a:p>
                  </a:txBody>
                  <a:tcPr marL="9525" marR="9525" marT="9525" marB="0"/>
                </a:tc>
              </a:tr>
              <a:tr h="62103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$125,000 or more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n-lt"/>
                        </a:rPr>
                        <a:t>87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n-lt"/>
                        </a:rPr>
                        <a:t>13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latin typeface="+mn-lt"/>
                        </a:rPr>
                        <a:t>100</a:t>
                      </a:r>
                      <a:endParaRPr lang="en-US" sz="2400" b="0" i="0" u="none" strike="noStrike" dirty="0">
                        <a:latin typeface="+mn-lt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Average Credit and Refund by Region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7620000" cy="2612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  <a:gridCol w="1905000"/>
                <a:gridCol w="1905000"/>
              </a:tblGrid>
              <a:tr h="590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Average MVHC</a:t>
                      </a:r>
                      <a:endParaRPr lang="en-US" sz="24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Average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PTR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MVHC + PTR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0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Greater MN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$212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$110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$322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0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Metro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144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213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357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0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Statewide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174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167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341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Tenure (not in report)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971800" cy="4495800"/>
          </a:xfrm>
        </p:spPr>
        <p:txBody>
          <a:bodyPr/>
          <a:lstStyle/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r>
              <a:rPr lang="en-US" dirty="0" smtClean="0"/>
              <a:t>Percent of homesteads with tenure of less than five years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5" name="Picture 3" descr="C:\Documents and Settings\mwilliam\Desktop\ten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1371600"/>
            <a:ext cx="4828830" cy="51911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Measuring Property </a:t>
            </a:r>
            <a:r>
              <a:rPr lang="en-US" b="1" dirty="0" smtClean="0"/>
              <a:t>Taxes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Net tax amount – the amount of property taxes paid net of any property tax refunds (PTR).</a:t>
            </a:r>
          </a:p>
          <a:p>
            <a:pPr lvl="0"/>
            <a:r>
              <a:rPr lang="en-US" dirty="0"/>
              <a:t>Effective tax rate – the percentage of the homestead’s market value paid in property taxes in one year (net tax after PTR divided by base parcel estimated market value).</a:t>
            </a:r>
          </a:p>
          <a:p>
            <a:pPr lvl="0"/>
            <a:r>
              <a:rPr lang="en-US" dirty="0"/>
              <a:t>Tax burden – the percentage of homesteaders’ income paid in property taxes in one year (net tax after PTR divided by the income of all homesteaders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 Senior status (not in report)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95400"/>
          </a:xfrm>
        </p:spPr>
        <p:txBody>
          <a:bodyPr/>
          <a:lstStyle/>
          <a:p>
            <a:r>
              <a:rPr lang="en-US" dirty="0" smtClean="0"/>
              <a:t>Senior homestead: at least one homesteader aged 65 or more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3048000"/>
          <a:ext cx="77724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Median burden before PTR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Median burden after PTR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homesteads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2.8%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Senior</a:t>
                      </a:r>
                      <a:r>
                        <a:rPr lang="en-US" baseline="0" dirty="0" smtClean="0"/>
                        <a:t> homesteads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Non-senior homesteads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Minneapolis seniors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Minneapolis non-seniors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0" y="685800"/>
            <a:ext cx="8856663" cy="5745162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dirty="0" smtClean="0"/>
              <a:t>9. PTR participation (preliminary)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r>
              <a:rPr lang="en-US" dirty="0" smtClean="0"/>
              <a:t>Eric Willette</a:t>
            </a:r>
          </a:p>
          <a:p>
            <a:pPr algn="r"/>
            <a:r>
              <a:rPr lang="en-US" dirty="0" smtClean="0"/>
              <a:t>Director of Property Tax Research</a:t>
            </a:r>
          </a:p>
          <a:p>
            <a:pPr algn="r"/>
            <a:r>
              <a:rPr lang="en-US" dirty="0" smtClean="0"/>
              <a:t>Minnesota Revenue</a:t>
            </a:r>
          </a:p>
          <a:p>
            <a:pPr algn="r"/>
            <a:r>
              <a:rPr lang="en-US" dirty="0" smtClean="0"/>
              <a:t>651-556-6100</a:t>
            </a:r>
          </a:p>
          <a:p>
            <a:pPr algn="r"/>
            <a:r>
              <a:rPr lang="en-US" dirty="0" smtClean="0"/>
              <a:t>Eric.Willette@state.mn.us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2007 property taxes, values, and refunds</a:t>
            </a:r>
          </a:p>
          <a:p>
            <a:pPr lvl="1"/>
            <a:r>
              <a:rPr lang="en-US" dirty="0" smtClean="0"/>
              <a:t>Base parcel only</a:t>
            </a:r>
          </a:p>
          <a:p>
            <a:r>
              <a:rPr lang="en-US" dirty="0" smtClean="0"/>
              <a:t>2006 income of homesteaders </a:t>
            </a:r>
          </a:p>
          <a:p>
            <a:pPr lvl="1"/>
            <a:r>
              <a:rPr lang="en-US" dirty="0" smtClean="0"/>
              <a:t>taxable and nontaxable income</a:t>
            </a:r>
          </a:p>
          <a:p>
            <a:r>
              <a:rPr lang="en-US" dirty="0" smtClean="0"/>
              <a:t>Four counties failed to report</a:t>
            </a:r>
          </a:p>
          <a:p>
            <a:r>
              <a:rPr lang="en-US" dirty="0" smtClean="0"/>
              <a:t>Agricultural homesteads, relative homesteads and mobile homes excluded</a:t>
            </a:r>
          </a:p>
          <a:p>
            <a:r>
              <a:rPr lang="en-US" dirty="0" smtClean="0"/>
              <a:t>97 % of remaining records had income match</a:t>
            </a:r>
          </a:p>
          <a:p>
            <a:r>
              <a:rPr lang="en-US" dirty="0" smtClean="0"/>
              <a:t>1.3 million homesteads with income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Determinants of Property Taxes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dirty="0" smtClean="0"/>
              <a:t>Parcel share of tax base and total local levies</a:t>
            </a:r>
          </a:p>
          <a:p>
            <a:pPr lvl="0">
              <a:buNone/>
            </a:pPr>
            <a:r>
              <a:rPr lang="en-US" dirty="0" smtClean="0"/>
              <a:t>These are affected by:</a:t>
            </a:r>
          </a:p>
          <a:p>
            <a:pPr lvl="0"/>
            <a:r>
              <a:rPr lang="en-US" dirty="0" smtClean="0"/>
              <a:t>Level </a:t>
            </a:r>
            <a:r>
              <a:rPr lang="en-US" dirty="0"/>
              <a:t>of public </a:t>
            </a:r>
            <a:r>
              <a:rPr lang="en-US" dirty="0" smtClean="0"/>
              <a:t>services</a:t>
            </a:r>
            <a:endParaRPr lang="en-US" dirty="0"/>
          </a:p>
          <a:p>
            <a:pPr lvl="0"/>
            <a:r>
              <a:rPr lang="en-US" dirty="0"/>
              <a:t>Intergovernmental aid and </a:t>
            </a:r>
            <a:r>
              <a:rPr lang="en-US" dirty="0" smtClean="0"/>
              <a:t>other </a:t>
            </a:r>
            <a:r>
              <a:rPr lang="en-US" dirty="0"/>
              <a:t>non-property tax </a:t>
            </a:r>
            <a:r>
              <a:rPr lang="en-US" dirty="0" smtClean="0"/>
              <a:t>resources</a:t>
            </a:r>
            <a:endParaRPr lang="en-US" dirty="0"/>
          </a:p>
          <a:p>
            <a:pPr lvl="0"/>
            <a:r>
              <a:rPr lang="en-US" dirty="0"/>
              <a:t>Tax base composition and property tax classification </a:t>
            </a:r>
            <a:r>
              <a:rPr lang="en-US" dirty="0" smtClean="0"/>
              <a:t>system</a:t>
            </a:r>
            <a:endParaRPr lang="en-US" dirty="0"/>
          </a:p>
          <a:p>
            <a:r>
              <a:rPr lang="en-US" dirty="0"/>
              <a:t>Property tax </a:t>
            </a:r>
            <a:r>
              <a:rPr lang="en-US" dirty="0" smtClean="0"/>
              <a:t>refunds, credits, exclusions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Market Values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Net Tax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Effective Tax Rates (Tax / Value)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Income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Value / Income ratio (consumption)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Tax Burden (Tax / Income)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Tenure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Senior homesteads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PTR participation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 Market Values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" y="1295400"/>
          <a:ext cx="8763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Net Tax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304800" y="1371600"/>
          <a:ext cx="83820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Property Tax Refunds and Net Tax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/>
                <a:gridCol w="1706880"/>
                <a:gridCol w="121920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Net</a:t>
                      </a:r>
                      <a:r>
                        <a:rPr lang="en-US" baseline="0" dirty="0" smtClean="0"/>
                        <a:t> Tax  Before PTR  (mean)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PTR (mean)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Net Tax After PTR  (mean)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Net Tax After PTR  (median)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High (Southwest</a:t>
                      </a:r>
                      <a:r>
                        <a:rPr lang="en-US" baseline="0" dirty="0" smtClean="0"/>
                        <a:t> Hennepin)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4,272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120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4,152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3,257 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Low (Southwest Minnesota)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998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64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934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726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Metro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2,945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213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2,732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2,279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Greater Minnesota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1,510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110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1,400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1,210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Statewide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2,311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167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2,144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1,810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D477-9055-4162-995E-E0D265BA1A3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2"/>
          <p:cNvSpPr txBox="1">
            <a:spLocks noChangeArrowheads="1"/>
          </p:cNvSpPr>
          <p:nvPr/>
        </p:nvSpPr>
        <p:spPr bwMode="auto">
          <a:xfrm>
            <a:off x="914400" y="19050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b="0">
              <a:latin typeface="Arial" charset="0"/>
            </a:endParaRPr>
          </a:p>
        </p:txBody>
      </p:sp>
      <p:sp>
        <p:nvSpPr>
          <p:cNvPr id="93187" name="Text Box 3"/>
          <p:cNvSpPr txBox="1">
            <a:spLocks noChangeArrowheads="1"/>
          </p:cNvSpPr>
          <p:nvPr/>
        </p:nvSpPr>
        <p:spPr bwMode="auto">
          <a:xfrm>
            <a:off x="685800" y="19812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b="0">
              <a:latin typeface="Arial" charset="0"/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228600" y="731838"/>
          <a:ext cx="8610600" cy="5346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3906</TotalTime>
  <Words>755</Words>
  <Application>Microsoft Office PowerPoint</Application>
  <PresentationFormat>Letter Paper (8.5x11 in)</PresentationFormat>
  <Paragraphs>320</Paragraphs>
  <Slides>22</Slides>
  <Notes>22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Office Theme</vt:lpstr>
      <vt:lpstr>effective.pdf</vt:lpstr>
      <vt:lpstr>consumption.pdf</vt:lpstr>
      <vt:lpstr>burden.pdf</vt:lpstr>
      <vt:lpstr>Property Tax Burden Report </vt:lpstr>
      <vt:lpstr>Measuring Property Taxes</vt:lpstr>
      <vt:lpstr>About the data</vt:lpstr>
      <vt:lpstr>Determinants of Property Taxes</vt:lpstr>
      <vt:lpstr>Findings</vt:lpstr>
      <vt:lpstr>1. Homestead Market Values</vt:lpstr>
      <vt:lpstr>2. Net Tax</vt:lpstr>
      <vt:lpstr>Property Tax Refunds and Net Tax</vt:lpstr>
      <vt:lpstr>Slide 9</vt:lpstr>
      <vt:lpstr>3. Effective Tax Rate (Tax / Value)</vt:lpstr>
      <vt:lpstr>Effective Tax Rate (Tax / Value)</vt:lpstr>
      <vt:lpstr>4. Homesteader Income</vt:lpstr>
      <vt:lpstr>5. Value / Income ratio</vt:lpstr>
      <vt:lpstr>6. Tax Burden (Tax/Income)</vt:lpstr>
      <vt:lpstr>Burden Greater than 5% of Income Homesteads with income over $10k</vt:lpstr>
      <vt:lpstr>Tax Burden by Income</vt:lpstr>
      <vt:lpstr>Average Credit and Refund by Income</vt:lpstr>
      <vt:lpstr>Average Credit and Refund by Region</vt:lpstr>
      <vt:lpstr>7. Tenure (not in report)</vt:lpstr>
      <vt:lpstr>8. Senior status (not in report)</vt:lpstr>
      <vt:lpstr>9. PTR participation (preliminary)</vt:lpstr>
      <vt:lpstr>Questions?</vt:lpstr>
    </vt:vector>
  </TitlesOfParts>
  <Company>MNREV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Property Tax Burden Report </dc:title>
  <dc:creator>Eric Willette</dc:creator>
  <cp:lastModifiedBy>Sarah Carlson-Wallrath</cp:lastModifiedBy>
  <cp:revision>333</cp:revision>
  <dcterms:created xsi:type="dcterms:W3CDTF">2009-11-10T20:42:29Z</dcterms:created>
  <dcterms:modified xsi:type="dcterms:W3CDTF">2010-03-03T18:10:35Z</dcterms:modified>
</cp:coreProperties>
</file>