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8" r:id="rId5"/>
    <p:sldId id="262"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5" d="100"/>
          <a:sy n="115" d="100"/>
        </p:scale>
        <p:origin x="432" y="12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3796" y="1122363"/>
            <a:ext cx="10364411"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913796" y="3602038"/>
            <a:ext cx="10364411"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615282E-4A48-49EA-AE04-C75DE13CF808}" type="datetimeFigureOut">
              <a:rPr lang="en-US" smtClean="0"/>
              <a:pPr/>
              <a:t>3/24/2022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229BE-0A68-4FB4-8D6D-D29AFF3A5284}" type="slidenum">
              <a:rPr lang="en-US" smtClean="0"/>
              <a:pPr/>
              <a:t>‹#›</a:t>
            </a:fld>
            <a:endParaRPr lang="en-US"/>
          </a:p>
        </p:txBody>
      </p:sp>
    </p:spTree>
    <p:extLst>
      <p:ext uri="{BB962C8B-B14F-4D97-AF65-F5344CB8AC3E}">
        <p14:creationId xmlns:p14="http://schemas.microsoft.com/office/powerpoint/2010/main" val="1106991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7" y="4289374"/>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7" y="621323"/>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9"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615282E-4A48-49EA-AE04-C75DE13CF808}" type="datetimeFigureOut">
              <a:rPr lang="en-US" smtClean="0"/>
              <a:pPr/>
              <a:t>3/24/2022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B229BE-0A68-4FB4-8D6D-D29AFF3A5284}" type="slidenum">
              <a:rPr lang="en-US" smtClean="0"/>
              <a:pPr/>
              <a:t>‹#›</a:t>
            </a:fld>
            <a:endParaRPr lang="en-US"/>
          </a:p>
        </p:txBody>
      </p:sp>
    </p:spTree>
    <p:extLst>
      <p:ext uri="{BB962C8B-B14F-4D97-AF65-F5344CB8AC3E}">
        <p14:creationId xmlns:p14="http://schemas.microsoft.com/office/powerpoint/2010/main" val="1249413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2"/>
            <a:ext cx="10353763"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7"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615282E-4A48-49EA-AE04-C75DE13CF808}" type="datetimeFigureOut">
              <a:rPr lang="en-US" smtClean="0"/>
              <a:pPr/>
              <a:t>3/24/2022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B229BE-0A68-4FB4-8D6D-D29AFF3A5284}" type="slidenum">
              <a:rPr lang="en-US" smtClean="0"/>
              <a:pPr/>
              <a:t>‹#›</a:t>
            </a:fld>
            <a:endParaRPr lang="en-US"/>
          </a:p>
        </p:txBody>
      </p:sp>
    </p:spTree>
    <p:extLst>
      <p:ext uri="{BB962C8B-B14F-4D97-AF65-F5344CB8AC3E}">
        <p14:creationId xmlns:p14="http://schemas.microsoft.com/office/powerpoint/2010/main" val="32374807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5"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93" y="4204821"/>
            <a:ext cx="10353763"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615282E-4A48-49EA-AE04-C75DE13CF808}" type="datetimeFigureOut">
              <a:rPr lang="en-US" smtClean="0"/>
              <a:pPr/>
              <a:t>3/24/2022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B229BE-0A68-4FB4-8D6D-D29AFF3A5284}" type="slidenum">
              <a:rPr lang="en-US" smtClean="0"/>
              <a:pPr/>
              <a:t>‹#›</a:t>
            </a:fld>
            <a:endParaRPr lang="en-US"/>
          </a:p>
        </p:txBody>
      </p:sp>
      <p:sp>
        <p:nvSpPr>
          <p:cNvPr id="10" name="TextBox 9"/>
          <p:cNvSpPr txBox="1"/>
          <p:nvPr/>
        </p:nvSpPr>
        <p:spPr>
          <a:xfrm>
            <a:off x="673660" y="64174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95628" y="307337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9912431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7" y="2126944"/>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615282E-4A48-49EA-AE04-C75DE13CF808}" type="datetimeFigureOut">
              <a:rPr lang="en-US" smtClean="0"/>
              <a:pPr/>
              <a:t>3/24/2022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B229BE-0A68-4FB4-8D6D-D29AFF3A5284}" type="slidenum">
              <a:rPr lang="en-US" smtClean="0"/>
              <a:pPr/>
              <a:t>‹#›</a:t>
            </a:fld>
            <a:endParaRPr lang="en-US"/>
          </a:p>
        </p:txBody>
      </p:sp>
    </p:spTree>
    <p:extLst>
      <p:ext uri="{BB962C8B-B14F-4D97-AF65-F5344CB8AC3E}">
        <p14:creationId xmlns:p14="http://schemas.microsoft.com/office/powerpoint/2010/main" val="26923150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3" y="609602"/>
            <a:ext cx="10353763"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5" y="2088321"/>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95"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44878" y="2088320"/>
            <a:ext cx="3298559"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4879"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9"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6347"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2615282E-4A48-49EA-AE04-C75DE13CF808}" type="datetimeFigureOut">
              <a:rPr lang="en-US" smtClean="0"/>
              <a:pPr/>
              <a:t>3/24/2022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B229BE-0A68-4FB4-8D6D-D29AFF3A5284}" type="slidenum">
              <a:rPr lang="en-US" smtClean="0"/>
              <a:pPr/>
              <a:t>‹#›</a:t>
            </a:fld>
            <a:endParaRPr lang="en-US"/>
          </a:p>
        </p:txBody>
      </p:sp>
    </p:spTree>
    <p:extLst>
      <p:ext uri="{BB962C8B-B14F-4D97-AF65-F5344CB8AC3E}">
        <p14:creationId xmlns:p14="http://schemas.microsoft.com/office/powerpoint/2010/main" val="14778300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2"/>
            <a:ext cx="10353763"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6" y="3989147"/>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092020" y="2092235"/>
            <a:ext cx="2940051"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6" y="4565409"/>
            <a:ext cx="3298955" cy="1225792"/>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02" y="3989147"/>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568996" y="2092235"/>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565408"/>
            <a:ext cx="3300336" cy="1225792"/>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423" y="3989147"/>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152805" y="2092235"/>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7" y="4565410"/>
            <a:ext cx="3294259" cy="122579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2615282E-4A48-49EA-AE04-C75DE13CF808}" type="datetimeFigureOut">
              <a:rPr lang="en-US" smtClean="0"/>
              <a:pPr/>
              <a:t>3/24/2022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B229BE-0A68-4FB4-8D6D-D29AFF3A5284}" type="slidenum">
              <a:rPr lang="en-US" smtClean="0"/>
              <a:pPr/>
              <a:t>‹#›</a:t>
            </a:fld>
            <a:endParaRPr lang="en-US"/>
          </a:p>
        </p:txBody>
      </p:sp>
    </p:spTree>
    <p:extLst>
      <p:ext uri="{BB962C8B-B14F-4D97-AF65-F5344CB8AC3E}">
        <p14:creationId xmlns:p14="http://schemas.microsoft.com/office/powerpoint/2010/main" val="3301071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15282E-4A48-49EA-AE04-C75DE13CF808}" type="datetimeFigureOut">
              <a:rPr lang="en-US" smtClean="0"/>
              <a:pPr/>
              <a:t>3/24/2022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229BE-0A68-4FB4-8D6D-D29AFF3A5284}" type="slidenum">
              <a:rPr lang="en-US" smtClean="0"/>
              <a:pPr/>
              <a:t>‹#›</a:t>
            </a:fld>
            <a:endParaRPr lang="en-US"/>
          </a:p>
        </p:txBody>
      </p:sp>
    </p:spTree>
    <p:extLst>
      <p:ext uri="{BB962C8B-B14F-4D97-AF65-F5344CB8AC3E}">
        <p14:creationId xmlns:p14="http://schemas.microsoft.com/office/powerpoint/2010/main" val="23327018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609601"/>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6" y="609601"/>
            <a:ext cx="7658705"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15282E-4A48-49EA-AE04-C75DE13CF808}" type="datetimeFigureOut">
              <a:rPr lang="en-US" smtClean="0"/>
              <a:pPr/>
              <a:t>3/24/2022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229BE-0A68-4FB4-8D6D-D29AFF3A5284}" type="slidenum">
              <a:rPr lang="en-US" smtClean="0"/>
              <a:pPr/>
              <a:t>‹#›</a:t>
            </a:fld>
            <a:endParaRPr lang="en-US"/>
          </a:p>
        </p:txBody>
      </p:sp>
    </p:spTree>
    <p:extLst>
      <p:ext uri="{BB962C8B-B14F-4D97-AF65-F5344CB8AC3E}">
        <p14:creationId xmlns:p14="http://schemas.microsoft.com/office/powerpoint/2010/main" val="2252125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15282E-4A48-49EA-AE04-C75DE13CF808}" type="datetimeFigureOut">
              <a:rPr lang="en-US" smtClean="0"/>
              <a:pPr/>
              <a:t>3/24/2022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229BE-0A68-4FB4-8D6D-D29AFF3A5284}" type="slidenum">
              <a:rPr lang="en-US" smtClean="0"/>
              <a:pPr/>
              <a:t>‹#›</a:t>
            </a:fld>
            <a:endParaRPr lang="en-US"/>
          </a:p>
        </p:txBody>
      </p:sp>
    </p:spTree>
    <p:extLst>
      <p:ext uri="{BB962C8B-B14F-4D97-AF65-F5344CB8AC3E}">
        <p14:creationId xmlns:p14="http://schemas.microsoft.com/office/powerpoint/2010/main" val="2037334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8"/>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40"/>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615282E-4A48-49EA-AE04-C75DE13CF808}" type="datetimeFigureOut">
              <a:rPr lang="en-US" smtClean="0"/>
              <a:pPr/>
              <a:t>3/24/2022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229BE-0A68-4FB4-8D6D-D29AFF3A5284}" type="slidenum">
              <a:rPr lang="en-US" smtClean="0"/>
              <a:pPr/>
              <a:t>‹#›</a:t>
            </a:fld>
            <a:endParaRPr lang="en-US"/>
          </a:p>
        </p:txBody>
      </p:sp>
    </p:spTree>
    <p:extLst>
      <p:ext uri="{BB962C8B-B14F-4D97-AF65-F5344CB8AC3E}">
        <p14:creationId xmlns:p14="http://schemas.microsoft.com/office/powerpoint/2010/main" val="4142067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7" y="609602"/>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21"/>
            <a:ext cx="510600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21"/>
            <a:ext cx="5094155"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615282E-4A48-49EA-AE04-C75DE13CF808}" type="datetimeFigureOut">
              <a:rPr lang="en-US" smtClean="0"/>
              <a:pPr/>
              <a:t>3/24/2022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B229BE-0A68-4FB4-8D6D-D29AFF3A5284}" type="slidenum">
              <a:rPr lang="en-US" smtClean="0"/>
              <a:pPr/>
              <a:t>‹#›</a:t>
            </a:fld>
            <a:endParaRPr lang="en-US"/>
          </a:p>
        </p:txBody>
      </p:sp>
    </p:spTree>
    <p:extLst>
      <p:ext uri="{BB962C8B-B14F-4D97-AF65-F5344CB8AC3E}">
        <p14:creationId xmlns:p14="http://schemas.microsoft.com/office/powerpoint/2010/main" val="1772837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7" y="609602"/>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20569" y="2088320"/>
            <a:ext cx="4800435"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78974" y="2088320"/>
            <a:ext cx="4788583"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615282E-4A48-49EA-AE04-C75DE13CF808}" type="datetimeFigureOut">
              <a:rPr lang="en-US" smtClean="0"/>
              <a:pPr/>
              <a:t>3/24/2022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B229BE-0A68-4FB4-8D6D-D29AFF3A5284}" type="slidenum">
              <a:rPr lang="en-US" smtClean="0"/>
              <a:pPr/>
              <a:t>‹#›</a:t>
            </a:fld>
            <a:endParaRPr lang="en-US"/>
          </a:p>
        </p:txBody>
      </p:sp>
    </p:spTree>
    <p:extLst>
      <p:ext uri="{BB962C8B-B14F-4D97-AF65-F5344CB8AC3E}">
        <p14:creationId xmlns:p14="http://schemas.microsoft.com/office/powerpoint/2010/main" val="3953944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615282E-4A48-49EA-AE04-C75DE13CF808}" type="datetimeFigureOut">
              <a:rPr lang="en-US" smtClean="0"/>
              <a:pPr/>
              <a:t>3/24/2022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B229BE-0A68-4FB4-8D6D-D29AFF3A5284}" type="slidenum">
              <a:rPr lang="en-US" smtClean="0"/>
              <a:pPr/>
              <a:t>‹#›</a:t>
            </a:fld>
            <a:endParaRPr lang="en-US"/>
          </a:p>
        </p:txBody>
      </p:sp>
    </p:spTree>
    <p:extLst>
      <p:ext uri="{BB962C8B-B14F-4D97-AF65-F5344CB8AC3E}">
        <p14:creationId xmlns:p14="http://schemas.microsoft.com/office/powerpoint/2010/main" val="3085256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15282E-4A48-49EA-AE04-C75DE13CF808}" type="datetimeFigureOut">
              <a:rPr lang="en-US" smtClean="0"/>
              <a:pPr/>
              <a:t>3/24/2022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B229BE-0A68-4FB4-8D6D-D29AFF3A5284}" type="slidenum">
              <a:rPr lang="en-US" smtClean="0"/>
              <a:pPr/>
              <a:t>‹#›</a:t>
            </a:fld>
            <a:endParaRPr lang="en-US"/>
          </a:p>
        </p:txBody>
      </p:sp>
    </p:spTree>
    <p:extLst>
      <p:ext uri="{BB962C8B-B14F-4D97-AF65-F5344CB8AC3E}">
        <p14:creationId xmlns:p14="http://schemas.microsoft.com/office/powerpoint/2010/main" val="3445428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5" y="609600"/>
            <a:ext cx="6189492" cy="518160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2"/>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615282E-4A48-49EA-AE04-C75DE13CF808}" type="datetimeFigureOut">
              <a:rPr lang="en-US" smtClean="0"/>
              <a:pPr/>
              <a:t>3/24/2022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B229BE-0A68-4FB4-8D6D-D29AFF3A5284}" type="slidenum">
              <a:rPr lang="en-US" smtClean="0"/>
              <a:pPr/>
              <a:t>‹#›</a:t>
            </a:fld>
            <a:endParaRPr lang="en-US"/>
          </a:p>
        </p:txBody>
      </p:sp>
    </p:spTree>
    <p:extLst>
      <p:ext uri="{BB962C8B-B14F-4D97-AF65-F5344CB8AC3E}">
        <p14:creationId xmlns:p14="http://schemas.microsoft.com/office/powerpoint/2010/main" val="334930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9" y="609600"/>
            <a:ext cx="5556804"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99910" y="758881"/>
            <a:ext cx="3955917"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2971800"/>
            <a:ext cx="5561656"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615282E-4A48-49EA-AE04-C75DE13CF808}" type="datetimeFigureOut">
              <a:rPr lang="en-US" smtClean="0"/>
              <a:pPr/>
              <a:t>3/24/2022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B229BE-0A68-4FB4-8D6D-D29AFF3A5284}" type="slidenum">
              <a:rPr lang="en-US" smtClean="0"/>
              <a:pPr/>
              <a:t>‹#›</a:t>
            </a:fld>
            <a:endParaRPr lang="en-US"/>
          </a:p>
        </p:txBody>
      </p:sp>
    </p:spTree>
    <p:extLst>
      <p:ext uri="{BB962C8B-B14F-4D97-AF65-F5344CB8AC3E}">
        <p14:creationId xmlns:p14="http://schemas.microsoft.com/office/powerpoint/2010/main" val="1841083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7" y="609602"/>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3" cy="369513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7"/>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2615282E-4A48-49EA-AE04-C75DE13CF808}" type="datetimeFigureOut">
              <a:rPr lang="en-US" smtClean="0"/>
              <a:pPr/>
              <a:t>3/24/2022</a:t>
            </a:fld>
            <a:endParaRPr lang="en-US"/>
          </a:p>
        </p:txBody>
      </p:sp>
      <p:sp>
        <p:nvSpPr>
          <p:cNvPr id="5" name="Footer Placeholder 4"/>
          <p:cNvSpPr>
            <a:spLocks noGrp="1"/>
          </p:cNvSpPr>
          <p:nvPr>
            <p:ph type="ftr" sz="quarter" idx="3"/>
          </p:nvPr>
        </p:nvSpPr>
        <p:spPr>
          <a:xfrm>
            <a:off x="913796" y="5883277"/>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514013" y="5883277"/>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5B229BE-0A68-4FB4-8D6D-D29AFF3A5284}" type="slidenum">
              <a:rPr lang="en-US" smtClean="0"/>
              <a:pPr/>
              <a:t>‹#›</a:t>
            </a:fld>
            <a:endParaRPr lang="en-US"/>
          </a:p>
        </p:txBody>
      </p:sp>
    </p:spTree>
    <p:extLst>
      <p:ext uri="{BB962C8B-B14F-4D97-AF65-F5344CB8AC3E}">
        <p14:creationId xmlns:p14="http://schemas.microsoft.com/office/powerpoint/2010/main" val="414858826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17407" y="181652"/>
            <a:ext cx="8804787" cy="2003642"/>
          </a:xfrm>
        </p:spPr>
        <p:txBody>
          <a:bodyPr>
            <a:noAutofit/>
          </a:bodyPr>
          <a:lstStyle/>
          <a:p>
            <a:pPr algn="ctr"/>
            <a:r>
              <a:rPr lang="en-US" cap="none" dirty="0" smtClean="0">
                <a:solidFill>
                  <a:schemeClr val="tx1"/>
                </a:solidFill>
                <a:effectLst/>
                <a:latin typeface="Leelawadee" panose="020B0502040204020203" pitchFamily="34" charset="-34"/>
                <a:cs typeface="Leelawadee" panose="020B0502040204020203" pitchFamily="34" charset="-34"/>
              </a:rPr>
              <a:t>Minnesota Board Of </a:t>
            </a:r>
            <a:br>
              <a:rPr lang="en-US" cap="none" dirty="0" smtClean="0">
                <a:solidFill>
                  <a:schemeClr val="tx1"/>
                </a:solidFill>
                <a:effectLst/>
                <a:latin typeface="Leelawadee" panose="020B0502040204020203" pitchFamily="34" charset="-34"/>
                <a:cs typeface="Leelawadee" panose="020B0502040204020203" pitchFamily="34" charset="-34"/>
              </a:rPr>
            </a:br>
            <a:r>
              <a:rPr lang="en-US" cap="none" dirty="0" smtClean="0">
                <a:solidFill>
                  <a:schemeClr val="tx1"/>
                </a:solidFill>
                <a:effectLst/>
                <a:latin typeface="Leelawadee" panose="020B0502040204020203" pitchFamily="34" charset="-34"/>
                <a:cs typeface="Leelawadee" panose="020B0502040204020203" pitchFamily="34" charset="-34"/>
              </a:rPr>
              <a:t>Private Detective And Protective Agent Services</a:t>
            </a:r>
            <a:endParaRPr lang="en-US" cap="none" dirty="0">
              <a:solidFill>
                <a:schemeClr val="tx1"/>
              </a:solidFill>
              <a:effectLst/>
              <a:latin typeface="Leelawadee" panose="020B0502040204020203" pitchFamily="34" charset="-34"/>
              <a:cs typeface="Leelawadee" panose="020B0502040204020203" pitchFamily="34" charset="-34"/>
            </a:endParaRPr>
          </a:p>
        </p:txBody>
      </p:sp>
      <p:sp>
        <p:nvSpPr>
          <p:cNvPr id="3" name="Subtitle 2"/>
          <p:cNvSpPr>
            <a:spLocks noGrp="1"/>
          </p:cNvSpPr>
          <p:nvPr>
            <p:ph type="subTitle" idx="1"/>
          </p:nvPr>
        </p:nvSpPr>
        <p:spPr>
          <a:xfrm>
            <a:off x="3143249" y="5111233"/>
            <a:ext cx="5753101" cy="1078468"/>
          </a:xfrm>
        </p:spPr>
        <p:txBody>
          <a:bodyPr>
            <a:normAutofit/>
          </a:bodyPr>
          <a:lstStyle/>
          <a:p>
            <a:pPr algn="ctr"/>
            <a:r>
              <a:rPr lang="en-US" sz="2800" dirty="0" smtClean="0">
                <a:effectLst/>
                <a:latin typeface="Leelawadee" panose="020B0502040204020203" pitchFamily="34" charset="-34"/>
                <a:cs typeface="Leelawadee" panose="020B0502040204020203" pitchFamily="34" charset="-34"/>
              </a:rPr>
              <a:t>Hugo McPhee </a:t>
            </a:r>
            <a:r>
              <a:rPr lang="en-US" sz="3200" dirty="0">
                <a:effectLst/>
                <a:latin typeface="Leelawadee" panose="020B0502040204020203" pitchFamily="34" charset="-34"/>
                <a:cs typeface="Leelawadee" panose="020B0502040204020203" pitchFamily="34" charset="-34"/>
              </a:rPr>
              <a:t>– </a:t>
            </a:r>
            <a:r>
              <a:rPr lang="en-US" dirty="0" smtClean="0">
                <a:effectLst/>
                <a:latin typeface="Leelawadee" panose="020B0502040204020203" pitchFamily="34" charset="-34"/>
                <a:cs typeface="Leelawadee" panose="020B0502040204020203" pitchFamily="34" charset="-34"/>
              </a:rPr>
              <a:t>Executive Director</a:t>
            </a:r>
            <a:endParaRPr lang="en-US" sz="2800" dirty="0">
              <a:effectLst/>
              <a:latin typeface="Leelawadee" panose="020B0502040204020203" pitchFamily="34" charset="-34"/>
              <a:cs typeface="Leelawadee" panose="020B0502040204020203" pitchFamily="34" charset="-34"/>
            </a:endParaRPr>
          </a:p>
          <a:p>
            <a:pPr algn="ctr"/>
            <a:endParaRPr lang="en-US" sz="3200" dirty="0">
              <a:effectLst/>
              <a:latin typeface="Leelawadee" panose="020B0502040204020203" pitchFamily="34" charset="-34"/>
              <a:cs typeface="Leelawadee" panose="020B0502040204020203" pitchFamily="34" charset="-34"/>
            </a:endParaRPr>
          </a:p>
        </p:txBody>
      </p:sp>
      <p:sp>
        <p:nvSpPr>
          <p:cNvPr id="4" name="TextBox 3"/>
          <p:cNvSpPr txBox="1"/>
          <p:nvPr/>
        </p:nvSpPr>
        <p:spPr>
          <a:xfrm>
            <a:off x="4419599" y="3206234"/>
            <a:ext cx="3200400" cy="369332"/>
          </a:xfrm>
          <a:prstGeom prst="rect">
            <a:avLst/>
          </a:prstGeom>
          <a:noFill/>
        </p:spPr>
        <p:txBody>
          <a:bodyPr wrap="square" rtlCol="0">
            <a:spAutoFit/>
          </a:bodyPr>
          <a:lstStyle/>
          <a:p>
            <a:pPr algn="ctr" defTabSz="457200"/>
            <a:r>
              <a:rPr lang="en-US" dirty="0">
                <a:solidFill>
                  <a:prstClr val="white"/>
                </a:solidFill>
                <a:latin typeface="Leelawadee" panose="020B0502040204020203" pitchFamily="34" charset="-34"/>
                <a:cs typeface="Leelawadee" panose="020B0502040204020203" pitchFamily="34" charset="-34"/>
              </a:rPr>
              <a:t>Established 1974</a:t>
            </a:r>
          </a:p>
        </p:txBody>
      </p:sp>
      <p:sp>
        <p:nvSpPr>
          <p:cNvPr id="6" name="AutoShape 4" descr="Image result for mn state seal"/>
          <p:cNvSpPr>
            <a:spLocks noChangeAspect="1" noChangeArrowheads="1"/>
          </p:cNvSpPr>
          <p:nvPr/>
        </p:nvSpPr>
        <p:spPr bwMode="auto">
          <a:xfrm>
            <a:off x="1679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457200"/>
            <a:endParaRPr lang="en-US">
              <a:solidFill>
                <a:prstClr val="white"/>
              </a:solidFill>
              <a:latin typeface="Rockwell" panose="02060603020205020403"/>
            </a:endParaRPr>
          </a:p>
        </p:txBody>
      </p:sp>
      <p:sp>
        <p:nvSpPr>
          <p:cNvPr id="7" name="AutoShape 6" descr="Image result for mn state seal"/>
          <p:cNvSpPr>
            <a:spLocks noChangeAspect="1" noChangeArrowheads="1"/>
          </p:cNvSpPr>
          <p:nvPr/>
        </p:nvSpPr>
        <p:spPr bwMode="auto">
          <a:xfrm>
            <a:off x="1831975" y="793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457200"/>
            <a:endParaRPr lang="en-US">
              <a:solidFill>
                <a:prstClr val="white"/>
              </a:solidFill>
              <a:latin typeface="Rockwell" panose="02060603020205020403"/>
            </a:endParaRPr>
          </a:p>
        </p:txBody>
      </p:sp>
      <p:pic>
        <p:nvPicPr>
          <p:cNvPr id="1028" name="Picture 4" descr="Image result for minnesota state seal no backgrou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599" y="2695764"/>
            <a:ext cx="1905000" cy="1905000"/>
          </a:xfrm>
          <a:prstGeom prst="rect">
            <a:avLst/>
          </a:prstGeom>
          <a:noFill/>
          <a:extLst/>
        </p:spPr>
      </p:pic>
      <p:pic>
        <p:nvPicPr>
          <p:cNvPr id="1026" name="Picture 2" descr="Minnesota Department of Public Safety - Wikipedi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19999" y="2581464"/>
            <a:ext cx="2133600" cy="2133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74302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6200"/>
            <a:ext cx="8229600" cy="1170401"/>
          </a:xfrm>
        </p:spPr>
        <p:txBody>
          <a:bodyPr>
            <a:normAutofit/>
          </a:bodyPr>
          <a:lstStyle/>
          <a:p>
            <a:r>
              <a:rPr lang="en-US" sz="4000" cap="none" dirty="0" smtClean="0">
                <a:effectLst/>
                <a:latin typeface="Leelawadee" panose="020B0502040204020203" pitchFamily="34" charset="-34"/>
                <a:cs typeface="Leelawadee" panose="020B0502040204020203" pitchFamily="34" charset="-34"/>
              </a:rPr>
              <a:t>Mission</a:t>
            </a:r>
            <a:endParaRPr lang="en-US" sz="4000" cap="none" dirty="0">
              <a:effectLst/>
              <a:latin typeface="Leelawadee" panose="020B0502040204020203" pitchFamily="34" charset="-34"/>
              <a:cs typeface="Leelawadee" panose="020B0502040204020203" pitchFamily="34" charset="-34"/>
            </a:endParaRPr>
          </a:p>
        </p:txBody>
      </p:sp>
      <p:sp>
        <p:nvSpPr>
          <p:cNvPr id="3" name="Content Placeholder 2"/>
          <p:cNvSpPr>
            <a:spLocks noGrp="1"/>
          </p:cNvSpPr>
          <p:nvPr>
            <p:ph idx="1"/>
          </p:nvPr>
        </p:nvSpPr>
        <p:spPr>
          <a:xfrm>
            <a:off x="932872" y="3174691"/>
            <a:ext cx="10455563" cy="3087564"/>
          </a:xfrm>
        </p:spPr>
        <p:txBody>
          <a:bodyPr numCol="2">
            <a:normAutofit fontScale="85000" lnSpcReduction="20000"/>
          </a:bodyPr>
          <a:lstStyle/>
          <a:p>
            <a:pPr marL="480060" indent="-342900" algn="ctr"/>
            <a:r>
              <a:rPr lang="en-US" sz="2400" dirty="0" smtClean="0">
                <a:effectLst/>
                <a:latin typeface="Leelawadee" panose="020B0502040204020203" pitchFamily="34" charset="-34"/>
                <a:cs typeface="Leelawadee" panose="020B0502040204020203" pitchFamily="34" charset="-34"/>
              </a:rPr>
              <a:t>Applications</a:t>
            </a:r>
          </a:p>
          <a:p>
            <a:pPr marL="480060" indent="-342900" algn="ctr"/>
            <a:r>
              <a:rPr lang="en-US" sz="2400" dirty="0" smtClean="0">
                <a:effectLst/>
                <a:latin typeface="Leelawadee" panose="020B0502040204020203" pitchFamily="34" charset="-34"/>
                <a:cs typeface="Leelawadee" panose="020B0502040204020203" pitchFamily="34" charset="-34"/>
              </a:rPr>
              <a:t>Officer Changes</a:t>
            </a:r>
          </a:p>
          <a:p>
            <a:pPr marL="480060" indent="-342900" algn="ctr"/>
            <a:r>
              <a:rPr lang="en-US" sz="2400" dirty="0" smtClean="0">
                <a:effectLst/>
                <a:latin typeface="Leelawadee" panose="020B0502040204020203" pitchFamily="34" charset="-34"/>
                <a:cs typeface="Leelawadee" panose="020B0502040204020203" pitchFamily="34" charset="-34"/>
              </a:rPr>
              <a:t>License Renewals</a:t>
            </a:r>
          </a:p>
          <a:p>
            <a:pPr marL="480060" indent="-342900" algn="ctr"/>
            <a:r>
              <a:rPr lang="en-US" sz="2400" dirty="0" smtClean="0">
                <a:effectLst/>
                <a:latin typeface="Leelawadee" panose="020B0502040204020203" pitchFamily="34" charset="-34"/>
                <a:cs typeface="Leelawadee" panose="020B0502040204020203" pitchFamily="34" charset="-34"/>
              </a:rPr>
              <a:t>Complaints</a:t>
            </a:r>
          </a:p>
          <a:p>
            <a:pPr marL="480060" indent="-342900" algn="ctr"/>
            <a:r>
              <a:rPr lang="en-US" sz="2400" dirty="0" smtClean="0">
                <a:effectLst/>
                <a:latin typeface="Leelawadee" panose="020B0502040204020203" pitchFamily="34" charset="-34"/>
                <a:cs typeface="Leelawadee" panose="020B0502040204020203" pitchFamily="34" charset="-34"/>
              </a:rPr>
              <a:t>Training Certification</a:t>
            </a:r>
          </a:p>
          <a:p>
            <a:pPr marL="480060" indent="-342900" algn="ctr"/>
            <a:r>
              <a:rPr lang="en-US" sz="2400" dirty="0" smtClean="0">
                <a:effectLst/>
                <a:latin typeface="Leelawadee" panose="020B0502040204020203" pitchFamily="34" charset="-34"/>
                <a:cs typeface="Leelawadee" panose="020B0502040204020203" pitchFamily="34" charset="-34"/>
              </a:rPr>
              <a:t>Unlicensed Activity</a:t>
            </a:r>
          </a:p>
          <a:p>
            <a:pPr marL="480060" indent="-342900" algn="ctr"/>
            <a:r>
              <a:rPr lang="en-US" sz="2400" dirty="0" smtClean="0">
                <a:effectLst/>
                <a:latin typeface="Leelawadee" panose="020B0502040204020203" pitchFamily="34" charset="-34"/>
                <a:cs typeface="Leelawadee" panose="020B0502040204020203" pitchFamily="34" charset="-34"/>
              </a:rPr>
              <a:t>Inquiries</a:t>
            </a:r>
          </a:p>
          <a:p>
            <a:pPr marL="480060" indent="-342900" algn="ctr"/>
            <a:r>
              <a:rPr lang="en-US" sz="2400" dirty="0" smtClean="0">
                <a:effectLst/>
                <a:latin typeface="Leelawadee" panose="020B0502040204020203" pitchFamily="34" charset="-34"/>
                <a:cs typeface="Leelawadee" panose="020B0502040204020203" pitchFamily="34" charset="-34"/>
              </a:rPr>
              <a:t>Research / Projects</a:t>
            </a:r>
          </a:p>
          <a:p>
            <a:pPr marL="480060" indent="-342900" algn="ctr"/>
            <a:r>
              <a:rPr lang="en-US" sz="2400" dirty="0" smtClean="0">
                <a:effectLst/>
                <a:latin typeface="Leelawadee" panose="020B0502040204020203" pitchFamily="34" charset="-34"/>
                <a:cs typeface="Leelawadee" panose="020B0502040204020203" pitchFamily="34" charset="-34"/>
              </a:rPr>
              <a:t>Penalties</a:t>
            </a:r>
          </a:p>
          <a:p>
            <a:pPr marL="480060" indent="-342900" algn="ctr"/>
            <a:r>
              <a:rPr lang="en-US" sz="2400" dirty="0" smtClean="0">
                <a:effectLst/>
                <a:latin typeface="Leelawadee" panose="020B0502040204020203" pitchFamily="34" charset="-34"/>
                <a:cs typeface="Leelawadee" panose="020B0502040204020203" pitchFamily="34" charset="-34"/>
              </a:rPr>
              <a:t>Data Requests</a:t>
            </a:r>
          </a:p>
          <a:p>
            <a:pPr marL="480060" indent="-342900" algn="ctr"/>
            <a:r>
              <a:rPr lang="en-US" sz="2400" dirty="0" smtClean="0">
                <a:effectLst/>
                <a:latin typeface="Leelawadee" panose="020B0502040204020203" pitchFamily="34" charset="-34"/>
                <a:cs typeface="Leelawadee" panose="020B0502040204020203" pitchFamily="34" charset="-34"/>
              </a:rPr>
              <a:t>Investigative Audits</a:t>
            </a:r>
          </a:p>
          <a:p>
            <a:pPr marL="480060" indent="-342900" algn="ctr"/>
            <a:r>
              <a:rPr lang="en-US" sz="2400" dirty="0" smtClean="0">
                <a:effectLst/>
                <a:latin typeface="Leelawadee" panose="020B0502040204020203" pitchFamily="34" charset="-34"/>
                <a:cs typeface="Leelawadee" panose="020B0502040204020203" pitchFamily="34" charset="-34"/>
              </a:rPr>
              <a:t>Monthly Board Meetings</a:t>
            </a:r>
          </a:p>
          <a:p>
            <a:pPr marL="480060" indent="-342900" algn="ctr"/>
            <a:r>
              <a:rPr lang="en-US" sz="2400" dirty="0" smtClean="0">
                <a:effectLst/>
                <a:latin typeface="Leelawadee" panose="020B0502040204020203" pitchFamily="34" charset="-34"/>
                <a:cs typeface="Leelawadee" panose="020B0502040204020203" pitchFamily="34" charset="-34"/>
              </a:rPr>
              <a:t>Administrative Tasks</a:t>
            </a:r>
            <a:endParaRPr lang="en-US" sz="2400" dirty="0">
              <a:effectLst/>
              <a:latin typeface="Leelawadee" panose="020B0502040204020203" pitchFamily="34" charset="-34"/>
              <a:cs typeface="Leelawadee" panose="020B0502040204020203" pitchFamily="34" charset="-34"/>
            </a:endParaRPr>
          </a:p>
        </p:txBody>
      </p:sp>
      <p:sp>
        <p:nvSpPr>
          <p:cNvPr id="5" name="TextBox 4"/>
          <p:cNvSpPr txBox="1"/>
          <p:nvPr/>
        </p:nvSpPr>
        <p:spPr>
          <a:xfrm>
            <a:off x="932872" y="1163780"/>
            <a:ext cx="10455563" cy="923330"/>
          </a:xfrm>
          <a:prstGeom prst="rect">
            <a:avLst/>
          </a:prstGeom>
          <a:noFill/>
        </p:spPr>
        <p:txBody>
          <a:bodyPr wrap="square" rtlCol="0">
            <a:spAutoFit/>
          </a:bodyPr>
          <a:lstStyle/>
          <a:p>
            <a:pPr algn="ctr"/>
            <a:r>
              <a:rPr lang="en-US" dirty="0"/>
              <a:t>The mission of the Private Detective and Protective Agent Services Board is to ensure investigative and security service practitioners meet statutory qualifications and training for licensure, and maintain standards set forth in Minnesota Statutes and Administrative Rules.</a:t>
            </a:r>
          </a:p>
        </p:txBody>
      </p:sp>
      <p:sp>
        <p:nvSpPr>
          <p:cNvPr id="6" name="Rectangle 5"/>
          <p:cNvSpPr/>
          <p:nvPr/>
        </p:nvSpPr>
        <p:spPr>
          <a:xfrm>
            <a:off x="868218" y="2334181"/>
            <a:ext cx="10455563" cy="707886"/>
          </a:xfrm>
          <a:prstGeom prst="rect">
            <a:avLst/>
          </a:prstGeom>
        </p:spPr>
        <p:txBody>
          <a:bodyPr wrap="square">
            <a:spAutoFit/>
          </a:bodyPr>
          <a:lstStyle/>
          <a:p>
            <a:pPr algn="ctr"/>
            <a:r>
              <a:rPr lang="en-US" sz="4000" b="1" dirty="0" smtClean="0">
                <a:solidFill>
                  <a:prstClr val="white"/>
                </a:solidFill>
                <a:latin typeface="Leelawadee" panose="020B0502040204020203" pitchFamily="34" charset="-34"/>
                <a:ea typeface="+mj-ea"/>
                <a:cs typeface="Leelawadee" panose="020B0502040204020203" pitchFamily="34" charset="-34"/>
              </a:rPr>
              <a:t>Core </a:t>
            </a:r>
            <a:r>
              <a:rPr lang="en-US" sz="4000" b="1" dirty="0">
                <a:solidFill>
                  <a:prstClr val="white"/>
                </a:solidFill>
                <a:latin typeface="Leelawadee" panose="020B0502040204020203" pitchFamily="34" charset="-34"/>
                <a:ea typeface="+mj-ea"/>
                <a:cs typeface="Leelawadee" panose="020B0502040204020203" pitchFamily="34" charset="-34"/>
              </a:rPr>
              <a:t>Functions of the Board</a:t>
            </a:r>
            <a:endParaRPr lang="en-US" dirty="0"/>
          </a:p>
        </p:txBody>
      </p:sp>
    </p:spTree>
    <p:extLst>
      <p:ext uri="{BB962C8B-B14F-4D97-AF65-F5344CB8AC3E}">
        <p14:creationId xmlns:p14="http://schemas.microsoft.com/office/powerpoint/2010/main" val="22167133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1965" y="304801"/>
            <a:ext cx="10557162" cy="6894195"/>
          </a:xfrm>
          <a:prstGeom prst="rect">
            <a:avLst/>
          </a:prstGeom>
        </p:spPr>
        <p:txBody>
          <a:bodyPr wrap="square">
            <a:spAutoFit/>
          </a:bodyPr>
          <a:lstStyle/>
          <a:p>
            <a:pPr algn="ctr" defTabSz="457200"/>
            <a:r>
              <a:rPr lang="en-US" sz="3200" b="1" dirty="0" smtClean="0">
                <a:solidFill>
                  <a:prstClr val="white"/>
                </a:solidFill>
                <a:latin typeface="Leelawadee" panose="020B0502040204020203" pitchFamily="34" charset="-34"/>
                <a:cs typeface="Leelawadee" panose="020B0502040204020203" pitchFamily="34" charset="-34"/>
              </a:rPr>
              <a:t>Budget Requests</a:t>
            </a:r>
            <a:endParaRPr lang="en-US" dirty="0">
              <a:solidFill>
                <a:prstClr val="white"/>
              </a:solidFill>
              <a:latin typeface="Bookman Old Style" panose="02050604050505020204"/>
            </a:endParaRPr>
          </a:p>
          <a:p>
            <a:pPr marL="800100" lvl="1" indent="-342900" defTabSz="457200">
              <a:buFont typeface="Arial" panose="020B0604020202020204" pitchFamily="34" charset="0"/>
              <a:buChar char="•"/>
            </a:pPr>
            <a:endParaRPr lang="en-US" sz="2000" dirty="0" smtClean="0">
              <a:solidFill>
                <a:prstClr val="white"/>
              </a:solidFill>
              <a:latin typeface="Leelawadee" panose="020B0502040204020203" pitchFamily="34" charset="-34"/>
              <a:cs typeface="Leelawadee" panose="020B0502040204020203" pitchFamily="34" charset="-34"/>
            </a:endParaRPr>
          </a:p>
          <a:p>
            <a:pPr marL="800100" lvl="1" indent="-342900" defTabSz="457200">
              <a:buFont typeface="Arial" panose="020B0604020202020204" pitchFamily="34" charset="0"/>
              <a:buChar char="•"/>
            </a:pPr>
            <a:r>
              <a:rPr lang="en-US" sz="2000" dirty="0" smtClean="0">
                <a:solidFill>
                  <a:prstClr val="white"/>
                </a:solidFill>
                <a:latin typeface="Leelawadee" panose="020B0502040204020203" pitchFamily="34" charset="-34"/>
                <a:cs typeface="Leelawadee" panose="020B0502040204020203" pitchFamily="34" charset="-34"/>
              </a:rPr>
              <a:t>Record Management System</a:t>
            </a:r>
          </a:p>
          <a:p>
            <a:pPr marL="1257300" lvl="2" indent="-342900" defTabSz="457200">
              <a:buFont typeface="Arial" panose="020B0604020202020204" pitchFamily="34" charset="0"/>
              <a:buChar char="•"/>
            </a:pPr>
            <a:r>
              <a:rPr lang="en-US" sz="2000" dirty="0" smtClean="0">
                <a:solidFill>
                  <a:prstClr val="white"/>
                </a:solidFill>
                <a:latin typeface="Leelawadee" panose="020B0502040204020203" pitchFamily="34" charset="-34"/>
                <a:cs typeface="Leelawadee" panose="020B0502040204020203" pitchFamily="34" charset="-34"/>
              </a:rPr>
              <a:t>$80,000 initial outlay one-time expense</a:t>
            </a:r>
          </a:p>
          <a:p>
            <a:pPr marL="1714500" lvl="3" indent="-342900" defTabSz="457200">
              <a:buFont typeface="Arial" panose="020B0604020202020204" pitchFamily="34" charset="0"/>
              <a:buChar char="•"/>
            </a:pPr>
            <a:r>
              <a:rPr lang="en-US" sz="2000" dirty="0" smtClean="0">
                <a:solidFill>
                  <a:prstClr val="white"/>
                </a:solidFill>
                <a:latin typeface="Leelawadee" panose="020B0502040204020203" pitchFamily="34" charset="-34"/>
                <a:cs typeface="Leelawadee" panose="020B0502040204020203" pitchFamily="34" charset="-34"/>
              </a:rPr>
              <a:t>$18,000 annual recurring for software licensing and maintenance</a:t>
            </a:r>
          </a:p>
          <a:p>
            <a:pPr marL="1714500" lvl="3" indent="-342900" defTabSz="457200">
              <a:buFont typeface="Arial" panose="020B0604020202020204" pitchFamily="34" charset="0"/>
              <a:buChar char="•"/>
            </a:pPr>
            <a:endParaRPr lang="en-US" sz="2000" dirty="0">
              <a:solidFill>
                <a:prstClr val="white"/>
              </a:solidFill>
              <a:latin typeface="Leelawadee" panose="020B0502040204020203" pitchFamily="34" charset="-34"/>
              <a:cs typeface="Leelawadee" panose="020B0502040204020203" pitchFamily="34" charset="-34"/>
            </a:endParaRPr>
          </a:p>
          <a:p>
            <a:pPr marL="1257300" lvl="2" indent="-342900" defTabSz="457200">
              <a:buFont typeface="Arial" panose="020B0604020202020204" pitchFamily="34" charset="0"/>
              <a:buChar char="•"/>
            </a:pPr>
            <a:r>
              <a:rPr lang="en-US" sz="2000" dirty="0" smtClean="0">
                <a:solidFill>
                  <a:prstClr val="white"/>
                </a:solidFill>
                <a:latin typeface="Leelawadee" panose="020B0502040204020203" pitchFamily="34" charset="-34"/>
                <a:cs typeface="Leelawadee" panose="020B0502040204020203" pitchFamily="34" charset="-34"/>
              </a:rPr>
              <a:t>Will dramatically improve the processing of training and accountability for 13,000 persons in the industry</a:t>
            </a:r>
          </a:p>
          <a:p>
            <a:pPr marL="1714500" lvl="3" indent="-342900" defTabSz="457200">
              <a:buFont typeface="Arial" panose="020B0604020202020204" pitchFamily="34" charset="0"/>
              <a:buChar char="•"/>
            </a:pPr>
            <a:r>
              <a:rPr lang="en-US" sz="2000" dirty="0" smtClean="0">
                <a:solidFill>
                  <a:prstClr val="white"/>
                </a:solidFill>
                <a:latin typeface="Leelawadee" panose="020B0502040204020203" pitchFamily="34" charset="-34"/>
                <a:cs typeface="Leelawadee" panose="020B0502040204020203" pitchFamily="34" charset="-34"/>
              </a:rPr>
              <a:t>400 licensees</a:t>
            </a:r>
          </a:p>
          <a:p>
            <a:pPr marL="1714500" lvl="3" indent="-342900" defTabSz="457200">
              <a:buFont typeface="Arial" panose="020B0604020202020204" pitchFamily="34" charset="0"/>
              <a:buChar char="•"/>
            </a:pPr>
            <a:r>
              <a:rPr lang="en-US" sz="2000" dirty="0" smtClean="0">
                <a:solidFill>
                  <a:prstClr val="white"/>
                </a:solidFill>
                <a:latin typeface="Leelawadee" panose="020B0502040204020203" pitchFamily="34" charset="-34"/>
                <a:cs typeface="Leelawadee" panose="020B0502040204020203" pitchFamily="34" charset="-34"/>
              </a:rPr>
              <a:t>1300 training courses</a:t>
            </a:r>
          </a:p>
          <a:p>
            <a:pPr marL="2171700" lvl="4" indent="-342900" defTabSz="457200">
              <a:buFont typeface="Arial" panose="020B0604020202020204" pitchFamily="34" charset="0"/>
              <a:buChar char="•"/>
            </a:pPr>
            <a:r>
              <a:rPr lang="en-US" sz="2000" dirty="0" smtClean="0">
                <a:solidFill>
                  <a:prstClr val="white"/>
                </a:solidFill>
                <a:latin typeface="Leelawadee" panose="020B0502040204020203" pitchFamily="34" charset="-34"/>
                <a:cs typeface="Leelawadee" panose="020B0502040204020203" pitchFamily="34" charset="-34"/>
              </a:rPr>
              <a:t>Currently a manual paper forms system</a:t>
            </a:r>
            <a:endParaRPr lang="en-US" sz="2000" dirty="0">
              <a:solidFill>
                <a:prstClr val="white"/>
              </a:solidFill>
              <a:latin typeface="Leelawadee" panose="020B0502040204020203" pitchFamily="34" charset="-34"/>
              <a:cs typeface="Leelawadee" panose="020B0502040204020203" pitchFamily="34" charset="-34"/>
            </a:endParaRPr>
          </a:p>
          <a:p>
            <a:pPr defTabSz="457200"/>
            <a:endParaRPr lang="en-US" sz="2000" dirty="0">
              <a:solidFill>
                <a:prstClr val="white"/>
              </a:solidFill>
              <a:latin typeface="Leelawadee" panose="020B0502040204020203" pitchFamily="34" charset="-34"/>
              <a:cs typeface="Leelawadee" panose="020B0502040204020203" pitchFamily="34" charset="-34"/>
            </a:endParaRPr>
          </a:p>
          <a:p>
            <a:pPr marL="742950" lvl="1" indent="-285750" defTabSz="457200">
              <a:buFont typeface="Arial" panose="020B0604020202020204" pitchFamily="34" charset="0"/>
              <a:buChar char="•"/>
            </a:pPr>
            <a:r>
              <a:rPr lang="en-US" sz="2000" dirty="0" smtClean="0">
                <a:solidFill>
                  <a:prstClr val="white"/>
                </a:solidFill>
                <a:latin typeface="Leelawadee" panose="020B0502040204020203" pitchFamily="34" charset="-34"/>
                <a:cs typeface="Leelawadee" panose="020B0502040204020203" pitchFamily="34" charset="-34"/>
              </a:rPr>
              <a:t>Fingerprint based FBI queries to be submitted by BCA Criminal History Unit</a:t>
            </a:r>
          </a:p>
          <a:p>
            <a:pPr marL="1200150" lvl="2" indent="-285750" defTabSz="457200">
              <a:buFont typeface="Arial" panose="020B0604020202020204" pitchFamily="34" charset="0"/>
              <a:buChar char="•"/>
            </a:pPr>
            <a:r>
              <a:rPr lang="en-US" sz="2000" dirty="0" smtClean="0">
                <a:solidFill>
                  <a:prstClr val="white"/>
                </a:solidFill>
                <a:latin typeface="Leelawadee" panose="020B0502040204020203" pitchFamily="34" charset="-34"/>
                <a:cs typeface="Leelawadee" panose="020B0502040204020203" pitchFamily="34" charset="-34"/>
              </a:rPr>
              <a:t>$33.25 cost to run an FBI criminal history check</a:t>
            </a:r>
          </a:p>
          <a:p>
            <a:pPr marL="1200150" lvl="2" indent="-285750" defTabSz="457200">
              <a:buFont typeface="Arial" panose="020B0604020202020204" pitchFamily="34" charset="0"/>
              <a:buChar char="•"/>
            </a:pPr>
            <a:r>
              <a:rPr lang="en-US" sz="2000" dirty="0" smtClean="0">
                <a:solidFill>
                  <a:prstClr val="white"/>
                </a:solidFill>
                <a:latin typeface="Leelawadee" panose="020B0502040204020203" pitchFamily="34" charset="-34"/>
                <a:cs typeface="Leelawadee" panose="020B0502040204020203" pitchFamily="34" charset="-34"/>
              </a:rPr>
              <a:t>Cost is paid by licensee applicant</a:t>
            </a:r>
          </a:p>
          <a:p>
            <a:pPr marL="1200150" lvl="2" indent="-285750" defTabSz="457200">
              <a:buFont typeface="Arial" panose="020B0604020202020204" pitchFamily="34" charset="0"/>
              <a:buChar char="•"/>
            </a:pPr>
            <a:endParaRPr lang="en-US" sz="2000" dirty="0">
              <a:solidFill>
                <a:prstClr val="white"/>
              </a:solidFill>
              <a:latin typeface="Leelawadee" panose="020B0502040204020203" pitchFamily="34" charset="-34"/>
              <a:cs typeface="Leelawadee" panose="020B0502040204020203" pitchFamily="34" charset="-34"/>
            </a:endParaRPr>
          </a:p>
          <a:p>
            <a:pPr marL="742950" lvl="1" indent="-285750" defTabSz="457200">
              <a:buFont typeface="Arial" panose="020B0604020202020204" pitchFamily="34" charset="0"/>
              <a:buChar char="•"/>
            </a:pPr>
            <a:r>
              <a:rPr lang="en-US" sz="2000" dirty="0" smtClean="0">
                <a:solidFill>
                  <a:prstClr val="white"/>
                </a:solidFill>
                <a:latin typeface="Leelawadee" panose="020B0502040204020203" pitchFamily="34" charset="-34"/>
                <a:cs typeface="Leelawadee" panose="020B0502040204020203" pitchFamily="34" charset="-34"/>
              </a:rPr>
              <a:t>Greatly reduces the likelihood of certain prohibited criminal offenders from obtaining a Minnesota private investigator or protective agent license</a:t>
            </a:r>
            <a:endParaRPr lang="en-US" sz="2000" dirty="0">
              <a:solidFill>
                <a:prstClr val="white"/>
              </a:solidFill>
              <a:latin typeface="Leelawadee" panose="020B0502040204020203" pitchFamily="34" charset="-34"/>
              <a:cs typeface="Leelawadee" panose="020B0502040204020203" pitchFamily="34" charset="-34"/>
            </a:endParaRPr>
          </a:p>
          <a:p>
            <a:pPr lvl="1" defTabSz="457200"/>
            <a:endParaRPr lang="en-US" sz="2000" dirty="0">
              <a:solidFill>
                <a:prstClr val="white"/>
              </a:solidFill>
              <a:latin typeface="Leelawadee" panose="020B0502040204020203" pitchFamily="34" charset="-34"/>
              <a:cs typeface="Leelawadee" panose="020B0502040204020203" pitchFamily="34" charset="-34"/>
            </a:endParaRPr>
          </a:p>
          <a:p>
            <a:pPr defTabSz="457200"/>
            <a:endParaRPr lang="en-US" dirty="0">
              <a:solidFill>
                <a:prstClr val="white"/>
              </a:solidFill>
              <a:latin typeface="Bookman Old Style" panose="02050604050505020204"/>
            </a:endParaRPr>
          </a:p>
          <a:p>
            <a:pPr defTabSz="457200"/>
            <a:endParaRPr lang="en-US" dirty="0">
              <a:solidFill>
                <a:prstClr val="white"/>
              </a:solidFill>
              <a:latin typeface="Bookman Old Style" panose="02050604050505020204"/>
            </a:endParaRPr>
          </a:p>
          <a:p>
            <a:pPr defTabSz="457200"/>
            <a:endParaRPr lang="en-US" sz="1400" dirty="0">
              <a:solidFill>
                <a:prstClr val="white"/>
              </a:solidFill>
              <a:latin typeface="Bookman Old Style" panose="02050604050505020204"/>
            </a:endParaRPr>
          </a:p>
        </p:txBody>
      </p:sp>
    </p:spTree>
    <p:extLst>
      <p:ext uri="{BB962C8B-B14F-4D97-AF65-F5344CB8AC3E}">
        <p14:creationId xmlns:p14="http://schemas.microsoft.com/office/powerpoint/2010/main" val="21815100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C798AC5F4E1C4CBF5E83AEA9E7F24F" ma:contentTypeVersion="11" ma:contentTypeDescription="Create a new document." ma:contentTypeScope="" ma:versionID="239235ac54a411451d873e6d7ba16a52">
  <xsd:schema xmlns:xsd="http://www.w3.org/2001/XMLSchema" xmlns:xs="http://www.w3.org/2001/XMLSchema" xmlns:p="http://schemas.microsoft.com/office/2006/metadata/properties" xmlns:ns3="27257557-6d70-4812-a1b6-9d0b04270d82" xmlns:ns4="2b94e429-e577-46b0-abca-6c0e091d16fe" targetNamespace="http://schemas.microsoft.com/office/2006/metadata/properties" ma:root="true" ma:fieldsID="011994fad4cf9a653962dc1a3a3ebc2b" ns3:_="" ns4:_="">
    <xsd:import namespace="27257557-6d70-4812-a1b6-9d0b04270d82"/>
    <xsd:import namespace="2b94e429-e577-46b0-abca-6c0e091d16fe"/>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LengthInSecond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257557-6d70-4812-a1b6-9d0b04270d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b94e429-e577-46b0-abca-6c0e091d16fe"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B26F416-C3A7-4EEC-B4D0-78DFB8C5248C}">
  <ds:schemaRefs>
    <ds:schemaRef ds:uri="http://schemas.microsoft.com/office/2006/documentManagement/types"/>
    <ds:schemaRef ds:uri="2b94e429-e577-46b0-abca-6c0e091d16fe"/>
    <ds:schemaRef ds:uri="http://purl.org/dc/terms/"/>
    <ds:schemaRef ds:uri="http://schemas.openxmlformats.org/package/2006/metadata/core-properties"/>
    <ds:schemaRef ds:uri="27257557-6d70-4812-a1b6-9d0b04270d82"/>
    <ds:schemaRef ds:uri="http://purl.org/dc/dcmitype/"/>
    <ds:schemaRef ds:uri="http://schemas.microsoft.com/office/infopath/2007/PartnerControls"/>
    <ds:schemaRef ds:uri="http://purl.org/dc/elements/1.1/"/>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991D42A3-54B6-48FE-B91F-B69FC161DC5A}">
  <ds:schemaRefs>
    <ds:schemaRef ds:uri="http://schemas.microsoft.com/sharepoint/v3/contenttype/forms"/>
  </ds:schemaRefs>
</ds:datastoreItem>
</file>

<file path=customXml/itemProps3.xml><?xml version="1.0" encoding="utf-8"?>
<ds:datastoreItem xmlns:ds="http://schemas.openxmlformats.org/officeDocument/2006/customXml" ds:itemID="{0D17C56D-D96A-45CA-BE37-3866A55143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7257557-6d70-4812-a1b6-9d0b04270d82"/>
    <ds:schemaRef ds:uri="2b94e429-e577-46b0-abca-6c0e091d16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26</TotalTime>
  <Words>179</Words>
  <Application>Microsoft Office PowerPoint</Application>
  <PresentationFormat>Widescreen</PresentationFormat>
  <Paragraphs>37</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Bookman Old Style</vt:lpstr>
      <vt:lpstr>Leelawadee</vt:lpstr>
      <vt:lpstr>Rockwell</vt:lpstr>
      <vt:lpstr>Damask</vt:lpstr>
      <vt:lpstr>Minnesota Board Of  Private Detective And Protective Agent Services</vt:lpstr>
      <vt:lpstr>Mission</vt:lpstr>
      <vt:lpstr>PowerPoint Presentation</vt:lpstr>
    </vt:vector>
  </TitlesOfParts>
  <Company>BCA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MINNESOTA BOARD OF  PRIVATE DETECTIVE AND PROTECTIVE AGENT Services</dc:title>
  <dc:creator>McPhee, Hugo (DPS)</dc:creator>
  <cp:lastModifiedBy>McPhee, Hugo (DPS)</cp:lastModifiedBy>
  <cp:revision>5</cp:revision>
  <dcterms:created xsi:type="dcterms:W3CDTF">2022-03-22T16:00:32Z</dcterms:created>
  <dcterms:modified xsi:type="dcterms:W3CDTF">2022-03-24T15:36:40Z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0x0101002EC798AC5F4E1C4CBF5E83AEA9E7F24F</vt:lpwstr>
  </property>
</Properties>
</file>