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xls" ContentType="application/vnd.ms-exce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21"/>
  </p:notesMasterIdLst>
  <p:handoutMasterIdLst>
    <p:handoutMasterId r:id="rId22"/>
  </p:handoutMasterIdLst>
  <p:sldIdLst>
    <p:sldId id="256" r:id="rId3"/>
    <p:sldId id="259" r:id="rId4"/>
    <p:sldId id="292" r:id="rId5"/>
    <p:sldId id="267" r:id="rId6"/>
    <p:sldId id="321" r:id="rId7"/>
    <p:sldId id="281" r:id="rId8"/>
    <p:sldId id="308" r:id="rId9"/>
    <p:sldId id="314" r:id="rId10"/>
    <p:sldId id="316" r:id="rId11"/>
    <p:sldId id="317" r:id="rId12"/>
    <p:sldId id="318" r:id="rId13"/>
    <p:sldId id="315" r:id="rId14"/>
    <p:sldId id="319" r:id="rId15"/>
    <p:sldId id="320" r:id="rId16"/>
    <p:sldId id="309" r:id="rId17"/>
    <p:sldId id="322" r:id="rId18"/>
    <p:sldId id="299" r:id="rId19"/>
    <p:sldId id="301" r:id="rId2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006600"/>
    <a:srgbClr val="004600"/>
    <a:srgbClr val="3366FF"/>
    <a:srgbClr val="3399FF"/>
    <a:srgbClr val="CCFFCC"/>
    <a:srgbClr val="FF0000"/>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32" autoAdjust="0"/>
    <p:restoredTop sz="94689" autoAdjust="0"/>
  </p:normalViewPr>
  <p:slideViewPr>
    <p:cSldViewPr>
      <p:cViewPr varScale="1">
        <p:scale>
          <a:sx n="79" d="100"/>
          <a:sy n="79" d="100"/>
        </p:scale>
        <p:origin x="-254"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70659" name="Rectangle 3"/>
          <p:cNvSpPr>
            <a:spLocks noGrp="1" noChangeArrowheads="1"/>
          </p:cNvSpPr>
          <p:nvPr>
            <p:ph type="dt" sz="quarter" idx="1"/>
          </p:nvPr>
        </p:nvSpPr>
        <p:spPr bwMode="auto">
          <a:xfrm>
            <a:off x="3970938"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70660" name="Rectangle 4"/>
          <p:cNvSpPr>
            <a:spLocks noGrp="1" noChangeArrowheads="1"/>
          </p:cNvSpPr>
          <p:nvPr>
            <p:ph type="ftr" sz="quarter" idx="2"/>
          </p:nvPr>
        </p:nvSpPr>
        <p:spPr bwMode="auto">
          <a:xfrm>
            <a:off x="0"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70661" name="Rectangle 5"/>
          <p:cNvSpPr>
            <a:spLocks noGrp="1" noChangeArrowheads="1"/>
          </p:cNvSpPr>
          <p:nvPr>
            <p:ph type="sldNum" sz="quarter" idx="3"/>
          </p:nvPr>
        </p:nvSpPr>
        <p:spPr bwMode="auto">
          <a:xfrm>
            <a:off x="3970938"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F90E344-9F2D-41C8-AD3B-2349FD06DB80}"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0"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114691" name="Rectangle 3"/>
          <p:cNvSpPr>
            <a:spLocks noGrp="1" noChangeArrowheads="1"/>
          </p:cNvSpPr>
          <p:nvPr>
            <p:ph type="dt" idx="1"/>
          </p:nvPr>
        </p:nvSpPr>
        <p:spPr bwMode="auto">
          <a:xfrm>
            <a:off x="3970938"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14693" name="Rectangle 5"/>
          <p:cNvSpPr>
            <a:spLocks noGrp="1" noChangeArrowheads="1"/>
          </p:cNvSpPr>
          <p:nvPr>
            <p:ph type="body" sz="quarter" idx="3"/>
          </p:nvPr>
        </p:nvSpPr>
        <p:spPr bwMode="auto">
          <a:xfrm>
            <a:off x="701040" y="4416426"/>
            <a:ext cx="560832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4694" name="Rectangle 6"/>
          <p:cNvSpPr>
            <a:spLocks noGrp="1" noChangeArrowheads="1"/>
          </p:cNvSpPr>
          <p:nvPr>
            <p:ph type="ftr" sz="quarter" idx="4"/>
          </p:nvPr>
        </p:nvSpPr>
        <p:spPr bwMode="auto">
          <a:xfrm>
            <a:off x="0"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114695" name="Rectangle 7"/>
          <p:cNvSpPr>
            <a:spLocks noGrp="1" noChangeArrowheads="1"/>
          </p:cNvSpPr>
          <p:nvPr>
            <p:ph type="sldNum" sz="quarter" idx="5"/>
          </p:nvPr>
        </p:nvSpPr>
        <p:spPr bwMode="auto">
          <a:xfrm>
            <a:off x="3970938"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08DA06E-1F4A-4D54-BBD7-AE157AFF5FA3}"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B32E5B6-AACA-46A8-8AA2-5EC5B12789C0}"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F02676C-723E-466B-86F3-D41449BA695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D6AD452-6F22-4DC5-9D09-C203CA6093D4}"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75D5112-3D31-4497-B3E3-575DCD9A7CE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9D9B960-1C53-4417-8CC2-37731117C9F6}"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2EEC14D-22CB-4CAB-99AE-9B91B6F34EB9}"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7AF0A15-AD65-4BFD-9E43-1677A168D6AB}"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F9E2F12A-6BB9-423B-954C-801CCAD10746}"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DD698A2-671E-4DD5-9A16-43FEB6C688E5}"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0C851D5F-1949-44F3-9488-01BE06FC5627}"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8CFF01A-9393-4CF6-832C-25AB908486D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E236835-5E90-4D50-92F0-7576FD07C1C4}"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DCCB99C-3A4F-42A8-A963-4005BB31E018}"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9DD6459-7E5A-4608-878D-A1B652B2D32D}"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DDE162E-48DC-4782-BB9C-2FD2BCB56613}"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6BA8234-7EB6-4F15-A488-F8501A7FB956}"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A69D0E7-7165-47F3-8426-0C4294D4385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6E3147F-8526-481B-9358-8589F63E849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8DE7CD8-3401-485E-BDD6-FB00B36373D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C985BCAA-D682-4C41-9BEA-6A415DCCA4A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141FF811-7B64-4F29-9BB3-142E2CDA5C9B}"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02E66D6-D317-4EA2-99CE-58D385F5D3EA}"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AFEF72D-3EFB-4D74-BFAD-F15D20DEE97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F5BE2C2-50A6-4783-91EB-5C61C4526FF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3.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A7DE9EE-8A71-4E94-AE74-52BDF99B232C}" type="slidenum">
              <a:rPr lang="en-US"/>
              <a:pPr>
                <a:defRPr/>
              </a:pPr>
              <a:t>‹#›</a:t>
            </a:fld>
            <a:endParaRPr lang="en-US" dirty="0"/>
          </a:p>
        </p:txBody>
      </p:sp>
      <p:pic>
        <p:nvPicPr>
          <p:cNvPr id="3079" name="Picture 17" descr="Slide1 copy"/>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48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348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348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D9BE4E4-DEFB-4A40-B7B5-026AC04E8871}" type="slidenum">
              <a:rPr lang="en-US"/>
              <a:pPr>
                <a:defRPr/>
              </a:pPr>
              <a:t>‹#›</a:t>
            </a:fld>
            <a:endParaRPr lang="en-US" dirty="0"/>
          </a:p>
        </p:txBody>
      </p:sp>
      <p:pic>
        <p:nvPicPr>
          <p:cNvPr id="4103" name="Picture 9" descr="Slide2banner"/>
          <p:cNvPicPr>
            <a:picLocks noChangeAspect="1" noChangeArrowheads="1"/>
          </p:cNvPicPr>
          <p:nvPr userDrawn="1"/>
        </p:nvPicPr>
        <p:blipFill>
          <a:blip r:embed="rId15" cstate="print"/>
          <a:srcRect/>
          <a:stretch>
            <a:fillRect/>
          </a:stretch>
        </p:blipFill>
        <p:spPr bwMode="auto">
          <a:xfrm>
            <a:off x="0" y="0"/>
            <a:ext cx="9144000" cy="6858000"/>
          </a:xfrm>
          <a:prstGeom prst="rect">
            <a:avLst/>
          </a:prstGeom>
          <a:noFill/>
          <a:ln w="9525">
            <a:noFill/>
            <a:miter lim="800000"/>
            <a:headEnd/>
            <a:tailEnd/>
          </a:ln>
        </p:spPr>
      </p:pic>
      <p:sp>
        <p:nvSpPr>
          <p:cNvPr id="34826" name="Rectangle 10"/>
          <p:cNvSpPr>
            <a:spLocks noChangeArrowheads="1"/>
          </p:cNvSpPr>
          <p:nvPr userDrawn="1"/>
        </p:nvSpPr>
        <p:spPr bwMode="auto">
          <a:xfrm>
            <a:off x="0" y="0"/>
            <a:ext cx="9144000" cy="5715000"/>
          </a:xfrm>
          <a:prstGeom prst="rect">
            <a:avLst/>
          </a:prstGeom>
          <a:solidFill>
            <a:schemeClr val="bg1"/>
          </a:solidFill>
          <a:ln w="9525">
            <a:noFill/>
            <a:miter lim="800000"/>
            <a:headEnd/>
            <a:tailEnd/>
          </a:ln>
          <a:effectLst/>
        </p:spPr>
        <p:txBody>
          <a:bodyPr wrap="none" anchor="ctr"/>
          <a:lstStyle/>
          <a:p>
            <a:pPr>
              <a:defRPr/>
            </a:pPr>
            <a:endParaRPr lang="en-US" dirty="0"/>
          </a:p>
        </p:txBody>
      </p:sp>
      <p:pic>
        <p:nvPicPr>
          <p:cNvPr id="4105" name="Picture 7" descr="Slide1"/>
          <p:cNvPicPr>
            <a:picLocks noChangeAspect="1" noChangeArrowheads="1"/>
          </p:cNvPicPr>
          <p:nvPr userDrawn="1"/>
        </p:nvPicPr>
        <p:blipFill>
          <a:blip r:embed="rId16" cstate="print">
            <a:lum bright="70000" contrast="-70000"/>
          </a:blip>
          <a:srcRect/>
          <a:stretch>
            <a:fillRect/>
          </a:stretch>
        </p:blipFill>
        <p:spPr bwMode="auto">
          <a:xfrm>
            <a:off x="0" y="0"/>
            <a:ext cx="9144000" cy="5715000"/>
          </a:xfrm>
          <a:prstGeom prst="rect">
            <a:avLst/>
          </a:prstGeom>
          <a:noFill/>
          <a:ln w="9525">
            <a:noFill/>
            <a:miter lim="800000"/>
            <a:headEnd/>
            <a:tailEnd/>
          </a:ln>
        </p:spPr>
      </p:pic>
      <p:sp>
        <p:nvSpPr>
          <p:cNvPr id="34827" name="Rectangle 11"/>
          <p:cNvSpPr>
            <a:spLocks noChangeArrowheads="1"/>
          </p:cNvSpPr>
          <p:nvPr userDrawn="1"/>
        </p:nvSpPr>
        <p:spPr bwMode="auto">
          <a:xfrm>
            <a:off x="457200" y="1600200"/>
            <a:ext cx="8229600" cy="3810000"/>
          </a:xfrm>
          <a:prstGeom prst="rect">
            <a:avLst/>
          </a:prstGeom>
          <a:noFill/>
          <a:ln w="9525">
            <a:noFill/>
            <a:miter lim="800000"/>
            <a:headEnd/>
            <a:tailEnd/>
          </a:ln>
          <a:effectLst/>
        </p:spPr>
        <p:txBody>
          <a:bodyPr/>
          <a:lstStyle/>
          <a:p>
            <a:pPr marL="342900" indent="-342900">
              <a:spcBef>
                <a:spcPct val="20000"/>
              </a:spcBef>
              <a:buFontTx/>
              <a:buChar char="•"/>
              <a:defRPr/>
            </a:pPr>
            <a:endParaRPr lang="en-US" sz="320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oleObject" Target="../embeddings/Microsoft_Office_Excel_97-2003_Worksheet2.xls"/></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1676400" y="4343400"/>
            <a:ext cx="5567806" cy="400110"/>
          </a:xfrm>
          <a:prstGeom prst="rect">
            <a:avLst/>
          </a:prstGeom>
          <a:noFill/>
          <a:ln w="9525">
            <a:noFill/>
            <a:miter lim="800000"/>
            <a:headEnd/>
            <a:tailEnd/>
          </a:ln>
        </p:spPr>
        <p:txBody>
          <a:bodyPr wrap="none">
            <a:spAutoFit/>
          </a:bodyPr>
          <a:lstStyle/>
          <a:p>
            <a:r>
              <a:rPr lang="en-US" sz="2000" b="1" dirty="0" smtClean="0">
                <a:solidFill>
                  <a:schemeClr val="bg1"/>
                </a:solidFill>
              </a:rPr>
              <a:t>Budget Overview – </a:t>
            </a:r>
            <a:r>
              <a:rPr lang="en-US" sz="2000" b="1" dirty="0">
                <a:solidFill>
                  <a:schemeClr val="bg1"/>
                </a:solidFill>
              </a:rPr>
              <a:t>Legislative Session 2011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a:p>
        </p:txBody>
      </p:sp>
      <p:sp>
        <p:nvSpPr>
          <p:cNvPr id="14339" name="Rectangle 3"/>
          <p:cNvSpPr>
            <a:spLocks noChangeArrowheads="1"/>
          </p:cNvSpPr>
          <p:nvPr/>
        </p:nvSpPr>
        <p:spPr bwMode="auto">
          <a:xfrm>
            <a:off x="228600" y="914400"/>
            <a:ext cx="8915400" cy="5181600"/>
          </a:xfrm>
          <a:prstGeom prst="rect">
            <a:avLst/>
          </a:prstGeom>
          <a:noFill/>
          <a:ln w="9525">
            <a:noFill/>
            <a:miter lim="800000"/>
            <a:headEnd/>
            <a:tailEnd/>
          </a:ln>
        </p:spPr>
        <p:txBody>
          <a:bodyPr/>
          <a:lstStyle/>
          <a:p>
            <a:pPr marL="177800" indent="-177800">
              <a:lnSpc>
                <a:spcPct val="85000"/>
              </a:lnSpc>
              <a:spcBef>
                <a:spcPct val="20000"/>
              </a:spcBef>
              <a:buClr>
                <a:srgbClr val="003300"/>
              </a:buClr>
            </a:pPr>
            <a:r>
              <a:rPr lang="en-US" sz="2000" b="1" u="sng" dirty="0">
                <a:solidFill>
                  <a:srgbClr val="006600"/>
                </a:solidFill>
              </a:rPr>
              <a:t>Rollout Two:</a:t>
            </a:r>
          </a:p>
          <a:p>
            <a:pPr marL="635000" lvl="1" indent="-342900">
              <a:lnSpc>
                <a:spcPct val="85000"/>
              </a:lnSpc>
              <a:spcBef>
                <a:spcPct val="20000"/>
              </a:spcBef>
              <a:buClr>
                <a:srgbClr val="003300"/>
              </a:buClr>
            </a:pPr>
            <a:r>
              <a:rPr lang="en-US" dirty="0">
                <a:solidFill>
                  <a:srgbClr val="006600"/>
                </a:solidFill>
              </a:rPr>
              <a:t>Completed December 2009 and included the following tax types:</a:t>
            </a:r>
          </a:p>
          <a:p>
            <a:pPr marL="1320800" lvl="2" indent="-457200">
              <a:lnSpc>
                <a:spcPct val="60000"/>
              </a:lnSpc>
              <a:spcBef>
                <a:spcPct val="20000"/>
              </a:spcBef>
              <a:buClr>
                <a:srgbClr val="003300"/>
              </a:buClr>
              <a:buFontTx/>
              <a:buChar char="-"/>
            </a:pPr>
            <a:r>
              <a:rPr lang="en-US" sz="1600" b="1" dirty="0">
                <a:solidFill>
                  <a:srgbClr val="006600"/>
                </a:solidFill>
              </a:rPr>
              <a:t>Withholding Tax</a:t>
            </a:r>
          </a:p>
          <a:p>
            <a:pPr marL="1320800" lvl="2" indent="-457200">
              <a:lnSpc>
                <a:spcPct val="60000"/>
              </a:lnSpc>
              <a:spcBef>
                <a:spcPct val="20000"/>
              </a:spcBef>
              <a:buClr>
                <a:srgbClr val="003300"/>
              </a:buClr>
              <a:buFontTx/>
              <a:buChar char="-"/>
            </a:pPr>
            <a:r>
              <a:rPr lang="en-US" sz="1600" b="1" dirty="0">
                <a:solidFill>
                  <a:srgbClr val="006600"/>
                </a:solidFill>
              </a:rPr>
              <a:t>Corporate Franchise Tax</a:t>
            </a:r>
          </a:p>
          <a:p>
            <a:pPr marL="1320800" lvl="2" indent="-457200">
              <a:lnSpc>
                <a:spcPct val="60000"/>
              </a:lnSpc>
              <a:spcBef>
                <a:spcPct val="20000"/>
              </a:spcBef>
              <a:buClr>
                <a:srgbClr val="003300"/>
              </a:buClr>
              <a:buFontTx/>
              <a:buChar char="-"/>
            </a:pPr>
            <a:r>
              <a:rPr lang="en-US" sz="1600" b="1" dirty="0">
                <a:solidFill>
                  <a:srgbClr val="006600"/>
                </a:solidFill>
              </a:rPr>
              <a:t>S-Corporation Tax</a:t>
            </a:r>
          </a:p>
          <a:p>
            <a:pPr marL="1320800" lvl="2" indent="-457200">
              <a:lnSpc>
                <a:spcPct val="60000"/>
              </a:lnSpc>
              <a:spcBef>
                <a:spcPct val="20000"/>
              </a:spcBef>
              <a:buClr>
                <a:srgbClr val="003300"/>
              </a:buClr>
              <a:buFontTx/>
              <a:buChar char="-"/>
            </a:pPr>
            <a:r>
              <a:rPr lang="en-US" sz="1600" b="1" dirty="0">
                <a:solidFill>
                  <a:srgbClr val="006600"/>
                </a:solidFill>
              </a:rPr>
              <a:t>Fiduciary Tax</a:t>
            </a:r>
          </a:p>
          <a:p>
            <a:pPr marL="1320800" lvl="2" indent="-457200">
              <a:lnSpc>
                <a:spcPct val="60000"/>
              </a:lnSpc>
              <a:spcBef>
                <a:spcPct val="20000"/>
              </a:spcBef>
              <a:buClr>
                <a:srgbClr val="003300"/>
              </a:buClr>
              <a:buFontTx/>
              <a:buChar char="-"/>
            </a:pPr>
            <a:r>
              <a:rPr lang="en-US" sz="1600" b="1" dirty="0">
                <a:solidFill>
                  <a:srgbClr val="006600"/>
                </a:solidFill>
              </a:rPr>
              <a:t>Partnership Tax</a:t>
            </a:r>
          </a:p>
          <a:p>
            <a:pPr marL="1320800" lvl="2" indent="-457200">
              <a:lnSpc>
                <a:spcPct val="60000"/>
              </a:lnSpc>
              <a:spcBef>
                <a:spcPct val="20000"/>
              </a:spcBef>
              <a:buClr>
                <a:srgbClr val="003300"/>
              </a:buClr>
              <a:buFontTx/>
              <a:buChar char="-"/>
            </a:pPr>
            <a:r>
              <a:rPr lang="en-US" sz="1600" b="1" dirty="0">
                <a:solidFill>
                  <a:srgbClr val="006600"/>
                </a:solidFill>
              </a:rPr>
              <a:t>Other Business Income Tax</a:t>
            </a:r>
          </a:p>
          <a:p>
            <a:pPr marL="1320800" lvl="2" indent="-457200">
              <a:lnSpc>
                <a:spcPct val="60000"/>
              </a:lnSpc>
              <a:spcBef>
                <a:spcPct val="20000"/>
              </a:spcBef>
              <a:buClr>
                <a:srgbClr val="003300"/>
              </a:buClr>
              <a:buFontTx/>
              <a:buChar char="-"/>
            </a:pPr>
            <a:r>
              <a:rPr lang="en-US" sz="1600" b="1" dirty="0">
                <a:solidFill>
                  <a:srgbClr val="006600"/>
                </a:solidFill>
              </a:rPr>
              <a:t>Rural Electric Co-ops</a:t>
            </a:r>
          </a:p>
          <a:p>
            <a:pPr marL="1320800" lvl="2" indent="-457200">
              <a:lnSpc>
                <a:spcPct val="60000"/>
              </a:lnSpc>
              <a:spcBef>
                <a:spcPct val="20000"/>
              </a:spcBef>
              <a:buClr>
                <a:srgbClr val="003300"/>
              </a:buClr>
              <a:buFontTx/>
              <a:buChar char="-"/>
            </a:pPr>
            <a:r>
              <a:rPr lang="en-US" sz="1600" b="1" dirty="0">
                <a:solidFill>
                  <a:srgbClr val="006600"/>
                </a:solidFill>
              </a:rPr>
              <a:t>Drycleaner Tax</a:t>
            </a:r>
          </a:p>
          <a:p>
            <a:pPr marL="1320800" lvl="2" indent="-457200">
              <a:lnSpc>
                <a:spcPct val="60000"/>
              </a:lnSpc>
              <a:spcBef>
                <a:spcPct val="20000"/>
              </a:spcBef>
              <a:buClr>
                <a:srgbClr val="003300"/>
              </a:buClr>
            </a:pPr>
            <a:endParaRPr lang="en-US" sz="1600" b="1" dirty="0">
              <a:solidFill>
                <a:srgbClr val="006600"/>
              </a:solidFill>
            </a:endParaRPr>
          </a:p>
          <a:p>
            <a:pPr marL="177800" indent="-177800">
              <a:lnSpc>
                <a:spcPct val="85000"/>
              </a:lnSpc>
              <a:spcBef>
                <a:spcPct val="20000"/>
              </a:spcBef>
              <a:buClr>
                <a:srgbClr val="003300"/>
              </a:buClr>
            </a:pPr>
            <a:r>
              <a:rPr lang="en-US" sz="2000" b="1" u="sng" dirty="0">
                <a:solidFill>
                  <a:srgbClr val="006600"/>
                </a:solidFill>
              </a:rPr>
              <a:t>Rollout Three:</a:t>
            </a:r>
          </a:p>
          <a:p>
            <a:pPr marL="635000" lvl="1" indent="-342900">
              <a:lnSpc>
                <a:spcPct val="85000"/>
              </a:lnSpc>
              <a:spcBef>
                <a:spcPct val="20000"/>
              </a:spcBef>
              <a:buClr>
                <a:srgbClr val="003300"/>
              </a:buClr>
            </a:pPr>
            <a:r>
              <a:rPr lang="en-US" dirty="0">
                <a:solidFill>
                  <a:srgbClr val="006600"/>
                </a:solidFill>
              </a:rPr>
              <a:t>Completed December 2010 and included the following tax type:</a:t>
            </a:r>
          </a:p>
          <a:p>
            <a:pPr marL="1320800" lvl="2" indent="-457200">
              <a:lnSpc>
                <a:spcPct val="60000"/>
              </a:lnSpc>
              <a:spcBef>
                <a:spcPct val="20000"/>
              </a:spcBef>
              <a:buClr>
                <a:srgbClr val="003300"/>
              </a:buClr>
              <a:buFontTx/>
              <a:buChar char="-"/>
            </a:pPr>
            <a:r>
              <a:rPr lang="en-US" sz="1600" b="1" dirty="0">
                <a:solidFill>
                  <a:srgbClr val="006600"/>
                </a:solidFill>
              </a:rPr>
              <a:t>Individual Income Tax	</a:t>
            </a:r>
          </a:p>
          <a:p>
            <a:pPr marL="1320800" lvl="2" indent="-457200">
              <a:lnSpc>
                <a:spcPct val="60000"/>
              </a:lnSpc>
              <a:spcBef>
                <a:spcPct val="20000"/>
              </a:spcBef>
              <a:buClr>
                <a:srgbClr val="003300"/>
              </a:buClr>
            </a:pPr>
            <a:r>
              <a:rPr lang="en-US" sz="1600" b="1" dirty="0">
                <a:solidFill>
                  <a:srgbClr val="006600"/>
                </a:solidFill>
              </a:rPr>
              <a:t>	</a:t>
            </a:r>
          </a:p>
          <a:p>
            <a:pPr marL="177800" indent="-177800">
              <a:lnSpc>
                <a:spcPct val="85000"/>
              </a:lnSpc>
              <a:spcBef>
                <a:spcPct val="20000"/>
              </a:spcBef>
              <a:buClr>
                <a:srgbClr val="003300"/>
              </a:buClr>
            </a:pPr>
            <a:r>
              <a:rPr lang="en-US" sz="2000" b="1" u="sng" dirty="0">
                <a:solidFill>
                  <a:srgbClr val="006600"/>
                </a:solidFill>
              </a:rPr>
              <a:t>Rollout Four:</a:t>
            </a:r>
          </a:p>
          <a:p>
            <a:pPr marL="635000" lvl="1" indent="-342900">
              <a:lnSpc>
                <a:spcPct val="85000"/>
              </a:lnSpc>
              <a:spcBef>
                <a:spcPct val="20000"/>
              </a:spcBef>
              <a:buClr>
                <a:srgbClr val="003300"/>
              </a:buClr>
            </a:pPr>
            <a:r>
              <a:rPr lang="en-US" dirty="0">
                <a:solidFill>
                  <a:srgbClr val="006600"/>
                </a:solidFill>
              </a:rPr>
              <a:t>To be completed </a:t>
            </a:r>
            <a:r>
              <a:rPr lang="en-US" dirty="0" smtClean="0">
                <a:solidFill>
                  <a:srgbClr val="006600"/>
                </a:solidFill>
              </a:rPr>
              <a:t>February 2012 </a:t>
            </a:r>
            <a:r>
              <a:rPr lang="en-US" dirty="0">
                <a:solidFill>
                  <a:srgbClr val="006600"/>
                </a:solidFill>
              </a:rPr>
              <a:t>and will include the following tax types:</a:t>
            </a:r>
          </a:p>
          <a:p>
            <a:pPr marL="1320800" lvl="2" indent="-457200">
              <a:lnSpc>
                <a:spcPct val="60000"/>
              </a:lnSpc>
              <a:spcBef>
                <a:spcPct val="20000"/>
              </a:spcBef>
              <a:buClr>
                <a:srgbClr val="003300"/>
              </a:buClr>
              <a:buFontTx/>
              <a:buChar char="-"/>
            </a:pPr>
            <a:r>
              <a:rPr lang="en-US" sz="1600" b="1" dirty="0">
                <a:solidFill>
                  <a:srgbClr val="006600"/>
                </a:solidFill>
              </a:rPr>
              <a:t>Cigarette Tax</a:t>
            </a:r>
          </a:p>
          <a:p>
            <a:pPr marL="1320800" lvl="2" indent="-457200">
              <a:lnSpc>
                <a:spcPct val="60000"/>
              </a:lnSpc>
              <a:spcBef>
                <a:spcPct val="20000"/>
              </a:spcBef>
              <a:buClr>
                <a:srgbClr val="003300"/>
              </a:buClr>
              <a:buFontTx/>
              <a:buChar char="-"/>
            </a:pPr>
            <a:r>
              <a:rPr lang="en-US" sz="1600" b="1" dirty="0">
                <a:solidFill>
                  <a:srgbClr val="006600"/>
                </a:solidFill>
              </a:rPr>
              <a:t>Gambling Tax</a:t>
            </a:r>
          </a:p>
          <a:p>
            <a:pPr marL="1320800" lvl="2" indent="-457200">
              <a:lnSpc>
                <a:spcPct val="60000"/>
              </a:lnSpc>
              <a:spcBef>
                <a:spcPct val="20000"/>
              </a:spcBef>
              <a:buClr>
                <a:srgbClr val="003300"/>
              </a:buClr>
              <a:buFontTx/>
              <a:buChar char="-"/>
            </a:pPr>
            <a:r>
              <a:rPr lang="en-US" sz="1600" b="1" dirty="0">
                <a:solidFill>
                  <a:srgbClr val="006600"/>
                </a:solidFill>
              </a:rPr>
              <a:t>Liquor Tax</a:t>
            </a:r>
          </a:p>
          <a:p>
            <a:pPr marL="1320800" lvl="2" indent="-457200">
              <a:lnSpc>
                <a:spcPct val="60000"/>
              </a:lnSpc>
              <a:spcBef>
                <a:spcPct val="20000"/>
              </a:spcBef>
              <a:buClr>
                <a:srgbClr val="003300"/>
              </a:buClr>
              <a:buFontTx/>
              <a:buChar char="-"/>
            </a:pPr>
            <a:r>
              <a:rPr lang="en-US" sz="1600" b="1" dirty="0">
                <a:solidFill>
                  <a:srgbClr val="006600"/>
                </a:solidFill>
              </a:rPr>
              <a:t>Non-Tax Debt	</a:t>
            </a:r>
            <a:endParaRPr lang="en-US" sz="1600" dirty="0">
              <a:solidFill>
                <a:srgbClr val="006600"/>
              </a:solidFill>
            </a:endParaRPr>
          </a:p>
          <a:p>
            <a:pPr marL="177800" indent="-177800">
              <a:lnSpc>
                <a:spcPct val="20000"/>
              </a:lnSpc>
              <a:spcBef>
                <a:spcPct val="20000"/>
              </a:spcBef>
              <a:buClr>
                <a:srgbClr val="003300"/>
              </a:buClr>
            </a:pPr>
            <a:endParaRPr lang="en-US" sz="2000" dirty="0">
              <a:solidFill>
                <a:srgbClr val="006600"/>
              </a:solidFill>
            </a:endParaRPr>
          </a:p>
        </p:txBody>
      </p:sp>
      <p:sp>
        <p:nvSpPr>
          <p:cNvPr id="14340" name="Rectangle 4"/>
          <p:cNvSpPr>
            <a:spLocks noGrp="1" noChangeArrowheads="1"/>
          </p:cNvSpPr>
          <p:nvPr>
            <p:ph type="title"/>
          </p:nvPr>
        </p:nvSpPr>
        <p:spPr>
          <a:xfrm>
            <a:off x="457200" y="0"/>
            <a:ext cx="8229600" cy="1143000"/>
          </a:xfrm>
          <a:noFill/>
        </p:spPr>
        <p:txBody>
          <a:bodyPr/>
          <a:lstStyle/>
          <a:p>
            <a:pPr eaLnBrk="1" hangingPunct="1"/>
            <a:r>
              <a:rPr lang="en-US" sz="3200" b="1" smtClean="0">
                <a:solidFill>
                  <a:srgbClr val="003300"/>
                </a:solidFill>
              </a:rPr>
              <a:t>Integrated Tax System Progress (cont’d)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152400" y="1295400"/>
            <a:ext cx="8991600" cy="4648200"/>
          </a:xfrm>
          <a:noFill/>
        </p:spPr>
        <p:txBody>
          <a:bodyPr/>
          <a:lstStyle/>
          <a:p>
            <a:pPr lvl="3" eaLnBrk="1" hangingPunct="1">
              <a:lnSpc>
                <a:spcPct val="130000"/>
              </a:lnSpc>
              <a:buClr>
                <a:srgbClr val="003300"/>
              </a:buClr>
              <a:buNone/>
            </a:pPr>
            <a:r>
              <a:rPr lang="en-US" sz="2800" b="1" u="sng" dirty="0" smtClean="0">
                <a:solidFill>
                  <a:srgbClr val="006600"/>
                </a:solidFill>
              </a:rPr>
              <a:t>Summary:</a:t>
            </a:r>
          </a:p>
          <a:p>
            <a:pPr lvl="3" eaLnBrk="1" hangingPunct="1">
              <a:lnSpc>
                <a:spcPct val="130000"/>
              </a:lnSpc>
              <a:buClr>
                <a:srgbClr val="003300"/>
              </a:buClr>
            </a:pPr>
            <a:r>
              <a:rPr lang="en-US" sz="1800" b="1" dirty="0" smtClean="0">
                <a:solidFill>
                  <a:srgbClr val="006600"/>
                </a:solidFill>
              </a:rPr>
              <a:t>Project Start Date: 	March 2008</a:t>
            </a:r>
          </a:p>
          <a:p>
            <a:pPr lvl="3" eaLnBrk="1" hangingPunct="1">
              <a:lnSpc>
                <a:spcPct val="130000"/>
              </a:lnSpc>
              <a:buClr>
                <a:srgbClr val="003300"/>
              </a:buClr>
            </a:pPr>
            <a:r>
              <a:rPr lang="en-US" sz="1800" b="1" dirty="0" smtClean="0">
                <a:solidFill>
                  <a:srgbClr val="006600"/>
                </a:solidFill>
              </a:rPr>
              <a:t>Rollout 1:	Complete	December 2008</a:t>
            </a:r>
          </a:p>
          <a:p>
            <a:pPr lvl="3" eaLnBrk="1" hangingPunct="1">
              <a:lnSpc>
                <a:spcPct val="130000"/>
              </a:lnSpc>
              <a:buClr>
                <a:srgbClr val="003300"/>
              </a:buClr>
            </a:pPr>
            <a:r>
              <a:rPr lang="en-US" sz="1800" b="1" dirty="0" smtClean="0">
                <a:solidFill>
                  <a:srgbClr val="006600"/>
                </a:solidFill>
              </a:rPr>
              <a:t>Rollout 2:	Complete	December 2009</a:t>
            </a:r>
          </a:p>
          <a:p>
            <a:pPr lvl="3" eaLnBrk="1" hangingPunct="1">
              <a:lnSpc>
                <a:spcPct val="130000"/>
              </a:lnSpc>
              <a:buClr>
                <a:srgbClr val="003300"/>
              </a:buClr>
            </a:pPr>
            <a:r>
              <a:rPr lang="en-US" sz="1800" b="1" dirty="0" smtClean="0">
                <a:solidFill>
                  <a:srgbClr val="006600"/>
                </a:solidFill>
              </a:rPr>
              <a:t>Rollout 3:	Complete	December 2010</a:t>
            </a:r>
          </a:p>
          <a:p>
            <a:pPr lvl="3" eaLnBrk="1" hangingPunct="1">
              <a:lnSpc>
                <a:spcPct val="130000"/>
              </a:lnSpc>
              <a:buClr>
                <a:srgbClr val="003300"/>
              </a:buClr>
            </a:pPr>
            <a:r>
              <a:rPr lang="en-US" sz="1800" b="1" dirty="0" smtClean="0">
                <a:solidFill>
                  <a:srgbClr val="006600"/>
                </a:solidFill>
              </a:rPr>
              <a:t>Rollout 4:	On-track	February 2012</a:t>
            </a:r>
          </a:p>
          <a:p>
            <a:pPr eaLnBrk="1" hangingPunct="1">
              <a:lnSpc>
                <a:spcPct val="130000"/>
              </a:lnSpc>
              <a:buClr>
                <a:srgbClr val="003300"/>
              </a:buClr>
            </a:pPr>
            <a:r>
              <a:rPr lang="en-US" sz="2000" b="1" dirty="0" smtClean="0">
                <a:solidFill>
                  <a:srgbClr val="006600"/>
                </a:solidFill>
              </a:rPr>
              <a:t>All major taxes are complete (Income, Sales, Corporate, Withholding)</a:t>
            </a:r>
          </a:p>
          <a:p>
            <a:pPr eaLnBrk="1" hangingPunct="1">
              <a:lnSpc>
                <a:spcPct val="130000"/>
              </a:lnSpc>
              <a:buClr>
                <a:srgbClr val="003300"/>
              </a:buClr>
            </a:pPr>
            <a:r>
              <a:rPr lang="en-US" sz="2000" b="1" dirty="0" smtClean="0">
                <a:solidFill>
                  <a:srgbClr val="006600"/>
                </a:solidFill>
              </a:rPr>
              <a:t>DOR will complete project on-time and on-budget</a:t>
            </a:r>
          </a:p>
        </p:txBody>
      </p:sp>
      <p:sp>
        <p:nvSpPr>
          <p:cNvPr id="12292" name="Rectangle 4"/>
          <p:cNvSpPr>
            <a:spLocks noGrp="1" noChangeArrowheads="1"/>
          </p:cNvSpPr>
          <p:nvPr>
            <p:ph type="title"/>
          </p:nvPr>
        </p:nvSpPr>
        <p:spPr>
          <a:xfrm>
            <a:off x="457200" y="-76200"/>
            <a:ext cx="8229600" cy="1143000"/>
          </a:xfrm>
        </p:spPr>
        <p:txBody>
          <a:bodyPr/>
          <a:lstStyle/>
          <a:p>
            <a:pPr eaLnBrk="1" hangingPunct="1"/>
            <a:r>
              <a:rPr lang="en-US" sz="3000" b="1" dirty="0" smtClean="0">
                <a:solidFill>
                  <a:srgbClr val="003300"/>
                </a:solidFill>
              </a:rPr>
              <a:t>Integrated Tax System Project Summary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715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1"/>
          <p:cNvPicPr>
            <a:picLocks noChangeAspect="1" noChangeArrowheads="1"/>
          </p:cNvPicPr>
          <p:nvPr/>
        </p:nvPicPr>
        <p:blipFill>
          <a:blip r:embed="rId2" cstate="print"/>
          <a:srcRect/>
          <a:stretch>
            <a:fillRect/>
          </a:stretch>
        </p:blipFill>
        <p:spPr bwMode="auto">
          <a:xfrm>
            <a:off x="457200" y="1676400"/>
            <a:ext cx="8338237" cy="3505200"/>
          </a:xfrm>
          <a:prstGeom prst="rect">
            <a:avLst/>
          </a:prstGeom>
          <a:noFill/>
          <a:ln w="9525">
            <a:noFill/>
            <a:miter lim="800000"/>
            <a:headEnd/>
            <a:tailEnd/>
          </a:ln>
          <a:effectLst/>
        </p:spPr>
      </p:pic>
      <p:sp>
        <p:nvSpPr>
          <p:cNvPr id="4" name="TextBox 3"/>
          <p:cNvSpPr txBox="1"/>
          <p:nvPr/>
        </p:nvSpPr>
        <p:spPr>
          <a:xfrm>
            <a:off x="381000" y="1214735"/>
            <a:ext cx="8153400" cy="461665"/>
          </a:xfrm>
          <a:prstGeom prst="rect">
            <a:avLst/>
          </a:prstGeom>
          <a:noFill/>
        </p:spPr>
        <p:txBody>
          <a:bodyPr wrap="square" rtlCol="0">
            <a:spAutoFit/>
          </a:bodyPr>
          <a:lstStyle/>
          <a:p>
            <a:r>
              <a:rPr lang="en-US" sz="2400" dirty="0" smtClean="0">
                <a:solidFill>
                  <a:srgbClr val="003300"/>
                </a:solidFill>
              </a:rPr>
              <a:t>After – Integrated Tax System Project</a:t>
            </a:r>
            <a:endParaRPr lang="en-US" sz="2400" dirty="0">
              <a:solidFill>
                <a:srgbClr val="003300"/>
              </a:solidFill>
            </a:endParaRPr>
          </a:p>
        </p:txBody>
      </p:sp>
      <p:sp>
        <p:nvSpPr>
          <p:cNvPr id="5" name="Rectangle 4"/>
          <p:cNvSpPr txBox="1">
            <a:spLocks noChangeArrowheads="1"/>
          </p:cNvSpPr>
          <p:nvPr/>
        </p:nvSpPr>
        <p:spPr>
          <a:xfrm>
            <a:off x="457200" y="152400"/>
            <a:ext cx="82296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000" b="1" i="0" u="none" strike="noStrike" kern="0" cap="none" spc="0" normalizeH="0" baseline="0" noProof="0" dirty="0" smtClean="0">
                <a:ln>
                  <a:noFill/>
                </a:ln>
                <a:solidFill>
                  <a:srgbClr val="003300"/>
                </a:solidFill>
                <a:effectLst/>
                <a:uLnTx/>
                <a:uFillTx/>
                <a:latin typeface="+mj-lt"/>
                <a:ea typeface="+mj-ea"/>
                <a:cs typeface="+mj-cs"/>
              </a:rPr>
              <a:t>Integrated Tax System Project Update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0" y="1066800"/>
            <a:ext cx="8839200" cy="4953000"/>
          </a:xfrm>
          <a:noFill/>
        </p:spPr>
        <p:txBody>
          <a:bodyPr/>
          <a:lstStyle/>
          <a:p>
            <a:pPr>
              <a:buNone/>
            </a:pPr>
            <a:r>
              <a:rPr lang="en-US" sz="1600" b="1" dirty="0" smtClean="0">
                <a:solidFill>
                  <a:srgbClr val="006600"/>
                </a:solidFill>
              </a:rPr>
              <a:t>	</a:t>
            </a:r>
            <a:r>
              <a:rPr lang="en-US" sz="2000" b="1" dirty="0" smtClean="0">
                <a:solidFill>
                  <a:srgbClr val="006600"/>
                </a:solidFill>
              </a:rPr>
              <a:t>Integrated Tax System:</a:t>
            </a:r>
          </a:p>
          <a:p>
            <a:pPr lvl="1"/>
            <a:r>
              <a:rPr lang="en-US" sz="1600" dirty="0" smtClean="0">
                <a:solidFill>
                  <a:srgbClr val="006600"/>
                </a:solidFill>
              </a:rPr>
              <a:t>Provided DOR the opportunity to review all our processes and look for way to leverage technology, streamline processes, and remove those that were no longer necessary or not adding value. </a:t>
            </a:r>
          </a:p>
          <a:p>
            <a:pPr>
              <a:buNone/>
            </a:pPr>
            <a:endParaRPr lang="en-US" sz="1600" dirty="0" smtClean="0">
              <a:solidFill>
                <a:srgbClr val="006600"/>
              </a:solidFill>
            </a:endParaRPr>
          </a:p>
          <a:p>
            <a:pPr>
              <a:buNone/>
            </a:pPr>
            <a:r>
              <a:rPr lang="en-US" sz="1600" b="1" dirty="0" smtClean="0">
                <a:solidFill>
                  <a:srgbClr val="006600"/>
                </a:solidFill>
              </a:rPr>
              <a:t>	</a:t>
            </a:r>
            <a:r>
              <a:rPr lang="en-US" sz="2000" b="1" dirty="0" smtClean="0">
                <a:solidFill>
                  <a:srgbClr val="006600"/>
                </a:solidFill>
              </a:rPr>
              <a:t>Promoting/implementing electronic filing:  </a:t>
            </a:r>
          </a:p>
          <a:p>
            <a:pPr lvl="1"/>
            <a:r>
              <a:rPr lang="en-US" sz="1600" dirty="0" smtClean="0">
                <a:solidFill>
                  <a:srgbClr val="006600"/>
                </a:solidFill>
              </a:rPr>
              <a:t>Enabled DOR to process returns and refunds more efficiently and accurately</a:t>
            </a:r>
          </a:p>
          <a:p>
            <a:pPr lvl="1"/>
            <a:r>
              <a:rPr lang="en-US" sz="1600" dirty="0" smtClean="0">
                <a:solidFill>
                  <a:srgbClr val="006600"/>
                </a:solidFill>
              </a:rPr>
              <a:t>Allowed DOR to redirect resources to other value added activities</a:t>
            </a:r>
          </a:p>
          <a:p>
            <a:pPr lvl="1"/>
            <a:r>
              <a:rPr lang="en-US" sz="1600" dirty="0" smtClean="0">
                <a:solidFill>
                  <a:srgbClr val="006600"/>
                </a:solidFill>
              </a:rPr>
              <a:t>Allowed our taxpayers to receive refunds quicker</a:t>
            </a:r>
          </a:p>
          <a:p>
            <a:pPr lvl="0">
              <a:buNone/>
            </a:pPr>
            <a:endParaRPr lang="en-US" sz="1600" dirty="0" smtClean="0">
              <a:solidFill>
                <a:srgbClr val="006600"/>
              </a:solidFill>
            </a:endParaRPr>
          </a:p>
          <a:p>
            <a:pPr lvl="0">
              <a:buNone/>
            </a:pPr>
            <a:r>
              <a:rPr lang="en-US" sz="1600" b="1" dirty="0" smtClean="0">
                <a:solidFill>
                  <a:srgbClr val="006600"/>
                </a:solidFill>
              </a:rPr>
              <a:t>	</a:t>
            </a:r>
            <a:r>
              <a:rPr lang="en-US" sz="2000" b="1" dirty="0" smtClean="0">
                <a:solidFill>
                  <a:srgbClr val="006600"/>
                </a:solidFill>
              </a:rPr>
              <a:t>Partnering with other Government Agencies (State &amp; Federal):</a:t>
            </a:r>
          </a:p>
          <a:p>
            <a:pPr lvl="1"/>
            <a:r>
              <a:rPr lang="en-US" sz="1600" dirty="0" smtClean="0">
                <a:solidFill>
                  <a:srgbClr val="006600"/>
                </a:solidFill>
              </a:rPr>
              <a:t>Other Agency Debt; Revenue Recapture</a:t>
            </a:r>
          </a:p>
          <a:p>
            <a:pPr lvl="1"/>
            <a:r>
              <a:rPr lang="en-US" sz="1600" dirty="0" smtClean="0">
                <a:solidFill>
                  <a:srgbClr val="006600"/>
                </a:solidFill>
              </a:rPr>
              <a:t>Counties: Electronic Certificate of Real Estate Value Automation Project </a:t>
            </a:r>
            <a:endParaRPr lang="en-US" sz="1600" b="1" dirty="0" smtClean="0">
              <a:solidFill>
                <a:srgbClr val="006600"/>
              </a:solidFill>
            </a:endParaRPr>
          </a:p>
          <a:p>
            <a:pPr lvl="0">
              <a:buNone/>
            </a:pPr>
            <a:r>
              <a:rPr lang="en-US" sz="1600" b="1" dirty="0" smtClean="0">
                <a:solidFill>
                  <a:srgbClr val="006600"/>
                </a:solidFill>
              </a:rPr>
              <a:t>	</a:t>
            </a:r>
          </a:p>
          <a:p>
            <a:pPr lvl="1" eaLnBrk="1" hangingPunct="1">
              <a:lnSpc>
                <a:spcPct val="130000"/>
              </a:lnSpc>
              <a:buClr>
                <a:srgbClr val="003300"/>
              </a:buClr>
              <a:buNone/>
            </a:pPr>
            <a:endParaRPr lang="en-US" sz="1600" b="1" dirty="0" smtClean="0">
              <a:solidFill>
                <a:srgbClr val="006600"/>
              </a:solidFill>
            </a:endParaRPr>
          </a:p>
        </p:txBody>
      </p:sp>
      <p:sp>
        <p:nvSpPr>
          <p:cNvPr id="12292" name="Rectangle 4"/>
          <p:cNvSpPr>
            <a:spLocks noGrp="1" noChangeArrowheads="1"/>
          </p:cNvSpPr>
          <p:nvPr>
            <p:ph type="title"/>
          </p:nvPr>
        </p:nvSpPr>
        <p:spPr>
          <a:xfrm>
            <a:off x="457200" y="-76200"/>
            <a:ext cx="8229600" cy="1143000"/>
          </a:xfrm>
        </p:spPr>
        <p:txBody>
          <a:bodyPr/>
          <a:lstStyle/>
          <a:p>
            <a:pPr eaLnBrk="1" hangingPunct="1"/>
            <a:r>
              <a:rPr lang="en-US" sz="3000" b="1" dirty="0" smtClean="0">
                <a:solidFill>
                  <a:srgbClr val="003300"/>
                </a:solidFill>
              </a:rPr>
              <a:t>Department Successes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0" y="1143000"/>
            <a:ext cx="8839200" cy="4648200"/>
          </a:xfrm>
          <a:noFill/>
        </p:spPr>
        <p:txBody>
          <a:bodyPr/>
          <a:lstStyle/>
          <a:p>
            <a:pPr lvl="0">
              <a:buNone/>
            </a:pPr>
            <a:r>
              <a:rPr lang="en-US" sz="1600" b="1" dirty="0" smtClean="0">
                <a:solidFill>
                  <a:srgbClr val="006600"/>
                </a:solidFill>
              </a:rPr>
              <a:t>	</a:t>
            </a:r>
            <a:r>
              <a:rPr lang="en-US" sz="2000" b="1" dirty="0" smtClean="0">
                <a:solidFill>
                  <a:srgbClr val="006600"/>
                </a:solidFill>
              </a:rPr>
              <a:t>Shared Services Agreement (DOR &amp; OAH)</a:t>
            </a:r>
          </a:p>
          <a:p>
            <a:pPr lvl="1"/>
            <a:r>
              <a:rPr lang="en-US" sz="1600" dirty="0" smtClean="0">
                <a:solidFill>
                  <a:srgbClr val="006600"/>
                </a:solidFill>
              </a:rPr>
              <a:t>Shared Service agreement has worked well for both agencies</a:t>
            </a:r>
          </a:p>
          <a:p>
            <a:pPr lvl="0">
              <a:buNone/>
            </a:pPr>
            <a:endParaRPr lang="en-US" sz="1600" b="1" dirty="0" smtClean="0">
              <a:solidFill>
                <a:srgbClr val="006600"/>
              </a:solidFill>
            </a:endParaRPr>
          </a:p>
          <a:p>
            <a:pPr lvl="0">
              <a:buNone/>
            </a:pPr>
            <a:r>
              <a:rPr lang="en-US" sz="1600" b="1" dirty="0" smtClean="0">
                <a:solidFill>
                  <a:srgbClr val="006600"/>
                </a:solidFill>
              </a:rPr>
              <a:t>	</a:t>
            </a:r>
            <a:r>
              <a:rPr lang="en-US" sz="2000" b="1" dirty="0" smtClean="0">
                <a:solidFill>
                  <a:srgbClr val="006600"/>
                </a:solidFill>
              </a:rPr>
              <a:t>Data Warehouse:</a:t>
            </a:r>
          </a:p>
          <a:p>
            <a:pPr lvl="1"/>
            <a:r>
              <a:rPr lang="en-US" sz="1600" dirty="0" smtClean="0">
                <a:solidFill>
                  <a:srgbClr val="006600"/>
                </a:solidFill>
              </a:rPr>
              <a:t>Provided DOR the ability to capture and combine data from various sources and streamline some of our analysis, audit selection and reporting functions in DOR</a:t>
            </a:r>
          </a:p>
          <a:p>
            <a:pPr>
              <a:buNone/>
            </a:pPr>
            <a:endParaRPr lang="en-US" sz="1600" dirty="0" smtClean="0">
              <a:solidFill>
                <a:srgbClr val="006600"/>
              </a:solidFill>
            </a:endParaRPr>
          </a:p>
          <a:p>
            <a:pPr lvl="0">
              <a:buNone/>
            </a:pPr>
            <a:r>
              <a:rPr lang="en-US" sz="1600" b="1" dirty="0" smtClean="0">
                <a:solidFill>
                  <a:srgbClr val="006600"/>
                </a:solidFill>
              </a:rPr>
              <a:t>	</a:t>
            </a:r>
            <a:r>
              <a:rPr lang="en-US" sz="2000" b="1" dirty="0" smtClean="0">
                <a:solidFill>
                  <a:srgbClr val="006600"/>
                </a:solidFill>
              </a:rPr>
              <a:t>Video Conferencing:  </a:t>
            </a:r>
          </a:p>
          <a:p>
            <a:pPr lvl="1"/>
            <a:r>
              <a:rPr lang="en-US" sz="1600" dirty="0" smtClean="0">
                <a:solidFill>
                  <a:srgbClr val="006600"/>
                </a:solidFill>
              </a:rPr>
              <a:t>Enables DOR to minimize travel expenditures and reduce some taxpayer burden</a:t>
            </a:r>
          </a:p>
          <a:p>
            <a:pPr lvl="0">
              <a:buNone/>
            </a:pPr>
            <a:r>
              <a:rPr lang="en-US" sz="1600" dirty="0" smtClean="0">
                <a:solidFill>
                  <a:srgbClr val="006600"/>
                </a:solidFill>
              </a:rPr>
              <a:t>	</a:t>
            </a:r>
          </a:p>
          <a:p>
            <a:pPr lvl="0">
              <a:buNone/>
            </a:pPr>
            <a:r>
              <a:rPr lang="en-US" sz="1600" b="1" dirty="0" smtClean="0">
                <a:solidFill>
                  <a:srgbClr val="006600"/>
                </a:solidFill>
              </a:rPr>
              <a:t>	</a:t>
            </a:r>
            <a:r>
              <a:rPr lang="en-US" sz="2000" b="1" dirty="0" smtClean="0">
                <a:solidFill>
                  <a:srgbClr val="006600"/>
                </a:solidFill>
              </a:rPr>
              <a:t>Telecommuting:  </a:t>
            </a:r>
          </a:p>
          <a:p>
            <a:pPr lvl="1"/>
            <a:r>
              <a:rPr lang="en-US" sz="1600" dirty="0" smtClean="0">
                <a:solidFill>
                  <a:srgbClr val="006600"/>
                </a:solidFill>
              </a:rPr>
              <a:t>Enables DOR to reduce office space needs</a:t>
            </a:r>
          </a:p>
          <a:p>
            <a:pPr lvl="0">
              <a:buNone/>
            </a:pPr>
            <a:endParaRPr lang="en-US" sz="1600" b="1" dirty="0" smtClean="0">
              <a:solidFill>
                <a:srgbClr val="006600"/>
              </a:solidFill>
            </a:endParaRPr>
          </a:p>
          <a:p>
            <a:pPr lvl="0">
              <a:buNone/>
            </a:pPr>
            <a:endParaRPr lang="en-US" sz="1600" b="1" dirty="0" smtClean="0">
              <a:solidFill>
                <a:srgbClr val="006600"/>
              </a:solidFill>
            </a:endParaRPr>
          </a:p>
          <a:p>
            <a:pPr lvl="1" eaLnBrk="1" hangingPunct="1">
              <a:lnSpc>
                <a:spcPct val="130000"/>
              </a:lnSpc>
              <a:buClr>
                <a:srgbClr val="003300"/>
              </a:buClr>
              <a:buNone/>
            </a:pPr>
            <a:endParaRPr lang="en-US" sz="1600" b="1" dirty="0" smtClean="0">
              <a:solidFill>
                <a:srgbClr val="006600"/>
              </a:solidFill>
            </a:endParaRPr>
          </a:p>
        </p:txBody>
      </p:sp>
      <p:sp>
        <p:nvSpPr>
          <p:cNvPr id="12292" name="Rectangle 4"/>
          <p:cNvSpPr>
            <a:spLocks noGrp="1" noChangeArrowheads="1"/>
          </p:cNvSpPr>
          <p:nvPr>
            <p:ph type="title"/>
          </p:nvPr>
        </p:nvSpPr>
        <p:spPr>
          <a:xfrm>
            <a:off x="457200" y="-76200"/>
            <a:ext cx="8229600" cy="1143000"/>
          </a:xfrm>
        </p:spPr>
        <p:txBody>
          <a:bodyPr/>
          <a:lstStyle/>
          <a:p>
            <a:pPr eaLnBrk="1" hangingPunct="1"/>
            <a:r>
              <a:rPr lang="en-US" sz="3000" b="1" dirty="0" smtClean="0">
                <a:solidFill>
                  <a:srgbClr val="003300"/>
                </a:solidFill>
              </a:rPr>
              <a:t>Department Successes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304800" y="1219200"/>
            <a:ext cx="8839200" cy="4800600"/>
          </a:xfrm>
          <a:noFill/>
        </p:spPr>
        <p:txBody>
          <a:bodyPr/>
          <a:lstStyle/>
          <a:p>
            <a:pPr lvl="0">
              <a:buNone/>
            </a:pPr>
            <a:r>
              <a:rPr lang="en-US" sz="1600" b="1" dirty="0" smtClean="0">
                <a:solidFill>
                  <a:srgbClr val="006600"/>
                </a:solidFill>
              </a:rPr>
              <a:t>	</a:t>
            </a:r>
            <a:r>
              <a:rPr lang="en-US" sz="2000" b="1" dirty="0" smtClean="0">
                <a:solidFill>
                  <a:srgbClr val="006600"/>
                </a:solidFill>
              </a:rPr>
              <a:t>Taxpayer Access Point (TAP):</a:t>
            </a:r>
          </a:p>
          <a:p>
            <a:pPr lvl="1"/>
            <a:r>
              <a:rPr lang="en-US" sz="1600" dirty="0" smtClean="0">
                <a:solidFill>
                  <a:srgbClr val="006600"/>
                </a:solidFill>
              </a:rPr>
              <a:t>allows businesses to see their transactions, copies of letters, and file/pay returns.  Eventually this will include information for individual taxpayers too.  It allows DOR to meet the needs of the taxpayer (walk-in, call-in, and click-in)</a:t>
            </a:r>
          </a:p>
          <a:p>
            <a:pPr>
              <a:buNone/>
            </a:pPr>
            <a:endParaRPr lang="en-US" sz="800" dirty="0" smtClean="0">
              <a:solidFill>
                <a:srgbClr val="006600"/>
              </a:solidFill>
            </a:endParaRPr>
          </a:p>
          <a:p>
            <a:pPr lvl="0">
              <a:buNone/>
            </a:pPr>
            <a:r>
              <a:rPr lang="en-US" sz="1600" b="1" dirty="0" smtClean="0">
                <a:solidFill>
                  <a:srgbClr val="006600"/>
                </a:solidFill>
              </a:rPr>
              <a:t>	</a:t>
            </a:r>
            <a:r>
              <a:rPr lang="en-US" sz="2000" b="1" dirty="0" smtClean="0">
                <a:solidFill>
                  <a:srgbClr val="006600"/>
                </a:solidFill>
              </a:rPr>
              <a:t>Extranet:  </a:t>
            </a:r>
          </a:p>
          <a:p>
            <a:pPr lvl="1"/>
            <a:r>
              <a:rPr lang="en-US" sz="1600" dirty="0" smtClean="0">
                <a:solidFill>
                  <a:srgbClr val="006600"/>
                </a:solidFill>
              </a:rPr>
              <a:t>DOR is currently looking at technology solutions that will enable businesses to share data more efficiently, securely and confidentially.</a:t>
            </a:r>
            <a:endParaRPr lang="en-US" sz="1200" dirty="0" smtClean="0">
              <a:solidFill>
                <a:srgbClr val="006600"/>
              </a:solidFill>
            </a:endParaRPr>
          </a:p>
          <a:p>
            <a:pPr lvl="1"/>
            <a:endParaRPr lang="en-US" sz="800" dirty="0" smtClean="0">
              <a:solidFill>
                <a:srgbClr val="006600"/>
              </a:solidFill>
            </a:endParaRPr>
          </a:p>
          <a:p>
            <a:pPr lvl="0">
              <a:buNone/>
            </a:pPr>
            <a:r>
              <a:rPr lang="en-US" sz="1600" b="1" dirty="0" smtClean="0">
                <a:solidFill>
                  <a:srgbClr val="006600"/>
                </a:solidFill>
              </a:rPr>
              <a:t>	 </a:t>
            </a:r>
            <a:r>
              <a:rPr lang="en-US" sz="2000" b="1" dirty="0" smtClean="0">
                <a:solidFill>
                  <a:srgbClr val="006600"/>
                </a:solidFill>
              </a:rPr>
              <a:t>Audit Selection Tools:</a:t>
            </a:r>
          </a:p>
          <a:p>
            <a:pPr lvl="1"/>
            <a:r>
              <a:rPr lang="en-US" sz="1600" dirty="0" smtClean="0">
                <a:solidFill>
                  <a:srgbClr val="006600"/>
                </a:solidFill>
              </a:rPr>
              <a:t>Once fully integrated, DOR plans to look at all methods of audit selection and planning</a:t>
            </a:r>
          </a:p>
          <a:p>
            <a:pPr lvl="0">
              <a:buNone/>
            </a:pPr>
            <a:endParaRPr lang="en-US" sz="800" dirty="0" smtClean="0">
              <a:solidFill>
                <a:srgbClr val="006600"/>
              </a:solidFill>
            </a:endParaRPr>
          </a:p>
          <a:p>
            <a:pPr lvl="0">
              <a:buNone/>
            </a:pPr>
            <a:r>
              <a:rPr lang="en-US" sz="1600" b="1" dirty="0" smtClean="0">
                <a:solidFill>
                  <a:srgbClr val="006600"/>
                </a:solidFill>
              </a:rPr>
              <a:t>	</a:t>
            </a:r>
            <a:r>
              <a:rPr lang="en-US" sz="2000" b="1" dirty="0" smtClean="0">
                <a:solidFill>
                  <a:srgbClr val="006600"/>
                </a:solidFill>
              </a:rPr>
              <a:t>Integrated Tax System</a:t>
            </a:r>
          </a:p>
          <a:p>
            <a:pPr lvl="1"/>
            <a:r>
              <a:rPr lang="en-US" sz="1600" dirty="0" smtClean="0">
                <a:solidFill>
                  <a:srgbClr val="006600"/>
                </a:solidFill>
              </a:rPr>
              <a:t>Once fully integrated, DOR will explore all opportunities to become more efficient in operations and customer service</a:t>
            </a:r>
          </a:p>
          <a:p>
            <a:pPr lvl="0">
              <a:buNone/>
            </a:pPr>
            <a:r>
              <a:rPr lang="en-US" sz="1600" b="1" dirty="0" smtClean="0">
                <a:solidFill>
                  <a:srgbClr val="006600"/>
                </a:solidFill>
              </a:rPr>
              <a:t>	</a:t>
            </a:r>
            <a:endParaRPr lang="en-US" sz="1600" dirty="0" smtClean="0">
              <a:solidFill>
                <a:srgbClr val="006600"/>
              </a:solidFill>
            </a:endParaRPr>
          </a:p>
          <a:p>
            <a:pPr lvl="1" eaLnBrk="1" hangingPunct="1">
              <a:lnSpc>
                <a:spcPct val="130000"/>
              </a:lnSpc>
              <a:buClr>
                <a:srgbClr val="003300"/>
              </a:buClr>
              <a:buNone/>
            </a:pPr>
            <a:endParaRPr lang="en-US" sz="1600" b="1" dirty="0" smtClean="0">
              <a:solidFill>
                <a:srgbClr val="006600"/>
              </a:solidFill>
            </a:endParaRPr>
          </a:p>
        </p:txBody>
      </p:sp>
      <p:sp>
        <p:nvSpPr>
          <p:cNvPr id="12292" name="Rectangle 4"/>
          <p:cNvSpPr>
            <a:spLocks noGrp="1" noChangeArrowheads="1"/>
          </p:cNvSpPr>
          <p:nvPr>
            <p:ph type="title"/>
          </p:nvPr>
        </p:nvSpPr>
        <p:spPr>
          <a:xfrm>
            <a:off x="457200" y="-76200"/>
            <a:ext cx="8229600" cy="1143000"/>
          </a:xfrm>
        </p:spPr>
        <p:txBody>
          <a:bodyPr/>
          <a:lstStyle/>
          <a:p>
            <a:pPr eaLnBrk="1" hangingPunct="1"/>
            <a:r>
              <a:rPr lang="en-US" sz="3000" b="1" dirty="0" smtClean="0">
                <a:solidFill>
                  <a:srgbClr val="003300"/>
                </a:solidFill>
              </a:rPr>
              <a:t>Department Future Enhancements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152400" y="990600"/>
            <a:ext cx="8839200" cy="4800600"/>
          </a:xfrm>
          <a:noFill/>
        </p:spPr>
        <p:txBody>
          <a:bodyPr/>
          <a:lstStyle/>
          <a:p>
            <a:pPr lvl="0">
              <a:buNone/>
            </a:pPr>
            <a:r>
              <a:rPr lang="en-US" sz="1600" b="1" dirty="0" smtClean="0">
                <a:solidFill>
                  <a:srgbClr val="006600"/>
                </a:solidFill>
              </a:rPr>
              <a:t>	</a:t>
            </a:r>
            <a:r>
              <a:rPr lang="en-US" sz="2000" b="1" dirty="0" smtClean="0">
                <a:solidFill>
                  <a:srgbClr val="006600"/>
                </a:solidFill>
              </a:rPr>
              <a:t>Auditor and Collector Training</a:t>
            </a:r>
          </a:p>
          <a:p>
            <a:pPr lvl="1"/>
            <a:r>
              <a:rPr lang="en-US" sz="1600" dirty="0" smtClean="0">
                <a:solidFill>
                  <a:srgbClr val="006600"/>
                </a:solidFill>
              </a:rPr>
              <a:t>DOR is actively developing new training programs for our auditors and collectors that will cover not only audit and collection skills but also the “soft” skills that are needed when dealing with taxpayers</a:t>
            </a:r>
          </a:p>
          <a:p>
            <a:pPr lvl="1">
              <a:buNone/>
            </a:pPr>
            <a:endParaRPr lang="en-US" sz="1600" dirty="0" smtClean="0">
              <a:solidFill>
                <a:srgbClr val="006600"/>
              </a:solidFill>
            </a:endParaRPr>
          </a:p>
          <a:p>
            <a:pPr lvl="0">
              <a:buNone/>
            </a:pPr>
            <a:r>
              <a:rPr lang="en-US" sz="2000" b="1" dirty="0" smtClean="0">
                <a:solidFill>
                  <a:srgbClr val="006600"/>
                </a:solidFill>
              </a:rPr>
              <a:t>	Return Mail (LEAN Process):</a:t>
            </a:r>
          </a:p>
          <a:p>
            <a:pPr lvl="1"/>
            <a:r>
              <a:rPr lang="en-US" sz="1600" dirty="0" smtClean="0">
                <a:solidFill>
                  <a:srgbClr val="006600"/>
                </a:solidFill>
              </a:rPr>
              <a:t>Streamline DOR’s address information and reduce return mail</a:t>
            </a:r>
          </a:p>
          <a:p>
            <a:pPr lvl="1">
              <a:buNone/>
            </a:pPr>
            <a:endParaRPr lang="en-US" sz="1600" dirty="0" smtClean="0">
              <a:solidFill>
                <a:srgbClr val="006600"/>
              </a:solidFill>
            </a:endParaRPr>
          </a:p>
          <a:p>
            <a:pPr>
              <a:buNone/>
            </a:pPr>
            <a:endParaRPr lang="en-US" sz="800" dirty="0" smtClean="0">
              <a:solidFill>
                <a:srgbClr val="006600"/>
              </a:solidFill>
            </a:endParaRPr>
          </a:p>
          <a:p>
            <a:pPr lvl="0">
              <a:buNone/>
            </a:pPr>
            <a:r>
              <a:rPr lang="en-US" sz="2000" b="1" dirty="0" smtClean="0">
                <a:solidFill>
                  <a:srgbClr val="006600"/>
                </a:solidFill>
              </a:rPr>
              <a:t>	Streamline Audit Process &amp; Expanded Quality Reviews:</a:t>
            </a:r>
          </a:p>
          <a:p>
            <a:pPr lvl="1"/>
            <a:r>
              <a:rPr lang="en-US" sz="1600" dirty="0" smtClean="0">
                <a:solidFill>
                  <a:srgbClr val="006600"/>
                </a:solidFill>
              </a:rPr>
              <a:t>Sending audit information to the taxpayer before the audit to better serve and make the audit more efficient for both parties</a:t>
            </a:r>
          </a:p>
          <a:p>
            <a:pPr lvl="1"/>
            <a:r>
              <a:rPr lang="en-US" sz="1600" dirty="0" smtClean="0">
                <a:solidFill>
                  <a:srgbClr val="006600"/>
                </a:solidFill>
              </a:rPr>
              <a:t>Discuss timeline with the taxpayer so they know what to expect</a:t>
            </a:r>
          </a:p>
          <a:p>
            <a:pPr lvl="1"/>
            <a:r>
              <a:rPr lang="en-US" sz="1600" dirty="0" smtClean="0">
                <a:solidFill>
                  <a:srgbClr val="006600"/>
                </a:solidFill>
              </a:rPr>
              <a:t>Audit quality reviews with taxpayers input</a:t>
            </a:r>
          </a:p>
          <a:p>
            <a:pPr lvl="1"/>
            <a:r>
              <a:rPr lang="en-US" sz="1600" dirty="0" smtClean="0">
                <a:solidFill>
                  <a:srgbClr val="006600"/>
                </a:solidFill>
              </a:rPr>
              <a:t>Our goal is to improve, expand and formalize this process</a:t>
            </a:r>
          </a:p>
          <a:p>
            <a:pPr lvl="1"/>
            <a:endParaRPr lang="en-US" sz="1600" dirty="0" smtClean="0">
              <a:solidFill>
                <a:srgbClr val="006600"/>
              </a:solidFill>
            </a:endParaRPr>
          </a:p>
          <a:p>
            <a:pPr lvl="1" eaLnBrk="1" hangingPunct="1">
              <a:lnSpc>
                <a:spcPct val="130000"/>
              </a:lnSpc>
              <a:buClr>
                <a:srgbClr val="003300"/>
              </a:buClr>
              <a:buNone/>
            </a:pPr>
            <a:endParaRPr lang="en-US" sz="1600" b="1" dirty="0" smtClean="0">
              <a:solidFill>
                <a:srgbClr val="006600"/>
              </a:solidFill>
            </a:endParaRPr>
          </a:p>
        </p:txBody>
      </p:sp>
      <p:sp>
        <p:nvSpPr>
          <p:cNvPr id="12292" name="Rectangle 4"/>
          <p:cNvSpPr>
            <a:spLocks noGrp="1" noChangeArrowheads="1"/>
          </p:cNvSpPr>
          <p:nvPr>
            <p:ph type="title"/>
          </p:nvPr>
        </p:nvSpPr>
        <p:spPr>
          <a:xfrm>
            <a:off x="457200" y="-76200"/>
            <a:ext cx="8229600" cy="1143000"/>
          </a:xfrm>
        </p:spPr>
        <p:txBody>
          <a:bodyPr/>
          <a:lstStyle/>
          <a:p>
            <a:pPr eaLnBrk="1" hangingPunct="1"/>
            <a:r>
              <a:rPr lang="en-US" sz="3000" b="1" dirty="0" smtClean="0">
                <a:solidFill>
                  <a:srgbClr val="003300"/>
                </a:solidFill>
              </a:rPr>
              <a:t>Department Future Enhancements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228600" y="1524000"/>
            <a:ext cx="8915400" cy="4648200"/>
          </a:xfrm>
          <a:noFill/>
        </p:spPr>
        <p:txBody>
          <a:bodyPr/>
          <a:lstStyle/>
          <a:p>
            <a:pPr eaLnBrk="1" hangingPunct="1">
              <a:lnSpc>
                <a:spcPct val="130000"/>
              </a:lnSpc>
              <a:buClr>
                <a:srgbClr val="003300"/>
              </a:buClr>
            </a:pPr>
            <a:r>
              <a:rPr lang="en-US" sz="2000" b="1" dirty="0" smtClean="0">
                <a:solidFill>
                  <a:srgbClr val="006600"/>
                </a:solidFill>
              </a:rPr>
              <a:t>Complete the integrated tax system while running old systems</a:t>
            </a:r>
          </a:p>
          <a:p>
            <a:pPr eaLnBrk="1" hangingPunct="1">
              <a:lnSpc>
                <a:spcPct val="130000"/>
              </a:lnSpc>
              <a:buClr>
                <a:srgbClr val="003300"/>
              </a:buClr>
            </a:pPr>
            <a:r>
              <a:rPr lang="en-US" sz="2000" b="1" dirty="0" smtClean="0">
                <a:solidFill>
                  <a:srgbClr val="006600"/>
                </a:solidFill>
              </a:rPr>
              <a:t>Loss of institutional knowledge </a:t>
            </a:r>
          </a:p>
          <a:p>
            <a:pPr eaLnBrk="1" hangingPunct="1">
              <a:lnSpc>
                <a:spcPct val="130000"/>
              </a:lnSpc>
              <a:buClr>
                <a:srgbClr val="003300"/>
              </a:buClr>
            </a:pPr>
            <a:r>
              <a:rPr lang="en-US" sz="2000" b="1" dirty="0" smtClean="0">
                <a:solidFill>
                  <a:srgbClr val="006600"/>
                </a:solidFill>
              </a:rPr>
              <a:t>Growing stress on “compliance support” relative to “direct compliance” activity</a:t>
            </a:r>
          </a:p>
          <a:p>
            <a:pPr eaLnBrk="1" hangingPunct="1">
              <a:lnSpc>
                <a:spcPct val="130000"/>
              </a:lnSpc>
              <a:buClr>
                <a:srgbClr val="003300"/>
              </a:buClr>
            </a:pPr>
            <a:r>
              <a:rPr lang="en-US" sz="2000" b="1" dirty="0" smtClean="0">
                <a:solidFill>
                  <a:srgbClr val="006600"/>
                </a:solidFill>
              </a:rPr>
              <a:t>More diverse population of employees and taxpayers</a:t>
            </a:r>
          </a:p>
          <a:p>
            <a:pPr eaLnBrk="1" hangingPunct="1">
              <a:lnSpc>
                <a:spcPct val="130000"/>
              </a:lnSpc>
              <a:buClr>
                <a:srgbClr val="003300"/>
              </a:buClr>
            </a:pPr>
            <a:r>
              <a:rPr lang="en-US" sz="2000" b="1" dirty="0" smtClean="0">
                <a:solidFill>
                  <a:srgbClr val="006600"/>
                </a:solidFill>
              </a:rPr>
              <a:t>Training over 1,200 employees in financial code of conduct annually</a:t>
            </a:r>
          </a:p>
          <a:p>
            <a:pPr eaLnBrk="1" hangingPunct="1">
              <a:lnSpc>
                <a:spcPct val="130000"/>
              </a:lnSpc>
              <a:buClr>
                <a:srgbClr val="003300"/>
              </a:buClr>
            </a:pPr>
            <a:r>
              <a:rPr lang="en-US" sz="2000" b="1" dirty="0" smtClean="0">
                <a:solidFill>
                  <a:srgbClr val="006600"/>
                </a:solidFill>
              </a:rPr>
              <a:t>Training and housing growing numbers of auditors and collectors</a:t>
            </a:r>
          </a:p>
          <a:p>
            <a:pPr eaLnBrk="1" hangingPunct="1">
              <a:lnSpc>
                <a:spcPct val="130000"/>
              </a:lnSpc>
              <a:buClr>
                <a:srgbClr val="003300"/>
              </a:buClr>
              <a:buNone/>
            </a:pPr>
            <a:endParaRPr lang="en-US" sz="2000" b="1" dirty="0" smtClean="0">
              <a:solidFill>
                <a:srgbClr val="006600"/>
              </a:solidFill>
            </a:endParaRPr>
          </a:p>
        </p:txBody>
      </p:sp>
      <p:sp>
        <p:nvSpPr>
          <p:cNvPr id="12292" name="Rectangle 4"/>
          <p:cNvSpPr>
            <a:spLocks noGrp="1" noChangeArrowheads="1"/>
          </p:cNvSpPr>
          <p:nvPr>
            <p:ph type="title"/>
          </p:nvPr>
        </p:nvSpPr>
        <p:spPr/>
        <p:txBody>
          <a:bodyPr/>
          <a:lstStyle/>
          <a:p>
            <a:pPr algn="l" eaLnBrk="1" hangingPunct="1"/>
            <a:r>
              <a:rPr lang="en-US" sz="3000" b="1" dirty="0" smtClean="0">
                <a:solidFill>
                  <a:srgbClr val="003300"/>
                </a:solidFill>
              </a:rPr>
              <a:t>Department Challenges: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6387" name="Rectangle 4"/>
          <p:cNvSpPr>
            <a:spLocks noGrp="1" noChangeArrowheads="1"/>
          </p:cNvSpPr>
          <p:nvPr>
            <p:ph type="title"/>
          </p:nvPr>
        </p:nvSpPr>
        <p:spPr>
          <a:xfrm>
            <a:off x="228600" y="2743200"/>
            <a:ext cx="8229600" cy="1143000"/>
          </a:xfrm>
        </p:spPr>
        <p:txBody>
          <a:bodyPr/>
          <a:lstStyle/>
          <a:p>
            <a:pPr algn="l" eaLnBrk="1" hangingPunct="1"/>
            <a:r>
              <a:rPr lang="en-US" sz="4000" b="1" dirty="0" smtClean="0">
                <a:solidFill>
                  <a:srgbClr val="003300"/>
                </a:solidFill>
              </a:rPr>
              <a:t>                    Questions?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6147" name="Rectangle 5"/>
          <p:cNvSpPr>
            <a:spLocks noGrp="1" noChangeArrowheads="1"/>
          </p:cNvSpPr>
          <p:nvPr>
            <p:ph type="body" idx="1"/>
          </p:nvPr>
        </p:nvSpPr>
        <p:spPr>
          <a:xfrm>
            <a:off x="381000" y="914400"/>
            <a:ext cx="8229600" cy="4876800"/>
          </a:xfrm>
          <a:noFill/>
        </p:spPr>
        <p:txBody>
          <a:bodyPr/>
          <a:lstStyle/>
          <a:p>
            <a:pPr algn="ctr" eaLnBrk="1" hangingPunct="1">
              <a:lnSpc>
                <a:spcPct val="170000"/>
              </a:lnSpc>
              <a:buFontTx/>
              <a:buNone/>
            </a:pPr>
            <a:r>
              <a:rPr lang="en-US" sz="2800" b="1" dirty="0" smtClean="0">
                <a:solidFill>
                  <a:srgbClr val="006600"/>
                </a:solidFill>
              </a:rPr>
              <a:t>“Our mission is to make the revenue system work well for Minnesota.” </a:t>
            </a:r>
          </a:p>
          <a:p>
            <a:pPr algn="ctr" eaLnBrk="1" hangingPunct="1">
              <a:lnSpc>
                <a:spcPct val="90000"/>
              </a:lnSpc>
              <a:buFontTx/>
              <a:buNone/>
            </a:pPr>
            <a:endParaRPr lang="en-US" sz="4000" b="1" dirty="0" smtClean="0">
              <a:solidFill>
                <a:srgbClr val="003300"/>
              </a:solidFill>
            </a:endParaRPr>
          </a:p>
          <a:p>
            <a:pPr algn="ctr" eaLnBrk="1" hangingPunct="1">
              <a:lnSpc>
                <a:spcPct val="130000"/>
              </a:lnSpc>
              <a:buFontTx/>
              <a:buNone/>
            </a:pPr>
            <a:r>
              <a:rPr lang="en-US" sz="4400" b="1" dirty="0" smtClean="0">
                <a:solidFill>
                  <a:srgbClr val="003300"/>
                </a:solidFill>
              </a:rPr>
              <a:t>Vision</a:t>
            </a:r>
          </a:p>
          <a:p>
            <a:pPr algn="ctr" eaLnBrk="1" hangingPunct="1">
              <a:lnSpc>
                <a:spcPct val="130000"/>
              </a:lnSpc>
              <a:buFontTx/>
              <a:buNone/>
            </a:pPr>
            <a:r>
              <a:rPr lang="en-US" sz="2800" b="1" dirty="0" smtClean="0">
                <a:solidFill>
                  <a:srgbClr val="006600"/>
                </a:solidFill>
              </a:rPr>
              <a:t>“Everyone pays the right amount, </a:t>
            </a:r>
          </a:p>
          <a:p>
            <a:pPr algn="ctr" eaLnBrk="1" hangingPunct="1">
              <a:lnSpc>
                <a:spcPct val="130000"/>
              </a:lnSpc>
              <a:buFontTx/>
              <a:buNone/>
            </a:pPr>
            <a:r>
              <a:rPr lang="en-US" sz="2800" b="1" dirty="0" smtClean="0">
                <a:solidFill>
                  <a:srgbClr val="006600"/>
                </a:solidFill>
              </a:rPr>
              <a:t>no more, no less.”</a:t>
            </a:r>
          </a:p>
        </p:txBody>
      </p:sp>
      <p:sp>
        <p:nvSpPr>
          <p:cNvPr id="6148" name="Text Box 8"/>
          <p:cNvSpPr txBox="1">
            <a:spLocks noChangeArrowheads="1"/>
          </p:cNvSpPr>
          <p:nvPr/>
        </p:nvSpPr>
        <p:spPr bwMode="auto">
          <a:xfrm>
            <a:off x="1752600" y="381000"/>
            <a:ext cx="5486400" cy="762000"/>
          </a:xfrm>
          <a:prstGeom prst="rect">
            <a:avLst/>
          </a:prstGeom>
          <a:noFill/>
          <a:ln w="9525">
            <a:noFill/>
            <a:miter lim="800000"/>
            <a:headEnd/>
            <a:tailEnd/>
          </a:ln>
        </p:spPr>
        <p:txBody>
          <a:bodyPr>
            <a:spAutoFit/>
          </a:bodyPr>
          <a:lstStyle/>
          <a:p>
            <a:pPr algn="ctr">
              <a:spcBef>
                <a:spcPct val="50000"/>
              </a:spcBef>
            </a:pPr>
            <a:r>
              <a:rPr lang="en-US" sz="4400" b="1" dirty="0">
                <a:solidFill>
                  <a:srgbClr val="003300"/>
                </a:solidFill>
              </a:rPr>
              <a:t>Mission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7172" name="Text Box 4"/>
          <p:cNvSpPr txBox="1">
            <a:spLocks noChangeArrowheads="1"/>
          </p:cNvSpPr>
          <p:nvPr/>
        </p:nvSpPr>
        <p:spPr bwMode="auto">
          <a:xfrm>
            <a:off x="1828800" y="152400"/>
            <a:ext cx="5486400" cy="762000"/>
          </a:xfrm>
          <a:prstGeom prst="rect">
            <a:avLst/>
          </a:prstGeom>
          <a:noFill/>
          <a:ln w="9525">
            <a:noFill/>
            <a:miter lim="800000"/>
            <a:headEnd/>
            <a:tailEnd/>
          </a:ln>
        </p:spPr>
        <p:txBody>
          <a:bodyPr>
            <a:spAutoFit/>
          </a:bodyPr>
          <a:lstStyle/>
          <a:p>
            <a:pPr algn="ctr">
              <a:spcBef>
                <a:spcPct val="50000"/>
              </a:spcBef>
            </a:pPr>
            <a:r>
              <a:rPr lang="en-US" sz="4400" b="1" dirty="0">
                <a:solidFill>
                  <a:srgbClr val="003300"/>
                </a:solidFill>
              </a:rPr>
              <a:t>Compliance Cycle</a:t>
            </a:r>
          </a:p>
        </p:txBody>
      </p:sp>
      <p:sp>
        <p:nvSpPr>
          <p:cNvPr id="5" name="TextBox 4"/>
          <p:cNvSpPr txBox="1"/>
          <p:nvPr/>
        </p:nvSpPr>
        <p:spPr>
          <a:xfrm>
            <a:off x="228600" y="1392972"/>
            <a:ext cx="3581400" cy="3877985"/>
          </a:xfrm>
          <a:prstGeom prst="rect">
            <a:avLst/>
          </a:prstGeom>
          <a:noFill/>
        </p:spPr>
        <p:txBody>
          <a:bodyPr wrap="square" rtlCol="0">
            <a:spAutoFit/>
          </a:bodyPr>
          <a:lstStyle/>
          <a:p>
            <a:pPr>
              <a:spcBef>
                <a:spcPts val="1200"/>
              </a:spcBef>
            </a:pPr>
            <a:r>
              <a:rPr lang="en-US" sz="1400" dirty="0" smtClean="0">
                <a:latin typeface="Arial" pitchFamily="34" charset="0"/>
                <a:cs typeface="Arial" pitchFamily="34" charset="0"/>
              </a:rPr>
              <a:t>Interpret the law, </a:t>
            </a:r>
            <a:r>
              <a:rPr lang="en-US" sz="1400" b="1" dirty="0" smtClean="0">
                <a:solidFill>
                  <a:srgbClr val="00863D"/>
                </a:solidFill>
                <a:latin typeface="Arial" pitchFamily="34" charset="0"/>
                <a:cs typeface="Arial" pitchFamily="34" charset="0"/>
              </a:rPr>
              <a:t>inform</a:t>
            </a:r>
            <a:r>
              <a:rPr lang="en-US" sz="1400" dirty="0" smtClean="0">
                <a:latin typeface="Arial" pitchFamily="34" charset="0"/>
                <a:cs typeface="Arial" pitchFamily="34" charset="0"/>
              </a:rPr>
              <a:t> taxpayers of their obligations and rights.</a:t>
            </a:r>
          </a:p>
          <a:p>
            <a:pPr>
              <a:spcBef>
                <a:spcPts val="1200"/>
              </a:spcBef>
            </a:pPr>
            <a:r>
              <a:rPr lang="en-US" sz="1400" dirty="0" smtClean="0">
                <a:latin typeface="Arial" pitchFamily="34" charset="0"/>
                <a:cs typeface="Arial" pitchFamily="34" charset="0"/>
              </a:rPr>
              <a:t>Provide taxpayers with the </a:t>
            </a:r>
            <a:r>
              <a:rPr lang="en-US" sz="1400" b="1" dirty="0" smtClean="0">
                <a:solidFill>
                  <a:srgbClr val="00863D"/>
                </a:solidFill>
                <a:latin typeface="Arial" pitchFamily="34" charset="0"/>
                <a:cs typeface="Arial" pitchFamily="34" charset="0"/>
              </a:rPr>
              <a:t>service</a:t>
            </a:r>
            <a:r>
              <a:rPr lang="en-US" sz="1400" dirty="0" smtClean="0">
                <a:latin typeface="Arial" pitchFamily="34" charset="0"/>
                <a:cs typeface="Arial" pitchFamily="34" charset="0"/>
              </a:rPr>
              <a:t> and information they need to meet their obligations.</a:t>
            </a:r>
          </a:p>
          <a:p>
            <a:pPr>
              <a:spcBef>
                <a:spcPts val="1200"/>
              </a:spcBef>
            </a:pPr>
            <a:r>
              <a:rPr lang="en-US" sz="1400" b="1" dirty="0" smtClean="0">
                <a:solidFill>
                  <a:srgbClr val="00863D"/>
                </a:solidFill>
                <a:latin typeface="Arial" pitchFamily="34" charset="0"/>
                <a:cs typeface="Arial" pitchFamily="34" charset="0"/>
              </a:rPr>
              <a:t>Process</a:t>
            </a:r>
            <a:r>
              <a:rPr lang="en-US" sz="1400" dirty="0" smtClean="0">
                <a:latin typeface="Arial" pitchFamily="34" charset="0"/>
                <a:cs typeface="Arial" pitchFamily="34" charset="0"/>
              </a:rPr>
              <a:t> returns and payments, issue refunds, and manage taxpayer accounts.</a:t>
            </a:r>
          </a:p>
          <a:p>
            <a:pPr>
              <a:spcBef>
                <a:spcPts val="1200"/>
              </a:spcBef>
            </a:pPr>
            <a:r>
              <a:rPr lang="en-US" sz="1400" b="1" dirty="0" smtClean="0">
                <a:solidFill>
                  <a:srgbClr val="00863D"/>
                </a:solidFill>
                <a:latin typeface="Arial" pitchFamily="34" charset="0"/>
                <a:cs typeface="Arial" pitchFamily="34" charset="0"/>
              </a:rPr>
              <a:t>Audit</a:t>
            </a:r>
            <a:r>
              <a:rPr lang="en-US" sz="1400" dirty="0" smtClean="0">
                <a:latin typeface="Arial" pitchFamily="34" charset="0"/>
                <a:cs typeface="Arial" pitchFamily="34" charset="0"/>
              </a:rPr>
              <a:t> to resolve discrepancies, discourage tax evasion, and  identify levels and patterns of noncompliance.</a:t>
            </a:r>
          </a:p>
          <a:p>
            <a:pPr>
              <a:spcBef>
                <a:spcPts val="1200"/>
              </a:spcBef>
            </a:pPr>
            <a:r>
              <a:rPr lang="en-US" sz="1400" b="1" dirty="0" smtClean="0">
                <a:solidFill>
                  <a:srgbClr val="00863D"/>
                </a:solidFill>
                <a:latin typeface="Arial" pitchFamily="34" charset="0"/>
                <a:cs typeface="Arial" pitchFamily="34" charset="0"/>
              </a:rPr>
              <a:t>Enforce</a:t>
            </a:r>
            <a:r>
              <a:rPr lang="en-US" sz="1400" dirty="0" smtClean="0">
                <a:latin typeface="Arial" pitchFamily="34" charset="0"/>
                <a:cs typeface="Arial" pitchFamily="34" charset="0"/>
              </a:rPr>
              <a:t> the tax laws for those  who do not comply voluntarily.</a:t>
            </a:r>
          </a:p>
          <a:p>
            <a:pPr>
              <a:spcBef>
                <a:spcPts val="1200"/>
              </a:spcBef>
            </a:pPr>
            <a:r>
              <a:rPr lang="en-US" sz="1400" dirty="0" smtClean="0">
                <a:latin typeface="Arial" pitchFamily="34" charset="0"/>
                <a:cs typeface="Arial" pitchFamily="34" charset="0"/>
              </a:rPr>
              <a:t>Identify and </a:t>
            </a:r>
            <a:r>
              <a:rPr lang="en-US" sz="1400" b="1" dirty="0" smtClean="0">
                <a:solidFill>
                  <a:srgbClr val="00863D"/>
                </a:solidFill>
                <a:latin typeface="Arial" pitchFamily="34" charset="0"/>
                <a:cs typeface="Arial" pitchFamily="34" charset="0"/>
              </a:rPr>
              <a:t>recommend</a:t>
            </a:r>
            <a:r>
              <a:rPr lang="en-US" sz="1400" dirty="0" smtClean="0">
                <a:latin typeface="Arial" pitchFamily="34" charset="0"/>
                <a:cs typeface="Arial" pitchFamily="34" charset="0"/>
              </a:rPr>
              <a:t> improvements to the revenue system.</a:t>
            </a:r>
            <a:endParaRPr lang="en-US" sz="1400" dirty="0">
              <a:latin typeface="Arial" pitchFamily="34" charset="0"/>
              <a:cs typeface="Arial" pitchFamily="34" charset="0"/>
            </a:endParaRPr>
          </a:p>
        </p:txBody>
      </p:sp>
      <p:pic>
        <p:nvPicPr>
          <p:cNvPr id="7" name="Picture 6"/>
          <p:cNvPicPr>
            <a:picLocks noChangeAspect="1" noChangeArrowheads="1"/>
          </p:cNvPicPr>
          <p:nvPr/>
        </p:nvPicPr>
        <p:blipFill>
          <a:blip r:embed="rId2" cstate="print"/>
          <a:srcRect/>
          <a:stretch>
            <a:fillRect/>
          </a:stretch>
        </p:blipFill>
        <p:spPr bwMode="auto">
          <a:xfrm>
            <a:off x="4267200" y="990600"/>
            <a:ext cx="4419600" cy="460095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1267" name="Rectangle 57"/>
          <p:cNvSpPr>
            <a:spLocks noGrp="1" noChangeArrowheads="1"/>
          </p:cNvSpPr>
          <p:nvPr>
            <p:ph type="title"/>
          </p:nvPr>
        </p:nvSpPr>
        <p:spPr/>
        <p:txBody>
          <a:bodyPr/>
          <a:lstStyle/>
          <a:p>
            <a:pPr eaLnBrk="1" hangingPunct="1"/>
            <a:r>
              <a:rPr lang="en-US" sz="3600" b="1" dirty="0" smtClean="0">
                <a:solidFill>
                  <a:srgbClr val="003300"/>
                </a:solidFill>
              </a:rPr>
              <a:t>FY2012-2013 Base Budget*</a:t>
            </a:r>
            <a:br>
              <a:rPr lang="en-US" sz="3600" b="1" dirty="0" smtClean="0">
                <a:solidFill>
                  <a:srgbClr val="003300"/>
                </a:solidFill>
              </a:rPr>
            </a:br>
            <a:endParaRPr lang="en-US" sz="3600" b="1" dirty="0" smtClean="0">
              <a:solidFill>
                <a:srgbClr val="003300"/>
              </a:solidFill>
            </a:endParaRPr>
          </a:p>
        </p:txBody>
      </p:sp>
      <p:graphicFrame>
        <p:nvGraphicFramePr>
          <p:cNvPr id="84115" name="Group 147"/>
          <p:cNvGraphicFramePr>
            <a:graphicFrameLocks noGrp="1"/>
          </p:cNvGraphicFramePr>
          <p:nvPr>
            <p:ph idx="1"/>
          </p:nvPr>
        </p:nvGraphicFramePr>
        <p:xfrm>
          <a:off x="457200" y="1143000"/>
          <a:ext cx="8229600" cy="3738564"/>
        </p:xfrm>
        <a:graphic>
          <a:graphicData uri="http://schemas.openxmlformats.org/drawingml/2006/table">
            <a:tbl>
              <a:tblPr/>
              <a:tblGrid>
                <a:gridCol w="1741488"/>
                <a:gridCol w="1763712"/>
                <a:gridCol w="1752600"/>
                <a:gridCol w="1676400"/>
                <a:gridCol w="1295400"/>
              </a:tblGrid>
              <a:tr h="881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sng" strike="noStrike" cap="none" normalizeH="0" baseline="0" dirty="0" smtClean="0">
                          <a:ln>
                            <a:noFill/>
                          </a:ln>
                          <a:solidFill>
                            <a:srgbClr val="003300"/>
                          </a:solidFill>
                          <a:effectLst/>
                          <a:latin typeface="Arial" charset="0"/>
                        </a:rPr>
                        <a:t>Fund</a:t>
                      </a:r>
                    </a:p>
                  </a:txBody>
                  <a:tcPr anchor="b"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sng" strike="noStrike" cap="none" normalizeH="0" baseline="0" dirty="0" smtClean="0">
                          <a:ln>
                            <a:noFill/>
                          </a:ln>
                          <a:solidFill>
                            <a:srgbClr val="003300"/>
                          </a:solidFill>
                          <a:effectLst/>
                          <a:latin typeface="Arial" charset="0"/>
                        </a:rPr>
                        <a:t>FY2012</a:t>
                      </a:r>
                    </a:p>
                  </a:txBody>
                  <a:tcPr anchor="b"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sng" strike="noStrike" cap="none" normalizeH="0" baseline="0" dirty="0" smtClean="0">
                          <a:ln>
                            <a:noFill/>
                          </a:ln>
                          <a:solidFill>
                            <a:srgbClr val="003300"/>
                          </a:solidFill>
                          <a:effectLst/>
                          <a:latin typeface="Arial" charset="0"/>
                        </a:rPr>
                        <a:t>FY2013</a:t>
                      </a:r>
                    </a:p>
                  </a:txBody>
                  <a:tcPr anchor="b"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rgbClr val="003300"/>
                          </a:solidFill>
                          <a:effectLst/>
                          <a:latin typeface="Arial" charset="0"/>
                        </a:rPr>
                        <a:t>Total</a:t>
                      </a:r>
                      <a:r>
                        <a:rPr kumimoji="0" lang="en-US" sz="2000" b="0" i="0" u="sng" strike="noStrike" cap="none" normalizeH="0" baseline="0" dirty="0" smtClean="0">
                          <a:ln>
                            <a:noFill/>
                          </a:ln>
                          <a:solidFill>
                            <a:srgbClr val="003300"/>
                          </a:solidFill>
                          <a:effectLst/>
                          <a:latin typeface="Arial" charset="0"/>
                        </a:rPr>
                        <a:t> </a:t>
                      </a:r>
                      <a:r>
                        <a:rPr kumimoji="0" lang="en-US" sz="2000" b="1" i="0" u="sng" strike="noStrike" cap="none" normalizeH="0" baseline="0" dirty="0" smtClean="0">
                          <a:ln>
                            <a:noFill/>
                          </a:ln>
                          <a:solidFill>
                            <a:srgbClr val="003300"/>
                          </a:solidFill>
                          <a:effectLst/>
                          <a:latin typeface="Arial" charset="0"/>
                        </a:rPr>
                        <a:t>2012/13</a:t>
                      </a:r>
                    </a:p>
                  </a:txBody>
                  <a:tcPr anchor="b"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sng" strike="noStrike" cap="none" normalizeH="0" baseline="0" dirty="0" smtClean="0">
                          <a:ln>
                            <a:noFill/>
                          </a:ln>
                          <a:solidFill>
                            <a:srgbClr val="003300"/>
                          </a:solidFill>
                          <a:effectLst/>
                          <a:latin typeface="Arial" charset="0"/>
                        </a:rPr>
                        <a:t>Percent</a:t>
                      </a:r>
                    </a:p>
                  </a:txBody>
                  <a:tcPr anchor="b" horzOverflow="overflow">
                    <a:lnL>
                      <a:noFill/>
                    </a:lnL>
                    <a:lnR cap="flat">
                      <a:noFill/>
                    </a:lnR>
                    <a:lnT cap="flat">
                      <a:noFill/>
                    </a:lnT>
                    <a:lnB>
                      <a:noFill/>
                    </a:lnB>
                    <a:lnTlToBr>
                      <a:noFill/>
                    </a:lnTlToBr>
                    <a:lnBlToTr>
                      <a:noFill/>
                    </a:lnBlToTr>
                    <a:noFill/>
                  </a:tcPr>
                </a:tc>
              </a:tr>
              <a:tr h="663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General</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$134,032,000</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$137,769,000</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$271,801,000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97.0%</a:t>
                      </a:r>
                    </a:p>
                  </a:txBody>
                  <a:tcPr anchor="ctr" horzOverflow="overflow">
                    <a:lnL>
                      <a:noFill/>
                    </a:lnL>
                    <a:lnR cap="flat">
                      <a:noFill/>
                    </a:lnR>
                    <a:lnT>
                      <a:noFill/>
                    </a:lnT>
                    <a:lnB>
                      <a:noFill/>
                    </a:lnB>
                    <a:lnTlToBr>
                      <a:noFill/>
                    </a:lnTlToBr>
                    <a:lnBlToTr>
                      <a:noFill/>
                    </a:lnBlToTr>
                    <a:noFill/>
                  </a:tcPr>
                </a:tc>
              </a:tr>
              <a:tr h="6207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Health Care Access</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1,749,000</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1,749,000</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rgbClr val="006600"/>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3,498,000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1.3%</a:t>
                      </a:r>
                    </a:p>
                  </a:txBody>
                  <a:tcPr horzOverflow="overflow">
                    <a:lnL>
                      <a:noFill/>
                    </a:lnL>
                    <a:lnR cap="flat">
                      <a:noFill/>
                    </a:lnR>
                    <a:lnT>
                      <a:noFill/>
                    </a:lnT>
                    <a:lnB>
                      <a:noFill/>
                    </a:lnB>
                    <a:lnTlToBr>
                      <a:noFill/>
                    </a:lnTlToBr>
                    <a:lnBlToTr>
                      <a:noFill/>
                    </a:lnBlToTr>
                    <a:noFill/>
                  </a:tcPr>
                </a:tc>
              </a:tr>
              <a:tr h="569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Hwy Users Tax</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2,183,000</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2,183,000</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4,366,000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1.6%</a:t>
                      </a:r>
                    </a:p>
                  </a:txBody>
                  <a:tcPr horzOverflow="overflow">
                    <a:lnL>
                      <a:noFill/>
                    </a:lnL>
                    <a:lnR cap="flat">
                      <a:noFill/>
                    </a:lnR>
                    <a:lnT>
                      <a:noFill/>
                    </a:lnT>
                    <a:lnB>
                      <a:noFill/>
                    </a:lnB>
                    <a:lnTlToBr>
                      <a:noFill/>
                    </a:lnTlToBr>
                    <a:lnBlToTr>
                      <a:noFill/>
                    </a:lnBlToTr>
                    <a:noFill/>
                  </a:tcPr>
                </a:tc>
              </a:tr>
              <a:tr h="4048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Environmental</a:t>
                      </a:r>
                    </a:p>
                  </a:txBody>
                  <a:tcPr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303,000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303,000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606,000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  0.1%</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5826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Totals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rgbClr val="006600"/>
                        </a:solidFill>
                        <a:effectLst/>
                        <a:latin typeface="Arial" charset="0"/>
                      </a:endParaRPr>
                    </a:p>
                  </a:txBody>
                  <a:tcPr horzOverflow="overflow">
                    <a:lnL cap="flat">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$138,267,000</a:t>
                      </a:r>
                    </a:p>
                  </a:txBody>
                  <a:tcPr horzOverflow="overflow">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$142,004,000</a:t>
                      </a:r>
                    </a:p>
                  </a:txBody>
                  <a:tcPr horzOverflow="overflow">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$280,271,000</a:t>
                      </a:r>
                    </a:p>
                  </a:txBody>
                  <a:tcPr horzOverflow="overflow">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6600"/>
                          </a:solidFill>
                          <a:effectLst/>
                          <a:latin typeface="Arial" charset="0"/>
                        </a:rPr>
                        <a:t>100%</a:t>
                      </a:r>
                    </a:p>
                  </a:txBody>
                  <a:tcPr horzOverflow="overflow">
                    <a:lnL>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
        <p:nvSpPr>
          <p:cNvPr id="11300" name="Text Box 144"/>
          <p:cNvSpPr txBox="1">
            <a:spLocks noChangeArrowheads="1"/>
          </p:cNvSpPr>
          <p:nvPr/>
        </p:nvSpPr>
        <p:spPr bwMode="auto">
          <a:xfrm>
            <a:off x="0" y="5029200"/>
            <a:ext cx="8162812" cy="830997"/>
          </a:xfrm>
          <a:prstGeom prst="rect">
            <a:avLst/>
          </a:prstGeom>
          <a:noFill/>
          <a:ln w="9525">
            <a:noFill/>
            <a:miter lim="800000"/>
            <a:headEnd/>
            <a:tailEnd/>
          </a:ln>
        </p:spPr>
        <p:txBody>
          <a:bodyPr wrap="none">
            <a:spAutoFit/>
          </a:bodyPr>
          <a:lstStyle/>
          <a:p>
            <a:r>
              <a:rPr lang="en-US" sz="1200" dirty="0" smtClean="0"/>
              <a:t>*Does </a:t>
            </a:r>
            <a:r>
              <a:rPr lang="en-US" sz="1200" dirty="0"/>
              <a:t>not include open </a:t>
            </a:r>
            <a:r>
              <a:rPr lang="en-US" sz="1200" dirty="0" smtClean="0"/>
              <a:t>collection appropriations , integrated tax system loan transfer funds or </a:t>
            </a:r>
            <a:r>
              <a:rPr lang="en-US" sz="1200" dirty="0"/>
              <a:t>special revenue funds</a:t>
            </a:r>
            <a:r>
              <a:rPr lang="en-US" sz="1200" dirty="0" smtClean="0"/>
              <a:t>. </a:t>
            </a:r>
          </a:p>
          <a:p>
            <a:pPr>
              <a:buFont typeface="Arial" charset="0"/>
              <a:buChar char="•"/>
            </a:pPr>
            <a:endParaRPr lang="en-US" sz="1200" dirty="0" smtClean="0"/>
          </a:p>
          <a:p>
            <a:r>
              <a:rPr lang="en-US" sz="1200" smtClean="0"/>
              <a:t>*Amounts </a:t>
            </a:r>
            <a:r>
              <a:rPr lang="en-US" sz="1200" dirty="0" smtClean="0"/>
              <a:t>include Governor’s Recommendation.</a:t>
            </a:r>
          </a:p>
          <a:p>
            <a:pPr>
              <a:buFont typeface="Arial" charset="0"/>
              <a:buChar char="•"/>
            </a:pPr>
            <a:endParaRPr lang="en-US" sz="1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304800" y="1524000"/>
            <a:ext cx="8610600" cy="4648200"/>
          </a:xfrm>
          <a:noFill/>
        </p:spPr>
        <p:txBody>
          <a:bodyPr/>
          <a:lstStyle/>
          <a:p>
            <a:pPr eaLnBrk="1" hangingPunct="1">
              <a:lnSpc>
                <a:spcPct val="130000"/>
              </a:lnSpc>
              <a:buClr>
                <a:srgbClr val="003300"/>
              </a:buClr>
            </a:pPr>
            <a:r>
              <a:rPr lang="en-US" sz="2000" b="1" dirty="0" smtClean="0">
                <a:solidFill>
                  <a:srgbClr val="006600"/>
                </a:solidFill>
              </a:rPr>
              <a:t>The Governor has recommended an operating budget reduction of $4.368 million for FY2012/2013</a:t>
            </a:r>
          </a:p>
          <a:p>
            <a:pPr eaLnBrk="1" hangingPunct="1">
              <a:lnSpc>
                <a:spcPct val="130000"/>
              </a:lnSpc>
              <a:buClr>
                <a:srgbClr val="003300"/>
              </a:buClr>
            </a:pPr>
            <a:endParaRPr lang="en-US" sz="2000" b="1" dirty="0" smtClean="0">
              <a:solidFill>
                <a:srgbClr val="006600"/>
              </a:solidFill>
            </a:endParaRPr>
          </a:p>
          <a:p>
            <a:pPr eaLnBrk="1" hangingPunct="1">
              <a:lnSpc>
                <a:spcPct val="130000"/>
              </a:lnSpc>
              <a:buClr>
                <a:srgbClr val="003300"/>
              </a:buClr>
            </a:pPr>
            <a:r>
              <a:rPr lang="en-US" sz="2000" b="1" dirty="0" smtClean="0">
                <a:solidFill>
                  <a:srgbClr val="006600"/>
                </a:solidFill>
              </a:rPr>
              <a:t>The Governor has recommended a Tax Compliance Initiative that will generate $43.5 million in revenue and provide an appropriation of $11.37 million in FY2012/2013</a:t>
            </a:r>
          </a:p>
          <a:p>
            <a:pPr eaLnBrk="1" hangingPunct="1">
              <a:lnSpc>
                <a:spcPct val="130000"/>
              </a:lnSpc>
              <a:buClr>
                <a:srgbClr val="003300"/>
              </a:buClr>
            </a:pPr>
            <a:endParaRPr lang="en-US" sz="2000" b="1" dirty="0" smtClean="0">
              <a:solidFill>
                <a:srgbClr val="006600"/>
              </a:solidFill>
            </a:endParaRPr>
          </a:p>
          <a:p>
            <a:pPr eaLnBrk="1" hangingPunct="1">
              <a:lnSpc>
                <a:spcPct val="130000"/>
              </a:lnSpc>
              <a:buClr>
                <a:srgbClr val="003300"/>
              </a:buClr>
            </a:pPr>
            <a:r>
              <a:rPr lang="en-US" sz="2000" b="1" dirty="0" smtClean="0">
                <a:solidFill>
                  <a:srgbClr val="006600"/>
                </a:solidFill>
              </a:rPr>
              <a:t>Change Item pages have been distributed</a:t>
            </a:r>
          </a:p>
          <a:p>
            <a:pPr lvl="1" eaLnBrk="1" hangingPunct="1">
              <a:lnSpc>
                <a:spcPct val="130000"/>
              </a:lnSpc>
              <a:buClr>
                <a:srgbClr val="003300"/>
              </a:buClr>
              <a:buNone/>
            </a:pPr>
            <a:endParaRPr lang="en-US" sz="2000" b="1" dirty="0" smtClean="0">
              <a:solidFill>
                <a:srgbClr val="006600"/>
              </a:solidFill>
            </a:endParaRPr>
          </a:p>
        </p:txBody>
      </p:sp>
      <p:sp>
        <p:nvSpPr>
          <p:cNvPr id="12292" name="Rectangle 4"/>
          <p:cNvSpPr>
            <a:spLocks noGrp="1" noChangeArrowheads="1"/>
          </p:cNvSpPr>
          <p:nvPr>
            <p:ph type="title"/>
          </p:nvPr>
        </p:nvSpPr>
        <p:spPr>
          <a:xfrm>
            <a:off x="228600" y="274638"/>
            <a:ext cx="8610600" cy="1143000"/>
          </a:xfrm>
        </p:spPr>
        <p:txBody>
          <a:bodyPr/>
          <a:lstStyle/>
          <a:p>
            <a:pPr eaLnBrk="1" hangingPunct="1"/>
            <a:r>
              <a:rPr lang="en-US" sz="3000" b="1" dirty="0" smtClean="0">
                <a:solidFill>
                  <a:srgbClr val="003300"/>
                </a:solidFill>
              </a:rPr>
              <a:t>Governor’s Recommendation – Change Items:</a:t>
            </a:r>
            <a:br>
              <a:rPr lang="en-US" sz="3000" b="1" dirty="0" smtClean="0">
                <a:solidFill>
                  <a:srgbClr val="003300"/>
                </a:solidFill>
              </a:rPr>
            </a:br>
            <a:r>
              <a:rPr lang="en-US" sz="2400" b="1" dirty="0" smtClean="0">
                <a:solidFill>
                  <a:srgbClr val="003300"/>
                </a:solidFill>
              </a:rPr>
              <a:t>FY2012 - 2013</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029" name="Rectangle 4"/>
          <p:cNvSpPr>
            <a:spLocks noGrp="1" noChangeArrowheads="1"/>
          </p:cNvSpPr>
          <p:nvPr>
            <p:ph type="title"/>
          </p:nvPr>
        </p:nvSpPr>
        <p:spPr>
          <a:xfrm>
            <a:off x="0" y="274638"/>
            <a:ext cx="8686800" cy="1143000"/>
          </a:xfrm>
        </p:spPr>
        <p:txBody>
          <a:bodyPr/>
          <a:lstStyle/>
          <a:p>
            <a:pPr eaLnBrk="1" hangingPunct="1"/>
            <a:r>
              <a:rPr lang="en-US" sz="2800" b="1" dirty="0" smtClean="0">
                <a:solidFill>
                  <a:srgbClr val="003300"/>
                </a:solidFill>
              </a:rPr>
              <a:t>Direct Compliance vs. Compliance Support</a:t>
            </a:r>
            <a:br>
              <a:rPr lang="en-US" sz="2800" b="1" dirty="0" smtClean="0">
                <a:solidFill>
                  <a:srgbClr val="003300"/>
                </a:solidFill>
              </a:rPr>
            </a:br>
            <a:r>
              <a:rPr lang="en-US" sz="2800" b="1" dirty="0" smtClean="0">
                <a:solidFill>
                  <a:srgbClr val="003300"/>
                </a:solidFill>
              </a:rPr>
              <a:t>Budget</a:t>
            </a:r>
          </a:p>
        </p:txBody>
      </p:sp>
      <p:graphicFrame>
        <p:nvGraphicFramePr>
          <p:cNvPr id="1026" name="Object 5"/>
          <p:cNvGraphicFramePr>
            <a:graphicFrameLocks noChangeAspect="1"/>
          </p:cNvGraphicFramePr>
          <p:nvPr/>
        </p:nvGraphicFramePr>
        <p:xfrm>
          <a:off x="609600" y="2209800"/>
          <a:ext cx="5029200" cy="3340100"/>
        </p:xfrm>
        <a:graphic>
          <a:graphicData uri="http://schemas.openxmlformats.org/presentationml/2006/ole">
            <p:oleObj spid="_x0000_s1026" r:id="rId3" imgW="5029636" imgH="3334801" progId="Excel.Sheet.8">
              <p:embed/>
            </p:oleObj>
          </a:graphicData>
        </a:graphic>
      </p:graphicFrame>
      <p:sp>
        <p:nvSpPr>
          <p:cNvPr id="1030" name="Text Box 6"/>
          <p:cNvSpPr txBox="1">
            <a:spLocks noChangeArrowheads="1"/>
          </p:cNvSpPr>
          <p:nvPr/>
        </p:nvSpPr>
        <p:spPr bwMode="auto">
          <a:xfrm>
            <a:off x="1295400" y="1689100"/>
            <a:ext cx="2362200" cy="596900"/>
          </a:xfrm>
          <a:prstGeom prst="rect">
            <a:avLst/>
          </a:prstGeom>
          <a:noFill/>
          <a:ln w="9525">
            <a:noFill/>
            <a:miter lim="800000"/>
            <a:headEnd/>
            <a:tailEnd/>
          </a:ln>
        </p:spPr>
        <p:txBody>
          <a:bodyPr>
            <a:spAutoFit/>
          </a:bodyPr>
          <a:lstStyle/>
          <a:p>
            <a:pPr algn="ctr">
              <a:lnSpc>
                <a:spcPct val="50000"/>
              </a:lnSpc>
              <a:spcBef>
                <a:spcPct val="50000"/>
              </a:spcBef>
              <a:buClr>
                <a:srgbClr val="006F53"/>
              </a:buClr>
              <a:buFont typeface="Wingdings" pitchFamily="2" charset="2"/>
              <a:buNone/>
            </a:pPr>
            <a:r>
              <a:rPr lang="en-US" sz="2200" b="1" dirty="0">
                <a:solidFill>
                  <a:srgbClr val="006600"/>
                </a:solidFill>
              </a:rPr>
              <a:t>2000 – 2001</a:t>
            </a:r>
          </a:p>
          <a:p>
            <a:pPr algn="ctr">
              <a:lnSpc>
                <a:spcPct val="50000"/>
              </a:lnSpc>
              <a:spcBef>
                <a:spcPct val="50000"/>
              </a:spcBef>
              <a:buClr>
                <a:srgbClr val="006F53"/>
              </a:buClr>
              <a:buFont typeface="Wingdings" pitchFamily="2" charset="2"/>
              <a:buNone/>
            </a:pPr>
            <a:r>
              <a:rPr lang="en-US" sz="2200" b="1" dirty="0">
                <a:solidFill>
                  <a:srgbClr val="006600"/>
                </a:solidFill>
              </a:rPr>
              <a:t>Biennium</a:t>
            </a:r>
          </a:p>
        </p:txBody>
      </p:sp>
      <p:graphicFrame>
        <p:nvGraphicFramePr>
          <p:cNvPr id="1027" name="Object 7"/>
          <p:cNvGraphicFramePr>
            <a:graphicFrameLocks noChangeAspect="1"/>
          </p:cNvGraphicFramePr>
          <p:nvPr/>
        </p:nvGraphicFramePr>
        <p:xfrm>
          <a:off x="4813300" y="2209800"/>
          <a:ext cx="5118100" cy="3421063"/>
        </p:xfrm>
        <a:graphic>
          <a:graphicData uri="http://schemas.openxmlformats.org/presentationml/2006/ole">
            <p:oleObj spid="_x0000_s1027" name="Worksheet" r:id="rId4" imgW="5114849" imgH="3419551" progId="Excel.Sheet.8">
              <p:embed/>
            </p:oleObj>
          </a:graphicData>
        </a:graphic>
      </p:graphicFrame>
      <p:sp>
        <p:nvSpPr>
          <p:cNvPr id="1031" name="Text Box 8"/>
          <p:cNvSpPr txBox="1">
            <a:spLocks noChangeArrowheads="1"/>
          </p:cNvSpPr>
          <p:nvPr/>
        </p:nvSpPr>
        <p:spPr bwMode="auto">
          <a:xfrm>
            <a:off x="6477000" y="1689100"/>
            <a:ext cx="1828800" cy="596900"/>
          </a:xfrm>
          <a:prstGeom prst="rect">
            <a:avLst/>
          </a:prstGeom>
          <a:noFill/>
          <a:ln w="9525">
            <a:noFill/>
            <a:miter lim="800000"/>
            <a:headEnd/>
            <a:tailEnd/>
          </a:ln>
        </p:spPr>
        <p:txBody>
          <a:bodyPr>
            <a:spAutoFit/>
          </a:bodyPr>
          <a:lstStyle/>
          <a:p>
            <a:pPr>
              <a:lnSpc>
                <a:spcPct val="50000"/>
              </a:lnSpc>
              <a:spcBef>
                <a:spcPct val="50000"/>
              </a:spcBef>
              <a:buClr>
                <a:srgbClr val="006F53"/>
              </a:buClr>
              <a:buFont typeface="Wingdings" pitchFamily="2" charset="2"/>
              <a:buNone/>
            </a:pPr>
            <a:r>
              <a:rPr lang="en-US" sz="2200" b="1" dirty="0">
                <a:solidFill>
                  <a:srgbClr val="006600"/>
                </a:solidFill>
              </a:rPr>
              <a:t>2012 – 2013</a:t>
            </a:r>
          </a:p>
          <a:p>
            <a:pPr algn="ctr">
              <a:lnSpc>
                <a:spcPct val="50000"/>
              </a:lnSpc>
              <a:spcBef>
                <a:spcPct val="50000"/>
              </a:spcBef>
              <a:buClr>
                <a:srgbClr val="006F53"/>
              </a:buClr>
              <a:buFont typeface="Wingdings" pitchFamily="2" charset="2"/>
              <a:buNone/>
            </a:pPr>
            <a:r>
              <a:rPr lang="en-US" sz="2200" b="1" dirty="0">
                <a:solidFill>
                  <a:srgbClr val="006600"/>
                </a:solidFill>
              </a:rPr>
              <a:t>Biennium</a:t>
            </a:r>
          </a:p>
        </p:txBody>
      </p:sp>
      <p:sp>
        <p:nvSpPr>
          <p:cNvPr id="1032" name="Text Box 9"/>
          <p:cNvSpPr txBox="1">
            <a:spLocks noChangeArrowheads="1"/>
          </p:cNvSpPr>
          <p:nvPr/>
        </p:nvSpPr>
        <p:spPr bwMode="auto">
          <a:xfrm>
            <a:off x="1371600" y="3581400"/>
            <a:ext cx="2438400" cy="762000"/>
          </a:xfrm>
          <a:prstGeom prst="rect">
            <a:avLst/>
          </a:prstGeom>
          <a:noFill/>
          <a:ln w="9525">
            <a:noFill/>
            <a:miter lim="800000"/>
            <a:headEnd/>
            <a:tailEnd/>
          </a:ln>
        </p:spPr>
        <p:txBody>
          <a:bodyPr>
            <a:spAutoFit/>
          </a:bodyPr>
          <a:lstStyle/>
          <a:p>
            <a:pPr>
              <a:spcBef>
                <a:spcPct val="50000"/>
              </a:spcBef>
              <a:buClr>
                <a:srgbClr val="006F53"/>
              </a:buClr>
              <a:buFont typeface="Wingdings" pitchFamily="2" charset="2"/>
              <a:buNone/>
            </a:pPr>
            <a:r>
              <a:rPr lang="en-US" sz="2200" dirty="0">
                <a:solidFill>
                  <a:srgbClr val="CCFFCC"/>
                </a:solidFill>
              </a:rPr>
              <a:t>52%</a:t>
            </a:r>
            <a:r>
              <a:rPr lang="en-US" sz="2200" dirty="0">
                <a:solidFill>
                  <a:schemeClr val="bg1"/>
                </a:solidFill>
              </a:rPr>
              <a:t>	       </a:t>
            </a:r>
            <a:r>
              <a:rPr lang="en-US" sz="2200" dirty="0">
                <a:solidFill>
                  <a:srgbClr val="003300"/>
                </a:solidFill>
              </a:rPr>
              <a:t>48%</a:t>
            </a:r>
            <a:r>
              <a:rPr lang="en-US" sz="2200" dirty="0">
                <a:solidFill>
                  <a:schemeClr val="bg1"/>
                </a:solidFill>
              </a:rPr>
              <a:t>	</a:t>
            </a:r>
          </a:p>
        </p:txBody>
      </p:sp>
      <p:sp>
        <p:nvSpPr>
          <p:cNvPr id="1033" name="Text Box 10"/>
          <p:cNvSpPr txBox="1">
            <a:spLocks noChangeArrowheads="1"/>
          </p:cNvSpPr>
          <p:nvPr/>
        </p:nvSpPr>
        <p:spPr bwMode="auto">
          <a:xfrm>
            <a:off x="6324600" y="3505200"/>
            <a:ext cx="2438400" cy="762000"/>
          </a:xfrm>
          <a:prstGeom prst="rect">
            <a:avLst/>
          </a:prstGeom>
          <a:noFill/>
          <a:ln w="9525">
            <a:noFill/>
            <a:miter lim="800000"/>
            <a:headEnd/>
            <a:tailEnd/>
          </a:ln>
        </p:spPr>
        <p:txBody>
          <a:bodyPr>
            <a:spAutoFit/>
          </a:bodyPr>
          <a:lstStyle/>
          <a:p>
            <a:pPr>
              <a:spcBef>
                <a:spcPct val="50000"/>
              </a:spcBef>
              <a:buClr>
                <a:srgbClr val="006F53"/>
              </a:buClr>
              <a:buFont typeface="Wingdings" pitchFamily="2" charset="2"/>
              <a:buNone/>
            </a:pPr>
            <a:r>
              <a:rPr lang="en-US" sz="2200" dirty="0" smtClean="0">
                <a:solidFill>
                  <a:srgbClr val="CCFFCC"/>
                </a:solidFill>
              </a:rPr>
              <a:t>31%</a:t>
            </a:r>
            <a:r>
              <a:rPr lang="en-US" sz="2200" dirty="0">
                <a:solidFill>
                  <a:schemeClr val="bg1"/>
                </a:solidFill>
              </a:rPr>
              <a:t>	       </a:t>
            </a:r>
            <a:r>
              <a:rPr lang="en-US" sz="2200" dirty="0" smtClean="0">
                <a:solidFill>
                  <a:srgbClr val="003300"/>
                </a:solidFill>
              </a:rPr>
              <a:t>69%</a:t>
            </a:r>
            <a:r>
              <a:rPr lang="en-US" sz="2200" dirty="0">
                <a:solidFill>
                  <a:schemeClr val="bg1"/>
                </a:solidFill>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152400" y="990600"/>
            <a:ext cx="8991600" cy="4648200"/>
          </a:xfrm>
          <a:noFill/>
        </p:spPr>
        <p:txBody>
          <a:bodyPr/>
          <a:lstStyle/>
          <a:p>
            <a:pPr eaLnBrk="1" hangingPunct="1">
              <a:lnSpc>
                <a:spcPct val="130000"/>
              </a:lnSpc>
              <a:buClr>
                <a:srgbClr val="003300"/>
              </a:buClr>
            </a:pPr>
            <a:r>
              <a:rPr lang="en-US" sz="2000" b="1" dirty="0" smtClean="0">
                <a:solidFill>
                  <a:srgbClr val="006600"/>
                </a:solidFill>
              </a:rPr>
              <a:t>An  Integrated Tax System is a software product that supports          all tax processing, enforcement  and reporting functions performed by a tax agency.</a:t>
            </a:r>
          </a:p>
          <a:p>
            <a:pPr eaLnBrk="1" hangingPunct="1">
              <a:lnSpc>
                <a:spcPct val="130000"/>
              </a:lnSpc>
              <a:buClr>
                <a:srgbClr val="003300"/>
              </a:buClr>
            </a:pPr>
            <a:r>
              <a:rPr lang="en-US" sz="2000" b="1" dirty="0" smtClean="0">
                <a:solidFill>
                  <a:srgbClr val="006600"/>
                </a:solidFill>
              </a:rPr>
              <a:t>Our Integrated Tax System will provide </a:t>
            </a:r>
            <a:r>
              <a:rPr lang="en-US" sz="2000" b="1" smtClean="0">
                <a:solidFill>
                  <a:srgbClr val="006600"/>
                </a:solidFill>
              </a:rPr>
              <a:t>the following:</a:t>
            </a:r>
            <a:endParaRPr lang="en-US" sz="2000" b="1" dirty="0" smtClean="0">
              <a:solidFill>
                <a:srgbClr val="006600"/>
              </a:solidFill>
            </a:endParaRPr>
          </a:p>
          <a:p>
            <a:pPr lvl="1" eaLnBrk="1" hangingPunct="1">
              <a:lnSpc>
                <a:spcPct val="130000"/>
              </a:lnSpc>
              <a:buClr>
                <a:srgbClr val="003300"/>
              </a:buClr>
            </a:pPr>
            <a:r>
              <a:rPr lang="en-US" sz="1600" b="1" dirty="0" smtClean="0">
                <a:solidFill>
                  <a:srgbClr val="006600"/>
                </a:solidFill>
              </a:rPr>
              <a:t>accurate, timely and complete information from a single system;</a:t>
            </a:r>
          </a:p>
          <a:p>
            <a:pPr lvl="1" eaLnBrk="1" hangingPunct="1">
              <a:lnSpc>
                <a:spcPct val="130000"/>
              </a:lnSpc>
              <a:buClr>
                <a:srgbClr val="003300"/>
              </a:buClr>
            </a:pPr>
            <a:r>
              <a:rPr lang="en-US" sz="1600" b="1" dirty="0" smtClean="0">
                <a:solidFill>
                  <a:srgbClr val="006600"/>
                </a:solidFill>
              </a:rPr>
              <a:t>provides citizens and employees with a single source of information;</a:t>
            </a:r>
          </a:p>
          <a:p>
            <a:pPr lvl="1" eaLnBrk="1" hangingPunct="1">
              <a:lnSpc>
                <a:spcPct val="130000"/>
              </a:lnSpc>
              <a:buClr>
                <a:srgbClr val="003300"/>
              </a:buClr>
            </a:pPr>
            <a:r>
              <a:rPr lang="en-US" sz="1600" b="1" dirty="0" smtClean="0">
                <a:solidFill>
                  <a:srgbClr val="006600"/>
                </a:solidFill>
              </a:rPr>
              <a:t>permits taxpayers to directly access information and the Department to greatly expand and enhance services to them;</a:t>
            </a:r>
          </a:p>
          <a:p>
            <a:pPr lvl="1" eaLnBrk="1" hangingPunct="1">
              <a:lnSpc>
                <a:spcPct val="130000"/>
              </a:lnSpc>
              <a:buClr>
                <a:srgbClr val="003300"/>
              </a:buClr>
            </a:pPr>
            <a:r>
              <a:rPr lang="en-US" sz="1600" b="1" dirty="0" smtClean="0">
                <a:solidFill>
                  <a:srgbClr val="006600"/>
                </a:solidFill>
              </a:rPr>
              <a:t>reduces costs to maintain systems; and</a:t>
            </a:r>
          </a:p>
          <a:p>
            <a:pPr lvl="1" eaLnBrk="1" hangingPunct="1">
              <a:lnSpc>
                <a:spcPct val="130000"/>
              </a:lnSpc>
              <a:buClr>
                <a:srgbClr val="003300"/>
              </a:buClr>
            </a:pPr>
            <a:r>
              <a:rPr lang="en-US" sz="1600" b="1" dirty="0" smtClean="0">
                <a:solidFill>
                  <a:srgbClr val="006600"/>
                </a:solidFill>
              </a:rPr>
              <a:t>enhances capabilities to detect non-compliance and increase tax collections without raising taxes.</a:t>
            </a:r>
          </a:p>
        </p:txBody>
      </p:sp>
      <p:sp>
        <p:nvSpPr>
          <p:cNvPr id="12292" name="Rectangle 4"/>
          <p:cNvSpPr>
            <a:spLocks noGrp="1" noChangeArrowheads="1"/>
          </p:cNvSpPr>
          <p:nvPr>
            <p:ph type="title"/>
          </p:nvPr>
        </p:nvSpPr>
        <p:spPr>
          <a:xfrm>
            <a:off x="457200" y="-76200"/>
            <a:ext cx="8229600" cy="1143000"/>
          </a:xfrm>
        </p:spPr>
        <p:txBody>
          <a:bodyPr/>
          <a:lstStyle/>
          <a:p>
            <a:pPr eaLnBrk="1" hangingPunct="1"/>
            <a:r>
              <a:rPr lang="en-US" sz="3000" b="1" dirty="0" smtClean="0">
                <a:solidFill>
                  <a:srgbClr val="003300"/>
                </a:solidFill>
              </a:rPr>
              <a:t>Integrated Tax System Project Update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715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a:spLocks noChangeArrowheads="1"/>
          </p:cNvSpPr>
          <p:nvPr/>
        </p:nvSpPr>
        <p:spPr bwMode="auto">
          <a:xfrm>
            <a:off x="304800" y="846892"/>
            <a:ext cx="7629456"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1" u="none" strike="noStrike" cap="none" normalizeH="0" baseline="0" dirty="0" smtClean="0">
                <a:ln>
                  <a:noFill/>
                </a:ln>
                <a:solidFill>
                  <a:srgbClr val="003300"/>
                </a:solidFill>
                <a:effectLst/>
                <a:latin typeface="Arial" pitchFamily="34" charset="0"/>
                <a:ea typeface="Times New Roman" pitchFamily="18" charset="0"/>
                <a:cs typeface="Arial" pitchFamily="34" charset="0"/>
              </a:rPr>
              <a:t>Before - A patchwork of applications, technologies and platforms</a:t>
            </a:r>
            <a:endParaRPr kumimoji="0" lang="en-US" sz="700" b="0" i="0" u="none" strike="noStrike" cap="none" normalizeH="0" baseline="0" dirty="0" smtClean="0">
              <a:ln>
                <a:noFill/>
              </a:ln>
              <a:solidFill>
                <a:srgbClr val="0033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ndParaRPr>
          </a:p>
        </p:txBody>
      </p:sp>
      <p:pic>
        <p:nvPicPr>
          <p:cNvPr id="4" name="Picture 1"/>
          <p:cNvPicPr>
            <a:picLocks noChangeAspect="1" noChangeArrowheads="1"/>
          </p:cNvPicPr>
          <p:nvPr/>
        </p:nvPicPr>
        <p:blipFill>
          <a:blip r:embed="rId2" cstate="print"/>
          <a:srcRect/>
          <a:stretch>
            <a:fillRect/>
          </a:stretch>
        </p:blipFill>
        <p:spPr bwMode="auto">
          <a:xfrm>
            <a:off x="381000" y="1219200"/>
            <a:ext cx="8446802" cy="4114800"/>
          </a:xfrm>
          <a:prstGeom prst="rect">
            <a:avLst/>
          </a:prstGeom>
          <a:noFill/>
          <a:ln w="38100">
            <a:miter lim="800000"/>
            <a:headEnd/>
            <a:tailEnd/>
          </a:ln>
        </p:spPr>
      </p:pic>
      <p:sp>
        <p:nvSpPr>
          <p:cNvPr id="5" name="Rectangle 3"/>
          <p:cNvSpPr>
            <a:spLocks noChangeArrowheads="1"/>
          </p:cNvSpPr>
          <p:nvPr/>
        </p:nvSpPr>
        <p:spPr bwMode="auto">
          <a:xfrm>
            <a:off x="304800" y="53340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Each color represents a unique application that, in many cases, provides similar business functionality</a:t>
            </a:r>
            <a:endParaRPr kumimoji="0" lang="en-US" sz="1800" b="0" i="0" u="none" strike="noStrike" cap="none" normalizeH="0" baseline="0" dirty="0" smtClean="0">
              <a:ln>
                <a:noFill/>
              </a:ln>
              <a:solidFill>
                <a:schemeClr val="tx1"/>
              </a:solidFill>
              <a:effectLst/>
              <a:latin typeface="Arial" pitchFamily="34" charset="0"/>
            </a:endParaRPr>
          </a:p>
        </p:txBody>
      </p:sp>
      <p:sp>
        <p:nvSpPr>
          <p:cNvPr id="6" name="Rectangle 4"/>
          <p:cNvSpPr txBox="1">
            <a:spLocks noChangeArrowheads="1"/>
          </p:cNvSpPr>
          <p:nvPr/>
        </p:nvSpPr>
        <p:spPr>
          <a:xfrm>
            <a:off x="457200" y="152400"/>
            <a:ext cx="82296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000" b="1" i="0" u="none" strike="noStrike" kern="0" cap="none" spc="0" normalizeH="0" baseline="0" noProof="0" dirty="0" smtClean="0">
                <a:ln>
                  <a:noFill/>
                </a:ln>
                <a:solidFill>
                  <a:srgbClr val="003300"/>
                </a:solidFill>
                <a:effectLst/>
                <a:uLnTx/>
                <a:uFillTx/>
                <a:latin typeface="+mj-lt"/>
                <a:ea typeface="+mj-ea"/>
                <a:cs typeface="+mj-cs"/>
              </a:rPr>
              <a:t>Integrated Tax System Project Update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a:p>
        </p:txBody>
      </p:sp>
      <p:sp>
        <p:nvSpPr>
          <p:cNvPr id="13315" name="Rectangle 3"/>
          <p:cNvSpPr>
            <a:spLocks noChangeArrowheads="1"/>
          </p:cNvSpPr>
          <p:nvPr/>
        </p:nvSpPr>
        <p:spPr bwMode="auto">
          <a:xfrm>
            <a:off x="228600" y="990600"/>
            <a:ext cx="8915400" cy="4648200"/>
          </a:xfrm>
          <a:prstGeom prst="rect">
            <a:avLst/>
          </a:prstGeom>
          <a:noFill/>
          <a:ln w="9525">
            <a:noFill/>
            <a:miter lim="800000"/>
            <a:headEnd/>
            <a:tailEnd/>
          </a:ln>
        </p:spPr>
        <p:txBody>
          <a:bodyPr/>
          <a:lstStyle/>
          <a:p>
            <a:pPr marL="177800" indent="-177800">
              <a:lnSpc>
                <a:spcPct val="50000"/>
              </a:lnSpc>
              <a:spcBef>
                <a:spcPct val="20000"/>
              </a:spcBef>
              <a:buClr>
                <a:srgbClr val="003300"/>
              </a:buClr>
            </a:pPr>
            <a:endParaRPr lang="en-US" sz="2000" b="1">
              <a:solidFill>
                <a:srgbClr val="003300"/>
              </a:solidFill>
            </a:endParaRPr>
          </a:p>
          <a:p>
            <a:pPr marL="177800" indent="-177800">
              <a:lnSpc>
                <a:spcPct val="80000"/>
              </a:lnSpc>
              <a:spcBef>
                <a:spcPct val="20000"/>
              </a:spcBef>
              <a:buClr>
                <a:srgbClr val="003300"/>
              </a:buClr>
            </a:pPr>
            <a:r>
              <a:rPr lang="en-US" sz="2000" b="1" u="sng">
                <a:solidFill>
                  <a:srgbClr val="006600"/>
                </a:solidFill>
              </a:rPr>
              <a:t>Progress:</a:t>
            </a:r>
          </a:p>
          <a:p>
            <a:pPr marL="177800" indent="-177800">
              <a:lnSpc>
                <a:spcPct val="0"/>
              </a:lnSpc>
              <a:spcBef>
                <a:spcPct val="20000"/>
              </a:spcBef>
              <a:buClr>
                <a:srgbClr val="003300"/>
              </a:buClr>
            </a:pPr>
            <a:endParaRPr lang="en-US" sz="2000" b="1" u="sng">
              <a:solidFill>
                <a:srgbClr val="006600"/>
              </a:solidFill>
            </a:endParaRPr>
          </a:p>
          <a:p>
            <a:pPr marL="635000" lvl="1" indent="-342900">
              <a:lnSpc>
                <a:spcPct val="0"/>
              </a:lnSpc>
              <a:spcBef>
                <a:spcPct val="20000"/>
              </a:spcBef>
              <a:buClr>
                <a:srgbClr val="003300"/>
              </a:buClr>
              <a:buFontTx/>
              <a:buChar char="•"/>
            </a:pPr>
            <a:endParaRPr lang="en-US">
              <a:solidFill>
                <a:srgbClr val="006600"/>
              </a:solidFill>
            </a:endParaRPr>
          </a:p>
          <a:p>
            <a:pPr marL="635000" lvl="1" indent="-342900">
              <a:lnSpc>
                <a:spcPct val="60000"/>
              </a:lnSpc>
              <a:spcBef>
                <a:spcPct val="20000"/>
              </a:spcBef>
              <a:buClr>
                <a:srgbClr val="003300"/>
              </a:buClr>
              <a:buFontTx/>
              <a:buChar char="•"/>
            </a:pPr>
            <a:r>
              <a:rPr lang="en-US">
                <a:solidFill>
                  <a:srgbClr val="006600"/>
                </a:solidFill>
              </a:rPr>
              <a:t>Request For Proposal was issued in August 2007</a:t>
            </a:r>
          </a:p>
          <a:p>
            <a:pPr marL="635000" lvl="1" indent="-342900">
              <a:lnSpc>
                <a:spcPct val="60000"/>
              </a:lnSpc>
              <a:spcBef>
                <a:spcPct val="20000"/>
              </a:spcBef>
              <a:buClr>
                <a:srgbClr val="003300"/>
              </a:buClr>
              <a:buFontTx/>
              <a:buChar char="•"/>
            </a:pPr>
            <a:endParaRPr lang="en-US">
              <a:solidFill>
                <a:srgbClr val="006600"/>
              </a:solidFill>
            </a:endParaRPr>
          </a:p>
          <a:p>
            <a:pPr marL="635000" lvl="1" indent="-342900">
              <a:lnSpc>
                <a:spcPct val="60000"/>
              </a:lnSpc>
              <a:spcBef>
                <a:spcPct val="20000"/>
              </a:spcBef>
              <a:buClr>
                <a:srgbClr val="003300"/>
              </a:buClr>
              <a:buFontTx/>
              <a:buChar char="•"/>
            </a:pPr>
            <a:r>
              <a:rPr lang="en-US">
                <a:solidFill>
                  <a:srgbClr val="006600"/>
                </a:solidFill>
              </a:rPr>
              <a:t>Contract with </a:t>
            </a:r>
            <a:r>
              <a:rPr lang="en-US" b="1" i="1" u="sng">
                <a:solidFill>
                  <a:srgbClr val="006600"/>
                </a:solidFill>
              </a:rPr>
              <a:t>Fast Enterprises</a:t>
            </a:r>
            <a:r>
              <a:rPr lang="en-US">
                <a:solidFill>
                  <a:srgbClr val="006600"/>
                </a:solidFill>
              </a:rPr>
              <a:t> was signed February 2008</a:t>
            </a:r>
          </a:p>
          <a:p>
            <a:pPr marL="177800" indent="-177800">
              <a:lnSpc>
                <a:spcPct val="60000"/>
              </a:lnSpc>
              <a:spcBef>
                <a:spcPct val="20000"/>
              </a:spcBef>
              <a:buClr>
                <a:srgbClr val="003300"/>
              </a:buClr>
              <a:buFontTx/>
              <a:buChar char="•"/>
            </a:pPr>
            <a:endParaRPr lang="en-US">
              <a:solidFill>
                <a:srgbClr val="006600"/>
              </a:solidFill>
            </a:endParaRPr>
          </a:p>
          <a:p>
            <a:pPr marL="635000" lvl="1" indent="-342900">
              <a:lnSpc>
                <a:spcPct val="60000"/>
              </a:lnSpc>
              <a:spcBef>
                <a:spcPct val="20000"/>
              </a:spcBef>
              <a:buClr>
                <a:srgbClr val="003300"/>
              </a:buClr>
              <a:buFontTx/>
              <a:buChar char="•"/>
            </a:pPr>
            <a:r>
              <a:rPr lang="en-US">
                <a:solidFill>
                  <a:srgbClr val="006600"/>
                </a:solidFill>
              </a:rPr>
              <a:t>Work began in March 2008 (20-25 contractors on-site)</a:t>
            </a:r>
          </a:p>
          <a:p>
            <a:pPr marL="635000" lvl="1" indent="-342900">
              <a:lnSpc>
                <a:spcPct val="60000"/>
              </a:lnSpc>
              <a:spcBef>
                <a:spcPct val="20000"/>
              </a:spcBef>
              <a:buClr>
                <a:srgbClr val="003300"/>
              </a:buClr>
              <a:buFontTx/>
              <a:buChar char="•"/>
            </a:pPr>
            <a:endParaRPr lang="en-US">
              <a:solidFill>
                <a:srgbClr val="006600"/>
              </a:solidFill>
            </a:endParaRPr>
          </a:p>
          <a:p>
            <a:pPr marL="177800" indent="-177800">
              <a:lnSpc>
                <a:spcPct val="60000"/>
              </a:lnSpc>
              <a:spcBef>
                <a:spcPct val="20000"/>
              </a:spcBef>
              <a:buClr>
                <a:srgbClr val="003300"/>
              </a:buClr>
            </a:pPr>
            <a:r>
              <a:rPr lang="en-US" sz="2000" b="1" u="sng">
                <a:solidFill>
                  <a:srgbClr val="006600"/>
                </a:solidFill>
              </a:rPr>
              <a:t>Rollout One:</a:t>
            </a:r>
            <a:r>
              <a:rPr lang="en-US" sz="2000" b="1">
                <a:solidFill>
                  <a:srgbClr val="006600"/>
                </a:solidFill>
              </a:rPr>
              <a:t>  Completed on December 15, 2008 </a:t>
            </a:r>
            <a:endParaRPr lang="en-US" sz="2000" b="1" u="sng">
              <a:solidFill>
                <a:srgbClr val="006600"/>
              </a:solidFill>
            </a:endParaRPr>
          </a:p>
          <a:p>
            <a:pPr marL="177800" indent="-177800">
              <a:lnSpc>
                <a:spcPct val="60000"/>
              </a:lnSpc>
              <a:spcBef>
                <a:spcPct val="20000"/>
              </a:spcBef>
              <a:buClr>
                <a:srgbClr val="003300"/>
              </a:buClr>
            </a:pPr>
            <a:endParaRPr lang="en-US" sz="2000" b="1" u="sng">
              <a:solidFill>
                <a:srgbClr val="006600"/>
              </a:solidFill>
            </a:endParaRPr>
          </a:p>
          <a:p>
            <a:pPr marL="635000" lvl="1" indent="-342900">
              <a:lnSpc>
                <a:spcPct val="60000"/>
              </a:lnSpc>
              <a:spcBef>
                <a:spcPct val="20000"/>
              </a:spcBef>
              <a:buClr>
                <a:srgbClr val="003300"/>
              </a:buClr>
              <a:buFontTx/>
              <a:buChar char="•"/>
            </a:pPr>
            <a:r>
              <a:rPr lang="en-US">
                <a:solidFill>
                  <a:srgbClr val="006600"/>
                </a:solidFill>
              </a:rPr>
              <a:t>Included the following tax types:</a:t>
            </a:r>
          </a:p>
          <a:p>
            <a:pPr marL="1320800" lvl="2" indent="-457200">
              <a:lnSpc>
                <a:spcPct val="80000"/>
              </a:lnSpc>
              <a:spcBef>
                <a:spcPct val="20000"/>
              </a:spcBef>
              <a:buClr>
                <a:srgbClr val="003300"/>
              </a:buClr>
              <a:buFontTx/>
              <a:buChar char="-"/>
            </a:pPr>
            <a:r>
              <a:rPr lang="en-US" sz="1600" b="1">
                <a:solidFill>
                  <a:srgbClr val="006600"/>
                </a:solidFill>
              </a:rPr>
              <a:t>Sales and Use Tax</a:t>
            </a:r>
          </a:p>
          <a:p>
            <a:pPr marL="1320800" lvl="2" indent="-457200">
              <a:lnSpc>
                <a:spcPct val="80000"/>
              </a:lnSpc>
              <a:spcBef>
                <a:spcPct val="20000"/>
              </a:spcBef>
              <a:buClr>
                <a:srgbClr val="003300"/>
              </a:buClr>
              <a:buFontTx/>
              <a:buChar char="-"/>
            </a:pPr>
            <a:r>
              <a:rPr lang="en-US" sz="1600" b="1">
                <a:solidFill>
                  <a:srgbClr val="006600"/>
                </a:solidFill>
              </a:rPr>
              <a:t>MinnesotaCare Tax</a:t>
            </a:r>
          </a:p>
          <a:p>
            <a:pPr marL="1320800" lvl="2" indent="-457200">
              <a:lnSpc>
                <a:spcPct val="80000"/>
              </a:lnSpc>
              <a:spcBef>
                <a:spcPct val="20000"/>
              </a:spcBef>
              <a:buClr>
                <a:srgbClr val="003300"/>
              </a:buClr>
              <a:buFontTx/>
              <a:buChar char="-"/>
            </a:pPr>
            <a:r>
              <a:rPr lang="en-US" sz="1600" b="1">
                <a:solidFill>
                  <a:srgbClr val="006600"/>
                </a:solidFill>
              </a:rPr>
              <a:t>Petroleum Taxes</a:t>
            </a:r>
          </a:p>
          <a:p>
            <a:pPr marL="1320800" lvl="2" indent="-457200">
              <a:lnSpc>
                <a:spcPct val="80000"/>
              </a:lnSpc>
              <a:spcBef>
                <a:spcPct val="20000"/>
              </a:spcBef>
              <a:buClr>
                <a:srgbClr val="003300"/>
              </a:buClr>
              <a:buFontTx/>
              <a:buChar char="-"/>
            </a:pPr>
            <a:r>
              <a:rPr lang="en-US" sz="1600" b="1">
                <a:solidFill>
                  <a:srgbClr val="006600"/>
                </a:solidFill>
              </a:rPr>
              <a:t>Insurance Taxes</a:t>
            </a:r>
          </a:p>
          <a:p>
            <a:pPr marL="1320800" lvl="2" indent="-457200">
              <a:lnSpc>
                <a:spcPct val="80000"/>
              </a:lnSpc>
              <a:spcBef>
                <a:spcPct val="20000"/>
              </a:spcBef>
              <a:buClr>
                <a:srgbClr val="003300"/>
              </a:buClr>
              <a:buFontTx/>
              <a:buChar char="-"/>
            </a:pPr>
            <a:r>
              <a:rPr lang="en-US" sz="1600" b="1">
                <a:solidFill>
                  <a:srgbClr val="006600"/>
                </a:solidFill>
              </a:rPr>
              <a:t>Mortgage Registry &amp; Deed Taxes</a:t>
            </a:r>
          </a:p>
          <a:p>
            <a:pPr marL="1320800" lvl="2" indent="-457200">
              <a:lnSpc>
                <a:spcPct val="80000"/>
              </a:lnSpc>
              <a:spcBef>
                <a:spcPct val="20000"/>
              </a:spcBef>
              <a:buClr>
                <a:srgbClr val="003300"/>
              </a:buClr>
            </a:pPr>
            <a:endParaRPr lang="en-US" sz="1600" b="1">
              <a:solidFill>
                <a:srgbClr val="006600"/>
              </a:solidFill>
            </a:endParaRPr>
          </a:p>
          <a:p>
            <a:pPr marL="1320800" lvl="2" indent="-457200">
              <a:lnSpc>
                <a:spcPct val="80000"/>
              </a:lnSpc>
              <a:spcBef>
                <a:spcPct val="20000"/>
              </a:spcBef>
              <a:buClr>
                <a:srgbClr val="003300"/>
              </a:buClr>
              <a:buFontTx/>
              <a:buChar char="-"/>
            </a:pPr>
            <a:r>
              <a:rPr lang="en-US" sz="1600" b="1">
                <a:solidFill>
                  <a:srgbClr val="006600"/>
                </a:solidFill>
              </a:rPr>
              <a:t>Converted 648,000 taxpayers (includes owners and officers) to GenTax</a:t>
            </a:r>
          </a:p>
          <a:p>
            <a:pPr marL="1320800" lvl="2" indent="-457200">
              <a:lnSpc>
                <a:spcPct val="80000"/>
              </a:lnSpc>
              <a:spcBef>
                <a:spcPct val="20000"/>
              </a:spcBef>
              <a:buClr>
                <a:srgbClr val="003300"/>
              </a:buClr>
              <a:buFontTx/>
              <a:buChar char="-"/>
            </a:pPr>
            <a:r>
              <a:rPr lang="en-US" sz="1600" b="1">
                <a:solidFill>
                  <a:srgbClr val="006600"/>
                </a:solidFill>
              </a:rPr>
              <a:t>Converted 3,355,000 prior tax returns (2004 to current) to GenTax		</a:t>
            </a:r>
          </a:p>
          <a:p>
            <a:pPr marL="635000" lvl="1" indent="-342900">
              <a:lnSpc>
                <a:spcPct val="60000"/>
              </a:lnSpc>
              <a:spcBef>
                <a:spcPct val="20000"/>
              </a:spcBef>
              <a:buClr>
                <a:srgbClr val="003300"/>
              </a:buClr>
              <a:buFontTx/>
              <a:buChar char="•"/>
            </a:pPr>
            <a:endParaRPr lang="en-US">
              <a:solidFill>
                <a:srgbClr val="006600"/>
              </a:solidFill>
            </a:endParaRPr>
          </a:p>
          <a:p>
            <a:pPr marL="635000" lvl="1" indent="-342900">
              <a:lnSpc>
                <a:spcPct val="60000"/>
              </a:lnSpc>
              <a:spcBef>
                <a:spcPct val="20000"/>
              </a:spcBef>
              <a:buClr>
                <a:srgbClr val="003300"/>
              </a:buClr>
              <a:buFontTx/>
              <a:buChar char="•"/>
            </a:pPr>
            <a:endParaRPr lang="en-US">
              <a:solidFill>
                <a:srgbClr val="006600"/>
              </a:solidFill>
            </a:endParaRPr>
          </a:p>
          <a:p>
            <a:pPr marL="177800" indent="-177800">
              <a:lnSpc>
                <a:spcPct val="20000"/>
              </a:lnSpc>
              <a:spcBef>
                <a:spcPct val="20000"/>
              </a:spcBef>
              <a:buClr>
                <a:srgbClr val="003300"/>
              </a:buClr>
            </a:pPr>
            <a:endParaRPr lang="en-US" sz="2000">
              <a:solidFill>
                <a:srgbClr val="006600"/>
              </a:solidFill>
            </a:endParaRPr>
          </a:p>
        </p:txBody>
      </p:sp>
      <p:sp>
        <p:nvSpPr>
          <p:cNvPr id="13316" name="Rectangle 4"/>
          <p:cNvSpPr>
            <a:spLocks noGrp="1" noChangeArrowheads="1"/>
          </p:cNvSpPr>
          <p:nvPr>
            <p:ph type="title"/>
          </p:nvPr>
        </p:nvSpPr>
        <p:spPr>
          <a:xfrm>
            <a:off x="457200" y="0"/>
            <a:ext cx="8229600" cy="1143000"/>
          </a:xfrm>
          <a:noFill/>
        </p:spPr>
        <p:txBody>
          <a:bodyPr/>
          <a:lstStyle/>
          <a:p>
            <a:pPr eaLnBrk="1" hangingPunct="1"/>
            <a:r>
              <a:rPr lang="en-US" sz="3200" b="1" smtClean="0">
                <a:solidFill>
                  <a:srgbClr val="003300"/>
                </a:solidFill>
              </a:rPr>
              <a:t>Integrated Tax System Progress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aster1">
  <a:themeElements>
    <a:clrScheme name="master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ster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aster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aster2">
  <a:themeElements>
    <a:clrScheme name="master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ster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aster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7877</TotalTime>
  <Words>632</Words>
  <Application>Microsoft Office PowerPoint</Application>
  <PresentationFormat>On-screen Show (4:3)</PresentationFormat>
  <Paragraphs>188</Paragraphs>
  <Slides>18</Slides>
  <Notes>0</Notes>
  <HiddenSlides>0</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18</vt:i4>
      </vt:variant>
    </vt:vector>
  </HeadingPairs>
  <TitlesOfParts>
    <vt:vector size="22" baseType="lpstr">
      <vt:lpstr>master1</vt:lpstr>
      <vt:lpstr>master2</vt:lpstr>
      <vt:lpstr>Microsoft Office Excel 97-2003 Worksheet</vt:lpstr>
      <vt:lpstr>Worksheet</vt:lpstr>
      <vt:lpstr>Slide 1</vt:lpstr>
      <vt:lpstr>Slide 2</vt:lpstr>
      <vt:lpstr>Slide 3</vt:lpstr>
      <vt:lpstr>FY2012-2013 Base Budget* </vt:lpstr>
      <vt:lpstr>Governor’s Recommendation – Change Items: FY2012 - 2013</vt:lpstr>
      <vt:lpstr>Direct Compliance vs. Compliance Support Budget</vt:lpstr>
      <vt:lpstr>Integrated Tax System Project Update</vt:lpstr>
      <vt:lpstr>Slide 8</vt:lpstr>
      <vt:lpstr>Integrated Tax System Progress</vt:lpstr>
      <vt:lpstr>Integrated Tax System Progress (cont’d)</vt:lpstr>
      <vt:lpstr>Integrated Tax System Project Summary</vt:lpstr>
      <vt:lpstr>Slide 12</vt:lpstr>
      <vt:lpstr>Department Successes</vt:lpstr>
      <vt:lpstr>Department Successes</vt:lpstr>
      <vt:lpstr>Department Future Enhancements</vt:lpstr>
      <vt:lpstr>Department Future Enhancements</vt:lpstr>
      <vt:lpstr>Department Challenges:</vt:lpstr>
      <vt:lpstr>                    Questions?</vt:lpstr>
    </vt:vector>
  </TitlesOfParts>
  <Company>Minnesota Revenue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atobiaso</dc:creator>
  <cp:lastModifiedBy>Software Administration</cp:lastModifiedBy>
  <cp:revision>228</cp:revision>
  <dcterms:created xsi:type="dcterms:W3CDTF">2008-01-29T14:46:05Z</dcterms:created>
  <dcterms:modified xsi:type="dcterms:W3CDTF">2011-03-30T20:10:41Z</dcterms:modified>
</cp:coreProperties>
</file>