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20"/>
  </p:notesMasterIdLst>
  <p:handoutMasterIdLst>
    <p:handoutMasterId r:id="rId21"/>
  </p:handoutMasterIdLst>
  <p:sldIdLst>
    <p:sldId id="256" r:id="rId3"/>
    <p:sldId id="259" r:id="rId4"/>
    <p:sldId id="304" r:id="rId5"/>
    <p:sldId id="292" r:id="rId6"/>
    <p:sldId id="261" r:id="rId7"/>
    <p:sldId id="262" r:id="rId8"/>
    <p:sldId id="263" r:id="rId9"/>
    <p:sldId id="281" r:id="rId10"/>
    <p:sldId id="300" r:id="rId11"/>
    <p:sldId id="267" r:id="rId12"/>
    <p:sldId id="299" r:id="rId13"/>
    <p:sldId id="302" r:id="rId14"/>
    <p:sldId id="297" r:id="rId15"/>
    <p:sldId id="298" r:id="rId16"/>
    <p:sldId id="296" r:id="rId17"/>
    <p:sldId id="305" r:id="rId18"/>
    <p:sldId id="301" r:id="rId1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00"/>
    <a:srgbClr val="3366FF"/>
    <a:srgbClr val="3399FF"/>
    <a:srgbClr val="CCFFCC"/>
    <a:srgbClr val="FF0000"/>
    <a:srgbClr val="A50021"/>
    <a:srgbClr val="0033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2" autoAdjust="0"/>
    <p:restoredTop sz="94689" autoAdjust="0"/>
  </p:normalViewPr>
  <p:slideViewPr>
    <p:cSldViewPr>
      <p:cViewPr varScale="1">
        <p:scale>
          <a:sx n="79" d="100"/>
          <a:sy n="79" d="100"/>
        </p:scale>
        <p:origin x="-25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F90E344-9F2D-41C8-AD3B-2349FD06D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08DA06E-1F4A-4D54-BBD7-AE157AFF5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71D777-549A-4635-9AD6-AA03D42B3992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2E5B6-AACA-46A8-8AA2-5EC5B12789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2676C-723E-466B-86F3-D41449BA6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AD452-6F22-4DC5-9D09-C203CA6093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D5112-3D31-4497-B3E3-575DCD9A7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9B960-1C53-4417-8CC2-37731117C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EC14D-22CB-4CAB-99AE-9B91B6F34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F0A15-AD65-4BFD-9E43-1677A168D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2F12A-6BB9-423B-954C-801CCAD10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698A2-671E-4DD5-9A16-43FEB6C68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51D5F-1949-44F3-9488-01BE06FC56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FF01A-9393-4CF6-832C-25AB908486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36835-5E90-4D50-92F0-7576FD07C1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CB99C-3A4F-42A8-A963-4005BB31E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D6459-7E5A-4608-878D-A1B652B2D3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E162E-48DC-4782-BB9C-2FD2BCB56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A8234-7EB6-4F15-A488-F8501A7FB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9D0E7-7165-47F3-8426-0C4294D438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3147F-8526-481B-9358-8589F63E8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E7CD8-3401-485E-BDD6-FB00B36373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5BCAA-D682-4C41-9BEA-6A415DCCA4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FF811-7B64-4F29-9BB3-142E2CDA5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E66D6-D317-4EA2-99CE-58D385F5D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EF72D-3EFB-4D74-BFAD-F15D20DEE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BE2C2-50A6-4783-91EB-5C61C4526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A7DE9EE-8A71-4E94-AE74-52BDF99B2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9" name="Picture 17" descr="Slide1 copy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D9BE4E4-DEFB-4A40-B7B5-026AC04E8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103" name="Picture 9" descr="Slide2banner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6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4105" name="Picture 7" descr="Slide1"/>
          <p:cNvPicPr>
            <a:picLocks noChangeAspect="1" noChangeArrowheads="1"/>
          </p:cNvPicPr>
          <p:nvPr userDrawn="1"/>
        </p:nvPicPr>
        <p:blipFill>
          <a:blip r:embed="rId16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7" name="Rectangle 11"/>
          <p:cNvSpPr>
            <a:spLocks noChangeArrowheads="1"/>
          </p:cNvSpPr>
          <p:nvPr userDrawn="1"/>
        </p:nvSpPr>
        <p:spPr bwMode="auto">
          <a:xfrm>
            <a:off x="457200" y="1600200"/>
            <a:ext cx="8229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3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2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1676400" y="4343400"/>
            <a:ext cx="59829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Budget Presentation – Legislative Session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>
                <a:solidFill>
                  <a:srgbClr val="003300"/>
                </a:solidFill>
              </a:rPr>
              <a:t>FY2012-2013 Base Budget*</a:t>
            </a:r>
            <a:br>
              <a:rPr lang="en-US" sz="3600" b="1" smtClean="0">
                <a:solidFill>
                  <a:srgbClr val="003300"/>
                </a:solidFill>
              </a:rPr>
            </a:br>
            <a:endParaRPr lang="en-US" sz="3600" b="1" smtClean="0">
              <a:solidFill>
                <a:srgbClr val="003300"/>
              </a:solidFill>
            </a:endParaRPr>
          </a:p>
        </p:txBody>
      </p:sp>
      <p:graphicFrame>
        <p:nvGraphicFramePr>
          <p:cNvPr id="84115" name="Group 147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3738564"/>
        </p:xfrm>
        <a:graphic>
          <a:graphicData uri="http://schemas.openxmlformats.org/drawingml/2006/table">
            <a:tbl>
              <a:tblPr/>
              <a:tblGrid>
                <a:gridCol w="1741488"/>
                <a:gridCol w="1763712"/>
                <a:gridCol w="1752600"/>
                <a:gridCol w="1676400"/>
                <a:gridCol w="1295400"/>
              </a:tblGrid>
              <a:tr h="881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</a:rPr>
                        <a:t>Fund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</a:rPr>
                        <a:t>FY2012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</a:rPr>
                        <a:t>FY2013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</a:rPr>
                        <a:t>Total</a:t>
                      </a: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</a:rPr>
                        <a:t>2012/13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</a:rPr>
                        <a:t>Percent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General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$132,373,000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$132,423,000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$264,796,000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96.9%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Health Care Access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    1,749,000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    1,749,000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    3,498,000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  1.3%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Hwy Users Tax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    2,183,000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    2,183,000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    4,366,000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  1.6%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Environmental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       303,000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       303,000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       606,000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  0.2%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Totals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$136,608,000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$136,658,000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$273,266,000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00" name="Text Box 144"/>
          <p:cNvSpPr txBox="1">
            <a:spLocks noChangeArrowheads="1"/>
          </p:cNvSpPr>
          <p:nvPr/>
        </p:nvSpPr>
        <p:spPr bwMode="auto">
          <a:xfrm>
            <a:off x="533400" y="5029200"/>
            <a:ext cx="52196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/>
              <a:t>* Does not include open </a:t>
            </a:r>
            <a:r>
              <a:rPr lang="en-US" sz="1200" dirty="0" smtClean="0"/>
              <a:t>collection appropriations </a:t>
            </a:r>
            <a:r>
              <a:rPr lang="en-US" sz="1200" dirty="0"/>
              <a:t>or special revenue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686800" cy="4648200"/>
          </a:xfrm>
          <a:noFill/>
        </p:spPr>
        <p:txBody>
          <a:bodyPr/>
          <a:lstStyle/>
          <a:p>
            <a:pPr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2000" b="1" dirty="0" smtClean="0">
                <a:solidFill>
                  <a:srgbClr val="006600"/>
                </a:solidFill>
              </a:rPr>
              <a:t>Complete the integrated tax system while running old systems</a:t>
            </a:r>
          </a:p>
          <a:p>
            <a:pPr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2000" b="1" dirty="0" smtClean="0">
                <a:solidFill>
                  <a:srgbClr val="006600"/>
                </a:solidFill>
              </a:rPr>
              <a:t>Loss of institutional knowledge </a:t>
            </a:r>
          </a:p>
          <a:p>
            <a:pPr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2000" b="1" dirty="0" smtClean="0">
                <a:solidFill>
                  <a:srgbClr val="006600"/>
                </a:solidFill>
              </a:rPr>
              <a:t>Growing stress on “compliance support” relative to “direct compliance” activity</a:t>
            </a:r>
          </a:p>
          <a:p>
            <a:pPr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2000" b="1" dirty="0" smtClean="0">
                <a:solidFill>
                  <a:srgbClr val="006600"/>
                </a:solidFill>
              </a:rPr>
              <a:t>More diverse population of employees and taxpayers</a:t>
            </a:r>
          </a:p>
          <a:p>
            <a:pPr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2000" b="1" dirty="0" smtClean="0">
                <a:solidFill>
                  <a:srgbClr val="006600"/>
                </a:solidFill>
              </a:rPr>
              <a:t>Training 1,173 employees in financial code of conduct</a:t>
            </a:r>
          </a:p>
          <a:p>
            <a:pPr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2000" b="1" dirty="0" smtClean="0">
                <a:solidFill>
                  <a:srgbClr val="006600"/>
                </a:solidFill>
              </a:rPr>
              <a:t>Training and housing growing numbers of auditors and collectors</a:t>
            </a:r>
          </a:p>
          <a:p>
            <a:pPr eaLnBrk="1" hangingPunct="1">
              <a:lnSpc>
                <a:spcPct val="130000"/>
              </a:lnSpc>
              <a:buClr>
                <a:srgbClr val="003300"/>
              </a:buClr>
              <a:buNone/>
            </a:pPr>
            <a:endParaRPr lang="en-US" sz="2000" b="1" dirty="0" smtClean="0">
              <a:solidFill>
                <a:srgbClr val="006600"/>
              </a:solidFill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000" b="1" dirty="0" smtClean="0">
                <a:solidFill>
                  <a:srgbClr val="003300"/>
                </a:solidFill>
              </a:rPr>
              <a:t>Department Challenges: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05800" cy="4114800"/>
          </a:xfrm>
          <a:noFill/>
        </p:spPr>
        <p:txBody>
          <a:bodyPr/>
          <a:lstStyle/>
          <a:p>
            <a:pPr marL="342900" lvl="1" indent="-342900" eaLnBrk="1" hangingPunct="1">
              <a:lnSpc>
                <a:spcPct val="130000"/>
              </a:lnSpc>
              <a:buClr>
                <a:srgbClr val="003300"/>
              </a:buClr>
              <a:buFontTx/>
              <a:buChar char="•"/>
            </a:pPr>
            <a:r>
              <a:rPr lang="en-US" sz="1800" b="1" dirty="0" smtClean="0">
                <a:solidFill>
                  <a:srgbClr val="006600"/>
                </a:solidFill>
              </a:rPr>
              <a:t>DOR has completed seven distinct and successful compliance initiatives since 2002 but there is a down side to compliance initiatives:</a:t>
            </a:r>
          </a:p>
          <a:p>
            <a:pPr lvl="1"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1600" b="1" dirty="0" smtClean="0">
                <a:solidFill>
                  <a:srgbClr val="006600"/>
                </a:solidFill>
              </a:rPr>
              <a:t>More aggressive compliance actions pit revenue goals against customer service and taxpayer fairness (i.e., training, educating and informing).</a:t>
            </a:r>
          </a:p>
          <a:p>
            <a:pPr lvl="1" eaLnBrk="1" hangingPunct="1">
              <a:lnSpc>
                <a:spcPct val="130000"/>
              </a:lnSpc>
              <a:buClr>
                <a:srgbClr val="003300"/>
              </a:buClr>
            </a:pPr>
            <a:endParaRPr lang="en-US" sz="700" b="1" dirty="0" smtClean="0">
              <a:solidFill>
                <a:srgbClr val="006600"/>
              </a:solidFill>
            </a:endParaRPr>
          </a:p>
          <a:p>
            <a:pPr lvl="1"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1600" b="1" dirty="0" smtClean="0">
                <a:solidFill>
                  <a:srgbClr val="006600"/>
                </a:solidFill>
              </a:rPr>
              <a:t>The stress of meeting ambitious revenue goals is changing the culture of the agency - e.g. competition, instead of cooperation, among auditors and collectors.</a:t>
            </a:r>
          </a:p>
          <a:p>
            <a:pPr lvl="1" eaLnBrk="1" hangingPunct="1">
              <a:lnSpc>
                <a:spcPct val="130000"/>
              </a:lnSpc>
              <a:buClr>
                <a:srgbClr val="003300"/>
              </a:buClr>
            </a:pPr>
            <a:endParaRPr lang="en-US" sz="700" b="1" dirty="0" smtClean="0">
              <a:solidFill>
                <a:srgbClr val="006600"/>
              </a:solidFill>
            </a:endParaRPr>
          </a:p>
          <a:p>
            <a:pPr lvl="1"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1600" b="1" dirty="0" smtClean="0">
                <a:solidFill>
                  <a:srgbClr val="006600"/>
                </a:solidFill>
              </a:rPr>
              <a:t>Initiatives can be addictive – an easy way to avoid difficult budget or political problems.</a:t>
            </a:r>
          </a:p>
          <a:p>
            <a:pPr lvl="1" eaLnBrk="1" hangingPunct="1">
              <a:lnSpc>
                <a:spcPct val="130000"/>
              </a:lnSpc>
              <a:buClr>
                <a:srgbClr val="003300"/>
              </a:buClr>
            </a:pPr>
            <a:endParaRPr lang="en-US" sz="700" b="1" dirty="0" smtClean="0">
              <a:solidFill>
                <a:srgbClr val="006600"/>
              </a:solidFill>
            </a:endParaRPr>
          </a:p>
          <a:p>
            <a:pPr lvl="1"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1600" b="1" dirty="0" smtClean="0">
                <a:solidFill>
                  <a:srgbClr val="006600"/>
                </a:solidFill>
              </a:rPr>
              <a:t>Taxpayers have complained about increased frequency of audits and more aggressive stance of auditors and collectors.</a:t>
            </a:r>
          </a:p>
          <a:p>
            <a:pPr eaLnBrk="1" hangingPunct="1">
              <a:lnSpc>
                <a:spcPct val="130000"/>
              </a:lnSpc>
              <a:buClr>
                <a:srgbClr val="003300"/>
              </a:buClr>
              <a:buFontTx/>
              <a:buNone/>
            </a:pPr>
            <a:endParaRPr lang="en-US" sz="2000" b="1" dirty="0" smtClean="0">
              <a:solidFill>
                <a:srgbClr val="006600"/>
              </a:solidFill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000" b="1" dirty="0" smtClean="0">
                <a:solidFill>
                  <a:srgbClr val="003300"/>
                </a:solidFill>
              </a:rPr>
              <a:t>Department Challenges (Cont’d)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28600" y="990600"/>
            <a:ext cx="8915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7800" indent="-177800">
              <a:lnSpc>
                <a:spcPct val="50000"/>
              </a:lnSpc>
              <a:spcBef>
                <a:spcPct val="20000"/>
              </a:spcBef>
              <a:buClr>
                <a:srgbClr val="003300"/>
              </a:buClr>
            </a:pPr>
            <a:endParaRPr lang="en-US" sz="2000" b="1">
              <a:solidFill>
                <a:srgbClr val="003300"/>
              </a:solidFill>
            </a:endParaRPr>
          </a:p>
          <a:p>
            <a:pPr marL="177800" indent="-177800">
              <a:lnSpc>
                <a:spcPct val="80000"/>
              </a:lnSpc>
              <a:spcBef>
                <a:spcPct val="20000"/>
              </a:spcBef>
              <a:buClr>
                <a:srgbClr val="003300"/>
              </a:buClr>
            </a:pPr>
            <a:r>
              <a:rPr lang="en-US" sz="2000" b="1" u="sng">
                <a:solidFill>
                  <a:srgbClr val="006600"/>
                </a:solidFill>
              </a:rPr>
              <a:t>Progress:</a:t>
            </a:r>
          </a:p>
          <a:p>
            <a:pPr marL="177800" indent="-177800">
              <a:lnSpc>
                <a:spcPct val="0"/>
              </a:lnSpc>
              <a:spcBef>
                <a:spcPct val="20000"/>
              </a:spcBef>
              <a:buClr>
                <a:srgbClr val="003300"/>
              </a:buClr>
            </a:pPr>
            <a:endParaRPr lang="en-US" sz="2000" b="1" u="sng">
              <a:solidFill>
                <a:srgbClr val="006600"/>
              </a:solidFill>
            </a:endParaRPr>
          </a:p>
          <a:p>
            <a:pPr marL="635000" lvl="1" indent="-342900">
              <a:lnSpc>
                <a:spcPct val="0"/>
              </a:lnSpc>
              <a:spcBef>
                <a:spcPct val="20000"/>
              </a:spcBef>
              <a:buClr>
                <a:srgbClr val="003300"/>
              </a:buClr>
              <a:buFontTx/>
              <a:buChar char="•"/>
            </a:pPr>
            <a:endParaRPr lang="en-US">
              <a:solidFill>
                <a:srgbClr val="006600"/>
              </a:solidFill>
            </a:endParaRPr>
          </a:p>
          <a:p>
            <a:pPr marL="635000" lvl="1" indent="-3429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•"/>
            </a:pPr>
            <a:r>
              <a:rPr lang="en-US">
                <a:solidFill>
                  <a:srgbClr val="006600"/>
                </a:solidFill>
              </a:rPr>
              <a:t>Request For Proposal was issued in August 2007</a:t>
            </a:r>
          </a:p>
          <a:p>
            <a:pPr marL="635000" lvl="1" indent="-3429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•"/>
            </a:pPr>
            <a:endParaRPr lang="en-US">
              <a:solidFill>
                <a:srgbClr val="006600"/>
              </a:solidFill>
            </a:endParaRPr>
          </a:p>
          <a:p>
            <a:pPr marL="635000" lvl="1" indent="-3429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•"/>
            </a:pPr>
            <a:r>
              <a:rPr lang="en-US">
                <a:solidFill>
                  <a:srgbClr val="006600"/>
                </a:solidFill>
              </a:rPr>
              <a:t>Contract with </a:t>
            </a:r>
            <a:r>
              <a:rPr lang="en-US" b="1" i="1" u="sng">
                <a:solidFill>
                  <a:srgbClr val="006600"/>
                </a:solidFill>
              </a:rPr>
              <a:t>Fast Enterprises</a:t>
            </a:r>
            <a:r>
              <a:rPr lang="en-US">
                <a:solidFill>
                  <a:srgbClr val="006600"/>
                </a:solidFill>
              </a:rPr>
              <a:t> was signed February 2008</a:t>
            </a:r>
          </a:p>
          <a:p>
            <a:pPr marL="177800" indent="-1778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•"/>
            </a:pPr>
            <a:endParaRPr lang="en-US">
              <a:solidFill>
                <a:srgbClr val="006600"/>
              </a:solidFill>
            </a:endParaRPr>
          </a:p>
          <a:p>
            <a:pPr marL="635000" lvl="1" indent="-3429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•"/>
            </a:pPr>
            <a:r>
              <a:rPr lang="en-US">
                <a:solidFill>
                  <a:srgbClr val="006600"/>
                </a:solidFill>
              </a:rPr>
              <a:t>Work began in March 2008 (20-25 contractors on-site)</a:t>
            </a:r>
          </a:p>
          <a:p>
            <a:pPr marL="635000" lvl="1" indent="-3429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•"/>
            </a:pPr>
            <a:endParaRPr lang="en-US">
              <a:solidFill>
                <a:srgbClr val="006600"/>
              </a:solidFill>
            </a:endParaRPr>
          </a:p>
          <a:p>
            <a:pPr marL="177800" indent="-1778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</a:pPr>
            <a:r>
              <a:rPr lang="en-US" sz="2000" b="1" u="sng">
                <a:solidFill>
                  <a:srgbClr val="006600"/>
                </a:solidFill>
              </a:rPr>
              <a:t>Rollout One:</a:t>
            </a:r>
            <a:r>
              <a:rPr lang="en-US" sz="2000" b="1">
                <a:solidFill>
                  <a:srgbClr val="006600"/>
                </a:solidFill>
              </a:rPr>
              <a:t>  Completed on December 15, 2008 </a:t>
            </a:r>
            <a:endParaRPr lang="en-US" sz="2000" b="1" u="sng">
              <a:solidFill>
                <a:srgbClr val="006600"/>
              </a:solidFill>
            </a:endParaRPr>
          </a:p>
          <a:p>
            <a:pPr marL="177800" indent="-1778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</a:pPr>
            <a:endParaRPr lang="en-US" sz="2000" b="1" u="sng">
              <a:solidFill>
                <a:srgbClr val="006600"/>
              </a:solidFill>
            </a:endParaRPr>
          </a:p>
          <a:p>
            <a:pPr marL="635000" lvl="1" indent="-3429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•"/>
            </a:pPr>
            <a:r>
              <a:rPr lang="en-US">
                <a:solidFill>
                  <a:srgbClr val="006600"/>
                </a:solidFill>
              </a:rPr>
              <a:t>Included the following tax types:</a:t>
            </a:r>
          </a:p>
          <a:p>
            <a:pPr marL="1320800" lvl="2" indent="-457200">
              <a:lnSpc>
                <a:spcPct val="8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>
                <a:solidFill>
                  <a:srgbClr val="006600"/>
                </a:solidFill>
              </a:rPr>
              <a:t>Sales and Use Tax</a:t>
            </a:r>
          </a:p>
          <a:p>
            <a:pPr marL="1320800" lvl="2" indent="-457200">
              <a:lnSpc>
                <a:spcPct val="8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>
                <a:solidFill>
                  <a:srgbClr val="006600"/>
                </a:solidFill>
              </a:rPr>
              <a:t>MinnesotaCare Tax</a:t>
            </a:r>
          </a:p>
          <a:p>
            <a:pPr marL="1320800" lvl="2" indent="-457200">
              <a:lnSpc>
                <a:spcPct val="8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>
                <a:solidFill>
                  <a:srgbClr val="006600"/>
                </a:solidFill>
              </a:rPr>
              <a:t>Petroleum Taxes</a:t>
            </a:r>
          </a:p>
          <a:p>
            <a:pPr marL="1320800" lvl="2" indent="-457200">
              <a:lnSpc>
                <a:spcPct val="8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>
                <a:solidFill>
                  <a:srgbClr val="006600"/>
                </a:solidFill>
              </a:rPr>
              <a:t>Insurance Taxes</a:t>
            </a:r>
          </a:p>
          <a:p>
            <a:pPr marL="1320800" lvl="2" indent="-457200">
              <a:lnSpc>
                <a:spcPct val="8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>
                <a:solidFill>
                  <a:srgbClr val="006600"/>
                </a:solidFill>
              </a:rPr>
              <a:t>Mortgage Registry &amp; Deed Taxes</a:t>
            </a:r>
          </a:p>
          <a:p>
            <a:pPr marL="1320800" lvl="2" indent="-457200">
              <a:lnSpc>
                <a:spcPct val="80000"/>
              </a:lnSpc>
              <a:spcBef>
                <a:spcPct val="20000"/>
              </a:spcBef>
              <a:buClr>
                <a:srgbClr val="003300"/>
              </a:buClr>
            </a:pPr>
            <a:endParaRPr lang="en-US" sz="1600" b="1">
              <a:solidFill>
                <a:srgbClr val="006600"/>
              </a:solidFill>
            </a:endParaRPr>
          </a:p>
          <a:p>
            <a:pPr marL="1320800" lvl="2" indent="-457200">
              <a:lnSpc>
                <a:spcPct val="8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>
                <a:solidFill>
                  <a:srgbClr val="006600"/>
                </a:solidFill>
              </a:rPr>
              <a:t>Converted 648,000 taxpayers (includes owners and officers) to GenTax</a:t>
            </a:r>
          </a:p>
          <a:p>
            <a:pPr marL="1320800" lvl="2" indent="-457200">
              <a:lnSpc>
                <a:spcPct val="8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>
                <a:solidFill>
                  <a:srgbClr val="006600"/>
                </a:solidFill>
              </a:rPr>
              <a:t>Converted 3,355,000 prior tax returns (2004 to current) to GenTax		</a:t>
            </a:r>
          </a:p>
          <a:p>
            <a:pPr marL="635000" lvl="1" indent="-3429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•"/>
            </a:pPr>
            <a:endParaRPr lang="en-US">
              <a:solidFill>
                <a:srgbClr val="006600"/>
              </a:solidFill>
            </a:endParaRPr>
          </a:p>
          <a:p>
            <a:pPr marL="635000" lvl="1" indent="-3429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•"/>
            </a:pPr>
            <a:endParaRPr lang="en-US">
              <a:solidFill>
                <a:srgbClr val="006600"/>
              </a:solidFill>
            </a:endParaRPr>
          </a:p>
          <a:p>
            <a:pPr marL="177800" indent="-177800">
              <a:lnSpc>
                <a:spcPct val="20000"/>
              </a:lnSpc>
              <a:spcBef>
                <a:spcPct val="20000"/>
              </a:spcBef>
              <a:buClr>
                <a:srgbClr val="003300"/>
              </a:buClr>
            </a:pPr>
            <a:endParaRPr lang="en-US" sz="2000">
              <a:solidFill>
                <a:srgbClr val="006600"/>
              </a:solidFill>
            </a:endParaRP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3300"/>
                </a:solidFill>
              </a:rPr>
              <a:t>Integrated Tax System Progress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28600" y="914400"/>
            <a:ext cx="8915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7800" indent="-177800">
              <a:lnSpc>
                <a:spcPct val="85000"/>
              </a:lnSpc>
              <a:spcBef>
                <a:spcPct val="20000"/>
              </a:spcBef>
              <a:buClr>
                <a:srgbClr val="003300"/>
              </a:buClr>
            </a:pPr>
            <a:r>
              <a:rPr lang="en-US" sz="2000" b="1" u="sng" dirty="0">
                <a:solidFill>
                  <a:srgbClr val="006600"/>
                </a:solidFill>
              </a:rPr>
              <a:t>Rollout Two:</a:t>
            </a:r>
          </a:p>
          <a:p>
            <a:pPr marL="635000" lvl="1" indent="-342900">
              <a:lnSpc>
                <a:spcPct val="85000"/>
              </a:lnSpc>
              <a:spcBef>
                <a:spcPct val="20000"/>
              </a:spcBef>
              <a:buClr>
                <a:srgbClr val="003300"/>
              </a:buClr>
            </a:pPr>
            <a:r>
              <a:rPr lang="en-US" dirty="0">
                <a:solidFill>
                  <a:srgbClr val="006600"/>
                </a:solidFill>
              </a:rPr>
              <a:t>Completed December 2009 and included the following tax types: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 dirty="0">
                <a:solidFill>
                  <a:srgbClr val="006600"/>
                </a:solidFill>
              </a:rPr>
              <a:t>Withholding Tax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 dirty="0">
                <a:solidFill>
                  <a:srgbClr val="006600"/>
                </a:solidFill>
              </a:rPr>
              <a:t>Corporate Franchise Tax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 dirty="0">
                <a:solidFill>
                  <a:srgbClr val="006600"/>
                </a:solidFill>
              </a:rPr>
              <a:t>S-Corporation Tax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 dirty="0">
                <a:solidFill>
                  <a:srgbClr val="006600"/>
                </a:solidFill>
              </a:rPr>
              <a:t>Fiduciary Tax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 dirty="0">
                <a:solidFill>
                  <a:srgbClr val="006600"/>
                </a:solidFill>
              </a:rPr>
              <a:t>Partnership Tax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 dirty="0">
                <a:solidFill>
                  <a:srgbClr val="006600"/>
                </a:solidFill>
              </a:rPr>
              <a:t>Other Business Income Tax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 dirty="0">
                <a:solidFill>
                  <a:srgbClr val="006600"/>
                </a:solidFill>
              </a:rPr>
              <a:t>Rural Electric Co-ops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 dirty="0">
                <a:solidFill>
                  <a:srgbClr val="006600"/>
                </a:solidFill>
              </a:rPr>
              <a:t>Drycleaner Tax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</a:pPr>
            <a:endParaRPr lang="en-US" sz="1600" b="1" dirty="0">
              <a:solidFill>
                <a:srgbClr val="006600"/>
              </a:solidFill>
            </a:endParaRPr>
          </a:p>
          <a:p>
            <a:pPr marL="177800" indent="-177800">
              <a:lnSpc>
                <a:spcPct val="85000"/>
              </a:lnSpc>
              <a:spcBef>
                <a:spcPct val="20000"/>
              </a:spcBef>
              <a:buClr>
                <a:srgbClr val="003300"/>
              </a:buClr>
            </a:pPr>
            <a:r>
              <a:rPr lang="en-US" sz="2000" b="1" u="sng" dirty="0">
                <a:solidFill>
                  <a:srgbClr val="006600"/>
                </a:solidFill>
              </a:rPr>
              <a:t>Rollout Three:</a:t>
            </a:r>
          </a:p>
          <a:p>
            <a:pPr marL="635000" lvl="1" indent="-342900">
              <a:lnSpc>
                <a:spcPct val="85000"/>
              </a:lnSpc>
              <a:spcBef>
                <a:spcPct val="20000"/>
              </a:spcBef>
              <a:buClr>
                <a:srgbClr val="003300"/>
              </a:buClr>
            </a:pPr>
            <a:r>
              <a:rPr lang="en-US" dirty="0">
                <a:solidFill>
                  <a:srgbClr val="006600"/>
                </a:solidFill>
              </a:rPr>
              <a:t>Completed December 2010 and included the following tax type: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 dirty="0">
                <a:solidFill>
                  <a:srgbClr val="006600"/>
                </a:solidFill>
              </a:rPr>
              <a:t>Individual Income Tax	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</a:pPr>
            <a:r>
              <a:rPr lang="en-US" sz="1600" b="1" dirty="0">
                <a:solidFill>
                  <a:srgbClr val="006600"/>
                </a:solidFill>
              </a:rPr>
              <a:t>	</a:t>
            </a:r>
          </a:p>
          <a:p>
            <a:pPr marL="177800" indent="-177800">
              <a:lnSpc>
                <a:spcPct val="85000"/>
              </a:lnSpc>
              <a:spcBef>
                <a:spcPct val="20000"/>
              </a:spcBef>
              <a:buClr>
                <a:srgbClr val="003300"/>
              </a:buClr>
            </a:pPr>
            <a:r>
              <a:rPr lang="en-US" sz="2000" b="1" u="sng" dirty="0">
                <a:solidFill>
                  <a:srgbClr val="006600"/>
                </a:solidFill>
              </a:rPr>
              <a:t>Rollout Four:</a:t>
            </a:r>
          </a:p>
          <a:p>
            <a:pPr marL="635000" lvl="1" indent="-342900">
              <a:lnSpc>
                <a:spcPct val="85000"/>
              </a:lnSpc>
              <a:spcBef>
                <a:spcPct val="20000"/>
              </a:spcBef>
              <a:buClr>
                <a:srgbClr val="003300"/>
              </a:buClr>
            </a:pPr>
            <a:r>
              <a:rPr lang="en-US" dirty="0">
                <a:solidFill>
                  <a:srgbClr val="006600"/>
                </a:solidFill>
              </a:rPr>
              <a:t>To be completed </a:t>
            </a:r>
            <a:r>
              <a:rPr lang="en-US" dirty="0" smtClean="0">
                <a:solidFill>
                  <a:srgbClr val="006600"/>
                </a:solidFill>
              </a:rPr>
              <a:t>February 2012 </a:t>
            </a:r>
            <a:r>
              <a:rPr lang="en-US" dirty="0">
                <a:solidFill>
                  <a:srgbClr val="006600"/>
                </a:solidFill>
              </a:rPr>
              <a:t>and will include the following tax types: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 dirty="0">
                <a:solidFill>
                  <a:srgbClr val="006600"/>
                </a:solidFill>
              </a:rPr>
              <a:t>Cigarette Tax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 dirty="0">
                <a:solidFill>
                  <a:srgbClr val="006600"/>
                </a:solidFill>
              </a:rPr>
              <a:t>Gambling Tax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 dirty="0">
                <a:solidFill>
                  <a:srgbClr val="006600"/>
                </a:solidFill>
              </a:rPr>
              <a:t>Liquor Tax</a:t>
            </a:r>
          </a:p>
          <a:p>
            <a:pPr marL="1320800" lvl="2" indent="-457200">
              <a:lnSpc>
                <a:spcPct val="60000"/>
              </a:lnSpc>
              <a:spcBef>
                <a:spcPct val="20000"/>
              </a:spcBef>
              <a:buClr>
                <a:srgbClr val="003300"/>
              </a:buClr>
              <a:buFontTx/>
              <a:buChar char="-"/>
            </a:pPr>
            <a:r>
              <a:rPr lang="en-US" sz="1600" b="1" dirty="0">
                <a:solidFill>
                  <a:srgbClr val="006600"/>
                </a:solidFill>
              </a:rPr>
              <a:t>Non-Tax Debt	</a:t>
            </a:r>
            <a:endParaRPr lang="en-US" sz="1600" dirty="0">
              <a:solidFill>
                <a:srgbClr val="006600"/>
              </a:solidFill>
            </a:endParaRPr>
          </a:p>
          <a:p>
            <a:pPr marL="177800" indent="-177800">
              <a:lnSpc>
                <a:spcPct val="20000"/>
              </a:lnSpc>
              <a:spcBef>
                <a:spcPct val="20000"/>
              </a:spcBef>
              <a:buClr>
                <a:srgbClr val="003300"/>
              </a:buClr>
            </a:pPr>
            <a:endParaRPr lang="en-US" sz="2000" dirty="0">
              <a:solidFill>
                <a:srgbClr val="006600"/>
              </a:solidFill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3300"/>
                </a:solidFill>
              </a:rPr>
              <a:t>Integrated Tax System Progress (cont’d)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28600" y="1600200"/>
            <a:ext cx="8915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7800" indent="-177800">
              <a:lnSpc>
                <a:spcPct val="80000"/>
              </a:lnSpc>
              <a:spcBef>
                <a:spcPct val="20000"/>
              </a:spcBef>
              <a:buClr>
                <a:srgbClr val="003300"/>
              </a:buClr>
            </a:pPr>
            <a:r>
              <a:rPr lang="en-US" sz="2000" b="1">
                <a:solidFill>
                  <a:srgbClr val="006600"/>
                </a:solidFill>
              </a:rPr>
              <a:t> </a:t>
            </a:r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30163"/>
            <a:ext cx="8229600" cy="884237"/>
          </a:xfrm>
          <a:noFill/>
        </p:spPr>
        <p:txBody>
          <a:bodyPr lIns="92075" tIns="46038" rIns="92075" bIns="46038" anchor="b"/>
          <a:lstStyle/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solidFill>
                  <a:srgbClr val="003300"/>
                </a:solidFill>
              </a:rPr>
              <a:t>Tax Compliance Initiatives – Summary</a:t>
            </a:r>
          </a:p>
        </p:txBody>
      </p:sp>
      <p:sp>
        <p:nvSpPr>
          <p:cNvPr id="15365" name="Line 8"/>
          <p:cNvSpPr>
            <a:spLocks noChangeShapeType="1"/>
          </p:cNvSpPr>
          <p:nvPr/>
        </p:nvSpPr>
        <p:spPr bwMode="auto">
          <a:xfrm>
            <a:off x="4572000" y="2971800"/>
            <a:ext cx="373380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6" name="Text Box 9"/>
          <p:cNvSpPr txBox="1">
            <a:spLocks noChangeArrowheads="1"/>
          </p:cNvSpPr>
          <p:nvPr/>
        </p:nvSpPr>
        <p:spPr bwMode="auto">
          <a:xfrm>
            <a:off x="304800" y="5410200"/>
            <a:ext cx="9540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1200">
                <a:solidFill>
                  <a:srgbClr val="FF0000"/>
                </a:solidFill>
              </a:rPr>
              <a:t>* Estimates</a:t>
            </a:r>
          </a:p>
        </p:txBody>
      </p:sp>
      <p:graphicFrame>
        <p:nvGraphicFramePr>
          <p:cNvPr id="122890" name="Group 10"/>
          <p:cNvGraphicFramePr>
            <a:graphicFrameLocks noGrp="1"/>
          </p:cNvGraphicFramePr>
          <p:nvPr/>
        </p:nvGraphicFramePr>
        <p:xfrm>
          <a:off x="381000" y="990600"/>
          <a:ext cx="8534400" cy="4419602"/>
        </p:xfrm>
        <a:graphic>
          <a:graphicData uri="http://schemas.openxmlformats.org/drawingml/2006/table">
            <a:tbl>
              <a:tblPr/>
              <a:tblGrid>
                <a:gridCol w="1447800"/>
                <a:gridCol w="1447800"/>
                <a:gridCol w="1524000"/>
                <a:gridCol w="1447800"/>
                <a:gridCol w="1350963"/>
                <a:gridCol w="1316037"/>
              </a:tblGrid>
              <a:tr h="1009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Fiscal Years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Approp.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Actual </a:t>
                      </a: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Expenditures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Target  </a:t>
                      </a: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Revenues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Actual </a:t>
                      </a:r>
                      <a:r>
                        <a:rPr kumimoji="0" lang="en-US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Revenues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Return on </a:t>
                      </a: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Investment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FY2002/03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$10.3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$9.7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$60.1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$97.2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to 1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FY2004/05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12.8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59.8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92.2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7.5 to 1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FY2006/07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17.8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90.7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114.3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6.4 to 1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FY2008/09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27.5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27.0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123.4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163.5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6.1 to 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FY2010/11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10.4*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41.5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41.5*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to 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FY2010/11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6.7*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26.8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 26.8*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to 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10" name="Text Box 75"/>
          <p:cNvSpPr txBox="1">
            <a:spLocks noChangeArrowheads="1"/>
          </p:cNvSpPr>
          <p:nvPr/>
        </p:nvSpPr>
        <p:spPr bwMode="auto">
          <a:xfrm>
            <a:off x="2362200" y="1905000"/>
            <a:ext cx="55578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1200" b="1">
                <a:solidFill>
                  <a:srgbClr val="00634A"/>
                </a:solidFill>
              </a:rPr>
              <a:t>--------------------------------------  (millions)  -----------------------------------------------</a:t>
            </a:r>
          </a:p>
        </p:txBody>
      </p:sp>
      <p:sp>
        <p:nvSpPr>
          <p:cNvPr id="15411" name="Line 76"/>
          <p:cNvSpPr>
            <a:spLocks noChangeShapeType="1"/>
          </p:cNvSpPr>
          <p:nvPr/>
        </p:nvSpPr>
        <p:spPr bwMode="auto">
          <a:xfrm>
            <a:off x="6324600" y="1828800"/>
            <a:ext cx="0" cy="2667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12" name="Line 77"/>
          <p:cNvSpPr>
            <a:spLocks noChangeShapeType="1"/>
          </p:cNvSpPr>
          <p:nvPr/>
        </p:nvSpPr>
        <p:spPr bwMode="auto">
          <a:xfrm>
            <a:off x="4800600" y="2209800"/>
            <a:ext cx="0" cy="2895600"/>
          </a:xfrm>
          <a:prstGeom prst="line">
            <a:avLst/>
          </a:prstGeom>
          <a:noFill/>
          <a:ln w="12700">
            <a:solidFill>
              <a:srgbClr val="00634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13" name="Line 77"/>
          <p:cNvSpPr>
            <a:spLocks noChangeShapeType="1"/>
          </p:cNvSpPr>
          <p:nvPr/>
        </p:nvSpPr>
        <p:spPr bwMode="auto">
          <a:xfrm>
            <a:off x="7696200" y="2209800"/>
            <a:ext cx="0" cy="2895600"/>
          </a:xfrm>
          <a:prstGeom prst="line">
            <a:avLst/>
          </a:prstGeom>
          <a:noFill/>
          <a:ln w="12700">
            <a:solidFill>
              <a:srgbClr val="00634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8914" name="Object 4"/>
          <p:cNvGraphicFramePr>
            <a:graphicFrameLocks noChangeAspect="1"/>
          </p:cNvGraphicFramePr>
          <p:nvPr/>
        </p:nvGraphicFramePr>
        <p:xfrm>
          <a:off x="533400" y="1295400"/>
          <a:ext cx="7759016" cy="4572000"/>
        </p:xfrm>
        <a:graphic>
          <a:graphicData uri="http://schemas.openxmlformats.org/presentationml/2006/ole">
            <p:oleObj spid="_x0000_s38914" name="Chart" r:id="rId3" imgW="6362578" imgH="5133899" progId="MSGraph.Chart.8">
              <p:embed followColorScheme="full"/>
            </p:oleObj>
          </a:graphicData>
        </a:graphic>
      </p:graphicFrame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4600"/>
                </a:solidFill>
              </a:rPr>
              <a:t>Compliance Revenue as a </a:t>
            </a:r>
            <a:br>
              <a:rPr lang="en-US" sz="3200" b="1" dirty="0" smtClean="0">
                <a:solidFill>
                  <a:srgbClr val="004600"/>
                </a:solidFill>
              </a:rPr>
            </a:br>
            <a:r>
              <a:rPr lang="en-US" sz="3200" b="1" dirty="0" smtClean="0">
                <a:solidFill>
                  <a:srgbClr val="004600"/>
                </a:solidFill>
              </a:rPr>
              <a:t>Percent of Total Net Tax Revenue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2743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4000" b="1" dirty="0" smtClean="0">
                <a:solidFill>
                  <a:srgbClr val="003300"/>
                </a:solidFill>
              </a:rPr>
              <a:t>                    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229600" cy="4876800"/>
          </a:xfrm>
          <a:noFill/>
        </p:spPr>
        <p:txBody>
          <a:bodyPr/>
          <a:lstStyle/>
          <a:p>
            <a:pPr algn="ctr" eaLnBrk="1" hangingPunct="1">
              <a:lnSpc>
                <a:spcPct val="170000"/>
              </a:lnSpc>
              <a:buFontTx/>
              <a:buNone/>
            </a:pPr>
            <a:r>
              <a:rPr lang="en-US" sz="2800" b="1" smtClean="0">
                <a:solidFill>
                  <a:srgbClr val="006600"/>
                </a:solidFill>
              </a:rPr>
              <a:t>“Our mission is to make the revenue system work well for Minnesota.”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4000" b="1" smtClean="0">
              <a:solidFill>
                <a:srgbClr val="003300"/>
              </a:solidFill>
            </a:endParaRPr>
          </a:p>
          <a:p>
            <a:pPr algn="ctr" eaLnBrk="1" hangingPunct="1">
              <a:lnSpc>
                <a:spcPct val="130000"/>
              </a:lnSpc>
              <a:buFontTx/>
              <a:buNone/>
            </a:pPr>
            <a:r>
              <a:rPr lang="en-US" sz="4400" b="1" smtClean="0">
                <a:solidFill>
                  <a:srgbClr val="003300"/>
                </a:solidFill>
              </a:rPr>
              <a:t>Vision</a:t>
            </a:r>
          </a:p>
          <a:p>
            <a:pPr algn="ctr" eaLnBrk="1" hangingPunct="1">
              <a:lnSpc>
                <a:spcPct val="130000"/>
              </a:lnSpc>
              <a:buFontTx/>
              <a:buNone/>
            </a:pPr>
            <a:r>
              <a:rPr lang="en-US" sz="2800" b="1" smtClean="0">
                <a:solidFill>
                  <a:srgbClr val="006600"/>
                </a:solidFill>
              </a:rPr>
              <a:t>“Everyone pays the right amount, </a:t>
            </a:r>
          </a:p>
          <a:p>
            <a:pPr algn="ctr" eaLnBrk="1" hangingPunct="1">
              <a:lnSpc>
                <a:spcPct val="130000"/>
              </a:lnSpc>
              <a:buFontTx/>
              <a:buNone/>
            </a:pPr>
            <a:r>
              <a:rPr lang="en-US" sz="2800" b="1" smtClean="0">
                <a:solidFill>
                  <a:srgbClr val="006600"/>
                </a:solidFill>
              </a:rPr>
              <a:t>no more, no less.”</a:t>
            </a:r>
          </a:p>
        </p:txBody>
      </p:sp>
      <p:sp>
        <p:nvSpPr>
          <p:cNvPr id="6148" name="Text Box 8"/>
          <p:cNvSpPr txBox="1">
            <a:spLocks noChangeArrowheads="1"/>
          </p:cNvSpPr>
          <p:nvPr/>
        </p:nvSpPr>
        <p:spPr bwMode="auto">
          <a:xfrm>
            <a:off x="1752600" y="381000"/>
            <a:ext cx="5486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3300"/>
                </a:solidFill>
              </a:rPr>
              <a:t>Mission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/>
          <p:cNvSpPr/>
          <p:nvPr/>
        </p:nvSpPr>
        <p:spPr>
          <a:xfrm>
            <a:off x="0" y="0"/>
            <a:ext cx="9144000" cy="60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1" name="Picture 220" descr="or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57912"/>
            <a:ext cx="7918704" cy="5961888"/>
          </a:xfrm>
          <a:prstGeom prst="rect">
            <a:avLst/>
          </a:prstGeom>
        </p:spPr>
      </p:pic>
      <p:cxnSp>
        <p:nvCxnSpPr>
          <p:cNvPr id="225" name="Straight Connector 224"/>
          <p:cNvCxnSpPr/>
          <p:nvPr/>
        </p:nvCxnSpPr>
        <p:spPr>
          <a:xfrm rot="5400000" flipH="1" flipV="1">
            <a:off x="7848600" y="4572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rot="10800000">
            <a:off x="5410200" y="4572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828800" y="152400"/>
            <a:ext cx="5486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3300"/>
                </a:solidFill>
              </a:rPr>
              <a:t>Compliance Cycle</a:t>
            </a:r>
          </a:p>
        </p:txBody>
      </p:sp>
      <p:pic>
        <p:nvPicPr>
          <p:cNvPr id="6" name="Picture 5" descr="compliancecycle.JPG"/>
          <p:cNvPicPr>
            <a:picLocks noChangeAspect="1"/>
          </p:cNvPicPr>
          <p:nvPr/>
        </p:nvPicPr>
        <p:blipFill>
          <a:blip r:embed="rId2" cstate="print"/>
          <a:srcRect l="3333" t="11392" r="12500" b="7655"/>
          <a:stretch>
            <a:fillRect/>
          </a:stretch>
        </p:blipFill>
        <p:spPr>
          <a:xfrm>
            <a:off x="914400" y="990600"/>
            <a:ext cx="7239000" cy="4658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6"/>
          <p:cNvSpPr>
            <a:spLocks noChangeArrowheads="1"/>
          </p:cNvSpPr>
          <p:nvPr/>
        </p:nvSpPr>
        <p:spPr bwMode="auto">
          <a:xfrm>
            <a:off x="533400" y="1265238"/>
            <a:ext cx="8763000" cy="42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3.7 million 	individual income taxpayers</a:t>
            </a:r>
          </a:p>
          <a:p>
            <a:pPr>
              <a:lnSpc>
                <a:spcPct val="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endParaRPr lang="en-US" sz="2000">
              <a:solidFill>
                <a:srgbClr val="006600"/>
              </a:solidFill>
            </a:endParaRPr>
          </a:p>
          <a:p>
            <a:pPr>
              <a:lnSpc>
                <a:spcPct val="6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   165,000	withholding taxpayers</a:t>
            </a:r>
          </a:p>
          <a:p>
            <a:pPr>
              <a:lnSpc>
                <a:spcPct val="2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endParaRPr lang="en-US" sz="2000">
              <a:solidFill>
                <a:srgbClr val="006600"/>
              </a:solidFill>
            </a:endParaRPr>
          </a:p>
          <a:p>
            <a:pPr>
              <a:lnSpc>
                <a:spcPct val="6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   786,000	property tax refund claimants</a:t>
            </a:r>
          </a:p>
          <a:p>
            <a:pPr>
              <a:lnSpc>
                <a:spcPct val="2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endParaRPr lang="en-US" sz="2000">
              <a:solidFill>
                <a:srgbClr val="006600"/>
              </a:solidFill>
            </a:endParaRPr>
          </a:p>
          <a:p>
            <a:pPr>
              <a:lnSpc>
                <a:spcPct val="6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       8,000	professional tax preparers</a:t>
            </a:r>
          </a:p>
          <a:p>
            <a:pPr>
              <a:lnSpc>
                <a:spcPct val="1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endParaRPr lang="en-US" sz="2000">
              <a:solidFill>
                <a:srgbClr val="006600"/>
              </a:solidFill>
            </a:endParaRPr>
          </a:p>
          <a:p>
            <a:pPr>
              <a:lnSpc>
                <a:spcPct val="6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   284,000	business that collect and remit sales tax</a:t>
            </a:r>
          </a:p>
          <a:p>
            <a:pPr>
              <a:lnSpc>
                <a:spcPct val="1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endParaRPr lang="en-US" sz="2000">
              <a:solidFill>
                <a:srgbClr val="006600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   204,000 	corporations, S corporations and partnerships that pay 			corporate franchise tax and income taxes</a:t>
            </a:r>
          </a:p>
          <a:p>
            <a:pPr>
              <a:lnSpc>
                <a:spcPct val="1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endParaRPr lang="en-US" sz="2000">
              <a:solidFill>
                <a:srgbClr val="006600"/>
              </a:solidFill>
            </a:endParaRPr>
          </a:p>
          <a:p>
            <a:pPr>
              <a:lnSpc>
                <a:spcPct val="6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     48,000	fiduciary income taxpayers</a:t>
            </a:r>
          </a:p>
          <a:p>
            <a:pPr>
              <a:lnSpc>
                <a:spcPct val="1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endParaRPr lang="en-US" sz="2000">
              <a:solidFill>
                <a:srgbClr val="006600"/>
              </a:solidFill>
            </a:endParaRPr>
          </a:p>
          <a:p>
            <a:pPr>
              <a:lnSpc>
                <a:spcPct val="6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       1,700	estate taxpayers</a:t>
            </a:r>
          </a:p>
          <a:p>
            <a:pPr>
              <a:lnSpc>
                <a:spcPct val="1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endParaRPr lang="en-US" sz="2000">
              <a:solidFill>
                <a:srgbClr val="006600"/>
              </a:solidFill>
            </a:endParaRPr>
          </a:p>
          <a:p>
            <a:pPr>
              <a:lnSpc>
                <a:spcPct val="6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       7,800	hospitals and health care providers </a:t>
            </a:r>
          </a:p>
          <a:p>
            <a:pPr>
              <a:lnSpc>
                <a:spcPct val="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endParaRPr lang="en-US" sz="2000">
              <a:solidFill>
                <a:srgbClr val="006600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       5,000	hazardous waste generators and 800 solid waste 			management services</a:t>
            </a:r>
          </a:p>
          <a:p>
            <a:pPr>
              <a:lnSpc>
                <a:spcPct val="1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endParaRPr lang="en-US" sz="2000">
              <a:solidFill>
                <a:srgbClr val="006600"/>
              </a:solidFill>
            </a:endParaRPr>
          </a:p>
          <a:p>
            <a:pPr>
              <a:lnSpc>
                <a:spcPct val="60000"/>
              </a:lnSpc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       3,300 	local units of government</a:t>
            </a: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4000" b="1" smtClean="0">
                <a:solidFill>
                  <a:srgbClr val="003300"/>
                </a:solidFill>
              </a:rPr>
              <a:t>We serve: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Text Box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  <a:noFill/>
        </p:spPr>
        <p:txBody>
          <a:bodyPr/>
          <a:lstStyle/>
          <a:p>
            <a:pPr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2000" dirty="0" smtClean="0">
                <a:solidFill>
                  <a:srgbClr val="006600"/>
                </a:solidFill>
              </a:rPr>
              <a:t>provide forms and instructions to over 4 million taxpayers;</a:t>
            </a:r>
          </a:p>
          <a:p>
            <a:pPr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2000" dirty="0" smtClean="0">
                <a:solidFill>
                  <a:srgbClr val="006600"/>
                </a:solidFill>
              </a:rPr>
              <a:t>process over 9.2 million filing and payment transactions;  </a:t>
            </a:r>
          </a:p>
          <a:p>
            <a:pPr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2000" dirty="0" smtClean="0">
                <a:solidFill>
                  <a:srgbClr val="006600"/>
                </a:solidFill>
              </a:rPr>
              <a:t>answer over 678,000 phone calls;</a:t>
            </a:r>
          </a:p>
          <a:p>
            <a:pPr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2000" dirty="0" smtClean="0">
                <a:solidFill>
                  <a:srgbClr val="006600"/>
                </a:solidFill>
              </a:rPr>
              <a:t>conduct over 142,000 audits and assess approximately $642 million;</a:t>
            </a:r>
          </a:p>
          <a:p>
            <a:pPr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2000" dirty="0" smtClean="0">
                <a:solidFill>
                  <a:srgbClr val="006600"/>
                </a:solidFill>
              </a:rPr>
              <a:t>collect approximately $625 million from compliance efforts;</a:t>
            </a:r>
          </a:p>
          <a:p>
            <a:pPr eaLnBrk="1" hangingPunct="1">
              <a:lnSpc>
                <a:spcPct val="130000"/>
              </a:lnSpc>
              <a:buClr>
                <a:srgbClr val="003300"/>
              </a:buClr>
            </a:pPr>
            <a:r>
              <a:rPr lang="en-US" sz="2000" dirty="0" smtClean="0">
                <a:solidFill>
                  <a:srgbClr val="006600"/>
                </a:solidFill>
              </a:rPr>
              <a:t>respond to over 41,000 e-mail inquiries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4000" b="1" smtClean="0">
                <a:solidFill>
                  <a:srgbClr val="003300"/>
                </a:solidFill>
              </a:rPr>
              <a:t>Annually we: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990600" y="1143000"/>
            <a:ext cx="75438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 b="1" u="sng">
                <a:solidFill>
                  <a:srgbClr val="003300"/>
                </a:solidFill>
              </a:rPr>
              <a:t>Direct Compliance</a:t>
            </a:r>
            <a:r>
              <a:rPr lang="en-US" sz="2000" b="1">
                <a:solidFill>
                  <a:srgbClr val="003300"/>
                </a:solidFill>
              </a:rPr>
              <a:t>		 </a:t>
            </a:r>
            <a:r>
              <a:rPr lang="en-US" sz="2000" b="1" u="sng">
                <a:solidFill>
                  <a:srgbClr val="003300"/>
                </a:solidFill>
              </a:rPr>
              <a:t>Compliance Support</a:t>
            </a:r>
          </a:p>
          <a:p>
            <a:pPr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Collection Enforcement		Appeals &amp; Legal</a:t>
            </a:r>
          </a:p>
          <a:p>
            <a:pPr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Corporate Tax 			Commissioner’s Office</a:t>
            </a:r>
          </a:p>
          <a:p>
            <a:pPr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Criminal Investigations</a:t>
            </a:r>
            <a:r>
              <a:rPr lang="en-US"/>
              <a:t> </a:t>
            </a:r>
            <a:r>
              <a:rPr lang="en-US" sz="2000">
                <a:solidFill>
                  <a:srgbClr val="006600"/>
                </a:solidFill>
              </a:rPr>
              <a:t>		Communications</a:t>
            </a:r>
          </a:p>
          <a:p>
            <a:pPr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Income Tax			Financial Management</a:t>
            </a:r>
          </a:p>
          <a:p>
            <a:pPr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Petroleum Tax			Human Resources</a:t>
            </a:r>
          </a:p>
          <a:p>
            <a:pPr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Property Tax			Information Systems Services</a:t>
            </a:r>
          </a:p>
          <a:p>
            <a:pPr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Sales &amp; Use Tax		Tax Operations (Filing &amp; Pay)</a:t>
            </a:r>
          </a:p>
          <a:p>
            <a:pPr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Special Taxes			Tax Research</a:t>
            </a:r>
          </a:p>
          <a:p>
            <a:pPr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000">
                <a:solidFill>
                  <a:srgbClr val="006600"/>
                </a:solidFill>
              </a:rPr>
              <a:t>Withholding Tax			</a:t>
            </a:r>
          </a:p>
          <a:p>
            <a:pPr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endParaRPr lang="en-US" sz="200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smtClean="0">
                <a:solidFill>
                  <a:srgbClr val="003300"/>
                </a:solidFill>
              </a:rPr>
              <a:t>Direct Compliance vs. Compliance 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003300"/>
                </a:solidFill>
              </a:rPr>
              <a:t>Direct Compliance vs. Compliance Support</a:t>
            </a:r>
            <a:br>
              <a:rPr lang="en-US" sz="2800" b="1" smtClean="0">
                <a:solidFill>
                  <a:srgbClr val="003300"/>
                </a:solidFill>
              </a:rPr>
            </a:br>
            <a:r>
              <a:rPr lang="en-US" sz="2800" b="1" smtClean="0">
                <a:solidFill>
                  <a:srgbClr val="003300"/>
                </a:solidFill>
              </a:rPr>
              <a:t>Budget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609600" y="2209800"/>
          <a:ext cx="5029200" cy="3340100"/>
        </p:xfrm>
        <a:graphic>
          <a:graphicData uri="http://schemas.openxmlformats.org/presentationml/2006/ole">
            <p:oleObj spid="_x0000_s1026" r:id="rId3" imgW="5029636" imgH="3334801" progId="Excel.Sheet.8">
              <p:embed/>
            </p:oleObj>
          </a:graphicData>
        </a:graphic>
      </p:graphicFrame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1295400" y="1689100"/>
            <a:ext cx="23622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200" b="1">
                <a:solidFill>
                  <a:srgbClr val="006600"/>
                </a:solidFill>
              </a:rPr>
              <a:t>2000 – 2001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200" b="1">
                <a:solidFill>
                  <a:srgbClr val="006600"/>
                </a:solidFill>
              </a:rPr>
              <a:t>Biennium</a:t>
            </a:r>
          </a:p>
        </p:txBody>
      </p:sp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4813300" y="2209800"/>
          <a:ext cx="5118100" cy="3416300"/>
        </p:xfrm>
        <a:graphic>
          <a:graphicData uri="http://schemas.openxmlformats.org/presentationml/2006/ole">
            <p:oleObj spid="_x0000_s1027" r:id="rId4" imgW="5114987" imgH="3414056" progId="Excel.Sheet.8">
              <p:embed/>
            </p:oleObj>
          </a:graphicData>
        </a:graphic>
      </p:graphicFrame>
      <p:sp>
        <p:nvSpPr>
          <p:cNvPr id="1031" name="Text Box 8"/>
          <p:cNvSpPr txBox="1">
            <a:spLocks noChangeArrowheads="1"/>
          </p:cNvSpPr>
          <p:nvPr/>
        </p:nvSpPr>
        <p:spPr bwMode="auto">
          <a:xfrm>
            <a:off x="6477000" y="1689100"/>
            <a:ext cx="18288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200" b="1">
                <a:solidFill>
                  <a:srgbClr val="006600"/>
                </a:solidFill>
              </a:rPr>
              <a:t>2012 – 2013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200" b="1">
                <a:solidFill>
                  <a:srgbClr val="006600"/>
                </a:solidFill>
              </a:rPr>
              <a:t>Biennium</a:t>
            </a:r>
          </a:p>
        </p:txBody>
      </p:sp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1371600" y="3581400"/>
            <a:ext cx="2438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200">
                <a:solidFill>
                  <a:srgbClr val="CCFFCC"/>
                </a:solidFill>
              </a:rPr>
              <a:t>52%</a:t>
            </a:r>
            <a:r>
              <a:rPr lang="en-US" sz="2200">
                <a:solidFill>
                  <a:schemeClr val="bg1"/>
                </a:solidFill>
              </a:rPr>
              <a:t>	       </a:t>
            </a:r>
            <a:r>
              <a:rPr lang="en-US" sz="2200">
                <a:solidFill>
                  <a:srgbClr val="003300"/>
                </a:solidFill>
              </a:rPr>
              <a:t>48%</a:t>
            </a:r>
            <a:r>
              <a:rPr lang="en-US" sz="220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1033" name="Text Box 10"/>
          <p:cNvSpPr txBox="1">
            <a:spLocks noChangeArrowheads="1"/>
          </p:cNvSpPr>
          <p:nvPr/>
        </p:nvSpPr>
        <p:spPr bwMode="auto">
          <a:xfrm>
            <a:off x="6324600" y="3505200"/>
            <a:ext cx="2438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200">
                <a:solidFill>
                  <a:srgbClr val="CCFFCC"/>
                </a:solidFill>
              </a:rPr>
              <a:t>33%</a:t>
            </a:r>
            <a:r>
              <a:rPr lang="en-US" sz="2200">
                <a:solidFill>
                  <a:schemeClr val="bg1"/>
                </a:solidFill>
              </a:rPr>
              <a:t>	       </a:t>
            </a:r>
            <a:r>
              <a:rPr lang="en-US" sz="2200">
                <a:solidFill>
                  <a:srgbClr val="003300"/>
                </a:solidFill>
              </a:rPr>
              <a:t>67%</a:t>
            </a:r>
            <a:r>
              <a:rPr lang="en-US" sz="2200">
                <a:solidFill>
                  <a:schemeClr val="bg1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0" name="Chart 4"/>
          <p:cNvGraphicFramePr>
            <a:graphicFrameLocks/>
          </p:cNvGraphicFramePr>
          <p:nvPr/>
        </p:nvGraphicFramePr>
        <p:xfrm>
          <a:off x="533400" y="1143000"/>
          <a:ext cx="8245475" cy="4510088"/>
        </p:xfrm>
        <a:graphic>
          <a:graphicData uri="http://schemas.openxmlformats.org/presentationml/2006/ole">
            <p:oleObj spid="_x0000_s2050" name="Worksheet" r:id="rId4" imgW="8248528" imgH="4514759" progId="Excel.Sheet.8">
              <p:embed/>
            </p:oleObj>
          </a:graphicData>
        </a:graphic>
      </p:graphicFrame>
      <p:sp>
        <p:nvSpPr>
          <p:cNvPr id="2052" name="Text Box 15"/>
          <p:cNvSpPr txBox="1">
            <a:spLocks noChangeArrowheads="1"/>
          </p:cNvSpPr>
          <p:nvPr/>
        </p:nvSpPr>
        <p:spPr bwMode="auto">
          <a:xfrm>
            <a:off x="838200" y="381000"/>
            <a:ext cx="7848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006F53"/>
              </a:buClr>
              <a:buFont typeface="Wingdings" pitchFamily="2" charset="2"/>
              <a:buNone/>
            </a:pPr>
            <a:r>
              <a:rPr lang="en-US" sz="2600" b="1">
                <a:solidFill>
                  <a:srgbClr val="003300"/>
                </a:solidFill>
              </a:rPr>
              <a:t>Number of Employee (FTEs), FY1996-2010</a:t>
            </a:r>
            <a:endParaRPr lang="en-US" sz="260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1">
  <a:themeElements>
    <a:clrScheme name="master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ster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aster2">
  <a:themeElements>
    <a:clrScheme name="master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ster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6995</TotalTime>
  <Words>611</Words>
  <Application>Microsoft Office PowerPoint</Application>
  <PresentationFormat>On-screen Show (4:3)</PresentationFormat>
  <Paragraphs>198</Paragraphs>
  <Slides>17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master1</vt:lpstr>
      <vt:lpstr>master2</vt:lpstr>
      <vt:lpstr>Microsoft Office Excel 97-2003 Worksheet</vt:lpstr>
      <vt:lpstr>Worksheet</vt:lpstr>
      <vt:lpstr>Chart</vt:lpstr>
      <vt:lpstr>Slide 1</vt:lpstr>
      <vt:lpstr>Slide 2</vt:lpstr>
      <vt:lpstr>Slide 3</vt:lpstr>
      <vt:lpstr>Slide 4</vt:lpstr>
      <vt:lpstr>We serve:</vt:lpstr>
      <vt:lpstr>Annually we:</vt:lpstr>
      <vt:lpstr>Direct Compliance vs. Compliance Support</vt:lpstr>
      <vt:lpstr>Direct Compliance vs. Compliance Support Budget</vt:lpstr>
      <vt:lpstr>Slide 9</vt:lpstr>
      <vt:lpstr>FY2012-2013 Base Budget* </vt:lpstr>
      <vt:lpstr>Department Challenges:</vt:lpstr>
      <vt:lpstr>Department Challenges (Cont’d)</vt:lpstr>
      <vt:lpstr>Integrated Tax System Progress</vt:lpstr>
      <vt:lpstr>Integrated Tax System Progress (cont’d)</vt:lpstr>
      <vt:lpstr>Tax Compliance Initiatives – Summary</vt:lpstr>
      <vt:lpstr>Compliance Revenue as a  Percent of Total Net Tax Revenue</vt:lpstr>
      <vt:lpstr>                    Questions?</vt:lpstr>
    </vt:vector>
  </TitlesOfParts>
  <Company>Minnesota Revenue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atobiaso</dc:creator>
  <cp:lastModifiedBy>Software Administration</cp:lastModifiedBy>
  <cp:revision>142</cp:revision>
  <dcterms:created xsi:type="dcterms:W3CDTF">2008-01-29T14:46:05Z</dcterms:created>
  <dcterms:modified xsi:type="dcterms:W3CDTF">2011-01-31T22:49:22Z</dcterms:modified>
</cp:coreProperties>
</file>