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97" r:id="rId2"/>
    <p:sldId id="287" r:id="rId3"/>
    <p:sldId id="283" r:id="rId4"/>
    <p:sldId id="285" r:id="rId5"/>
    <p:sldId id="288" r:id="rId6"/>
    <p:sldId id="307" r:id="rId7"/>
    <p:sldId id="309" r:id="rId8"/>
    <p:sldId id="299"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5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80534" autoAdjust="0"/>
  </p:normalViewPr>
  <p:slideViewPr>
    <p:cSldViewPr snapToGrid="0">
      <p:cViewPr varScale="1">
        <p:scale>
          <a:sx n="55" d="100"/>
          <a:sy n="55" d="100"/>
        </p:scale>
        <p:origin x="9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9435C-9C9B-4668-904E-E2F9EAE71D5D}" type="datetimeFigureOut">
              <a:rPr lang="en-US" smtClean="0"/>
              <a:t>3/28/2022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588C2-1781-4F08-954C-845C6705094F}" type="slidenum">
              <a:rPr lang="en-US" smtClean="0"/>
              <a:t>‹#›</a:t>
            </a:fld>
            <a:endParaRPr lang="en-US"/>
          </a:p>
        </p:txBody>
      </p:sp>
    </p:spTree>
    <p:extLst>
      <p:ext uri="{BB962C8B-B14F-4D97-AF65-F5344CB8AC3E}">
        <p14:creationId xmlns:p14="http://schemas.microsoft.com/office/powerpoint/2010/main" val="1799173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55 different locations (some sites have multiple locations)</a:t>
            </a:r>
          </a:p>
        </p:txBody>
      </p:sp>
      <p:sp>
        <p:nvSpPr>
          <p:cNvPr id="4" name="Slide Number Placeholder 3"/>
          <p:cNvSpPr>
            <a:spLocks noGrp="1"/>
          </p:cNvSpPr>
          <p:nvPr>
            <p:ph type="sldNum" sz="quarter" idx="5"/>
          </p:nvPr>
        </p:nvSpPr>
        <p:spPr/>
        <p:txBody>
          <a:bodyPr/>
          <a:lstStyle/>
          <a:p>
            <a:fld id="{DA5597AA-5B48-574B-8C52-597BD41D408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33975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588C2-1781-4F08-954C-845C6705094F}" type="slidenum">
              <a:rPr lang="en-US" smtClean="0"/>
              <a:t>4</a:t>
            </a:fld>
            <a:endParaRPr lang="en-US"/>
          </a:p>
        </p:txBody>
      </p:sp>
    </p:spTree>
    <p:extLst>
      <p:ext uri="{BB962C8B-B14F-4D97-AF65-F5344CB8AC3E}">
        <p14:creationId xmlns:p14="http://schemas.microsoft.com/office/powerpoint/2010/main" val="250521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588C2-1781-4F08-954C-845C6705094F}" type="slidenum">
              <a:rPr lang="en-US" smtClean="0"/>
              <a:t>5</a:t>
            </a:fld>
            <a:endParaRPr lang="en-US"/>
          </a:p>
        </p:txBody>
      </p:sp>
    </p:spTree>
    <p:extLst>
      <p:ext uri="{BB962C8B-B14F-4D97-AF65-F5344CB8AC3E}">
        <p14:creationId xmlns:p14="http://schemas.microsoft.com/office/powerpoint/2010/main" val="3774773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2555" indent="0">
              <a:lnSpc>
                <a:spcPct val="100000"/>
              </a:lnSpc>
              <a:spcBef>
                <a:spcPts val="0"/>
              </a:spcBef>
              <a:buNone/>
            </a:pPr>
            <a:r>
              <a:rPr lang="en-US" dirty="0">
                <a:latin typeface="Century Gothic"/>
              </a:rPr>
              <a:t>“In the summer of 2021, I participated in the Reading and Math Corps program at my local elementary school. During my summer there, I met many wonderful </a:t>
            </a:r>
            <a:r>
              <a:rPr lang="en-US" b="1" dirty="0">
                <a:latin typeface="Century Gothic"/>
              </a:rPr>
              <a:t>students who brought me hope and inspiration</a:t>
            </a:r>
            <a:r>
              <a:rPr lang="en-US" dirty="0">
                <a:latin typeface="Century Gothic"/>
              </a:rPr>
              <a:t>. </a:t>
            </a:r>
            <a:endParaRPr lang="en-US" dirty="0"/>
          </a:p>
          <a:p>
            <a:pPr indent="-220345">
              <a:lnSpc>
                <a:spcPct val="100000"/>
              </a:lnSpc>
              <a:spcBef>
                <a:spcPts val="0"/>
              </a:spcBef>
            </a:pPr>
            <a:endParaRPr lang="en-US" dirty="0"/>
          </a:p>
          <a:p>
            <a:pPr marL="122555" indent="0">
              <a:lnSpc>
                <a:spcPct val="100000"/>
              </a:lnSpc>
              <a:spcBef>
                <a:spcPts val="0"/>
              </a:spcBef>
              <a:buNone/>
            </a:pPr>
            <a:r>
              <a:rPr lang="en-US" dirty="0">
                <a:latin typeface="Century Gothic"/>
              </a:rPr>
              <a:t>My time at the elementary school also </a:t>
            </a:r>
            <a:r>
              <a:rPr lang="en-US" b="1" dirty="0">
                <a:latin typeface="Century Gothic"/>
              </a:rPr>
              <a:t>thrust the housing crisis </a:t>
            </a:r>
            <a:r>
              <a:rPr lang="en-US" dirty="0">
                <a:latin typeface="Century Gothic"/>
              </a:rPr>
              <a:t>of my community to the forefront of my mind. How are these beautiful souls being impacted by the unmet housing needs of their families? What is it like for their parents, wondering where they are going to stay at night? </a:t>
            </a:r>
          </a:p>
          <a:p>
            <a:pPr indent="-220345">
              <a:lnSpc>
                <a:spcPct val="100000"/>
              </a:lnSpc>
              <a:spcBef>
                <a:spcPts val="0"/>
              </a:spcBef>
            </a:pPr>
            <a:endParaRPr lang="en-US" dirty="0"/>
          </a:p>
          <a:p>
            <a:pPr marL="122555" indent="0">
              <a:lnSpc>
                <a:spcPct val="100000"/>
              </a:lnSpc>
              <a:spcBef>
                <a:spcPts val="0"/>
              </a:spcBef>
              <a:buNone/>
            </a:pPr>
            <a:r>
              <a:rPr lang="en-US" dirty="0">
                <a:latin typeface="Century Gothic"/>
              </a:rPr>
              <a:t>These questions drove me to ask myself; what can I do to make a difference? </a:t>
            </a:r>
            <a:r>
              <a:rPr lang="en-US" b="1" dirty="0">
                <a:latin typeface="Century Gothic"/>
              </a:rPr>
              <a:t>How can I help these families in their time of greatest need? </a:t>
            </a:r>
            <a:r>
              <a:rPr lang="en-US" dirty="0">
                <a:latin typeface="Century Gothic"/>
              </a:rPr>
              <a:t>The answer to those questions was Heading Home Corps. </a:t>
            </a:r>
            <a:r>
              <a:rPr lang="en-US" b="1" dirty="0">
                <a:latin typeface="Century Gothic"/>
              </a:rPr>
              <a:t>Heading Home Corps</a:t>
            </a:r>
            <a:r>
              <a:rPr lang="en-US" dirty="0">
                <a:latin typeface="Century Gothic"/>
              </a:rPr>
              <a:t> has given me the opportunity to assist the families in my community with finding the resources they need to achieve their housing needs.” </a:t>
            </a:r>
          </a:p>
          <a:p>
            <a:endParaRPr lang="en-US" dirty="0"/>
          </a:p>
        </p:txBody>
      </p:sp>
      <p:sp>
        <p:nvSpPr>
          <p:cNvPr id="4" name="Slide Number Placeholder 3"/>
          <p:cNvSpPr>
            <a:spLocks noGrp="1"/>
          </p:cNvSpPr>
          <p:nvPr>
            <p:ph type="sldNum" sz="quarter" idx="5"/>
          </p:nvPr>
        </p:nvSpPr>
        <p:spPr/>
        <p:txBody>
          <a:bodyPr/>
          <a:lstStyle/>
          <a:p>
            <a:fld id="{434588C2-1781-4F08-954C-845C6705094F}" type="slidenum">
              <a:rPr lang="en-US" smtClean="0"/>
              <a:t>7</a:t>
            </a:fld>
            <a:endParaRPr lang="en-US"/>
          </a:p>
        </p:txBody>
      </p:sp>
    </p:spTree>
    <p:extLst>
      <p:ext uri="{BB962C8B-B14F-4D97-AF65-F5344CB8AC3E}">
        <p14:creationId xmlns:p14="http://schemas.microsoft.com/office/powerpoint/2010/main" val="2992311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6B6593-FF78-AE46-8CC1-F852A42F76F4}"/>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pic>
        <p:nvPicPr>
          <p:cNvPr id="11" name="Picture 10">
            <a:extLst>
              <a:ext uri="{FF2B5EF4-FFF2-40B4-BE49-F238E27FC236}">
                <a16:creationId xmlns:a16="http://schemas.microsoft.com/office/drawing/2014/main" id="{9DA25DC4-6130-9A47-9943-AAA9F23A8B5F}"/>
              </a:ext>
            </a:extLst>
          </p:cNvPr>
          <p:cNvPicPr>
            <a:picLocks noChangeAspect="1"/>
          </p:cNvPicPr>
          <p:nvPr userDrawn="1"/>
        </p:nvPicPr>
        <p:blipFill rotWithShape="1">
          <a:blip r:embed="rId2">
            <a:alphaModFix amt="10000"/>
          </a:blip>
          <a:srcRect t="5444" r="11714" b="11360"/>
          <a:stretch/>
        </p:blipFill>
        <p:spPr>
          <a:xfrm>
            <a:off x="470415" y="0"/>
            <a:ext cx="11721585" cy="6858000"/>
          </a:xfrm>
          <a:prstGeom prst="rect">
            <a:avLst/>
          </a:prstGeom>
        </p:spPr>
      </p:pic>
      <p:sp>
        <p:nvSpPr>
          <p:cNvPr id="9" name="Subtitle 2">
            <a:extLst>
              <a:ext uri="{FF2B5EF4-FFF2-40B4-BE49-F238E27FC236}">
                <a16:creationId xmlns:a16="http://schemas.microsoft.com/office/drawing/2014/main" id="{4225E47D-A8BD-D84A-80AB-8888A8EB6A7A}"/>
              </a:ext>
            </a:extLst>
          </p:cNvPr>
          <p:cNvSpPr>
            <a:spLocks noGrp="1"/>
          </p:cNvSpPr>
          <p:nvPr>
            <p:ph type="subTitle" idx="1" hasCustomPrompt="1"/>
          </p:nvPr>
        </p:nvSpPr>
        <p:spPr>
          <a:xfrm>
            <a:off x="609599" y="4807464"/>
            <a:ext cx="7108241" cy="1247535"/>
          </a:xfrm>
        </p:spPr>
        <p:txBody>
          <a:bodyPr anchor="t">
            <a:normAutofit/>
          </a:bodyPr>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Title 1">
            <a:extLst>
              <a:ext uri="{FF2B5EF4-FFF2-40B4-BE49-F238E27FC236}">
                <a16:creationId xmlns:a16="http://schemas.microsoft.com/office/drawing/2014/main" id="{14376740-C429-9F45-A70E-9D03DF628003}"/>
              </a:ext>
            </a:extLst>
          </p:cNvPr>
          <p:cNvSpPr>
            <a:spLocks noGrp="1"/>
          </p:cNvSpPr>
          <p:nvPr>
            <p:ph type="ctrTitle" hasCustomPrompt="1"/>
          </p:nvPr>
        </p:nvSpPr>
        <p:spPr>
          <a:xfrm>
            <a:off x="609600" y="2091607"/>
            <a:ext cx="7108241" cy="2715858"/>
          </a:xfrm>
          <a:noFill/>
        </p:spPr>
        <p:txBody>
          <a:bodyPr anchor="t">
            <a:noAutofit/>
          </a:bodyPr>
          <a:lstStyle>
            <a:lvl1pPr algn="l">
              <a:defRPr sz="4800" b="1">
                <a:solidFill>
                  <a:schemeClr val="bg1"/>
                </a:solidFill>
              </a:defRPr>
            </a:lvl1pPr>
          </a:lstStyle>
          <a:p>
            <a:r>
              <a:rPr lang="en-US" dirty="0"/>
              <a:t>Click to edit </a:t>
            </a:r>
            <a:br>
              <a:rPr lang="en-US" dirty="0"/>
            </a:br>
            <a:r>
              <a:rPr lang="en-US" dirty="0"/>
              <a:t>Master title style</a:t>
            </a:r>
            <a:br>
              <a:rPr lang="en-US" dirty="0"/>
            </a:br>
            <a:r>
              <a:rPr lang="en-US" dirty="0"/>
              <a:t>Three Line</a:t>
            </a:r>
            <a:br>
              <a:rPr lang="en-US" dirty="0"/>
            </a:br>
            <a:endParaRPr lang="en-US" dirty="0"/>
          </a:p>
        </p:txBody>
      </p:sp>
      <p:sp>
        <p:nvSpPr>
          <p:cNvPr id="21" name="Rectangle 20">
            <a:extLst>
              <a:ext uri="{FF2B5EF4-FFF2-40B4-BE49-F238E27FC236}">
                <a16:creationId xmlns:a16="http://schemas.microsoft.com/office/drawing/2014/main" id="{685C9F64-6861-C343-9337-A05592673110}"/>
              </a:ext>
            </a:extLst>
          </p:cNvPr>
          <p:cNvSpPr/>
          <p:nvPr userDrawn="1"/>
        </p:nvSpPr>
        <p:spPr>
          <a:xfrm>
            <a:off x="758134" y="1692855"/>
            <a:ext cx="1810773" cy="1314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D2F32"/>
              </a:solidFill>
            </a:endParaRPr>
          </a:p>
        </p:txBody>
      </p:sp>
      <p:grpSp>
        <p:nvGrpSpPr>
          <p:cNvPr id="3" name="Group 2">
            <a:extLst>
              <a:ext uri="{FF2B5EF4-FFF2-40B4-BE49-F238E27FC236}">
                <a16:creationId xmlns:a16="http://schemas.microsoft.com/office/drawing/2014/main" id="{831E55D1-531A-C047-9DDB-1C72BA813D77}"/>
              </a:ext>
            </a:extLst>
          </p:cNvPr>
          <p:cNvGrpSpPr/>
          <p:nvPr userDrawn="1"/>
        </p:nvGrpSpPr>
        <p:grpSpPr>
          <a:xfrm>
            <a:off x="7717841" y="522043"/>
            <a:ext cx="4827755" cy="4827755"/>
            <a:chOff x="7793038" y="1094683"/>
            <a:chExt cx="4827755" cy="4827755"/>
          </a:xfrm>
        </p:grpSpPr>
        <p:sp>
          <p:nvSpPr>
            <p:cNvPr id="2" name="Oval 1">
              <a:extLst>
                <a:ext uri="{FF2B5EF4-FFF2-40B4-BE49-F238E27FC236}">
                  <a16:creationId xmlns:a16="http://schemas.microsoft.com/office/drawing/2014/main" id="{15B0BD52-4CA6-8C44-813F-4D871D0AE1E0}"/>
                </a:ext>
              </a:extLst>
            </p:cNvPr>
            <p:cNvSpPr/>
            <p:nvPr userDrawn="1"/>
          </p:nvSpPr>
          <p:spPr>
            <a:xfrm>
              <a:off x="7793038" y="1094683"/>
              <a:ext cx="4827755" cy="4827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rgbClr val="FFFFFF"/>
                  </a:solidFill>
                </a:rPr>
                <a:t>v</a:t>
              </a:r>
            </a:p>
          </p:txBody>
        </p:sp>
        <p:pic>
          <p:nvPicPr>
            <p:cNvPr id="12" name="Picture 11" descr="A picture containing icon&#10;&#10;Description automatically generated">
              <a:extLst>
                <a:ext uri="{FF2B5EF4-FFF2-40B4-BE49-F238E27FC236}">
                  <a16:creationId xmlns:a16="http://schemas.microsoft.com/office/drawing/2014/main" id="{AEFFB738-479B-CE41-B529-C3429C18BBE9}"/>
                </a:ext>
              </a:extLst>
            </p:cNvPr>
            <p:cNvPicPr>
              <a:picLocks noChangeAspect="1"/>
            </p:cNvPicPr>
            <p:nvPr userDrawn="1"/>
          </p:nvPicPr>
          <p:blipFill>
            <a:blip r:embed="rId3"/>
            <a:stretch>
              <a:fillRect/>
            </a:stretch>
          </p:blipFill>
          <p:spPr>
            <a:xfrm>
              <a:off x="8221832" y="1910812"/>
              <a:ext cx="3970168" cy="3195498"/>
            </a:xfrm>
            <a:prstGeom prst="rect">
              <a:avLst/>
            </a:prstGeom>
          </p:spPr>
        </p:pic>
      </p:grpSp>
    </p:spTree>
    <p:extLst>
      <p:ext uri="{BB962C8B-B14F-4D97-AF65-F5344CB8AC3E}">
        <p14:creationId xmlns:p14="http://schemas.microsoft.com/office/powerpoint/2010/main" val="294935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Content">
    <p:bg>
      <p:bgPr>
        <a:solidFill>
          <a:schemeClr val="bg1">
            <a:alpha val="2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97A0A6-CB5E-B940-ADD4-123324313B2A}"/>
              </a:ext>
            </a:extLst>
          </p:cNvPr>
          <p:cNvSpPr/>
          <p:nvPr userDrawn="1"/>
        </p:nvSpPr>
        <p:spPr>
          <a:xfrm>
            <a:off x="0" y="0"/>
            <a:ext cx="12192000" cy="1250066"/>
          </a:xfrm>
          <a:prstGeom prst="rect">
            <a:avLst/>
          </a:prstGeom>
          <a:solidFill>
            <a:schemeClr val="bg2">
              <a:alpha val="4956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2" name="Title 1">
            <a:extLst>
              <a:ext uri="{FF2B5EF4-FFF2-40B4-BE49-F238E27FC236}">
                <a16:creationId xmlns:a16="http://schemas.microsoft.com/office/drawing/2014/main" id="{F829A9A3-D45F-2A4B-AB5E-4BE6BE205486}"/>
              </a:ext>
            </a:extLst>
          </p:cNvPr>
          <p:cNvSpPr>
            <a:spLocks noGrp="1"/>
          </p:cNvSpPr>
          <p:nvPr>
            <p:ph type="title"/>
          </p:nvPr>
        </p:nvSpPr>
        <p:spPr>
          <a:xfrm>
            <a:off x="634999" y="590309"/>
            <a:ext cx="10515600" cy="544808"/>
          </a:xfrm>
        </p:spPr>
        <p:txBody>
          <a:bodyPr anchor="t">
            <a:normAutofit/>
          </a:bodyPr>
          <a:lstStyle>
            <a:lvl1pPr>
              <a:defRPr sz="3000">
                <a:solidFill>
                  <a:schemeClr val="accent4"/>
                </a:solidFill>
              </a:defRPr>
            </a:lvl1pPr>
          </a:lstStyle>
          <a:p>
            <a:r>
              <a:rPr lang="en-US" dirty="0"/>
              <a:t>Click to edit Master title style</a:t>
            </a:r>
          </a:p>
        </p:txBody>
      </p:sp>
      <p:sp>
        <p:nvSpPr>
          <p:cNvPr id="14" name="Content Placeholder 3">
            <a:extLst>
              <a:ext uri="{FF2B5EF4-FFF2-40B4-BE49-F238E27FC236}">
                <a16:creationId xmlns:a16="http://schemas.microsoft.com/office/drawing/2014/main" id="{6B283F57-CA19-6F40-9C01-D45AE67C9467}"/>
              </a:ext>
            </a:extLst>
          </p:cNvPr>
          <p:cNvSpPr>
            <a:spLocks noGrp="1"/>
          </p:cNvSpPr>
          <p:nvPr>
            <p:ph sz="half" idx="2"/>
          </p:nvPr>
        </p:nvSpPr>
        <p:spPr>
          <a:xfrm>
            <a:off x="634999" y="1419813"/>
            <a:ext cx="10512424" cy="4415054"/>
          </a:xfrm>
        </p:spPr>
        <p:txBody>
          <a:bodyPr>
            <a:normAutofit/>
          </a:bodyPr>
          <a:lstStyle>
            <a:lvl1pPr>
              <a:defRPr sz="2400">
                <a:solidFill>
                  <a:schemeClr val="tx1"/>
                </a:solidFill>
              </a:defRPr>
            </a:lvl1pPr>
          </a:lstStyle>
          <a:p>
            <a:pPr lvl="0"/>
            <a:r>
              <a:rPr lang="en-US" dirty="0"/>
              <a:t>Click to edit Master text styles</a:t>
            </a:r>
          </a:p>
        </p:txBody>
      </p:sp>
      <p:sp>
        <p:nvSpPr>
          <p:cNvPr id="15" name="Rectangle 14">
            <a:extLst>
              <a:ext uri="{FF2B5EF4-FFF2-40B4-BE49-F238E27FC236}">
                <a16:creationId xmlns:a16="http://schemas.microsoft.com/office/drawing/2014/main" id="{B15DA8D3-2CAF-8A4E-B84C-50046C6EC539}"/>
              </a:ext>
            </a:extLst>
          </p:cNvPr>
          <p:cNvSpPr/>
          <p:nvPr userDrawn="1"/>
        </p:nvSpPr>
        <p:spPr>
          <a:xfrm>
            <a:off x="634999" y="284695"/>
            <a:ext cx="1810773" cy="1314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7" name="Date Placeholder 3">
            <a:extLst>
              <a:ext uri="{FF2B5EF4-FFF2-40B4-BE49-F238E27FC236}">
                <a16:creationId xmlns:a16="http://schemas.microsoft.com/office/drawing/2014/main" id="{99EDF1D6-0AF4-5C4F-A49F-C666B66A083F}"/>
              </a:ext>
            </a:extLst>
          </p:cNvPr>
          <p:cNvSpPr>
            <a:spLocks noGrp="1"/>
          </p:cNvSpPr>
          <p:nvPr>
            <p:ph type="dt" sz="half" idx="10"/>
          </p:nvPr>
        </p:nvSpPr>
        <p:spPr>
          <a:xfrm>
            <a:off x="634998" y="6356350"/>
            <a:ext cx="5256515" cy="365125"/>
          </a:xfrm>
          <a:prstGeom prst="rect">
            <a:avLst/>
          </a:prstGeom>
        </p:spPr>
        <p:txBody>
          <a:bodyPr vert="horz" lIns="91440" tIns="45720" rIns="91440" bIns="45720" rtlCol="0" anchor="ctr"/>
          <a:lstStyle>
            <a:lvl1pPr algn="l">
              <a:defRPr sz="1000">
                <a:solidFill>
                  <a:schemeClr val="tx1">
                    <a:tint val="75000"/>
                  </a:schemeClr>
                </a:solidFill>
                <a:latin typeface="Century Gothic" panose="020B0502020202020204" pitchFamily="34" charset="0"/>
              </a:defRPr>
            </a:lvl1pPr>
          </a:lstStyle>
          <a:p>
            <a:r>
              <a:rPr lang="en-US">
                <a:solidFill>
                  <a:srgbClr val="717B82">
                    <a:tint val="75000"/>
                  </a:srgbClr>
                </a:solidFill>
              </a:rPr>
              <a:t>© 2021 ServeMinnesota. All Rights Reserved.</a:t>
            </a:r>
            <a:endParaRPr lang="en-US" dirty="0">
              <a:solidFill>
                <a:srgbClr val="717B82">
                  <a:tint val="75000"/>
                </a:srgbClr>
              </a:solidFill>
            </a:endParaRPr>
          </a:p>
        </p:txBody>
      </p:sp>
      <p:sp>
        <p:nvSpPr>
          <p:cNvPr id="8" name="Slide Number Placeholder 5">
            <a:extLst>
              <a:ext uri="{FF2B5EF4-FFF2-40B4-BE49-F238E27FC236}">
                <a16:creationId xmlns:a16="http://schemas.microsoft.com/office/drawing/2014/main" id="{F155326E-1585-DE40-B896-EA6E2890F07B}"/>
              </a:ext>
            </a:extLst>
          </p:cNvPr>
          <p:cNvSpPr>
            <a:spLocks noGrp="1"/>
          </p:cNvSpPr>
          <p:nvPr>
            <p:ph type="sldNum" sz="quarter" idx="4"/>
          </p:nvPr>
        </p:nvSpPr>
        <p:spPr>
          <a:xfrm>
            <a:off x="124591" y="6356350"/>
            <a:ext cx="421342" cy="365125"/>
          </a:xfrm>
          <a:prstGeom prst="rect">
            <a:avLst/>
          </a:prstGeom>
        </p:spPr>
        <p:txBody>
          <a:bodyPr vert="horz" lIns="91440" tIns="45720" rIns="91440" bIns="45720" rtlCol="0" anchor="ctr"/>
          <a:lstStyle>
            <a:lvl1pPr algn="r">
              <a:defRPr sz="1000">
                <a:solidFill>
                  <a:schemeClr val="tx1">
                    <a:tint val="75000"/>
                  </a:schemeClr>
                </a:solidFill>
                <a:latin typeface="Century Gothic" panose="020B0502020202020204" pitchFamily="34" charset="0"/>
              </a:defRPr>
            </a:lvl1pPr>
          </a:lstStyle>
          <a:p>
            <a:fld id="{B64E700F-F0CB-0D4A-8209-16CF5CDE2CDC}" type="slidenum">
              <a:rPr lang="en-US" smtClean="0">
                <a:solidFill>
                  <a:srgbClr val="717B82">
                    <a:tint val="75000"/>
                  </a:srgbClr>
                </a:solidFill>
              </a:rPr>
              <a:pPr/>
              <a:t>‹#›</a:t>
            </a:fld>
            <a:endParaRPr lang="en-US" dirty="0">
              <a:solidFill>
                <a:srgbClr val="717B82">
                  <a:tint val="75000"/>
                </a:srgbClr>
              </a:solidFill>
            </a:endParaRPr>
          </a:p>
        </p:txBody>
      </p:sp>
    </p:spTree>
    <p:extLst>
      <p:ext uri="{BB962C8B-B14F-4D97-AF65-F5344CB8AC3E}">
        <p14:creationId xmlns:p14="http://schemas.microsoft.com/office/powerpoint/2010/main" val="180619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ection Header 2">
    <p:bg>
      <p:bgPr>
        <a:solidFill>
          <a:schemeClr val="accent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BCCDA3AD-052B-5843-AF19-86B9CFAB40F8}"/>
              </a:ext>
            </a:extLst>
          </p:cNvPr>
          <p:cNvSpPr/>
          <p:nvPr userDrawn="1"/>
        </p:nvSpPr>
        <p:spPr>
          <a:xfrm>
            <a:off x="4245590" y="1650568"/>
            <a:ext cx="7946410" cy="3688121"/>
          </a:xfrm>
          <a:custGeom>
            <a:avLst/>
            <a:gdLst>
              <a:gd name="connsiteX0" fmla="*/ 1850410 w 7946410"/>
              <a:gd name="connsiteY0" fmla="*/ 0 h 3688121"/>
              <a:gd name="connsiteX1" fmla="*/ 7946410 w 7946410"/>
              <a:gd name="connsiteY1" fmla="*/ 0 h 3688121"/>
              <a:gd name="connsiteX2" fmla="*/ 7946410 w 7946410"/>
              <a:gd name="connsiteY2" fmla="*/ 3688119 h 3688121"/>
              <a:gd name="connsiteX3" fmla="*/ 1850410 w 7946410"/>
              <a:gd name="connsiteY3" fmla="*/ 3688119 h 3688121"/>
              <a:gd name="connsiteX4" fmla="*/ 1850410 w 7946410"/>
              <a:gd name="connsiteY4" fmla="*/ 3687801 h 3688121"/>
              <a:gd name="connsiteX5" fmla="*/ 1844060 w 7946410"/>
              <a:gd name="connsiteY5" fmla="*/ 3688121 h 3688121"/>
              <a:gd name="connsiteX6" fmla="*/ 0 w 7946410"/>
              <a:gd name="connsiteY6" fmla="*/ 1844061 h 3688121"/>
              <a:gd name="connsiteX7" fmla="*/ 1844060 w 7946410"/>
              <a:gd name="connsiteY7" fmla="*/ 1 h 3688121"/>
              <a:gd name="connsiteX8" fmla="*/ 1850410 w 7946410"/>
              <a:gd name="connsiteY8" fmla="*/ 322 h 368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6410" h="3688121">
                <a:moveTo>
                  <a:pt x="1850410" y="0"/>
                </a:moveTo>
                <a:lnTo>
                  <a:pt x="7946410" y="0"/>
                </a:lnTo>
                <a:lnTo>
                  <a:pt x="7946410" y="3688119"/>
                </a:lnTo>
                <a:lnTo>
                  <a:pt x="1850410" y="3688119"/>
                </a:lnTo>
                <a:lnTo>
                  <a:pt x="1850410" y="3687801"/>
                </a:lnTo>
                <a:lnTo>
                  <a:pt x="1844060" y="3688121"/>
                </a:lnTo>
                <a:cubicBezTo>
                  <a:pt x="825614" y="3688121"/>
                  <a:pt x="0" y="2862507"/>
                  <a:pt x="0" y="1844061"/>
                </a:cubicBezTo>
                <a:cubicBezTo>
                  <a:pt x="0" y="825615"/>
                  <a:pt x="825614" y="1"/>
                  <a:pt x="1844060" y="1"/>
                </a:cubicBezTo>
                <a:lnTo>
                  <a:pt x="1850410" y="32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EAD48DC-7137-AF48-A629-507947E9A059}"/>
              </a:ext>
            </a:extLst>
          </p:cNvPr>
          <p:cNvSpPr>
            <a:spLocks noGrp="1"/>
          </p:cNvSpPr>
          <p:nvPr>
            <p:ph type="title"/>
          </p:nvPr>
        </p:nvSpPr>
        <p:spPr>
          <a:xfrm>
            <a:off x="6096000" y="1650568"/>
            <a:ext cx="5251450" cy="3688119"/>
          </a:xfrm>
        </p:spPr>
        <p:txBody>
          <a:bodyPr anchor="ctr">
            <a:normAutofit/>
          </a:bodyPr>
          <a:lstStyle>
            <a:lvl1pPr>
              <a:defRPr sz="400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86050774-2793-064A-83A9-A2ABA9B352ED}"/>
              </a:ext>
            </a:extLst>
          </p:cNvPr>
          <p:cNvPicPr>
            <a:picLocks noChangeAspect="1"/>
          </p:cNvPicPr>
          <p:nvPr userDrawn="1"/>
        </p:nvPicPr>
        <p:blipFill>
          <a:blip r:embed="rId2"/>
          <a:stretch>
            <a:fillRect/>
          </a:stretch>
        </p:blipFill>
        <p:spPr>
          <a:xfrm>
            <a:off x="10114763" y="539153"/>
            <a:ext cx="1609877" cy="762573"/>
          </a:xfrm>
          <a:prstGeom prst="rect">
            <a:avLst/>
          </a:prstGeom>
        </p:spPr>
      </p:pic>
    </p:spTree>
    <p:extLst>
      <p:ext uri="{BB962C8B-B14F-4D97-AF65-F5344CB8AC3E}">
        <p14:creationId xmlns:p14="http://schemas.microsoft.com/office/powerpoint/2010/main" val="27219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B190B4-C290-D640-8056-B4EF548819A8}"/>
              </a:ext>
            </a:extLst>
          </p:cNvPr>
          <p:cNvSpPr/>
          <p:nvPr userDrawn="1"/>
        </p:nvSpPr>
        <p:spPr>
          <a:xfrm>
            <a:off x="0" y="0"/>
            <a:ext cx="12192000" cy="59232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pic>
        <p:nvPicPr>
          <p:cNvPr id="15" name="Picture 14">
            <a:extLst>
              <a:ext uri="{FF2B5EF4-FFF2-40B4-BE49-F238E27FC236}">
                <a16:creationId xmlns:a16="http://schemas.microsoft.com/office/drawing/2014/main" id="{EDE63026-01EA-A74B-A109-ECF5ACDBC571}"/>
              </a:ext>
            </a:extLst>
          </p:cNvPr>
          <p:cNvPicPr>
            <a:picLocks noChangeAspect="1"/>
          </p:cNvPicPr>
          <p:nvPr userDrawn="1"/>
        </p:nvPicPr>
        <p:blipFill rotWithShape="1">
          <a:blip r:embed="rId2">
            <a:alphaModFix amt="10000"/>
          </a:blip>
          <a:srcRect t="5444" r="11714" b="22700"/>
          <a:stretch/>
        </p:blipFill>
        <p:spPr>
          <a:xfrm>
            <a:off x="470415" y="0"/>
            <a:ext cx="11721585" cy="5923236"/>
          </a:xfrm>
          <a:prstGeom prst="rect">
            <a:avLst/>
          </a:prstGeom>
        </p:spPr>
      </p:pic>
      <p:sp>
        <p:nvSpPr>
          <p:cNvPr id="10" name="Subtitle 2">
            <a:extLst>
              <a:ext uri="{FF2B5EF4-FFF2-40B4-BE49-F238E27FC236}">
                <a16:creationId xmlns:a16="http://schemas.microsoft.com/office/drawing/2014/main" id="{0B7D3956-892E-6848-9158-739831010E85}"/>
              </a:ext>
            </a:extLst>
          </p:cNvPr>
          <p:cNvSpPr>
            <a:spLocks noGrp="1"/>
          </p:cNvSpPr>
          <p:nvPr>
            <p:ph type="subTitle" idx="1" hasCustomPrompt="1"/>
          </p:nvPr>
        </p:nvSpPr>
        <p:spPr>
          <a:xfrm>
            <a:off x="609599" y="3930306"/>
            <a:ext cx="9144000" cy="1388676"/>
          </a:xfrm>
        </p:spPr>
        <p:txBody>
          <a:bodyPr anchor="t">
            <a:normAutofit/>
          </a:bodyPr>
          <a:lstStyle>
            <a:lvl1pPr marL="0" indent="0" algn="l">
              <a:buNone/>
              <a:defRPr sz="30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2" name="Title 1">
            <a:extLst>
              <a:ext uri="{FF2B5EF4-FFF2-40B4-BE49-F238E27FC236}">
                <a16:creationId xmlns:a16="http://schemas.microsoft.com/office/drawing/2014/main" id="{4F5EC303-F05E-B74F-A61E-A8E1D16E4741}"/>
              </a:ext>
            </a:extLst>
          </p:cNvPr>
          <p:cNvSpPr>
            <a:spLocks noGrp="1"/>
          </p:cNvSpPr>
          <p:nvPr>
            <p:ph type="ctrTitle" hasCustomPrompt="1"/>
          </p:nvPr>
        </p:nvSpPr>
        <p:spPr>
          <a:xfrm>
            <a:off x="609599" y="1661652"/>
            <a:ext cx="9880601" cy="2249948"/>
          </a:xfrm>
          <a:noFill/>
        </p:spPr>
        <p:txBody>
          <a:bodyPr anchor="t">
            <a:noAutofit/>
          </a:bodyPr>
          <a:lstStyle>
            <a:lvl1pPr algn="l">
              <a:defRPr sz="5000" b="1">
                <a:solidFill>
                  <a:schemeClr val="bg1"/>
                </a:solidFill>
              </a:defRPr>
            </a:lvl1pPr>
          </a:lstStyle>
          <a:p>
            <a:r>
              <a:rPr lang="en-US" dirty="0"/>
              <a:t>Click to edit </a:t>
            </a:r>
            <a:br>
              <a:rPr lang="en-US" dirty="0"/>
            </a:br>
            <a:r>
              <a:rPr lang="en-US" dirty="0"/>
              <a:t>Master title style</a:t>
            </a:r>
          </a:p>
        </p:txBody>
      </p:sp>
      <p:sp>
        <p:nvSpPr>
          <p:cNvPr id="13" name="Rectangle 12">
            <a:extLst>
              <a:ext uri="{FF2B5EF4-FFF2-40B4-BE49-F238E27FC236}">
                <a16:creationId xmlns:a16="http://schemas.microsoft.com/office/drawing/2014/main" id="{6ED134C3-897D-694A-A8D7-1AE4619A3955}"/>
              </a:ext>
            </a:extLst>
          </p:cNvPr>
          <p:cNvSpPr/>
          <p:nvPr userDrawn="1"/>
        </p:nvSpPr>
        <p:spPr>
          <a:xfrm>
            <a:off x="758134" y="1376767"/>
            <a:ext cx="1810773" cy="1314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D2F32"/>
              </a:solidFill>
            </a:endParaRPr>
          </a:p>
        </p:txBody>
      </p:sp>
      <p:sp>
        <p:nvSpPr>
          <p:cNvPr id="9" name="Date Placeholder 3">
            <a:extLst>
              <a:ext uri="{FF2B5EF4-FFF2-40B4-BE49-F238E27FC236}">
                <a16:creationId xmlns:a16="http://schemas.microsoft.com/office/drawing/2014/main" id="{F3A5A669-9CF8-3949-BE93-A66767DF6118}"/>
              </a:ext>
            </a:extLst>
          </p:cNvPr>
          <p:cNvSpPr>
            <a:spLocks noGrp="1"/>
          </p:cNvSpPr>
          <p:nvPr>
            <p:ph type="dt" sz="half" idx="2"/>
          </p:nvPr>
        </p:nvSpPr>
        <p:spPr>
          <a:xfrm>
            <a:off x="634998" y="6356350"/>
            <a:ext cx="5256515" cy="365125"/>
          </a:xfrm>
          <a:prstGeom prst="rect">
            <a:avLst/>
          </a:prstGeom>
        </p:spPr>
        <p:txBody>
          <a:bodyPr vert="horz" lIns="91440" tIns="45720" rIns="91440" bIns="45720" rtlCol="0" anchor="ctr"/>
          <a:lstStyle>
            <a:lvl1pPr algn="l">
              <a:defRPr sz="1000">
                <a:solidFill>
                  <a:schemeClr val="tx1">
                    <a:tint val="75000"/>
                  </a:schemeClr>
                </a:solidFill>
                <a:latin typeface="Century Gothic" panose="020B0502020202020204" pitchFamily="34" charset="0"/>
              </a:defRPr>
            </a:lvl1pPr>
          </a:lstStyle>
          <a:p>
            <a:r>
              <a:rPr lang="en-US">
                <a:solidFill>
                  <a:srgbClr val="717B82">
                    <a:tint val="75000"/>
                  </a:srgbClr>
                </a:solidFill>
              </a:rPr>
              <a:t>© 2021 ServeMinnesota. All Rights Reserved.</a:t>
            </a:r>
            <a:endParaRPr lang="en-US" dirty="0">
              <a:solidFill>
                <a:srgbClr val="717B82">
                  <a:tint val="75000"/>
                </a:srgbClr>
              </a:solidFill>
            </a:endParaRPr>
          </a:p>
        </p:txBody>
      </p:sp>
      <p:sp>
        <p:nvSpPr>
          <p:cNvPr id="14" name="Slide Number Placeholder 5">
            <a:extLst>
              <a:ext uri="{FF2B5EF4-FFF2-40B4-BE49-F238E27FC236}">
                <a16:creationId xmlns:a16="http://schemas.microsoft.com/office/drawing/2014/main" id="{5F03057C-0F35-E949-9659-F4F968490382}"/>
              </a:ext>
            </a:extLst>
          </p:cNvPr>
          <p:cNvSpPr>
            <a:spLocks noGrp="1"/>
          </p:cNvSpPr>
          <p:nvPr>
            <p:ph type="sldNum" sz="quarter" idx="4"/>
          </p:nvPr>
        </p:nvSpPr>
        <p:spPr>
          <a:xfrm>
            <a:off x="124591" y="6356350"/>
            <a:ext cx="421342" cy="365125"/>
          </a:xfrm>
          <a:prstGeom prst="rect">
            <a:avLst/>
          </a:prstGeom>
        </p:spPr>
        <p:txBody>
          <a:bodyPr vert="horz" lIns="91440" tIns="45720" rIns="91440" bIns="45720" rtlCol="0" anchor="ctr"/>
          <a:lstStyle>
            <a:lvl1pPr algn="r">
              <a:defRPr sz="1000">
                <a:solidFill>
                  <a:schemeClr val="tx1">
                    <a:tint val="75000"/>
                  </a:schemeClr>
                </a:solidFill>
                <a:latin typeface="Century Gothic" panose="020B0502020202020204" pitchFamily="34" charset="0"/>
              </a:defRPr>
            </a:lvl1pPr>
          </a:lstStyle>
          <a:p>
            <a:fld id="{B64E700F-F0CB-0D4A-8209-16CF5CDE2CDC}" type="slidenum">
              <a:rPr lang="en-US" smtClean="0">
                <a:solidFill>
                  <a:srgbClr val="717B82">
                    <a:tint val="75000"/>
                  </a:srgbClr>
                </a:solidFill>
              </a:rPr>
              <a:pPr/>
              <a:t>‹#›</a:t>
            </a:fld>
            <a:endParaRPr lang="en-US" dirty="0">
              <a:solidFill>
                <a:srgbClr val="717B82">
                  <a:tint val="75000"/>
                </a:srgbClr>
              </a:solidFill>
            </a:endParaRPr>
          </a:p>
        </p:txBody>
      </p:sp>
    </p:spTree>
    <p:extLst>
      <p:ext uri="{BB962C8B-B14F-4D97-AF65-F5344CB8AC3E}">
        <p14:creationId xmlns:p14="http://schemas.microsoft.com/office/powerpoint/2010/main" val="184923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alpha val="5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2DFE60-5C62-5F4B-8BB2-1516D8B8808F}"/>
              </a:ext>
            </a:extLst>
          </p:cNvPr>
          <p:cNvSpPr/>
          <p:nvPr userDrawn="1"/>
        </p:nvSpPr>
        <p:spPr>
          <a:xfrm>
            <a:off x="0" y="0"/>
            <a:ext cx="6096000" cy="68867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4441758A-90A4-114D-B7EC-894725E07CC5}"/>
              </a:ext>
            </a:extLst>
          </p:cNvPr>
          <p:cNvSpPr>
            <a:spLocks noGrp="1"/>
          </p:cNvSpPr>
          <p:nvPr>
            <p:ph type="title"/>
          </p:nvPr>
        </p:nvSpPr>
        <p:spPr>
          <a:xfrm>
            <a:off x="565118" y="1749266"/>
            <a:ext cx="5020235" cy="1480072"/>
          </a:xfrm>
        </p:spPr>
        <p:txBody>
          <a:bodyPr anchor="t">
            <a:noAutofit/>
          </a:bodyPr>
          <a:lstStyle>
            <a:lvl1pPr>
              <a:defRPr sz="4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7B16504-9E0A-2240-A5AE-9887F563953D}"/>
              </a:ext>
            </a:extLst>
          </p:cNvPr>
          <p:cNvSpPr>
            <a:spLocks noGrp="1"/>
          </p:cNvSpPr>
          <p:nvPr>
            <p:ph idx="1"/>
          </p:nvPr>
        </p:nvSpPr>
        <p:spPr>
          <a:xfrm>
            <a:off x="6490447" y="1376767"/>
            <a:ext cx="5038165" cy="4421567"/>
          </a:xfrm>
        </p:spPr>
        <p:txBody>
          <a:bodyPr anchor="t">
            <a:normAutofit/>
          </a:bodyPr>
          <a:lstStyle>
            <a:lvl1pPr>
              <a:defRPr sz="2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a:extLst>
              <a:ext uri="{FF2B5EF4-FFF2-40B4-BE49-F238E27FC236}">
                <a16:creationId xmlns:a16="http://schemas.microsoft.com/office/drawing/2014/main" id="{03167B09-38C2-1640-B90B-0C0A5BACE360}"/>
              </a:ext>
            </a:extLst>
          </p:cNvPr>
          <p:cNvSpPr>
            <a:spLocks noGrp="1"/>
          </p:cNvSpPr>
          <p:nvPr>
            <p:ph type="body" sz="half" idx="2" hasCustomPrompt="1"/>
          </p:nvPr>
        </p:nvSpPr>
        <p:spPr>
          <a:xfrm>
            <a:off x="565118" y="3229339"/>
            <a:ext cx="5020235" cy="2349658"/>
          </a:xfrm>
        </p:spPr>
        <p:txBody>
          <a:bodyPr>
            <a:normAutofit/>
          </a:bodyPr>
          <a:lstStyle>
            <a:lvl1pPr marL="0" indent="0">
              <a:buNone/>
              <a:defRPr sz="2000" b="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or additional info</a:t>
            </a:r>
          </a:p>
        </p:txBody>
      </p:sp>
      <p:sp>
        <p:nvSpPr>
          <p:cNvPr id="10" name="Rectangle 9">
            <a:extLst>
              <a:ext uri="{FF2B5EF4-FFF2-40B4-BE49-F238E27FC236}">
                <a16:creationId xmlns:a16="http://schemas.microsoft.com/office/drawing/2014/main" id="{3CB5391D-68A4-3843-85E0-0921D69AD8B9}"/>
              </a:ext>
            </a:extLst>
          </p:cNvPr>
          <p:cNvSpPr/>
          <p:nvPr userDrawn="1"/>
        </p:nvSpPr>
        <p:spPr>
          <a:xfrm>
            <a:off x="758134" y="1376767"/>
            <a:ext cx="1810773" cy="1314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D2F32"/>
              </a:solidFill>
            </a:endParaRPr>
          </a:p>
        </p:txBody>
      </p:sp>
    </p:spTree>
    <p:extLst>
      <p:ext uri="{BB962C8B-B14F-4D97-AF65-F5344CB8AC3E}">
        <p14:creationId xmlns:p14="http://schemas.microsoft.com/office/powerpoint/2010/main" val="4089037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p:bg>
      <p:bgPr>
        <a:solidFill>
          <a:schemeClr val="bg1">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460118-CC13-804D-A7B1-747139ECC18C}"/>
              </a:ext>
            </a:extLst>
          </p:cNvPr>
          <p:cNvSpPr/>
          <p:nvPr userDrawn="1"/>
        </p:nvSpPr>
        <p:spPr>
          <a:xfrm>
            <a:off x="0" y="0"/>
            <a:ext cx="12192000" cy="1786759"/>
          </a:xfrm>
          <a:prstGeom prst="rect">
            <a:avLst/>
          </a:prstGeom>
          <a:solidFill>
            <a:schemeClr val="bg2">
              <a:alpha val="4956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2" name="Title 1">
            <a:extLst>
              <a:ext uri="{FF2B5EF4-FFF2-40B4-BE49-F238E27FC236}">
                <a16:creationId xmlns:a16="http://schemas.microsoft.com/office/drawing/2014/main" id="{F829A9A3-D45F-2A4B-AB5E-4BE6BE205486}"/>
              </a:ext>
            </a:extLst>
          </p:cNvPr>
          <p:cNvSpPr>
            <a:spLocks noGrp="1"/>
          </p:cNvSpPr>
          <p:nvPr>
            <p:ph type="title"/>
          </p:nvPr>
        </p:nvSpPr>
        <p:spPr>
          <a:xfrm>
            <a:off x="634999" y="590309"/>
            <a:ext cx="10515600" cy="544808"/>
          </a:xfrm>
        </p:spPr>
        <p:txBody>
          <a:bodyPr anchor="t">
            <a:normAutofit/>
          </a:bodyPr>
          <a:lstStyle>
            <a:lvl1pPr>
              <a:defRPr sz="3000">
                <a:solidFill>
                  <a:schemeClr val="accent4"/>
                </a:solidFill>
              </a:defRPr>
            </a:lvl1pPr>
          </a:lstStyle>
          <a:p>
            <a:r>
              <a:rPr lang="en-US" dirty="0"/>
              <a:t>Click to edit Master title style</a:t>
            </a:r>
          </a:p>
        </p:txBody>
      </p:sp>
      <p:sp>
        <p:nvSpPr>
          <p:cNvPr id="13" name="Text Placeholder 2">
            <a:extLst>
              <a:ext uri="{FF2B5EF4-FFF2-40B4-BE49-F238E27FC236}">
                <a16:creationId xmlns:a16="http://schemas.microsoft.com/office/drawing/2014/main" id="{29FDE707-F40F-8B4A-B80A-69D57BC9C0DB}"/>
              </a:ext>
            </a:extLst>
          </p:cNvPr>
          <p:cNvSpPr>
            <a:spLocks noGrp="1"/>
          </p:cNvSpPr>
          <p:nvPr>
            <p:ph type="body" idx="1"/>
          </p:nvPr>
        </p:nvSpPr>
        <p:spPr>
          <a:xfrm>
            <a:off x="634999" y="1241951"/>
            <a:ext cx="10512424" cy="544808"/>
          </a:xfrm>
        </p:spPr>
        <p:txBody>
          <a:bodyPr anchor="t">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a:extLst>
              <a:ext uri="{FF2B5EF4-FFF2-40B4-BE49-F238E27FC236}">
                <a16:creationId xmlns:a16="http://schemas.microsoft.com/office/drawing/2014/main" id="{6B283F57-CA19-6F40-9C01-D45AE67C9467}"/>
              </a:ext>
            </a:extLst>
          </p:cNvPr>
          <p:cNvSpPr>
            <a:spLocks noGrp="1"/>
          </p:cNvSpPr>
          <p:nvPr>
            <p:ph sz="half" idx="2"/>
          </p:nvPr>
        </p:nvSpPr>
        <p:spPr>
          <a:xfrm>
            <a:off x="634999" y="2071453"/>
            <a:ext cx="10512424" cy="3763413"/>
          </a:xfrm>
        </p:spPr>
        <p:txBody>
          <a:bodyPr>
            <a:normAutofit/>
          </a:bodyPr>
          <a:lstStyle>
            <a:lvl1pPr>
              <a:defRPr sz="2400">
                <a:solidFill>
                  <a:schemeClr val="tx1"/>
                </a:solidFill>
              </a:defRPr>
            </a:lvl1pPr>
          </a:lstStyle>
          <a:p>
            <a:pPr lvl="0"/>
            <a:r>
              <a:rPr lang="en-US" dirty="0"/>
              <a:t>Click to edit Master text styles</a:t>
            </a:r>
          </a:p>
        </p:txBody>
      </p:sp>
      <p:sp>
        <p:nvSpPr>
          <p:cNvPr id="15" name="Rectangle 14">
            <a:extLst>
              <a:ext uri="{FF2B5EF4-FFF2-40B4-BE49-F238E27FC236}">
                <a16:creationId xmlns:a16="http://schemas.microsoft.com/office/drawing/2014/main" id="{B15DA8D3-2CAF-8A4E-B84C-50046C6EC539}"/>
              </a:ext>
            </a:extLst>
          </p:cNvPr>
          <p:cNvSpPr/>
          <p:nvPr userDrawn="1"/>
        </p:nvSpPr>
        <p:spPr>
          <a:xfrm>
            <a:off x="634999" y="284695"/>
            <a:ext cx="1810773" cy="1314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7" name="Date Placeholder 3">
            <a:extLst>
              <a:ext uri="{FF2B5EF4-FFF2-40B4-BE49-F238E27FC236}">
                <a16:creationId xmlns:a16="http://schemas.microsoft.com/office/drawing/2014/main" id="{BBA0984C-1040-C545-A06B-4FE80DA0A92C}"/>
              </a:ext>
            </a:extLst>
          </p:cNvPr>
          <p:cNvSpPr>
            <a:spLocks noGrp="1"/>
          </p:cNvSpPr>
          <p:nvPr>
            <p:ph type="dt" sz="half" idx="10"/>
          </p:nvPr>
        </p:nvSpPr>
        <p:spPr>
          <a:xfrm>
            <a:off x="634998" y="6356350"/>
            <a:ext cx="5256515" cy="365125"/>
          </a:xfrm>
          <a:prstGeom prst="rect">
            <a:avLst/>
          </a:prstGeom>
        </p:spPr>
        <p:txBody>
          <a:bodyPr vert="horz" lIns="91440" tIns="45720" rIns="91440" bIns="45720" rtlCol="0" anchor="ctr"/>
          <a:lstStyle>
            <a:lvl1pPr algn="l">
              <a:defRPr sz="1000">
                <a:solidFill>
                  <a:schemeClr val="tx1">
                    <a:tint val="75000"/>
                  </a:schemeClr>
                </a:solidFill>
                <a:latin typeface="Century Gothic" panose="020B0502020202020204" pitchFamily="34" charset="0"/>
              </a:defRPr>
            </a:lvl1pPr>
          </a:lstStyle>
          <a:p>
            <a:r>
              <a:rPr lang="en-US">
                <a:solidFill>
                  <a:srgbClr val="717B82">
                    <a:tint val="75000"/>
                  </a:srgbClr>
                </a:solidFill>
              </a:rPr>
              <a:t>© 2021 ServeMinnesota. All Rights Reserved.</a:t>
            </a:r>
            <a:endParaRPr lang="en-US" dirty="0">
              <a:solidFill>
                <a:srgbClr val="717B82">
                  <a:tint val="75000"/>
                </a:srgbClr>
              </a:solidFill>
            </a:endParaRPr>
          </a:p>
        </p:txBody>
      </p:sp>
      <p:sp>
        <p:nvSpPr>
          <p:cNvPr id="8" name="Slide Number Placeholder 5">
            <a:extLst>
              <a:ext uri="{FF2B5EF4-FFF2-40B4-BE49-F238E27FC236}">
                <a16:creationId xmlns:a16="http://schemas.microsoft.com/office/drawing/2014/main" id="{ADAFE58F-6F10-D943-9829-6A3B4BA4A9E5}"/>
              </a:ext>
            </a:extLst>
          </p:cNvPr>
          <p:cNvSpPr>
            <a:spLocks noGrp="1"/>
          </p:cNvSpPr>
          <p:nvPr>
            <p:ph type="sldNum" sz="quarter" idx="4"/>
          </p:nvPr>
        </p:nvSpPr>
        <p:spPr>
          <a:xfrm>
            <a:off x="124591" y="6356350"/>
            <a:ext cx="421342" cy="365125"/>
          </a:xfrm>
          <a:prstGeom prst="rect">
            <a:avLst/>
          </a:prstGeom>
        </p:spPr>
        <p:txBody>
          <a:bodyPr vert="horz" lIns="91440" tIns="45720" rIns="91440" bIns="45720" rtlCol="0" anchor="ctr"/>
          <a:lstStyle>
            <a:lvl1pPr algn="r">
              <a:defRPr sz="1000">
                <a:solidFill>
                  <a:schemeClr val="tx1">
                    <a:tint val="75000"/>
                  </a:schemeClr>
                </a:solidFill>
                <a:latin typeface="Century Gothic" panose="020B0502020202020204" pitchFamily="34" charset="0"/>
              </a:defRPr>
            </a:lvl1pPr>
          </a:lstStyle>
          <a:p>
            <a:fld id="{B64E700F-F0CB-0D4A-8209-16CF5CDE2CDC}" type="slidenum">
              <a:rPr lang="en-US" smtClean="0">
                <a:solidFill>
                  <a:srgbClr val="717B82">
                    <a:tint val="75000"/>
                  </a:srgbClr>
                </a:solidFill>
              </a:rPr>
              <a:pPr/>
              <a:t>‹#›</a:t>
            </a:fld>
            <a:endParaRPr lang="en-US" dirty="0">
              <a:solidFill>
                <a:srgbClr val="717B82">
                  <a:tint val="75000"/>
                </a:srgbClr>
              </a:solidFill>
            </a:endParaRPr>
          </a:p>
        </p:txBody>
      </p:sp>
    </p:spTree>
    <p:extLst>
      <p:ext uri="{BB962C8B-B14F-4D97-AF65-F5344CB8AC3E}">
        <p14:creationId xmlns:p14="http://schemas.microsoft.com/office/powerpoint/2010/main" val="4051666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Content">
    <p:bg>
      <p:bgPr>
        <a:solidFill>
          <a:schemeClr val="bg1">
            <a:alpha val="2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97A0A6-CB5E-B940-ADD4-123324313B2A}"/>
              </a:ext>
            </a:extLst>
          </p:cNvPr>
          <p:cNvSpPr/>
          <p:nvPr userDrawn="1"/>
        </p:nvSpPr>
        <p:spPr>
          <a:xfrm>
            <a:off x="0" y="0"/>
            <a:ext cx="12192000" cy="1250066"/>
          </a:xfrm>
          <a:prstGeom prst="rect">
            <a:avLst/>
          </a:prstGeom>
          <a:solidFill>
            <a:schemeClr val="bg2">
              <a:alpha val="4956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2" name="Title 1">
            <a:extLst>
              <a:ext uri="{FF2B5EF4-FFF2-40B4-BE49-F238E27FC236}">
                <a16:creationId xmlns:a16="http://schemas.microsoft.com/office/drawing/2014/main" id="{F829A9A3-D45F-2A4B-AB5E-4BE6BE205486}"/>
              </a:ext>
            </a:extLst>
          </p:cNvPr>
          <p:cNvSpPr>
            <a:spLocks noGrp="1"/>
          </p:cNvSpPr>
          <p:nvPr>
            <p:ph type="title"/>
          </p:nvPr>
        </p:nvSpPr>
        <p:spPr>
          <a:xfrm>
            <a:off x="634999" y="590309"/>
            <a:ext cx="10515600" cy="544808"/>
          </a:xfrm>
        </p:spPr>
        <p:txBody>
          <a:bodyPr anchor="t">
            <a:normAutofit/>
          </a:bodyPr>
          <a:lstStyle>
            <a:lvl1pPr>
              <a:defRPr sz="3000">
                <a:solidFill>
                  <a:schemeClr val="accent4"/>
                </a:solidFill>
              </a:defRPr>
            </a:lvl1pPr>
          </a:lstStyle>
          <a:p>
            <a:r>
              <a:rPr lang="en-US" dirty="0"/>
              <a:t>Click to edit Master title style</a:t>
            </a:r>
          </a:p>
        </p:txBody>
      </p:sp>
      <p:sp>
        <p:nvSpPr>
          <p:cNvPr id="14" name="Content Placeholder 3">
            <a:extLst>
              <a:ext uri="{FF2B5EF4-FFF2-40B4-BE49-F238E27FC236}">
                <a16:creationId xmlns:a16="http://schemas.microsoft.com/office/drawing/2014/main" id="{6B283F57-CA19-6F40-9C01-D45AE67C9467}"/>
              </a:ext>
            </a:extLst>
          </p:cNvPr>
          <p:cNvSpPr>
            <a:spLocks noGrp="1"/>
          </p:cNvSpPr>
          <p:nvPr>
            <p:ph sz="half" idx="2"/>
          </p:nvPr>
        </p:nvSpPr>
        <p:spPr>
          <a:xfrm>
            <a:off x="634999" y="1419813"/>
            <a:ext cx="10512424" cy="4415054"/>
          </a:xfrm>
        </p:spPr>
        <p:txBody>
          <a:bodyPr>
            <a:normAutofit/>
          </a:bodyPr>
          <a:lstStyle>
            <a:lvl1pPr>
              <a:defRPr sz="2400">
                <a:solidFill>
                  <a:schemeClr val="tx1"/>
                </a:solidFill>
              </a:defRPr>
            </a:lvl1pPr>
          </a:lstStyle>
          <a:p>
            <a:pPr lvl="0"/>
            <a:r>
              <a:rPr lang="en-US" dirty="0"/>
              <a:t>Click to edit Master text styles</a:t>
            </a:r>
          </a:p>
        </p:txBody>
      </p:sp>
      <p:sp>
        <p:nvSpPr>
          <p:cNvPr id="15" name="Rectangle 14">
            <a:extLst>
              <a:ext uri="{FF2B5EF4-FFF2-40B4-BE49-F238E27FC236}">
                <a16:creationId xmlns:a16="http://schemas.microsoft.com/office/drawing/2014/main" id="{B15DA8D3-2CAF-8A4E-B84C-50046C6EC539}"/>
              </a:ext>
            </a:extLst>
          </p:cNvPr>
          <p:cNvSpPr/>
          <p:nvPr userDrawn="1"/>
        </p:nvSpPr>
        <p:spPr>
          <a:xfrm>
            <a:off x="634999" y="284695"/>
            <a:ext cx="1810773" cy="1314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7" name="Date Placeholder 3">
            <a:extLst>
              <a:ext uri="{FF2B5EF4-FFF2-40B4-BE49-F238E27FC236}">
                <a16:creationId xmlns:a16="http://schemas.microsoft.com/office/drawing/2014/main" id="{99EDF1D6-0AF4-5C4F-A49F-C666B66A083F}"/>
              </a:ext>
            </a:extLst>
          </p:cNvPr>
          <p:cNvSpPr>
            <a:spLocks noGrp="1"/>
          </p:cNvSpPr>
          <p:nvPr>
            <p:ph type="dt" sz="half" idx="10"/>
          </p:nvPr>
        </p:nvSpPr>
        <p:spPr>
          <a:xfrm>
            <a:off x="634998" y="6356350"/>
            <a:ext cx="5256515" cy="365125"/>
          </a:xfrm>
          <a:prstGeom prst="rect">
            <a:avLst/>
          </a:prstGeom>
        </p:spPr>
        <p:txBody>
          <a:bodyPr vert="horz" lIns="91440" tIns="45720" rIns="91440" bIns="45720" rtlCol="0" anchor="ctr"/>
          <a:lstStyle>
            <a:lvl1pPr algn="l">
              <a:defRPr sz="1000">
                <a:solidFill>
                  <a:schemeClr val="tx1">
                    <a:tint val="75000"/>
                  </a:schemeClr>
                </a:solidFill>
                <a:latin typeface="Century Gothic" panose="020B0502020202020204" pitchFamily="34" charset="0"/>
              </a:defRPr>
            </a:lvl1pPr>
          </a:lstStyle>
          <a:p>
            <a:r>
              <a:rPr lang="en-US">
                <a:solidFill>
                  <a:srgbClr val="717B82">
                    <a:tint val="75000"/>
                  </a:srgbClr>
                </a:solidFill>
              </a:rPr>
              <a:t>© 2021 ServeMinnesota. All Rights Reserved.</a:t>
            </a:r>
            <a:endParaRPr lang="en-US" dirty="0">
              <a:solidFill>
                <a:srgbClr val="717B82">
                  <a:tint val="75000"/>
                </a:srgbClr>
              </a:solidFill>
            </a:endParaRPr>
          </a:p>
        </p:txBody>
      </p:sp>
      <p:sp>
        <p:nvSpPr>
          <p:cNvPr id="8" name="Slide Number Placeholder 5">
            <a:extLst>
              <a:ext uri="{FF2B5EF4-FFF2-40B4-BE49-F238E27FC236}">
                <a16:creationId xmlns:a16="http://schemas.microsoft.com/office/drawing/2014/main" id="{F155326E-1585-DE40-B896-EA6E2890F07B}"/>
              </a:ext>
            </a:extLst>
          </p:cNvPr>
          <p:cNvSpPr>
            <a:spLocks noGrp="1"/>
          </p:cNvSpPr>
          <p:nvPr>
            <p:ph type="sldNum" sz="quarter" idx="4"/>
          </p:nvPr>
        </p:nvSpPr>
        <p:spPr>
          <a:xfrm>
            <a:off x="124591" y="6356350"/>
            <a:ext cx="421342" cy="365125"/>
          </a:xfrm>
          <a:prstGeom prst="rect">
            <a:avLst/>
          </a:prstGeom>
        </p:spPr>
        <p:txBody>
          <a:bodyPr vert="horz" lIns="91440" tIns="45720" rIns="91440" bIns="45720" rtlCol="0" anchor="ctr"/>
          <a:lstStyle>
            <a:lvl1pPr algn="r">
              <a:defRPr sz="1000">
                <a:solidFill>
                  <a:schemeClr val="tx1">
                    <a:tint val="75000"/>
                  </a:schemeClr>
                </a:solidFill>
                <a:latin typeface="Century Gothic" panose="020B0502020202020204" pitchFamily="34" charset="0"/>
              </a:defRPr>
            </a:lvl1pPr>
          </a:lstStyle>
          <a:p>
            <a:fld id="{B64E700F-F0CB-0D4A-8209-16CF5CDE2CDC}" type="slidenum">
              <a:rPr lang="en-US" smtClean="0">
                <a:solidFill>
                  <a:srgbClr val="717B82">
                    <a:tint val="75000"/>
                  </a:srgbClr>
                </a:solidFill>
              </a:rPr>
              <a:pPr/>
              <a:t>‹#›</a:t>
            </a:fld>
            <a:endParaRPr lang="en-US" dirty="0">
              <a:solidFill>
                <a:srgbClr val="717B82">
                  <a:tint val="75000"/>
                </a:srgbClr>
              </a:solidFill>
            </a:endParaRPr>
          </a:p>
        </p:txBody>
      </p:sp>
    </p:spTree>
    <p:extLst>
      <p:ext uri="{BB962C8B-B14F-4D97-AF65-F5344CB8AC3E}">
        <p14:creationId xmlns:p14="http://schemas.microsoft.com/office/powerpoint/2010/main" val="29542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Content">
    <p:bg>
      <p:bgPr>
        <a:solidFill>
          <a:schemeClr val="bg1">
            <a:alpha val="2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3487FB7-0E90-3B48-8087-0FCBD1E6E39F}"/>
              </a:ext>
            </a:extLst>
          </p:cNvPr>
          <p:cNvSpPr/>
          <p:nvPr userDrawn="1"/>
        </p:nvSpPr>
        <p:spPr>
          <a:xfrm>
            <a:off x="0" y="0"/>
            <a:ext cx="12192000" cy="1786759"/>
          </a:xfrm>
          <a:prstGeom prst="rect">
            <a:avLst/>
          </a:prstGeom>
          <a:solidFill>
            <a:schemeClr val="bg2">
              <a:alpha val="4956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3" name="Content Placeholder 3">
            <a:extLst>
              <a:ext uri="{FF2B5EF4-FFF2-40B4-BE49-F238E27FC236}">
                <a16:creationId xmlns:a16="http://schemas.microsoft.com/office/drawing/2014/main" id="{53863323-B873-BB46-957B-5D7FFFA3FF16}"/>
              </a:ext>
            </a:extLst>
          </p:cNvPr>
          <p:cNvSpPr>
            <a:spLocks noGrp="1"/>
          </p:cNvSpPr>
          <p:nvPr>
            <p:ph sz="half" idx="2"/>
          </p:nvPr>
        </p:nvSpPr>
        <p:spPr>
          <a:xfrm>
            <a:off x="634999" y="1923393"/>
            <a:ext cx="5034281" cy="3893207"/>
          </a:xfrm>
        </p:spPr>
        <p:txBody>
          <a:bodyPr>
            <a:normAutofit/>
          </a:bodyPr>
          <a:lstStyle>
            <a:lvl1pPr>
              <a:defRPr sz="2000">
                <a:solidFill>
                  <a:schemeClr val="tx1"/>
                </a:solidFill>
              </a:defRPr>
            </a:lvl1pPr>
          </a:lstStyle>
          <a:p>
            <a:pPr lvl="0"/>
            <a:r>
              <a:rPr lang="en-US" dirty="0"/>
              <a:t>Click to edit Master text styles</a:t>
            </a:r>
          </a:p>
        </p:txBody>
      </p:sp>
      <p:sp>
        <p:nvSpPr>
          <p:cNvPr id="17" name="Content Placeholder 3">
            <a:extLst>
              <a:ext uri="{FF2B5EF4-FFF2-40B4-BE49-F238E27FC236}">
                <a16:creationId xmlns:a16="http://schemas.microsoft.com/office/drawing/2014/main" id="{316A1977-96EF-2E47-815C-8A00ABCC3AE7}"/>
              </a:ext>
            </a:extLst>
          </p:cNvPr>
          <p:cNvSpPr>
            <a:spLocks noGrp="1"/>
          </p:cNvSpPr>
          <p:nvPr>
            <p:ph sz="half" idx="12"/>
          </p:nvPr>
        </p:nvSpPr>
        <p:spPr>
          <a:xfrm>
            <a:off x="6096000" y="1923393"/>
            <a:ext cx="5034281" cy="3893207"/>
          </a:xfrm>
        </p:spPr>
        <p:txBody>
          <a:bodyPr>
            <a:normAutofit/>
          </a:bodyPr>
          <a:lstStyle>
            <a:lvl1pPr>
              <a:defRPr sz="2000">
                <a:solidFill>
                  <a:schemeClr val="tx1"/>
                </a:solidFill>
              </a:defRPr>
            </a:lvl1pPr>
          </a:lstStyle>
          <a:p>
            <a:pPr lvl="0"/>
            <a:r>
              <a:rPr lang="en-US" dirty="0"/>
              <a:t>Click to edit Master text styles</a:t>
            </a:r>
          </a:p>
        </p:txBody>
      </p:sp>
      <p:sp>
        <p:nvSpPr>
          <p:cNvPr id="14" name="Title 1">
            <a:extLst>
              <a:ext uri="{FF2B5EF4-FFF2-40B4-BE49-F238E27FC236}">
                <a16:creationId xmlns:a16="http://schemas.microsoft.com/office/drawing/2014/main" id="{5DA021F1-C7D9-5149-8950-79A4B671475B}"/>
              </a:ext>
            </a:extLst>
          </p:cNvPr>
          <p:cNvSpPr>
            <a:spLocks noGrp="1"/>
          </p:cNvSpPr>
          <p:nvPr>
            <p:ph type="title"/>
          </p:nvPr>
        </p:nvSpPr>
        <p:spPr>
          <a:xfrm>
            <a:off x="634999" y="587490"/>
            <a:ext cx="10515600" cy="465486"/>
          </a:xfrm>
        </p:spPr>
        <p:txBody>
          <a:bodyPr anchor="t">
            <a:normAutofit/>
          </a:bodyPr>
          <a:lstStyle>
            <a:lvl1pPr>
              <a:defRPr sz="3000">
                <a:solidFill>
                  <a:schemeClr val="accent4"/>
                </a:solidFill>
              </a:defRPr>
            </a:lvl1pPr>
          </a:lstStyle>
          <a:p>
            <a:r>
              <a:rPr lang="en-US" dirty="0"/>
              <a:t>Click to edit Master title style</a:t>
            </a:r>
          </a:p>
        </p:txBody>
      </p:sp>
      <p:sp>
        <p:nvSpPr>
          <p:cNvPr id="19" name="Rectangle 18">
            <a:extLst>
              <a:ext uri="{FF2B5EF4-FFF2-40B4-BE49-F238E27FC236}">
                <a16:creationId xmlns:a16="http://schemas.microsoft.com/office/drawing/2014/main" id="{69F8A027-1F8E-F141-AF69-B3FC88B12591}"/>
              </a:ext>
            </a:extLst>
          </p:cNvPr>
          <p:cNvSpPr/>
          <p:nvPr userDrawn="1"/>
        </p:nvSpPr>
        <p:spPr>
          <a:xfrm>
            <a:off x="634999" y="284695"/>
            <a:ext cx="1810773" cy="1314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20" name="Text Placeholder 2">
            <a:extLst>
              <a:ext uri="{FF2B5EF4-FFF2-40B4-BE49-F238E27FC236}">
                <a16:creationId xmlns:a16="http://schemas.microsoft.com/office/drawing/2014/main" id="{A9FCA68B-15E9-F945-8CCC-B753DF7D6FB2}"/>
              </a:ext>
            </a:extLst>
          </p:cNvPr>
          <p:cNvSpPr>
            <a:spLocks noGrp="1"/>
          </p:cNvSpPr>
          <p:nvPr>
            <p:ph type="body" idx="1"/>
          </p:nvPr>
        </p:nvSpPr>
        <p:spPr>
          <a:xfrm>
            <a:off x="634999" y="1149448"/>
            <a:ext cx="5034281" cy="637311"/>
          </a:xfrm>
        </p:spPr>
        <p:txBody>
          <a:bodyPr anchor="t">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Text Placeholder 2">
            <a:extLst>
              <a:ext uri="{FF2B5EF4-FFF2-40B4-BE49-F238E27FC236}">
                <a16:creationId xmlns:a16="http://schemas.microsoft.com/office/drawing/2014/main" id="{873F7B02-E05E-974B-921D-8E884D858DC3}"/>
              </a:ext>
            </a:extLst>
          </p:cNvPr>
          <p:cNvSpPr>
            <a:spLocks noGrp="1"/>
          </p:cNvSpPr>
          <p:nvPr>
            <p:ph type="body" idx="13"/>
          </p:nvPr>
        </p:nvSpPr>
        <p:spPr>
          <a:xfrm>
            <a:off x="6096000" y="1149448"/>
            <a:ext cx="5034281" cy="637311"/>
          </a:xfrm>
        </p:spPr>
        <p:txBody>
          <a:bodyPr anchor="t">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Date Placeholder 3">
            <a:extLst>
              <a:ext uri="{FF2B5EF4-FFF2-40B4-BE49-F238E27FC236}">
                <a16:creationId xmlns:a16="http://schemas.microsoft.com/office/drawing/2014/main" id="{A45646E8-1160-5F47-9766-80AB543D6F30}"/>
              </a:ext>
            </a:extLst>
          </p:cNvPr>
          <p:cNvSpPr txBox="1">
            <a:spLocks/>
          </p:cNvSpPr>
          <p:nvPr userDrawn="1"/>
        </p:nvSpPr>
        <p:spPr>
          <a:xfrm>
            <a:off x="0" y="5923236"/>
            <a:ext cx="609599" cy="93476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717B82"/>
              </a:solidFill>
            </a:endParaRPr>
          </a:p>
        </p:txBody>
      </p:sp>
      <p:sp>
        <p:nvSpPr>
          <p:cNvPr id="11" name="Date Placeholder 3">
            <a:extLst>
              <a:ext uri="{FF2B5EF4-FFF2-40B4-BE49-F238E27FC236}">
                <a16:creationId xmlns:a16="http://schemas.microsoft.com/office/drawing/2014/main" id="{ECEE8119-87B9-ED41-BBA6-74485A594336}"/>
              </a:ext>
            </a:extLst>
          </p:cNvPr>
          <p:cNvSpPr>
            <a:spLocks noGrp="1"/>
          </p:cNvSpPr>
          <p:nvPr>
            <p:ph type="dt" sz="half" idx="14"/>
          </p:nvPr>
        </p:nvSpPr>
        <p:spPr>
          <a:xfrm>
            <a:off x="634998" y="6356350"/>
            <a:ext cx="5256515" cy="365125"/>
          </a:xfrm>
          <a:prstGeom prst="rect">
            <a:avLst/>
          </a:prstGeom>
        </p:spPr>
        <p:txBody>
          <a:bodyPr vert="horz" lIns="91440" tIns="45720" rIns="91440" bIns="45720" rtlCol="0" anchor="ctr"/>
          <a:lstStyle>
            <a:lvl1pPr algn="l">
              <a:defRPr sz="1000">
                <a:solidFill>
                  <a:schemeClr val="tx1">
                    <a:tint val="75000"/>
                  </a:schemeClr>
                </a:solidFill>
                <a:latin typeface="Century Gothic" panose="020B0502020202020204" pitchFamily="34" charset="0"/>
              </a:defRPr>
            </a:lvl1pPr>
          </a:lstStyle>
          <a:p>
            <a:r>
              <a:rPr lang="en-US">
                <a:solidFill>
                  <a:srgbClr val="717B82">
                    <a:tint val="75000"/>
                  </a:srgbClr>
                </a:solidFill>
              </a:rPr>
              <a:t>© 2021 ServeMinnesota. All Rights Reserved.</a:t>
            </a:r>
            <a:endParaRPr lang="en-US" dirty="0">
              <a:solidFill>
                <a:srgbClr val="717B82">
                  <a:tint val="75000"/>
                </a:srgbClr>
              </a:solidFill>
            </a:endParaRPr>
          </a:p>
        </p:txBody>
      </p:sp>
      <p:sp>
        <p:nvSpPr>
          <p:cNvPr id="12" name="Slide Number Placeholder 5">
            <a:extLst>
              <a:ext uri="{FF2B5EF4-FFF2-40B4-BE49-F238E27FC236}">
                <a16:creationId xmlns:a16="http://schemas.microsoft.com/office/drawing/2014/main" id="{A80803CC-7FD7-AA4F-A6BE-54B6571AE679}"/>
              </a:ext>
            </a:extLst>
          </p:cNvPr>
          <p:cNvSpPr>
            <a:spLocks noGrp="1"/>
          </p:cNvSpPr>
          <p:nvPr>
            <p:ph type="sldNum" sz="quarter" idx="4"/>
          </p:nvPr>
        </p:nvSpPr>
        <p:spPr>
          <a:xfrm>
            <a:off x="124591" y="6356350"/>
            <a:ext cx="421342" cy="365125"/>
          </a:xfrm>
          <a:prstGeom prst="rect">
            <a:avLst/>
          </a:prstGeom>
        </p:spPr>
        <p:txBody>
          <a:bodyPr vert="horz" lIns="91440" tIns="45720" rIns="91440" bIns="45720" rtlCol="0" anchor="ctr"/>
          <a:lstStyle>
            <a:lvl1pPr algn="r">
              <a:defRPr sz="1000">
                <a:solidFill>
                  <a:schemeClr val="tx1">
                    <a:tint val="75000"/>
                  </a:schemeClr>
                </a:solidFill>
                <a:latin typeface="Century Gothic" panose="020B0502020202020204" pitchFamily="34" charset="0"/>
              </a:defRPr>
            </a:lvl1pPr>
          </a:lstStyle>
          <a:p>
            <a:fld id="{B64E700F-F0CB-0D4A-8209-16CF5CDE2CDC}" type="slidenum">
              <a:rPr lang="en-US" smtClean="0">
                <a:solidFill>
                  <a:srgbClr val="717B82">
                    <a:tint val="75000"/>
                  </a:srgbClr>
                </a:solidFill>
              </a:rPr>
              <a:pPr/>
              <a:t>‹#›</a:t>
            </a:fld>
            <a:endParaRPr lang="en-US" dirty="0">
              <a:solidFill>
                <a:srgbClr val="717B82">
                  <a:tint val="75000"/>
                </a:srgbClr>
              </a:solidFill>
            </a:endParaRPr>
          </a:p>
        </p:txBody>
      </p:sp>
    </p:spTree>
    <p:extLst>
      <p:ext uri="{BB962C8B-B14F-4D97-AF65-F5344CB8AC3E}">
        <p14:creationId xmlns:p14="http://schemas.microsoft.com/office/powerpoint/2010/main" val="2184942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Line Title, Content">
    <p:bg>
      <p:bgPr>
        <a:solidFill>
          <a:schemeClr val="bg1">
            <a:alpha val="2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63FFB8-3363-0540-8BC0-7C8451CBD5F2}"/>
              </a:ext>
            </a:extLst>
          </p:cNvPr>
          <p:cNvSpPr/>
          <p:nvPr userDrawn="1"/>
        </p:nvSpPr>
        <p:spPr>
          <a:xfrm>
            <a:off x="0" y="0"/>
            <a:ext cx="12192000" cy="2048719"/>
          </a:xfrm>
          <a:prstGeom prst="rect">
            <a:avLst/>
          </a:prstGeom>
          <a:solidFill>
            <a:schemeClr val="bg2">
              <a:alpha val="4956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5" name="Content Placeholder 3">
            <a:extLst>
              <a:ext uri="{FF2B5EF4-FFF2-40B4-BE49-F238E27FC236}">
                <a16:creationId xmlns:a16="http://schemas.microsoft.com/office/drawing/2014/main" id="{2A0A0BF5-3A1B-CD43-906F-2437C10D15A6}"/>
              </a:ext>
            </a:extLst>
          </p:cNvPr>
          <p:cNvSpPr>
            <a:spLocks noGrp="1"/>
          </p:cNvSpPr>
          <p:nvPr>
            <p:ph sz="half" idx="2"/>
          </p:nvPr>
        </p:nvSpPr>
        <p:spPr>
          <a:xfrm>
            <a:off x="634999" y="2198149"/>
            <a:ext cx="5034281" cy="3618452"/>
          </a:xfrm>
        </p:spPr>
        <p:txBody>
          <a:bodyPr/>
          <a:lstStyle>
            <a:lvl1pPr>
              <a:defRPr sz="2000">
                <a:solidFill>
                  <a:schemeClr val="tx1"/>
                </a:solidFill>
              </a:defRPr>
            </a:lvl1pPr>
          </a:lstStyle>
          <a:p>
            <a:pPr lvl="0"/>
            <a:r>
              <a:rPr lang="en-US" dirty="0"/>
              <a:t>Click to edit Master text styles</a:t>
            </a:r>
          </a:p>
        </p:txBody>
      </p:sp>
      <p:sp>
        <p:nvSpPr>
          <p:cNvPr id="21" name="Content Placeholder 3">
            <a:extLst>
              <a:ext uri="{FF2B5EF4-FFF2-40B4-BE49-F238E27FC236}">
                <a16:creationId xmlns:a16="http://schemas.microsoft.com/office/drawing/2014/main" id="{7522E737-B2CF-BB4C-A654-51C8BB6DCE75}"/>
              </a:ext>
            </a:extLst>
          </p:cNvPr>
          <p:cNvSpPr>
            <a:spLocks noGrp="1"/>
          </p:cNvSpPr>
          <p:nvPr>
            <p:ph sz="half" idx="12"/>
          </p:nvPr>
        </p:nvSpPr>
        <p:spPr>
          <a:xfrm>
            <a:off x="6391580" y="2198149"/>
            <a:ext cx="5034281" cy="3618452"/>
          </a:xfrm>
        </p:spPr>
        <p:txBody>
          <a:bodyPr/>
          <a:lstStyle>
            <a:lvl1pPr>
              <a:defRPr sz="2000">
                <a:solidFill>
                  <a:schemeClr val="tx1"/>
                </a:solidFill>
              </a:defRPr>
            </a:lvl1pPr>
          </a:lstStyle>
          <a:p>
            <a:pPr lvl="0"/>
            <a:r>
              <a:rPr lang="en-US" dirty="0"/>
              <a:t>Click to edit Master text styles</a:t>
            </a:r>
          </a:p>
        </p:txBody>
      </p:sp>
      <p:sp>
        <p:nvSpPr>
          <p:cNvPr id="12" name="Title 1">
            <a:extLst>
              <a:ext uri="{FF2B5EF4-FFF2-40B4-BE49-F238E27FC236}">
                <a16:creationId xmlns:a16="http://schemas.microsoft.com/office/drawing/2014/main" id="{03E9CB26-7508-C043-8656-A6B8A2C33149}"/>
              </a:ext>
            </a:extLst>
          </p:cNvPr>
          <p:cNvSpPr>
            <a:spLocks noGrp="1"/>
          </p:cNvSpPr>
          <p:nvPr>
            <p:ph type="title" hasCustomPrompt="1"/>
          </p:nvPr>
        </p:nvSpPr>
        <p:spPr>
          <a:xfrm>
            <a:off x="634999" y="611745"/>
            <a:ext cx="10515600" cy="934762"/>
          </a:xfrm>
        </p:spPr>
        <p:txBody>
          <a:bodyPr anchor="b">
            <a:normAutofit/>
          </a:bodyPr>
          <a:lstStyle>
            <a:lvl1pPr>
              <a:defRPr sz="3000">
                <a:solidFill>
                  <a:schemeClr val="accent4"/>
                </a:solidFill>
              </a:defRPr>
            </a:lvl1pPr>
          </a:lstStyle>
          <a:p>
            <a:r>
              <a:rPr lang="en-US" dirty="0"/>
              <a:t>Click to edit Master title style</a:t>
            </a:r>
            <a:br>
              <a:rPr lang="en-US" dirty="0"/>
            </a:br>
            <a:r>
              <a:rPr lang="en-US" dirty="0"/>
              <a:t>Two Line Headline</a:t>
            </a:r>
          </a:p>
        </p:txBody>
      </p:sp>
      <p:sp>
        <p:nvSpPr>
          <p:cNvPr id="13" name="Text Placeholder 2">
            <a:extLst>
              <a:ext uri="{FF2B5EF4-FFF2-40B4-BE49-F238E27FC236}">
                <a16:creationId xmlns:a16="http://schemas.microsoft.com/office/drawing/2014/main" id="{87C29546-C4B9-7D4D-9558-47ECFF2FD847}"/>
              </a:ext>
            </a:extLst>
          </p:cNvPr>
          <p:cNvSpPr>
            <a:spLocks noGrp="1"/>
          </p:cNvSpPr>
          <p:nvPr>
            <p:ph type="body" idx="13"/>
          </p:nvPr>
        </p:nvSpPr>
        <p:spPr>
          <a:xfrm>
            <a:off x="634999" y="1560837"/>
            <a:ext cx="10512424" cy="637311"/>
          </a:xfrm>
        </p:spPr>
        <p:txBody>
          <a:bodyPr anchor="t">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Rectangle 21">
            <a:extLst>
              <a:ext uri="{FF2B5EF4-FFF2-40B4-BE49-F238E27FC236}">
                <a16:creationId xmlns:a16="http://schemas.microsoft.com/office/drawing/2014/main" id="{EBD41C43-F6BA-CF40-9E2D-0A4545507A36}"/>
              </a:ext>
            </a:extLst>
          </p:cNvPr>
          <p:cNvSpPr/>
          <p:nvPr userDrawn="1"/>
        </p:nvSpPr>
        <p:spPr>
          <a:xfrm>
            <a:off x="634999" y="284695"/>
            <a:ext cx="1810773" cy="1314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9" name="Date Placeholder 3">
            <a:extLst>
              <a:ext uri="{FF2B5EF4-FFF2-40B4-BE49-F238E27FC236}">
                <a16:creationId xmlns:a16="http://schemas.microsoft.com/office/drawing/2014/main" id="{16782D15-F214-1148-95EC-3923E1D270DA}"/>
              </a:ext>
            </a:extLst>
          </p:cNvPr>
          <p:cNvSpPr>
            <a:spLocks noGrp="1"/>
          </p:cNvSpPr>
          <p:nvPr>
            <p:ph type="dt" sz="half" idx="14"/>
          </p:nvPr>
        </p:nvSpPr>
        <p:spPr>
          <a:xfrm>
            <a:off x="634998" y="6356350"/>
            <a:ext cx="5256515" cy="365125"/>
          </a:xfrm>
          <a:prstGeom prst="rect">
            <a:avLst/>
          </a:prstGeom>
        </p:spPr>
        <p:txBody>
          <a:bodyPr vert="horz" lIns="91440" tIns="45720" rIns="91440" bIns="45720" rtlCol="0" anchor="ctr"/>
          <a:lstStyle>
            <a:lvl1pPr algn="l">
              <a:defRPr sz="1000">
                <a:solidFill>
                  <a:schemeClr val="tx1">
                    <a:tint val="75000"/>
                  </a:schemeClr>
                </a:solidFill>
                <a:latin typeface="Century Gothic" panose="020B0502020202020204" pitchFamily="34" charset="0"/>
              </a:defRPr>
            </a:lvl1pPr>
          </a:lstStyle>
          <a:p>
            <a:r>
              <a:rPr lang="en-US">
                <a:solidFill>
                  <a:srgbClr val="717B82">
                    <a:tint val="75000"/>
                  </a:srgbClr>
                </a:solidFill>
              </a:rPr>
              <a:t>© 2021 ServeMinnesota. All Rights Reserved.</a:t>
            </a:r>
            <a:endParaRPr lang="en-US" dirty="0">
              <a:solidFill>
                <a:srgbClr val="717B82">
                  <a:tint val="75000"/>
                </a:srgbClr>
              </a:solidFill>
            </a:endParaRPr>
          </a:p>
        </p:txBody>
      </p:sp>
      <p:sp>
        <p:nvSpPr>
          <p:cNvPr id="10" name="Slide Number Placeholder 5">
            <a:extLst>
              <a:ext uri="{FF2B5EF4-FFF2-40B4-BE49-F238E27FC236}">
                <a16:creationId xmlns:a16="http://schemas.microsoft.com/office/drawing/2014/main" id="{41A2E6B8-3110-454A-9785-6FDFFE643E97}"/>
              </a:ext>
            </a:extLst>
          </p:cNvPr>
          <p:cNvSpPr>
            <a:spLocks noGrp="1"/>
          </p:cNvSpPr>
          <p:nvPr>
            <p:ph type="sldNum" sz="quarter" idx="4"/>
          </p:nvPr>
        </p:nvSpPr>
        <p:spPr>
          <a:xfrm>
            <a:off x="124591" y="6356350"/>
            <a:ext cx="421342" cy="365125"/>
          </a:xfrm>
          <a:prstGeom prst="rect">
            <a:avLst/>
          </a:prstGeom>
        </p:spPr>
        <p:txBody>
          <a:bodyPr vert="horz" lIns="91440" tIns="45720" rIns="91440" bIns="45720" rtlCol="0" anchor="ctr"/>
          <a:lstStyle>
            <a:lvl1pPr algn="r">
              <a:defRPr sz="1000">
                <a:solidFill>
                  <a:schemeClr val="tx1">
                    <a:tint val="75000"/>
                  </a:schemeClr>
                </a:solidFill>
                <a:latin typeface="Century Gothic" panose="020B0502020202020204" pitchFamily="34" charset="0"/>
              </a:defRPr>
            </a:lvl1pPr>
          </a:lstStyle>
          <a:p>
            <a:fld id="{B64E700F-F0CB-0D4A-8209-16CF5CDE2CDC}" type="slidenum">
              <a:rPr lang="en-US" smtClean="0">
                <a:solidFill>
                  <a:srgbClr val="717B82">
                    <a:tint val="75000"/>
                  </a:srgbClr>
                </a:solidFill>
              </a:rPr>
              <a:pPr/>
              <a:t>‹#›</a:t>
            </a:fld>
            <a:endParaRPr lang="en-US" dirty="0">
              <a:solidFill>
                <a:srgbClr val="717B82">
                  <a:tint val="75000"/>
                </a:srgbClr>
              </a:solidFill>
            </a:endParaRPr>
          </a:p>
        </p:txBody>
      </p:sp>
    </p:spTree>
    <p:extLst>
      <p:ext uri="{BB962C8B-B14F-4D97-AF65-F5344CB8AC3E}">
        <p14:creationId xmlns:p14="http://schemas.microsoft.com/office/powerpoint/2010/main" val="25445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Content">
    <p:bg>
      <p:bgPr>
        <a:solidFill>
          <a:schemeClr val="bg1">
            <a:alpha val="2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851E8A-37CE-E84D-BA29-9DC80082290D}"/>
              </a:ext>
            </a:extLst>
          </p:cNvPr>
          <p:cNvSpPr/>
          <p:nvPr userDrawn="1"/>
        </p:nvSpPr>
        <p:spPr>
          <a:xfrm>
            <a:off x="0" y="0"/>
            <a:ext cx="12192000" cy="1250066"/>
          </a:xfrm>
          <a:prstGeom prst="rect">
            <a:avLst/>
          </a:prstGeom>
          <a:solidFill>
            <a:schemeClr val="bg2">
              <a:alpha val="4956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2" name="Title 1">
            <a:extLst>
              <a:ext uri="{FF2B5EF4-FFF2-40B4-BE49-F238E27FC236}">
                <a16:creationId xmlns:a16="http://schemas.microsoft.com/office/drawing/2014/main" id="{F829A9A3-D45F-2A4B-AB5E-4BE6BE205486}"/>
              </a:ext>
            </a:extLst>
          </p:cNvPr>
          <p:cNvSpPr>
            <a:spLocks noGrp="1"/>
          </p:cNvSpPr>
          <p:nvPr>
            <p:ph type="title"/>
          </p:nvPr>
        </p:nvSpPr>
        <p:spPr>
          <a:xfrm>
            <a:off x="634999" y="590309"/>
            <a:ext cx="10515600" cy="544808"/>
          </a:xfrm>
        </p:spPr>
        <p:txBody>
          <a:bodyPr anchor="t">
            <a:normAutofit/>
          </a:bodyPr>
          <a:lstStyle>
            <a:lvl1pPr>
              <a:defRPr sz="3000">
                <a:solidFill>
                  <a:schemeClr val="accent4"/>
                </a:solidFill>
              </a:defRPr>
            </a:lvl1pPr>
          </a:lstStyle>
          <a:p>
            <a:r>
              <a:rPr lang="en-US" dirty="0"/>
              <a:t>Click to edit Master title style</a:t>
            </a:r>
          </a:p>
        </p:txBody>
      </p:sp>
      <p:sp>
        <p:nvSpPr>
          <p:cNvPr id="15" name="Rectangle 14">
            <a:extLst>
              <a:ext uri="{FF2B5EF4-FFF2-40B4-BE49-F238E27FC236}">
                <a16:creationId xmlns:a16="http://schemas.microsoft.com/office/drawing/2014/main" id="{B15DA8D3-2CAF-8A4E-B84C-50046C6EC539}"/>
              </a:ext>
            </a:extLst>
          </p:cNvPr>
          <p:cNvSpPr/>
          <p:nvPr userDrawn="1"/>
        </p:nvSpPr>
        <p:spPr>
          <a:xfrm>
            <a:off x="634999" y="284695"/>
            <a:ext cx="1810773" cy="1314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6" name="Date Placeholder 3">
            <a:extLst>
              <a:ext uri="{FF2B5EF4-FFF2-40B4-BE49-F238E27FC236}">
                <a16:creationId xmlns:a16="http://schemas.microsoft.com/office/drawing/2014/main" id="{EE92486F-EDAC-A545-B30D-E5E9214C6F40}"/>
              </a:ext>
            </a:extLst>
          </p:cNvPr>
          <p:cNvSpPr>
            <a:spLocks noGrp="1"/>
          </p:cNvSpPr>
          <p:nvPr>
            <p:ph type="dt" sz="half" idx="2"/>
          </p:nvPr>
        </p:nvSpPr>
        <p:spPr>
          <a:xfrm>
            <a:off x="634998" y="6356350"/>
            <a:ext cx="5256515" cy="365125"/>
          </a:xfrm>
          <a:prstGeom prst="rect">
            <a:avLst/>
          </a:prstGeom>
        </p:spPr>
        <p:txBody>
          <a:bodyPr vert="horz" lIns="91440" tIns="45720" rIns="91440" bIns="45720" rtlCol="0" anchor="ctr"/>
          <a:lstStyle>
            <a:lvl1pPr algn="l">
              <a:defRPr sz="1000">
                <a:solidFill>
                  <a:schemeClr val="tx1">
                    <a:tint val="75000"/>
                  </a:schemeClr>
                </a:solidFill>
                <a:latin typeface="Century Gothic" panose="020B0502020202020204" pitchFamily="34" charset="0"/>
              </a:defRPr>
            </a:lvl1pPr>
          </a:lstStyle>
          <a:p>
            <a:r>
              <a:rPr lang="en-US">
                <a:solidFill>
                  <a:srgbClr val="717B82">
                    <a:tint val="75000"/>
                  </a:srgbClr>
                </a:solidFill>
              </a:rPr>
              <a:t>© 2021 ServeMinnesota. All Rights Reserved.</a:t>
            </a:r>
            <a:endParaRPr lang="en-US" dirty="0">
              <a:solidFill>
                <a:srgbClr val="717B82">
                  <a:tint val="75000"/>
                </a:srgbClr>
              </a:solidFill>
            </a:endParaRPr>
          </a:p>
        </p:txBody>
      </p:sp>
      <p:sp>
        <p:nvSpPr>
          <p:cNvPr id="7" name="Slide Number Placeholder 5">
            <a:extLst>
              <a:ext uri="{FF2B5EF4-FFF2-40B4-BE49-F238E27FC236}">
                <a16:creationId xmlns:a16="http://schemas.microsoft.com/office/drawing/2014/main" id="{FB22E406-4B0A-344E-9676-436F5BA98796}"/>
              </a:ext>
            </a:extLst>
          </p:cNvPr>
          <p:cNvSpPr>
            <a:spLocks noGrp="1"/>
          </p:cNvSpPr>
          <p:nvPr>
            <p:ph type="sldNum" sz="quarter" idx="4"/>
          </p:nvPr>
        </p:nvSpPr>
        <p:spPr>
          <a:xfrm>
            <a:off x="124591" y="6356350"/>
            <a:ext cx="421342" cy="365125"/>
          </a:xfrm>
          <a:prstGeom prst="rect">
            <a:avLst/>
          </a:prstGeom>
        </p:spPr>
        <p:txBody>
          <a:bodyPr vert="horz" lIns="91440" tIns="45720" rIns="91440" bIns="45720" rtlCol="0" anchor="ctr"/>
          <a:lstStyle>
            <a:lvl1pPr algn="r">
              <a:defRPr sz="1000">
                <a:solidFill>
                  <a:schemeClr val="tx1">
                    <a:tint val="75000"/>
                  </a:schemeClr>
                </a:solidFill>
                <a:latin typeface="Century Gothic" panose="020B0502020202020204" pitchFamily="34" charset="0"/>
              </a:defRPr>
            </a:lvl1pPr>
          </a:lstStyle>
          <a:p>
            <a:fld id="{B64E700F-F0CB-0D4A-8209-16CF5CDE2CDC}" type="slidenum">
              <a:rPr lang="en-US" smtClean="0">
                <a:solidFill>
                  <a:srgbClr val="717B82">
                    <a:tint val="75000"/>
                  </a:srgbClr>
                </a:solidFill>
              </a:rPr>
              <a:pPr/>
              <a:t>‹#›</a:t>
            </a:fld>
            <a:endParaRPr lang="en-US" dirty="0">
              <a:solidFill>
                <a:srgbClr val="717B82">
                  <a:tint val="75000"/>
                </a:srgbClr>
              </a:solidFill>
            </a:endParaRPr>
          </a:p>
        </p:txBody>
      </p:sp>
    </p:spTree>
    <p:extLst>
      <p:ext uri="{BB962C8B-B14F-4D97-AF65-F5344CB8AC3E}">
        <p14:creationId xmlns:p14="http://schemas.microsoft.com/office/powerpoint/2010/main" val="3153251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32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4541CD-90D0-EA4C-8984-4E59E7F28D18}"/>
              </a:ext>
            </a:extLst>
          </p:cNvPr>
          <p:cNvSpPr>
            <a:spLocks noGrp="1"/>
          </p:cNvSpPr>
          <p:nvPr>
            <p:ph type="title"/>
          </p:nvPr>
        </p:nvSpPr>
        <p:spPr>
          <a:xfrm>
            <a:off x="634999" y="595518"/>
            <a:ext cx="10515600" cy="64297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90143056-E920-2A44-BB45-7925F7EDD78C}"/>
              </a:ext>
            </a:extLst>
          </p:cNvPr>
          <p:cNvSpPr>
            <a:spLocks noGrp="1"/>
          </p:cNvSpPr>
          <p:nvPr>
            <p:ph type="body" idx="1"/>
          </p:nvPr>
        </p:nvSpPr>
        <p:spPr>
          <a:xfrm>
            <a:off x="634999" y="1417880"/>
            <a:ext cx="10515600" cy="47590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CB74D955-4BB2-5645-B5D6-F067011A3C1D}"/>
              </a:ext>
            </a:extLst>
          </p:cNvPr>
          <p:cNvSpPr/>
          <p:nvPr userDrawn="1"/>
        </p:nvSpPr>
        <p:spPr>
          <a:xfrm>
            <a:off x="634999" y="284695"/>
            <a:ext cx="1810773" cy="1314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pic>
        <p:nvPicPr>
          <p:cNvPr id="7" name="Picture 6" descr="A picture containing text&#10;&#10;Description automatically generated">
            <a:extLst>
              <a:ext uri="{FF2B5EF4-FFF2-40B4-BE49-F238E27FC236}">
                <a16:creationId xmlns:a16="http://schemas.microsoft.com/office/drawing/2014/main" id="{1B47E24F-B08C-BF4B-BBB7-F54105F9561D}"/>
              </a:ext>
            </a:extLst>
          </p:cNvPr>
          <p:cNvPicPr>
            <a:picLocks noChangeAspect="1"/>
          </p:cNvPicPr>
          <p:nvPr userDrawn="1"/>
        </p:nvPicPr>
        <p:blipFill>
          <a:blip r:embed="rId13"/>
          <a:stretch>
            <a:fillRect/>
          </a:stretch>
        </p:blipFill>
        <p:spPr>
          <a:xfrm>
            <a:off x="10140904" y="5952170"/>
            <a:ext cx="1819086" cy="915275"/>
          </a:xfrm>
          <a:prstGeom prst="rect">
            <a:avLst/>
          </a:prstGeom>
        </p:spPr>
      </p:pic>
      <p:sp>
        <p:nvSpPr>
          <p:cNvPr id="8" name="Date Placeholder 3">
            <a:extLst>
              <a:ext uri="{FF2B5EF4-FFF2-40B4-BE49-F238E27FC236}">
                <a16:creationId xmlns:a16="http://schemas.microsoft.com/office/drawing/2014/main" id="{BA5325D8-9258-FA43-9B9C-CAE0ACD1C842}"/>
              </a:ext>
            </a:extLst>
          </p:cNvPr>
          <p:cNvSpPr>
            <a:spLocks noGrp="1"/>
          </p:cNvSpPr>
          <p:nvPr>
            <p:ph type="dt" sz="half" idx="2"/>
          </p:nvPr>
        </p:nvSpPr>
        <p:spPr>
          <a:xfrm>
            <a:off x="634998" y="6356350"/>
            <a:ext cx="5256515" cy="365125"/>
          </a:xfrm>
          <a:prstGeom prst="rect">
            <a:avLst/>
          </a:prstGeom>
        </p:spPr>
        <p:txBody>
          <a:bodyPr vert="horz" lIns="91440" tIns="45720" rIns="91440" bIns="45720" rtlCol="0" anchor="ctr"/>
          <a:lstStyle>
            <a:lvl1pPr algn="l">
              <a:defRPr sz="1000">
                <a:solidFill>
                  <a:schemeClr val="tx1">
                    <a:tint val="75000"/>
                  </a:schemeClr>
                </a:solidFill>
                <a:latin typeface="Century Gothic" panose="020B0502020202020204" pitchFamily="34" charset="0"/>
              </a:defRPr>
            </a:lvl1pPr>
          </a:lstStyle>
          <a:p>
            <a:r>
              <a:rPr lang="en-US">
                <a:solidFill>
                  <a:srgbClr val="717B82">
                    <a:tint val="75000"/>
                  </a:srgbClr>
                </a:solidFill>
              </a:rPr>
              <a:t>© 2021 ServeMinnesota. All Rights Reserved.</a:t>
            </a:r>
            <a:endParaRPr lang="en-US" dirty="0">
              <a:solidFill>
                <a:srgbClr val="717B82">
                  <a:tint val="75000"/>
                </a:srgbClr>
              </a:solidFill>
            </a:endParaRPr>
          </a:p>
        </p:txBody>
      </p:sp>
      <p:sp>
        <p:nvSpPr>
          <p:cNvPr id="10" name="Slide Number Placeholder 5">
            <a:extLst>
              <a:ext uri="{FF2B5EF4-FFF2-40B4-BE49-F238E27FC236}">
                <a16:creationId xmlns:a16="http://schemas.microsoft.com/office/drawing/2014/main" id="{B1EB1BAA-7F3F-B14A-A854-51228803B177}"/>
              </a:ext>
            </a:extLst>
          </p:cNvPr>
          <p:cNvSpPr>
            <a:spLocks noGrp="1"/>
          </p:cNvSpPr>
          <p:nvPr>
            <p:ph type="sldNum" sz="quarter" idx="4"/>
          </p:nvPr>
        </p:nvSpPr>
        <p:spPr>
          <a:xfrm>
            <a:off x="124591" y="6356350"/>
            <a:ext cx="421342" cy="365125"/>
          </a:xfrm>
          <a:prstGeom prst="rect">
            <a:avLst/>
          </a:prstGeom>
        </p:spPr>
        <p:txBody>
          <a:bodyPr vert="horz" lIns="91440" tIns="45720" rIns="91440" bIns="45720" rtlCol="0" anchor="ctr"/>
          <a:lstStyle>
            <a:lvl1pPr algn="r">
              <a:defRPr sz="1000">
                <a:solidFill>
                  <a:schemeClr val="tx1">
                    <a:tint val="75000"/>
                  </a:schemeClr>
                </a:solidFill>
                <a:latin typeface="Century Gothic" panose="020B0502020202020204" pitchFamily="34" charset="0"/>
              </a:defRPr>
            </a:lvl1pPr>
          </a:lstStyle>
          <a:p>
            <a:fld id="{B64E700F-F0CB-0D4A-8209-16CF5CDE2CDC}" type="slidenum">
              <a:rPr lang="en-US" smtClean="0">
                <a:solidFill>
                  <a:srgbClr val="717B82">
                    <a:tint val="75000"/>
                  </a:srgbClr>
                </a:solidFill>
              </a:rPr>
              <a:pPr/>
              <a:t>‹#›</a:t>
            </a:fld>
            <a:endParaRPr lang="en-US" dirty="0">
              <a:solidFill>
                <a:srgbClr val="717B82">
                  <a:tint val="75000"/>
                </a:srgbClr>
              </a:solidFill>
            </a:endParaRPr>
          </a:p>
        </p:txBody>
      </p:sp>
    </p:spTree>
    <p:extLst>
      <p:ext uri="{BB962C8B-B14F-4D97-AF65-F5344CB8AC3E}">
        <p14:creationId xmlns:p14="http://schemas.microsoft.com/office/powerpoint/2010/main" val="466569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7" r:id="rId10"/>
    <p:sldLayoutId id="2147483710" r:id="rId11"/>
  </p:sldLayoutIdLst>
  <p:hf hdr="0" ftr="0"/>
  <p:txStyles>
    <p:titleStyle>
      <a:lvl1pPr algn="l" defTabSz="914400" rtl="0" eaLnBrk="1" latinLnBrk="0" hangingPunct="1">
        <a:lnSpc>
          <a:spcPct val="90000"/>
        </a:lnSpc>
        <a:spcBef>
          <a:spcPct val="0"/>
        </a:spcBef>
        <a:buNone/>
        <a:defRPr sz="3000" b="1" kern="1200">
          <a:solidFill>
            <a:schemeClr val="accent4"/>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9.emf"/><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A97D171-54D2-47B1-85D6-2D5AC25C7CD1}"/>
              </a:ext>
            </a:extLst>
          </p:cNvPr>
          <p:cNvSpPr>
            <a:spLocks noGrp="1"/>
          </p:cNvSpPr>
          <p:nvPr>
            <p:ph type="subTitle" idx="1"/>
          </p:nvPr>
        </p:nvSpPr>
        <p:spPr>
          <a:xfrm>
            <a:off x="609599" y="4807464"/>
            <a:ext cx="7492679" cy="1247535"/>
          </a:xfrm>
        </p:spPr>
        <p:txBody>
          <a:bodyPr/>
          <a:lstStyle/>
          <a:p>
            <a:r>
              <a:rPr lang="en-US" dirty="0" smtClean="0"/>
              <a:t>Human Services Finance and Policy Committee</a:t>
            </a:r>
          </a:p>
          <a:p>
            <a:r>
              <a:rPr lang="en-US" dirty="0" smtClean="0"/>
              <a:t>March 29, 2022	</a:t>
            </a:r>
            <a:endParaRPr lang="en-US" dirty="0"/>
          </a:p>
        </p:txBody>
      </p:sp>
      <p:sp>
        <p:nvSpPr>
          <p:cNvPr id="3" name="Title 2">
            <a:extLst>
              <a:ext uri="{FF2B5EF4-FFF2-40B4-BE49-F238E27FC236}">
                <a16:creationId xmlns:a16="http://schemas.microsoft.com/office/drawing/2014/main" id="{FD7361FB-FC48-45A9-8962-8DF3183E8C97}"/>
              </a:ext>
            </a:extLst>
          </p:cNvPr>
          <p:cNvSpPr>
            <a:spLocks noGrp="1"/>
          </p:cNvSpPr>
          <p:nvPr>
            <p:ph type="ctrTitle"/>
          </p:nvPr>
        </p:nvSpPr>
        <p:spPr/>
        <p:txBody>
          <a:bodyPr/>
          <a:lstStyle/>
          <a:p>
            <a:r>
              <a:rPr lang="en-US" dirty="0"/>
              <a:t>Heading Home Corps</a:t>
            </a:r>
          </a:p>
        </p:txBody>
      </p:sp>
    </p:spTree>
    <p:extLst>
      <p:ext uri="{BB962C8B-B14F-4D97-AF65-F5344CB8AC3E}">
        <p14:creationId xmlns:p14="http://schemas.microsoft.com/office/powerpoint/2010/main" val="1473252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Map&#10;&#10;Description automatically generated">
            <a:extLst>
              <a:ext uri="{FF2B5EF4-FFF2-40B4-BE49-F238E27FC236}">
                <a16:creationId xmlns:a16="http://schemas.microsoft.com/office/drawing/2014/main" id="{7646ADF3-F8DE-47D9-AEC0-77B5B6D3C5AE}"/>
              </a:ext>
            </a:extLst>
          </p:cNvPr>
          <p:cNvPicPr>
            <a:picLocks noGrp="1" noChangeAspect="1"/>
          </p:cNvPicPr>
          <p:nvPr>
            <p:ph idx="1"/>
          </p:nvPr>
        </p:nvPicPr>
        <p:blipFill>
          <a:blip r:embed="rId4"/>
          <a:stretch>
            <a:fillRect/>
          </a:stretch>
        </p:blipFill>
        <p:spPr>
          <a:xfrm>
            <a:off x="6096000" y="0"/>
            <a:ext cx="6096000" cy="6858000"/>
          </a:xfrm>
        </p:spPr>
      </p:pic>
      <p:sp>
        <p:nvSpPr>
          <p:cNvPr id="2" name="Text Placeholder 1">
            <a:extLst>
              <a:ext uri="{FF2B5EF4-FFF2-40B4-BE49-F238E27FC236}">
                <a16:creationId xmlns:a16="http://schemas.microsoft.com/office/drawing/2014/main" id="{1E3805BF-5175-4FE8-ABBB-E07A47716592}"/>
              </a:ext>
            </a:extLst>
          </p:cNvPr>
          <p:cNvSpPr>
            <a:spLocks noGrp="1"/>
          </p:cNvSpPr>
          <p:nvPr>
            <p:ph type="body" sz="half" idx="2"/>
          </p:nvPr>
        </p:nvSpPr>
        <p:spPr>
          <a:xfrm>
            <a:off x="618565" y="2054510"/>
            <a:ext cx="5020235" cy="2349658"/>
          </a:xfrm>
        </p:spPr>
        <p:txBody>
          <a:bodyPr vert="horz" lIns="91440" tIns="45720" rIns="91440" bIns="45720" rtlCol="0" anchor="t">
            <a:normAutofit/>
          </a:bodyPr>
          <a:lstStyle/>
          <a:p>
            <a:r>
              <a:rPr lang="en-US" dirty="0">
                <a:latin typeface="Century Gothic"/>
              </a:rPr>
              <a:t>We have </a:t>
            </a:r>
            <a:r>
              <a:rPr lang="en-US" b="1" dirty="0">
                <a:latin typeface="Century Gothic"/>
              </a:rPr>
              <a:t>50 sites</a:t>
            </a:r>
            <a:r>
              <a:rPr lang="en-US" dirty="0">
                <a:latin typeface="Century Gothic"/>
              </a:rPr>
              <a:t> across Minnesota including the metro area and greater Minnesota.</a:t>
            </a:r>
            <a:endParaRPr lang="en-US" dirty="0"/>
          </a:p>
        </p:txBody>
      </p:sp>
      <p:pic>
        <p:nvPicPr>
          <p:cNvPr id="5" name="Picture 4">
            <a:extLst>
              <a:ext uri="{FF2B5EF4-FFF2-40B4-BE49-F238E27FC236}">
                <a16:creationId xmlns:a16="http://schemas.microsoft.com/office/drawing/2014/main" id="{319ADB63-49CC-4AC6-8F53-74F9CAD46E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565" y="5231768"/>
            <a:ext cx="2251066" cy="1242776"/>
          </a:xfrm>
          <a:prstGeom prst="rect">
            <a:avLst/>
          </a:prstGeom>
        </p:spPr>
      </p:pic>
      <p:sp>
        <p:nvSpPr>
          <p:cNvPr id="8" name="Text Placeholder 1">
            <a:extLst>
              <a:ext uri="{FF2B5EF4-FFF2-40B4-BE49-F238E27FC236}">
                <a16:creationId xmlns:a16="http://schemas.microsoft.com/office/drawing/2014/main" id="{F6445762-3113-4DED-8713-AE3C3FC1BB3E}"/>
              </a:ext>
            </a:extLst>
          </p:cNvPr>
          <p:cNvSpPr txBox="1">
            <a:spLocks/>
          </p:cNvSpPr>
          <p:nvPr/>
        </p:nvSpPr>
        <p:spPr>
          <a:xfrm>
            <a:off x="618566" y="1492382"/>
            <a:ext cx="5020235" cy="234965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2"/>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dirty="0">
                <a:solidFill>
                  <a:schemeClr val="bg1"/>
                </a:solidFill>
                <a:latin typeface="Century Gothic"/>
              </a:rPr>
              <a:t>Locations</a:t>
            </a:r>
            <a:endParaRPr lang="en-US" sz="2800" dirty="0">
              <a:solidFill>
                <a:schemeClr val="bg1"/>
              </a:solidFill>
            </a:endParaRPr>
          </a:p>
        </p:txBody>
      </p:sp>
    </p:spTree>
    <p:custDataLst>
      <p:tags r:id="rId1"/>
    </p:custDataLst>
    <p:extLst>
      <p:ext uri="{BB962C8B-B14F-4D97-AF65-F5344CB8AC3E}">
        <p14:creationId xmlns:p14="http://schemas.microsoft.com/office/powerpoint/2010/main" val="115527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What Do Housing Resource Navigators Do? </a:t>
            </a:r>
          </a:p>
        </p:txBody>
      </p:sp>
      <p:sp>
        <p:nvSpPr>
          <p:cNvPr id="4" name="Date Placeholder 3"/>
          <p:cNvSpPr>
            <a:spLocks noGrp="1"/>
          </p:cNvSpPr>
          <p:nvPr>
            <p:ph type="dt" sz="half" idx="10"/>
          </p:nvPr>
        </p:nvSpPr>
        <p:spPr/>
        <p:txBody>
          <a:bodyPr/>
          <a:lstStyle/>
          <a:p>
            <a:r>
              <a:rPr lang="en-US">
                <a:solidFill>
                  <a:srgbClr val="717B82">
                    <a:tint val="75000"/>
                  </a:srgbClr>
                </a:solidFill>
              </a:rPr>
              <a:t>© 2021 ServeMinnesota. All Rights Reserved.</a:t>
            </a:r>
            <a:endParaRPr lang="en-US" dirty="0">
              <a:solidFill>
                <a:srgbClr val="717B82">
                  <a:tint val="75000"/>
                </a:srgbClr>
              </a:solidFill>
            </a:endParaRPr>
          </a:p>
        </p:txBody>
      </p:sp>
      <p:sp>
        <p:nvSpPr>
          <p:cNvPr id="5" name="Slide Number Placeholder 4"/>
          <p:cNvSpPr>
            <a:spLocks noGrp="1"/>
          </p:cNvSpPr>
          <p:nvPr>
            <p:ph type="sldNum" sz="quarter" idx="4"/>
          </p:nvPr>
        </p:nvSpPr>
        <p:spPr/>
        <p:txBody>
          <a:bodyPr/>
          <a:lstStyle/>
          <a:p>
            <a:fld id="{B64E700F-F0CB-0D4A-8209-16CF5CDE2CDC}" type="slidenum">
              <a:rPr lang="en-US" smtClean="0">
                <a:solidFill>
                  <a:srgbClr val="717B82">
                    <a:tint val="75000"/>
                  </a:srgbClr>
                </a:solidFill>
              </a:rPr>
              <a:pPr/>
              <a:t>3</a:t>
            </a:fld>
            <a:endParaRPr lang="en-US" dirty="0">
              <a:solidFill>
                <a:srgbClr val="717B82">
                  <a:tint val="75000"/>
                </a:srgbClr>
              </a:solidFill>
            </a:endParaRPr>
          </a:p>
        </p:txBody>
      </p:sp>
      <p:sp>
        <p:nvSpPr>
          <p:cNvPr id="6" name="Content Placeholder 2">
            <a:extLst>
              <a:ext uri="{FF2B5EF4-FFF2-40B4-BE49-F238E27FC236}">
                <a16:creationId xmlns:a16="http://schemas.microsoft.com/office/drawing/2014/main" id="{8743A3D3-6B33-4DAB-AFEB-F9D648CB73C0}"/>
              </a:ext>
            </a:extLst>
          </p:cNvPr>
          <p:cNvSpPr>
            <a:spLocks noGrp="1"/>
          </p:cNvSpPr>
          <p:nvPr>
            <p:ph sz="half" idx="2"/>
          </p:nvPr>
        </p:nvSpPr>
        <p:spPr>
          <a:xfrm>
            <a:off x="634999" y="1419813"/>
            <a:ext cx="8132483" cy="4415054"/>
          </a:xfrm>
        </p:spPr>
        <p:txBody>
          <a:bodyPr>
            <a:normAutofit fontScale="85000" lnSpcReduction="10000"/>
          </a:bodyPr>
          <a:lstStyle/>
          <a:p>
            <a:pPr>
              <a:lnSpc>
                <a:spcPct val="114999"/>
              </a:lnSpc>
              <a:spcBef>
                <a:spcPts val="0"/>
              </a:spcBef>
            </a:pPr>
            <a:r>
              <a:rPr lang="en" dirty="0">
                <a:latin typeface="Century Gothic"/>
              </a:rPr>
              <a:t>AmeriCorps members serve as </a:t>
            </a:r>
            <a:r>
              <a:rPr lang="en" b="1" dirty="0">
                <a:solidFill>
                  <a:schemeClr val="accent2"/>
                </a:solidFill>
                <a:latin typeface="Century Gothic"/>
              </a:rPr>
              <a:t>Housing Resource Navigators</a:t>
            </a:r>
            <a:r>
              <a:rPr lang="en" dirty="0">
                <a:latin typeface="Century Gothic"/>
              </a:rPr>
              <a:t> to: </a:t>
            </a:r>
            <a:endParaRPr lang="en-US" dirty="0">
              <a:latin typeface="Century Gothic"/>
            </a:endParaRPr>
          </a:p>
          <a:p>
            <a:pPr marL="457200" indent="-317500">
              <a:lnSpc>
                <a:spcPct val="114999"/>
              </a:lnSpc>
              <a:spcBef>
                <a:spcPts val="1600"/>
              </a:spcBef>
              <a:buFont typeface="Calibri,Sans-Serif" panose="020B0604020202020204" pitchFamily="34" charset="0"/>
              <a:buChar char="●"/>
            </a:pPr>
            <a:r>
              <a:rPr lang="en" dirty="0">
                <a:latin typeface="Century Gothic"/>
              </a:rPr>
              <a:t>Work with individuals who are experiencing homelessness</a:t>
            </a:r>
            <a:endParaRPr lang="en-US" dirty="0">
              <a:latin typeface="Century Gothic"/>
            </a:endParaRPr>
          </a:p>
          <a:p>
            <a:pPr marL="457200" indent="-317500">
              <a:lnSpc>
                <a:spcPct val="114999"/>
              </a:lnSpc>
              <a:spcBef>
                <a:spcPts val="0"/>
              </a:spcBef>
              <a:buFont typeface="Calibri,Sans-Serif" panose="020B0604020202020204" pitchFamily="34" charset="0"/>
              <a:buChar char="●"/>
            </a:pPr>
            <a:r>
              <a:rPr lang="en" dirty="0">
                <a:latin typeface="Century Gothic"/>
              </a:rPr>
              <a:t>Establish trusting relationships with individuals and use motivational interviewing skills</a:t>
            </a:r>
            <a:endParaRPr lang="en-US" dirty="0">
              <a:latin typeface="Century Gothic"/>
            </a:endParaRPr>
          </a:p>
          <a:p>
            <a:pPr marL="457200" indent="-317500">
              <a:lnSpc>
                <a:spcPct val="114999"/>
              </a:lnSpc>
              <a:spcBef>
                <a:spcPts val="0"/>
              </a:spcBef>
              <a:buFont typeface="Calibri,Sans-Serif" panose="020B0604020202020204" pitchFamily="34" charset="0"/>
              <a:buChar char="●"/>
            </a:pPr>
            <a:r>
              <a:rPr lang="en" dirty="0">
                <a:latin typeface="Century Gothic"/>
              </a:rPr>
              <a:t>Provide individualized planning, goal-setting, action planning, and support</a:t>
            </a:r>
            <a:endParaRPr lang="en-US" dirty="0">
              <a:latin typeface="Century Gothic"/>
            </a:endParaRPr>
          </a:p>
          <a:p>
            <a:pPr marL="457200" indent="-317500">
              <a:lnSpc>
                <a:spcPct val="114999"/>
              </a:lnSpc>
              <a:spcBef>
                <a:spcPts val="0"/>
              </a:spcBef>
              <a:buFont typeface="Calibri,Sans-Serif" panose="020B0604020202020204" pitchFamily="34" charset="0"/>
              <a:buChar char="●"/>
            </a:pPr>
            <a:r>
              <a:rPr lang="en" dirty="0">
                <a:latin typeface="Century Gothic"/>
              </a:rPr>
              <a:t>Meet immediate needs of participants, provide resources, and connect to opportunities</a:t>
            </a:r>
            <a:endParaRPr lang="en-US" dirty="0">
              <a:latin typeface="Century Gothic"/>
            </a:endParaRPr>
          </a:p>
          <a:p>
            <a:pPr>
              <a:lnSpc>
                <a:spcPct val="114999"/>
              </a:lnSpc>
              <a:spcBef>
                <a:spcPts val="1600"/>
              </a:spcBef>
              <a:spcAft>
                <a:spcPts val="1600"/>
              </a:spcAft>
            </a:pPr>
            <a:r>
              <a:rPr lang="en" b="1" dirty="0">
                <a:solidFill>
                  <a:schemeClr val="accent2"/>
                </a:solidFill>
                <a:latin typeface="Century Gothic"/>
              </a:rPr>
              <a:t>Ultimate goal:</a:t>
            </a:r>
            <a:r>
              <a:rPr lang="en" dirty="0">
                <a:latin typeface="Century Gothic"/>
              </a:rPr>
              <a:t> help individuals experiencing homelessness obtain safe housing and needed resources</a:t>
            </a:r>
            <a:endParaRPr lang="en-US" dirty="0">
              <a:latin typeface="Century Gothic"/>
            </a:endParaRPr>
          </a:p>
          <a:p>
            <a:endParaRPr lang="en-US" sz="2000" b="1" dirty="0">
              <a:solidFill>
                <a:srgbClr val="00B0A5"/>
              </a:solidFill>
            </a:endParaRPr>
          </a:p>
        </p:txBody>
      </p:sp>
      <p:pic>
        <p:nvPicPr>
          <p:cNvPr id="7" name="Picture 6" descr="A picture containing text, person, indoor, wall&#10;&#10;Description automatically generated">
            <a:extLst>
              <a:ext uri="{FF2B5EF4-FFF2-40B4-BE49-F238E27FC236}">
                <a16:creationId xmlns:a16="http://schemas.microsoft.com/office/drawing/2014/main" id="{C7B13289-8A1C-4EEF-A16A-A401A58A7D1F}"/>
              </a:ext>
            </a:extLst>
          </p:cNvPr>
          <p:cNvPicPr>
            <a:picLocks noChangeAspect="1"/>
          </p:cNvPicPr>
          <p:nvPr/>
        </p:nvPicPr>
        <p:blipFill rotWithShape="1">
          <a:blip r:embed="rId3"/>
          <a:srcRect l="4429" t="-350" r="29604"/>
          <a:stretch/>
        </p:blipFill>
        <p:spPr>
          <a:xfrm>
            <a:off x="8767482" y="1863773"/>
            <a:ext cx="3101933" cy="3148826"/>
          </a:xfrm>
          <a:prstGeom prst="ellipse">
            <a:avLst/>
          </a:prstGeom>
        </p:spPr>
      </p:pic>
      <p:sp>
        <p:nvSpPr>
          <p:cNvPr id="8" name="Freeform 18">
            <a:extLst>
              <a:ext uri="{FF2B5EF4-FFF2-40B4-BE49-F238E27FC236}">
                <a16:creationId xmlns:a16="http://schemas.microsoft.com/office/drawing/2014/main" id="{F01F1E92-0A72-4350-9D98-E160696FF9F6}"/>
              </a:ext>
            </a:extLst>
          </p:cNvPr>
          <p:cNvSpPr/>
          <p:nvPr/>
        </p:nvSpPr>
        <p:spPr>
          <a:xfrm>
            <a:off x="8845817" y="4598109"/>
            <a:ext cx="1253980" cy="226791"/>
          </a:xfrm>
          <a:custGeom>
            <a:avLst/>
            <a:gdLst>
              <a:gd name="connsiteX0" fmla="*/ 120565 w 1371390"/>
              <a:gd name="connsiteY0" fmla="*/ 0 h 241130"/>
              <a:gd name="connsiteX1" fmla="*/ 1250825 w 1371390"/>
              <a:gd name="connsiteY1" fmla="*/ 0 h 241130"/>
              <a:gd name="connsiteX2" fmla="*/ 1371390 w 1371390"/>
              <a:gd name="connsiteY2" fmla="*/ 120565 h 241130"/>
              <a:gd name="connsiteX3" fmla="*/ 1250825 w 1371390"/>
              <a:gd name="connsiteY3" fmla="*/ 241130 h 241130"/>
              <a:gd name="connsiteX4" fmla="*/ 120565 w 1371390"/>
              <a:gd name="connsiteY4" fmla="*/ 241130 h 241130"/>
              <a:gd name="connsiteX5" fmla="*/ 0 w 1371390"/>
              <a:gd name="connsiteY5" fmla="*/ 120565 h 241130"/>
              <a:gd name="connsiteX6" fmla="*/ 120565 w 1371390"/>
              <a:gd name="connsiteY6" fmla="*/ 0 h 24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390" h="241130">
                <a:moveTo>
                  <a:pt x="120565" y="0"/>
                </a:moveTo>
                <a:lnTo>
                  <a:pt x="1250825" y="0"/>
                </a:lnTo>
                <a:cubicBezTo>
                  <a:pt x="1317411" y="0"/>
                  <a:pt x="1371390" y="53979"/>
                  <a:pt x="1371390" y="120565"/>
                </a:cubicBezTo>
                <a:cubicBezTo>
                  <a:pt x="1371390" y="187151"/>
                  <a:pt x="1317411" y="241130"/>
                  <a:pt x="1250825" y="241130"/>
                </a:cubicBezTo>
                <a:lnTo>
                  <a:pt x="120565" y="241130"/>
                </a:lnTo>
                <a:cubicBezTo>
                  <a:pt x="53979" y="241130"/>
                  <a:pt x="0" y="187151"/>
                  <a:pt x="0" y="120565"/>
                </a:cubicBezTo>
                <a:cubicBezTo>
                  <a:pt x="0" y="53979"/>
                  <a:pt x="53979" y="0"/>
                  <a:pt x="120565" y="0"/>
                </a:cubicBezTo>
                <a:close/>
              </a:path>
            </a:pathLst>
          </a:custGeom>
          <a:solidFill>
            <a:schemeClr val="tx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Tree>
    <p:custDataLst>
      <p:tags r:id="rId1"/>
    </p:custDataLst>
    <p:extLst>
      <p:ext uri="{BB962C8B-B14F-4D97-AF65-F5344CB8AC3E}">
        <p14:creationId xmlns:p14="http://schemas.microsoft.com/office/powerpoint/2010/main" val="496892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Heading Home Corps Members</a:t>
            </a:r>
            <a:endParaRPr lang="en-US" dirty="0"/>
          </a:p>
        </p:txBody>
      </p:sp>
      <p:sp>
        <p:nvSpPr>
          <p:cNvPr id="7" name="Text Placeholder 6">
            <a:extLst>
              <a:ext uri="{FF2B5EF4-FFF2-40B4-BE49-F238E27FC236}">
                <a16:creationId xmlns:a16="http://schemas.microsoft.com/office/drawing/2014/main" id="{E673FA50-BB89-4F83-9D75-2761F97729AD}"/>
              </a:ext>
            </a:extLst>
          </p:cNvPr>
          <p:cNvSpPr>
            <a:spLocks noGrp="1"/>
          </p:cNvSpPr>
          <p:nvPr>
            <p:ph type="body" idx="13"/>
          </p:nvPr>
        </p:nvSpPr>
        <p:spPr/>
        <p:txBody>
          <a:bodyPr/>
          <a:lstStyle/>
          <a:p>
            <a:r>
              <a:rPr lang="en-US" dirty="0"/>
              <a:t>By the numbers</a:t>
            </a:r>
          </a:p>
        </p:txBody>
      </p:sp>
      <p:sp>
        <p:nvSpPr>
          <p:cNvPr id="4" name="Date Placeholder 3"/>
          <p:cNvSpPr>
            <a:spLocks noGrp="1"/>
          </p:cNvSpPr>
          <p:nvPr>
            <p:ph type="dt" sz="half" idx="14"/>
          </p:nvPr>
        </p:nvSpPr>
        <p:spPr/>
        <p:txBody>
          <a:bodyPr/>
          <a:lstStyle/>
          <a:p>
            <a:r>
              <a:rPr lang="en-US">
                <a:solidFill>
                  <a:srgbClr val="717B82">
                    <a:tint val="75000"/>
                  </a:srgbClr>
                </a:solidFill>
              </a:rPr>
              <a:t>© 2021 ServeMinnesota. All Rights Reserved.</a:t>
            </a:r>
            <a:endParaRPr lang="en-US" dirty="0">
              <a:solidFill>
                <a:srgbClr val="717B82">
                  <a:tint val="75000"/>
                </a:srgbClr>
              </a:solidFill>
            </a:endParaRPr>
          </a:p>
        </p:txBody>
      </p:sp>
      <p:sp>
        <p:nvSpPr>
          <p:cNvPr id="5" name="Slide Number Placeholder 4"/>
          <p:cNvSpPr>
            <a:spLocks noGrp="1"/>
          </p:cNvSpPr>
          <p:nvPr>
            <p:ph type="sldNum" sz="quarter" idx="4"/>
          </p:nvPr>
        </p:nvSpPr>
        <p:spPr/>
        <p:txBody>
          <a:bodyPr/>
          <a:lstStyle/>
          <a:p>
            <a:fld id="{B64E700F-F0CB-0D4A-8209-16CF5CDE2CDC}" type="slidenum">
              <a:rPr lang="en-US" smtClean="0">
                <a:solidFill>
                  <a:srgbClr val="717B82">
                    <a:tint val="75000"/>
                  </a:srgbClr>
                </a:solidFill>
              </a:rPr>
              <a:pPr/>
              <a:t>4</a:t>
            </a:fld>
            <a:endParaRPr lang="en-US" dirty="0">
              <a:solidFill>
                <a:srgbClr val="717B82">
                  <a:tint val="75000"/>
                </a:srgbClr>
              </a:solidFill>
            </a:endParaRPr>
          </a:p>
        </p:txBody>
      </p:sp>
      <p:sp>
        <p:nvSpPr>
          <p:cNvPr id="8" name="Content Placeholder 18">
            <a:extLst>
              <a:ext uri="{FF2B5EF4-FFF2-40B4-BE49-F238E27FC236}">
                <a16:creationId xmlns:a16="http://schemas.microsoft.com/office/drawing/2014/main" id="{C7ECB652-97F4-1C47-A992-9CD7F9F7ABF3}"/>
              </a:ext>
            </a:extLst>
          </p:cNvPr>
          <p:cNvSpPr txBox="1">
            <a:spLocks/>
          </p:cNvSpPr>
          <p:nvPr/>
        </p:nvSpPr>
        <p:spPr>
          <a:xfrm>
            <a:off x="634999" y="1963166"/>
            <a:ext cx="10512424" cy="3565136"/>
          </a:xfrm>
          <a:prstGeom prst="rect">
            <a:avLst/>
          </a:prstGeom>
        </p:spPr>
        <p:txBody>
          <a:bodyPr vert="horz" lIns="91440" tIns="45720" rIns="91440" bIns="45720" rtlCol="0" anchor="t">
            <a:normAutofit/>
          </a:bodyPr>
          <a:lstStyle>
            <a:lvl1pPr marL="342900" indent="-220663" algn="l" defTabSz="914400" rtl="0" eaLnBrk="1" latinLnBrk="0" hangingPunct="1">
              <a:lnSpc>
                <a:spcPct val="90000"/>
              </a:lnSpc>
              <a:spcBef>
                <a:spcPts val="1000"/>
              </a:spcBef>
              <a:buClr>
                <a:schemeClr val="accent1"/>
              </a:buClr>
              <a:buFont typeface="Arial" panose="020B0604020202020204" pitchFamily="34" charset="0"/>
              <a:buChar char="•"/>
              <a:tabLst/>
              <a:defRPr sz="2000" kern="1200">
                <a:solidFill>
                  <a:schemeClr val="tx1"/>
                </a:solidFill>
                <a:latin typeface="Century Gothic" panose="020B0502020202020204" pitchFamily="34" charset="0"/>
                <a:ea typeface="+mn-ea"/>
                <a:cs typeface="+mn-cs"/>
              </a:defRPr>
            </a:lvl1pPr>
            <a:lvl2pPr marL="228600" indent="-2190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Century Gothic" panose="020B0502020202020204" pitchFamily="34" charset="0"/>
                <a:ea typeface="+mn-ea"/>
                <a:cs typeface="+mn-cs"/>
              </a:defRPr>
            </a:lvl2pPr>
            <a:lvl3pPr marL="458788" indent="-230188" algn="l" defTabSz="914400" rtl="0" eaLnBrk="1" latinLnBrk="0" hangingPunct="1">
              <a:lnSpc>
                <a:spcPct val="90000"/>
              </a:lnSpc>
              <a:spcBef>
                <a:spcPts val="500"/>
              </a:spcBef>
              <a:buClr>
                <a:schemeClr val="tx2"/>
              </a:buClr>
              <a:buFont typeface="System Font Regular"/>
              <a:buChar char="-"/>
              <a:tabLst/>
              <a:defRPr sz="1800" kern="1200">
                <a:solidFill>
                  <a:schemeClr val="tx1"/>
                </a:solidFill>
                <a:latin typeface="Century Gothic" panose="020B0502020202020204" pitchFamily="34" charset="0"/>
                <a:ea typeface="+mn-ea"/>
                <a:cs typeface="+mn-cs"/>
              </a:defRPr>
            </a:lvl3pPr>
            <a:lvl4pPr marL="635000" indent="-176213"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650" marR="0" lvl="0" indent="0" algn="l" defTabSz="914400" rtl="0" eaLnBrk="1" fontAlgn="auto" latinLnBrk="0" hangingPunct="1">
              <a:lnSpc>
                <a:spcPct val="90000"/>
              </a:lnSpc>
              <a:spcBef>
                <a:spcPts val="1000"/>
              </a:spcBef>
              <a:spcAft>
                <a:spcPts val="0"/>
              </a:spcAft>
              <a:buClr>
                <a:srgbClr val="E67000"/>
              </a:buClr>
              <a:buSzTx/>
              <a:buNone/>
              <a:tabLst/>
              <a:defRPr/>
            </a:pPr>
            <a:endParaRPr kumimoji="0" lang="en-US" sz="2000" b="0" i="0" u="none" strike="noStrike" kern="1200" cap="none" spc="0" normalizeH="0" baseline="0" noProof="0" dirty="0">
              <a:ln>
                <a:noFill/>
              </a:ln>
              <a:solidFill>
                <a:srgbClr val="646464"/>
              </a:solidFill>
              <a:effectLst/>
              <a:uLnTx/>
              <a:uFillTx/>
              <a:latin typeface="Century Gothic" panose="020B0502020202020204" pitchFamily="34" charset="0"/>
              <a:ea typeface="+mn-ea"/>
              <a:cs typeface="+mn-cs"/>
            </a:endParaRPr>
          </a:p>
        </p:txBody>
      </p:sp>
      <p:sp>
        <p:nvSpPr>
          <p:cNvPr id="12" name="Oval 11">
            <a:extLst>
              <a:ext uri="{FF2B5EF4-FFF2-40B4-BE49-F238E27FC236}">
                <a16:creationId xmlns:a16="http://schemas.microsoft.com/office/drawing/2014/main" id="{58A14049-6300-9D46-B0D6-F34134D84B7B}"/>
              </a:ext>
            </a:extLst>
          </p:cNvPr>
          <p:cNvSpPr/>
          <p:nvPr/>
        </p:nvSpPr>
        <p:spPr>
          <a:xfrm>
            <a:off x="339157" y="2240071"/>
            <a:ext cx="2542032" cy="2544501"/>
          </a:xfrm>
          <a:prstGeom prst="ellipse">
            <a:avLst/>
          </a:prstGeom>
          <a:solidFill>
            <a:schemeClr val="accent1"/>
          </a:solidFill>
          <a:ln w="12700" cap="flat" cmpd="sng" algn="ctr">
            <a:noFill/>
            <a:prstDash val="solid"/>
            <a:miter lim="800000"/>
          </a:ln>
          <a:effectLst/>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FFFFFF"/>
                </a:solidFill>
                <a:effectLst/>
                <a:uLnTx/>
                <a:uFillTx/>
                <a:latin typeface="Century Gothic" panose="020F0302020204030204"/>
                <a:ea typeface="+mn-ea"/>
                <a:cs typeface="+mn-cs"/>
              </a:rPr>
              <a:t>84%</a:t>
            </a:r>
            <a:r>
              <a:rPr kumimoji="0" lang="en-US" sz="2400" b="1" i="0" u="none" strike="noStrike" kern="0" cap="none" spc="0" normalizeH="0" baseline="0" noProof="0" dirty="0">
                <a:ln>
                  <a:noFill/>
                </a:ln>
                <a:solidFill>
                  <a:srgbClr val="FFFFFF"/>
                </a:solidFill>
                <a:effectLst/>
                <a:uLnTx/>
                <a:uFillTx/>
                <a:latin typeface="Century Gothic" panose="020F0302020204030204"/>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panose="020F0302020204030204"/>
                <a:ea typeface="+mn-ea"/>
                <a:cs typeface="+mn-cs"/>
              </a:rPr>
              <a:t>are women</a:t>
            </a:r>
            <a:endParaRPr kumimoji="0" lang="en-US"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pic>
        <p:nvPicPr>
          <p:cNvPr id="13" name="Graphic 9">
            <a:extLst>
              <a:ext uri="{FF2B5EF4-FFF2-40B4-BE49-F238E27FC236}">
                <a16:creationId xmlns:a16="http://schemas.microsoft.com/office/drawing/2014/main" id="{883A3AE5-428D-4543-AB1E-2CC564BB4C7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16200000">
            <a:off x="1078544" y="4521530"/>
            <a:ext cx="874587" cy="874587"/>
          </a:xfrm>
          <a:prstGeom prst="rect">
            <a:avLst/>
          </a:prstGeom>
        </p:spPr>
      </p:pic>
      <p:sp>
        <p:nvSpPr>
          <p:cNvPr id="14" name="Oval 13">
            <a:extLst>
              <a:ext uri="{FF2B5EF4-FFF2-40B4-BE49-F238E27FC236}">
                <a16:creationId xmlns:a16="http://schemas.microsoft.com/office/drawing/2014/main" id="{30E4D8C6-ABCC-6842-B372-3042F21878C6}"/>
              </a:ext>
            </a:extLst>
          </p:cNvPr>
          <p:cNvSpPr/>
          <p:nvPr/>
        </p:nvSpPr>
        <p:spPr>
          <a:xfrm>
            <a:off x="3289484" y="2188990"/>
            <a:ext cx="2542032" cy="2542032"/>
          </a:xfrm>
          <a:prstGeom prst="ellipse">
            <a:avLst/>
          </a:prstGeom>
          <a:solidFill>
            <a:srgbClr val="FFD949"/>
          </a:solidFill>
          <a:ln w="12700" cap="flat" cmpd="sng" algn="ctr">
            <a:noFill/>
            <a:prstDash val="solid"/>
            <a:miter lim="800000"/>
          </a:ln>
          <a:effectLst/>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E67000"/>
                </a:solidFill>
                <a:effectLst/>
                <a:uLnTx/>
                <a:uFillTx/>
                <a:latin typeface="Century Gothic" panose="020F0302020204030204"/>
                <a:ea typeface="+mn-ea"/>
                <a:cs typeface="+mn-cs"/>
              </a:rPr>
              <a:t>33%</a:t>
            </a:r>
            <a:r>
              <a:rPr kumimoji="0" lang="en-US" sz="2400" b="1" i="0" u="none" strike="noStrike" kern="0" cap="none" spc="0" normalizeH="0" baseline="0" noProof="0" dirty="0">
                <a:ln>
                  <a:noFill/>
                </a:ln>
                <a:solidFill>
                  <a:srgbClr val="E67000"/>
                </a:solidFill>
                <a:effectLst/>
                <a:uLnTx/>
                <a:uFillTx/>
                <a:latin typeface="Century Gothic" panose="020F0302020204030204"/>
                <a:ea typeface="+mn-ea"/>
                <a:cs typeface="+mn-cs"/>
              </a:rPr>
              <a:t> are ages 18-24</a:t>
            </a:r>
          </a:p>
        </p:txBody>
      </p:sp>
      <p:sp>
        <p:nvSpPr>
          <p:cNvPr id="16" name="Oval 15">
            <a:extLst>
              <a:ext uri="{FF2B5EF4-FFF2-40B4-BE49-F238E27FC236}">
                <a16:creationId xmlns:a16="http://schemas.microsoft.com/office/drawing/2014/main" id="{46A1EA66-F170-E140-B2F9-91C1D1667A24}"/>
              </a:ext>
            </a:extLst>
          </p:cNvPr>
          <p:cNvSpPr/>
          <p:nvPr/>
        </p:nvSpPr>
        <p:spPr>
          <a:xfrm>
            <a:off x="6239811" y="2230908"/>
            <a:ext cx="2542032" cy="2542032"/>
          </a:xfrm>
          <a:prstGeom prst="ellipse">
            <a:avLst/>
          </a:prstGeom>
          <a:solidFill>
            <a:schemeClr val="accent2"/>
          </a:solidFill>
          <a:ln w="12700" cap="flat" cmpd="sng" algn="ctr">
            <a:noFill/>
            <a:prstDash val="solid"/>
            <a:miter lim="800000"/>
          </a:ln>
          <a:effectLst/>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FFFFFF"/>
                </a:solidFill>
                <a:effectLst/>
                <a:uLnTx/>
                <a:uFillTx/>
                <a:latin typeface="Century Gothic" panose="020F0302020204030204"/>
                <a:ea typeface="+mn-ea"/>
                <a:cs typeface="+mn-cs"/>
              </a:rPr>
              <a:t>53%</a:t>
            </a:r>
            <a:r>
              <a:rPr kumimoji="0" lang="en-US" sz="2400" b="1" i="0" u="none" strike="noStrike" kern="0" cap="none" spc="0" normalizeH="0" baseline="0" noProof="0" dirty="0">
                <a:ln>
                  <a:noFill/>
                </a:ln>
                <a:solidFill>
                  <a:srgbClr val="FFFFFF"/>
                </a:solidFill>
                <a:effectLst/>
                <a:uLnTx/>
                <a:uFillTx/>
                <a:latin typeface="Century Gothic" panose="020F0302020204030204"/>
                <a:ea typeface="+mn-ea"/>
                <a:cs typeface="+mn-cs"/>
              </a:rPr>
              <a:t> are BIPOC</a:t>
            </a:r>
            <a:endParaRPr kumimoji="0" lang="en-US"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sp>
        <p:nvSpPr>
          <p:cNvPr id="17" name="Oval 16">
            <a:extLst>
              <a:ext uri="{FF2B5EF4-FFF2-40B4-BE49-F238E27FC236}">
                <a16:creationId xmlns:a16="http://schemas.microsoft.com/office/drawing/2014/main" id="{473E032D-8E47-1641-A2E7-DC89A5797865}"/>
              </a:ext>
            </a:extLst>
          </p:cNvPr>
          <p:cNvSpPr/>
          <p:nvPr/>
        </p:nvSpPr>
        <p:spPr>
          <a:xfrm>
            <a:off x="5170660" y="4421743"/>
            <a:ext cx="538480" cy="538480"/>
          </a:xfrm>
          <a:prstGeom prst="ellipse">
            <a:avLst/>
          </a:prstGeom>
          <a:solidFill>
            <a:srgbClr val="00B0A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9" name="Freeform 18">
            <a:extLst>
              <a:ext uri="{FF2B5EF4-FFF2-40B4-BE49-F238E27FC236}">
                <a16:creationId xmlns:a16="http://schemas.microsoft.com/office/drawing/2014/main" id="{82F88C5D-0469-3740-BE30-79EDB0DF63F7}"/>
              </a:ext>
            </a:extLst>
          </p:cNvPr>
          <p:cNvSpPr/>
          <p:nvPr/>
        </p:nvSpPr>
        <p:spPr>
          <a:xfrm>
            <a:off x="7767907" y="4591083"/>
            <a:ext cx="1253980" cy="226791"/>
          </a:xfrm>
          <a:custGeom>
            <a:avLst/>
            <a:gdLst>
              <a:gd name="connsiteX0" fmla="*/ 120565 w 1371390"/>
              <a:gd name="connsiteY0" fmla="*/ 0 h 241130"/>
              <a:gd name="connsiteX1" fmla="*/ 1250825 w 1371390"/>
              <a:gd name="connsiteY1" fmla="*/ 0 h 241130"/>
              <a:gd name="connsiteX2" fmla="*/ 1371390 w 1371390"/>
              <a:gd name="connsiteY2" fmla="*/ 120565 h 241130"/>
              <a:gd name="connsiteX3" fmla="*/ 1250825 w 1371390"/>
              <a:gd name="connsiteY3" fmla="*/ 241130 h 241130"/>
              <a:gd name="connsiteX4" fmla="*/ 120565 w 1371390"/>
              <a:gd name="connsiteY4" fmla="*/ 241130 h 241130"/>
              <a:gd name="connsiteX5" fmla="*/ 0 w 1371390"/>
              <a:gd name="connsiteY5" fmla="*/ 120565 h 241130"/>
              <a:gd name="connsiteX6" fmla="*/ 120565 w 1371390"/>
              <a:gd name="connsiteY6" fmla="*/ 0 h 24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390" h="241130">
                <a:moveTo>
                  <a:pt x="120565" y="0"/>
                </a:moveTo>
                <a:lnTo>
                  <a:pt x="1250825" y="0"/>
                </a:lnTo>
                <a:cubicBezTo>
                  <a:pt x="1317411" y="0"/>
                  <a:pt x="1371390" y="53979"/>
                  <a:pt x="1371390" y="120565"/>
                </a:cubicBezTo>
                <a:cubicBezTo>
                  <a:pt x="1371390" y="187151"/>
                  <a:pt x="1317411" y="241130"/>
                  <a:pt x="1250825" y="241130"/>
                </a:cubicBezTo>
                <a:lnTo>
                  <a:pt x="120565" y="241130"/>
                </a:lnTo>
                <a:cubicBezTo>
                  <a:pt x="53979" y="241130"/>
                  <a:pt x="0" y="187151"/>
                  <a:pt x="0" y="120565"/>
                </a:cubicBezTo>
                <a:cubicBezTo>
                  <a:pt x="0" y="53979"/>
                  <a:pt x="53979" y="0"/>
                  <a:pt x="120565" y="0"/>
                </a:cubicBezTo>
                <a:close/>
              </a:path>
            </a:pathLst>
          </a:custGeom>
          <a:solidFill>
            <a:srgbClr val="FFD949"/>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Oval 17">
            <a:extLst>
              <a:ext uri="{FF2B5EF4-FFF2-40B4-BE49-F238E27FC236}">
                <a16:creationId xmlns:a16="http://schemas.microsoft.com/office/drawing/2014/main" id="{557B7E48-FB6A-419B-A4F1-1F226E86BE99}"/>
              </a:ext>
            </a:extLst>
          </p:cNvPr>
          <p:cNvSpPr/>
          <p:nvPr/>
        </p:nvSpPr>
        <p:spPr>
          <a:xfrm>
            <a:off x="9190139" y="2254181"/>
            <a:ext cx="2542032" cy="2542032"/>
          </a:xfrm>
          <a:prstGeom prst="ellipse">
            <a:avLst/>
          </a:prstGeom>
          <a:solidFill>
            <a:schemeClr val="accent4"/>
          </a:solidFill>
          <a:ln w="12700" cap="flat" cmpd="sng" algn="ctr">
            <a:noFill/>
            <a:prstDash val="solid"/>
            <a:miter lim="800000"/>
          </a:ln>
          <a:effectLst/>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FFFFFF"/>
                </a:solidFill>
                <a:effectLst/>
                <a:uLnTx/>
                <a:uFillTx/>
                <a:latin typeface="Century Gothic" panose="020F0302020204030204"/>
                <a:ea typeface="+mn-ea"/>
                <a:cs typeface="+mn-cs"/>
              </a:rPr>
              <a:t>26%</a:t>
            </a:r>
            <a:r>
              <a:rPr kumimoji="0" lang="en-US" sz="2400" b="1" i="0" u="none" strike="noStrike" kern="0" cap="none" spc="0" normalizeH="0" baseline="0" noProof="0" dirty="0">
                <a:ln>
                  <a:noFill/>
                </a:ln>
                <a:solidFill>
                  <a:srgbClr val="FFFFFF"/>
                </a:solidFill>
                <a:effectLst/>
                <a:uLnTx/>
                <a:uFillTx/>
                <a:latin typeface="Century Gothic" panose="020F0302020204030204"/>
                <a:ea typeface="+mn-ea"/>
                <a:cs typeface="+mn-cs"/>
              </a:rPr>
              <a:t> have lived experience</a:t>
            </a:r>
            <a:endParaRPr kumimoji="0" lang="en-US"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pic>
        <p:nvPicPr>
          <p:cNvPr id="9" name="Picture 8">
            <a:extLst>
              <a:ext uri="{FF2B5EF4-FFF2-40B4-BE49-F238E27FC236}">
                <a16:creationId xmlns:a16="http://schemas.microsoft.com/office/drawing/2014/main" id="{F993D06A-ADA9-F04B-A7E6-9AA6BAB7D5E7}"/>
              </a:ext>
            </a:extLst>
          </p:cNvPr>
          <p:cNvPicPr>
            <a:picLocks noChangeAspect="1"/>
          </p:cNvPicPr>
          <p:nvPr/>
        </p:nvPicPr>
        <p:blipFill>
          <a:blip r:embed="rId6"/>
          <a:stretch>
            <a:fillRect/>
          </a:stretch>
        </p:blipFill>
        <p:spPr>
          <a:xfrm>
            <a:off x="8866965" y="2095351"/>
            <a:ext cx="1056107" cy="500261"/>
          </a:xfrm>
          <a:prstGeom prst="rect">
            <a:avLst/>
          </a:prstGeom>
        </p:spPr>
      </p:pic>
    </p:spTree>
    <p:custDataLst>
      <p:tags r:id="rId1"/>
    </p:custDataLst>
    <p:extLst>
      <p:ext uri="{BB962C8B-B14F-4D97-AF65-F5344CB8AC3E}">
        <p14:creationId xmlns:p14="http://schemas.microsoft.com/office/powerpoint/2010/main" val="334307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Heading Home Corps Data Highlights  </a:t>
            </a:r>
            <a:endParaRPr lang="en-US" dirty="0"/>
          </a:p>
        </p:txBody>
      </p:sp>
      <p:sp>
        <p:nvSpPr>
          <p:cNvPr id="4" name="Date Placeholder 3"/>
          <p:cNvSpPr>
            <a:spLocks noGrp="1"/>
          </p:cNvSpPr>
          <p:nvPr>
            <p:ph type="dt" sz="half" idx="10"/>
          </p:nvPr>
        </p:nvSpPr>
        <p:spPr/>
        <p:txBody>
          <a:bodyPr/>
          <a:lstStyle/>
          <a:p>
            <a:r>
              <a:rPr lang="en-US">
                <a:solidFill>
                  <a:srgbClr val="717B82">
                    <a:tint val="75000"/>
                  </a:srgbClr>
                </a:solidFill>
              </a:rPr>
              <a:t>© 2021 ServeMinnesota. All Rights Reserved.</a:t>
            </a:r>
            <a:endParaRPr lang="en-US" dirty="0">
              <a:solidFill>
                <a:srgbClr val="717B82">
                  <a:tint val="75000"/>
                </a:srgbClr>
              </a:solidFill>
            </a:endParaRPr>
          </a:p>
        </p:txBody>
      </p:sp>
      <p:sp>
        <p:nvSpPr>
          <p:cNvPr id="5" name="Slide Number Placeholder 4"/>
          <p:cNvSpPr>
            <a:spLocks noGrp="1"/>
          </p:cNvSpPr>
          <p:nvPr>
            <p:ph type="sldNum" sz="quarter" idx="4"/>
          </p:nvPr>
        </p:nvSpPr>
        <p:spPr/>
        <p:txBody>
          <a:bodyPr/>
          <a:lstStyle/>
          <a:p>
            <a:fld id="{B64E700F-F0CB-0D4A-8209-16CF5CDE2CDC}" type="slidenum">
              <a:rPr lang="en-US" smtClean="0">
                <a:solidFill>
                  <a:srgbClr val="717B82">
                    <a:tint val="75000"/>
                  </a:srgbClr>
                </a:solidFill>
              </a:rPr>
              <a:pPr/>
              <a:t>5</a:t>
            </a:fld>
            <a:endParaRPr lang="en-US" dirty="0">
              <a:solidFill>
                <a:srgbClr val="717B82">
                  <a:tint val="75000"/>
                </a:srgbClr>
              </a:solidFill>
            </a:endParaRPr>
          </a:p>
        </p:txBody>
      </p:sp>
      <p:graphicFrame>
        <p:nvGraphicFramePr>
          <p:cNvPr id="9" name="Table 5">
            <a:extLst>
              <a:ext uri="{FF2B5EF4-FFF2-40B4-BE49-F238E27FC236}">
                <a16:creationId xmlns:a16="http://schemas.microsoft.com/office/drawing/2014/main" id="{8F52BCDA-CA37-4E5E-ACCB-B6E99ADDC09D}"/>
              </a:ext>
            </a:extLst>
          </p:cNvPr>
          <p:cNvGraphicFramePr>
            <a:graphicFrameLocks noGrp="1"/>
          </p:cNvGraphicFramePr>
          <p:nvPr>
            <p:extLst>
              <p:ext uri="{D42A27DB-BD31-4B8C-83A1-F6EECF244321}">
                <p14:modId xmlns:p14="http://schemas.microsoft.com/office/powerpoint/2010/main" val="1499959671"/>
              </p:ext>
            </p:extLst>
          </p:nvPr>
        </p:nvGraphicFramePr>
        <p:xfrm>
          <a:off x="545933" y="1234440"/>
          <a:ext cx="5635416" cy="2194560"/>
        </p:xfrm>
        <a:graphic>
          <a:graphicData uri="http://schemas.openxmlformats.org/drawingml/2006/table">
            <a:tbl>
              <a:tblPr firstRow="1" bandRow="1">
                <a:tableStyleId>{5C22544A-7EE6-4342-B048-85BDC9FD1C3A}</a:tableStyleId>
              </a:tblPr>
              <a:tblGrid>
                <a:gridCol w="2356037">
                  <a:extLst>
                    <a:ext uri="{9D8B030D-6E8A-4147-A177-3AD203B41FA5}">
                      <a16:colId xmlns:a16="http://schemas.microsoft.com/office/drawing/2014/main" val="871245169"/>
                    </a:ext>
                  </a:extLst>
                </a:gridCol>
                <a:gridCol w="1485185">
                  <a:extLst>
                    <a:ext uri="{9D8B030D-6E8A-4147-A177-3AD203B41FA5}">
                      <a16:colId xmlns:a16="http://schemas.microsoft.com/office/drawing/2014/main" val="2228553782"/>
                    </a:ext>
                  </a:extLst>
                </a:gridCol>
                <a:gridCol w="1794194">
                  <a:extLst>
                    <a:ext uri="{9D8B030D-6E8A-4147-A177-3AD203B41FA5}">
                      <a16:colId xmlns:a16="http://schemas.microsoft.com/office/drawing/2014/main" val="4070003572"/>
                    </a:ext>
                  </a:extLst>
                </a:gridCol>
              </a:tblGrid>
              <a:tr h="619478">
                <a:tc>
                  <a:txBody>
                    <a:bodyPr/>
                    <a:lstStyle/>
                    <a:p>
                      <a:r>
                        <a:rPr lang="en-US" dirty="0"/>
                        <a:t>Implementation Goal</a:t>
                      </a:r>
                    </a:p>
                  </a:txBody>
                  <a:tcPr/>
                </a:tc>
                <a:tc>
                  <a:txBody>
                    <a:bodyPr/>
                    <a:lstStyle/>
                    <a:p>
                      <a:r>
                        <a:rPr lang="en-US" dirty="0"/>
                        <a:t>Goal Percentage </a:t>
                      </a:r>
                    </a:p>
                  </a:txBody>
                  <a:tcPr/>
                </a:tc>
                <a:tc>
                  <a:txBody>
                    <a:bodyPr/>
                    <a:lstStyle/>
                    <a:p>
                      <a:r>
                        <a:rPr lang="en-US" dirty="0"/>
                        <a:t>Actual Percentage</a:t>
                      </a:r>
                    </a:p>
                  </a:txBody>
                  <a:tcPr/>
                </a:tc>
                <a:extLst>
                  <a:ext uri="{0D108BD9-81ED-4DB2-BD59-A6C34878D82A}">
                    <a16:rowId xmlns:a16="http://schemas.microsoft.com/office/drawing/2014/main" val="2186314027"/>
                  </a:ext>
                </a:extLst>
              </a:tr>
              <a:tr h="619478">
                <a:tc>
                  <a:txBody>
                    <a:bodyPr/>
                    <a:lstStyle/>
                    <a:p>
                      <a:pPr lvl="0">
                        <a:buNone/>
                      </a:pPr>
                      <a:r>
                        <a:rPr lang="en-US"/>
                        <a:t>Individuals with 2 or more sessions</a:t>
                      </a:r>
                    </a:p>
                  </a:txBody>
                  <a:tcPr/>
                </a:tc>
                <a:tc>
                  <a:txBody>
                    <a:bodyPr/>
                    <a:lstStyle/>
                    <a:p>
                      <a:pPr lvl="0" algn="ctr">
                        <a:buNone/>
                      </a:pPr>
                      <a:r>
                        <a:rPr lang="en-US"/>
                        <a:t>45%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59%</a:t>
                      </a:r>
                      <a:r>
                        <a:rPr lang="en-US" b="1" baseline="0" dirty="0"/>
                        <a:t> </a:t>
                      </a:r>
                      <a:r>
                        <a:rPr lang="en-US" sz="1800" b="1" dirty="0">
                          <a:solidFill>
                            <a:srgbClr val="00B050"/>
                          </a:solidFill>
                          <a:sym typeface="Wingdings" panose="05000000000000000000" pitchFamily="2" charset="2"/>
                        </a:rPr>
                        <a:t></a:t>
                      </a:r>
                      <a:endParaRPr lang="en-US" sz="1800" b="1" dirty="0">
                        <a:solidFill>
                          <a:srgbClr val="00B050"/>
                        </a:solidFill>
                      </a:endParaRPr>
                    </a:p>
                    <a:p>
                      <a:pPr lvl="0" algn="ctr">
                        <a:buNone/>
                      </a:pPr>
                      <a:endParaRPr lang="en-US" b="1" dirty="0"/>
                    </a:p>
                  </a:txBody>
                  <a:tcPr/>
                </a:tc>
                <a:extLst>
                  <a:ext uri="{0D108BD9-81ED-4DB2-BD59-A6C34878D82A}">
                    <a16:rowId xmlns:a16="http://schemas.microsoft.com/office/drawing/2014/main" val="1209591534"/>
                  </a:ext>
                </a:extLst>
              </a:tr>
              <a:tr h="619478">
                <a:tc>
                  <a:txBody>
                    <a:bodyPr/>
                    <a:lstStyle/>
                    <a:p>
                      <a:pPr lvl="0">
                        <a:buNone/>
                      </a:pPr>
                      <a:r>
                        <a:rPr lang="en-US"/>
                        <a:t>Individuals with 3 or more sessions </a:t>
                      </a:r>
                    </a:p>
                  </a:txBody>
                  <a:tcPr/>
                </a:tc>
                <a:tc>
                  <a:txBody>
                    <a:bodyPr/>
                    <a:lstStyle/>
                    <a:p>
                      <a:pPr lvl="0" algn="ctr">
                        <a:buNone/>
                      </a:pPr>
                      <a:r>
                        <a:rPr lang="en-US"/>
                        <a:t>30%</a:t>
                      </a:r>
                    </a:p>
                  </a:txBody>
                  <a:tcPr/>
                </a:tc>
                <a:tc>
                  <a:txBody>
                    <a:bodyPr/>
                    <a:lstStyle/>
                    <a:p>
                      <a:pPr lvl="0" algn="ctr">
                        <a:buNone/>
                      </a:pPr>
                      <a:r>
                        <a:rPr lang="en-US" b="1" dirty="0"/>
                        <a:t>39%   </a:t>
                      </a:r>
                      <a:r>
                        <a:rPr lang="en-US" b="1" dirty="0">
                          <a:solidFill>
                            <a:srgbClr val="00B050"/>
                          </a:solidFill>
                          <a:sym typeface="Wingdings" panose="05000000000000000000" pitchFamily="2" charset="2"/>
                        </a:rPr>
                        <a:t></a:t>
                      </a:r>
                      <a:endParaRPr lang="en-US" b="1" dirty="0">
                        <a:solidFill>
                          <a:srgbClr val="00B050"/>
                        </a:solidFill>
                      </a:endParaRPr>
                    </a:p>
                  </a:txBody>
                  <a:tcPr/>
                </a:tc>
                <a:extLst>
                  <a:ext uri="{0D108BD9-81ED-4DB2-BD59-A6C34878D82A}">
                    <a16:rowId xmlns:a16="http://schemas.microsoft.com/office/drawing/2014/main" val="4176029850"/>
                  </a:ext>
                </a:extLst>
              </a:tr>
            </a:tbl>
          </a:graphicData>
        </a:graphic>
      </p:graphicFrame>
      <p:sp>
        <p:nvSpPr>
          <p:cNvPr id="11" name="Oval 10">
            <a:extLst>
              <a:ext uri="{FF2B5EF4-FFF2-40B4-BE49-F238E27FC236}">
                <a16:creationId xmlns:a16="http://schemas.microsoft.com/office/drawing/2014/main" id="{788D225C-B14D-4456-BFB8-28BE1AE23A94}"/>
              </a:ext>
            </a:extLst>
          </p:cNvPr>
          <p:cNvSpPr/>
          <p:nvPr/>
        </p:nvSpPr>
        <p:spPr>
          <a:xfrm>
            <a:off x="722234" y="3722110"/>
            <a:ext cx="2377440" cy="2377440"/>
          </a:xfrm>
          <a:prstGeom prst="ellipse">
            <a:avLst/>
          </a:prstGeom>
          <a:solidFill>
            <a:srgbClr val="3B2B93"/>
          </a:solidFill>
          <a:ln w="12700" cap="flat" cmpd="sng" algn="ctr">
            <a:noFill/>
            <a:prstDash val="solid"/>
            <a:miter lim="800000"/>
          </a:ln>
          <a:effectLst/>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Century Gothic" panose="020F0302020204030204"/>
                <a:ea typeface="+mn-ea"/>
                <a:cs typeface="+mn-cs"/>
              </a:rPr>
              <a:t>990</a:t>
            </a:r>
            <a:r>
              <a:rPr kumimoji="0" lang="en-US" sz="2800" b="0" i="0" u="none" strike="noStrike" kern="0" cap="none" spc="0" normalizeH="0" baseline="0" noProof="0" dirty="0">
                <a:ln>
                  <a:noFill/>
                </a:ln>
                <a:solidFill>
                  <a:srgbClr val="FFFFFF"/>
                </a:solidFill>
                <a:effectLst/>
                <a:uLnTx/>
                <a:uFillTx/>
                <a:latin typeface="Century Gothic" panose="020F0302020204030204"/>
                <a:ea typeface="+mn-ea"/>
                <a:cs typeface="+mn-cs"/>
              </a:rPr>
              <a:t> </a:t>
            </a:r>
            <a:r>
              <a:rPr kumimoji="0" lang="en-US" sz="1800" b="0" i="0" u="none" strike="noStrike" kern="0" cap="none" spc="0" normalizeH="0" baseline="0" noProof="0" dirty="0">
                <a:ln>
                  <a:noFill/>
                </a:ln>
                <a:solidFill>
                  <a:srgbClr val="FFFFFF"/>
                </a:solidFill>
                <a:effectLst/>
                <a:uLnTx/>
                <a:uFillTx/>
                <a:latin typeface="Century Gothic" panose="020F0302020204030204"/>
                <a:ea typeface="+mn-ea"/>
                <a:cs typeface="+mn-cs"/>
              </a:rPr>
              <a:t>total hours of documented services</a:t>
            </a:r>
          </a:p>
        </p:txBody>
      </p:sp>
      <p:sp>
        <p:nvSpPr>
          <p:cNvPr id="14" name="Oval 13">
            <a:extLst>
              <a:ext uri="{FF2B5EF4-FFF2-40B4-BE49-F238E27FC236}">
                <a16:creationId xmlns:a16="http://schemas.microsoft.com/office/drawing/2014/main" id="{788D225C-B14D-4456-BFB8-28BE1AE23A94}"/>
              </a:ext>
            </a:extLst>
          </p:cNvPr>
          <p:cNvSpPr/>
          <p:nvPr/>
        </p:nvSpPr>
        <p:spPr>
          <a:xfrm>
            <a:off x="3014358" y="3317215"/>
            <a:ext cx="1828800" cy="1828800"/>
          </a:xfrm>
          <a:prstGeom prst="ellipse">
            <a:avLst/>
          </a:prstGeom>
          <a:solidFill>
            <a:schemeClr val="accent3"/>
          </a:solidFill>
          <a:ln w="12700" cap="flat" cmpd="sng" algn="ctr">
            <a:noFill/>
            <a:prstDash val="solid"/>
            <a:miter lim="800000"/>
          </a:ln>
          <a:effectLst/>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noProof="0" dirty="0">
                <a:solidFill>
                  <a:schemeClr val="accent4"/>
                </a:solidFill>
                <a:latin typeface="Century Gothic" panose="020F0302020204030204"/>
              </a:rPr>
              <a:t>1,728</a:t>
            </a:r>
            <a:r>
              <a:rPr lang="en-US" sz="1600" b="1" kern="0" noProof="0" dirty="0">
                <a:solidFill>
                  <a:schemeClr val="accent4"/>
                </a:solidFill>
                <a:latin typeface="Century Gothic" panose="020F0302020204030204"/>
              </a:rPr>
              <a:t> </a:t>
            </a:r>
            <a:r>
              <a:rPr kumimoji="0" lang="en-US" sz="1500" b="0" i="0" u="none" strike="noStrike" kern="0" cap="none" spc="0" normalizeH="0" baseline="0" noProof="0" dirty="0">
                <a:ln>
                  <a:noFill/>
                </a:ln>
                <a:solidFill>
                  <a:schemeClr val="accent4"/>
                </a:solidFill>
                <a:effectLst/>
                <a:uLnTx/>
                <a:uFillTx/>
                <a:latin typeface="Century Gothic" panose="020F0302020204030204"/>
                <a:ea typeface="+mn-ea"/>
                <a:cs typeface="+mn-cs"/>
              </a:rPr>
              <a:t>documented instances of services</a:t>
            </a:r>
          </a:p>
        </p:txBody>
      </p:sp>
      <p:sp>
        <p:nvSpPr>
          <p:cNvPr id="16" name="Oval 15">
            <a:extLst>
              <a:ext uri="{FF2B5EF4-FFF2-40B4-BE49-F238E27FC236}">
                <a16:creationId xmlns:a16="http://schemas.microsoft.com/office/drawing/2014/main" id="{788D225C-B14D-4456-BFB8-28BE1AE23A94}"/>
              </a:ext>
            </a:extLst>
          </p:cNvPr>
          <p:cNvSpPr/>
          <p:nvPr/>
        </p:nvSpPr>
        <p:spPr>
          <a:xfrm>
            <a:off x="3794802" y="4804595"/>
            <a:ext cx="1828800" cy="1828800"/>
          </a:xfrm>
          <a:prstGeom prst="ellipse">
            <a:avLst/>
          </a:prstGeom>
          <a:solidFill>
            <a:schemeClr val="tx2"/>
          </a:solidFill>
          <a:ln w="12700" cap="flat" cmpd="sng" algn="ctr">
            <a:noFill/>
            <a:prstDash val="solid"/>
            <a:miter lim="800000"/>
          </a:ln>
          <a:effectLst/>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entury Gothic" panose="020F0302020204030204"/>
                <a:ea typeface="+mn-ea"/>
                <a:cs typeface="+mn-cs"/>
              </a:rPr>
              <a:t>On average members have provided housing support to </a:t>
            </a:r>
            <a:r>
              <a:rPr kumimoji="0" lang="en-US" sz="1400" b="1" i="0" u="none" strike="noStrike" kern="0" cap="none" spc="0" normalizeH="0" baseline="0" noProof="0" dirty="0">
                <a:ln>
                  <a:noFill/>
                </a:ln>
                <a:solidFill>
                  <a:srgbClr val="FFFFFF"/>
                </a:solidFill>
                <a:effectLst/>
                <a:uLnTx/>
                <a:uFillTx/>
                <a:latin typeface="Century Gothic" panose="020F0302020204030204"/>
                <a:ea typeface="+mn-ea"/>
                <a:cs typeface="+mn-cs"/>
              </a:rPr>
              <a:t>15 </a:t>
            </a:r>
            <a:r>
              <a:rPr kumimoji="0" lang="en-US" sz="1400" b="0" i="0" u="none" strike="noStrike" kern="0" cap="none" spc="0" normalizeH="0" baseline="0" noProof="0" dirty="0">
                <a:ln>
                  <a:noFill/>
                </a:ln>
                <a:solidFill>
                  <a:srgbClr val="FFFFFF"/>
                </a:solidFill>
                <a:effectLst/>
                <a:uLnTx/>
                <a:uFillTx/>
                <a:latin typeface="Century Gothic" panose="020F0302020204030204"/>
                <a:ea typeface="+mn-ea"/>
                <a:cs typeface="+mn-cs"/>
              </a:rPr>
              <a:t>participants</a:t>
            </a:r>
          </a:p>
        </p:txBody>
      </p:sp>
      <p:sp>
        <p:nvSpPr>
          <p:cNvPr id="18" name="Oval 17">
            <a:extLst>
              <a:ext uri="{FF2B5EF4-FFF2-40B4-BE49-F238E27FC236}">
                <a16:creationId xmlns:a16="http://schemas.microsoft.com/office/drawing/2014/main" id="{CDA5CF25-DFA0-442D-88F0-CC7695E415D0}"/>
              </a:ext>
            </a:extLst>
          </p:cNvPr>
          <p:cNvSpPr/>
          <p:nvPr/>
        </p:nvSpPr>
        <p:spPr>
          <a:xfrm>
            <a:off x="7623097" y="1807419"/>
            <a:ext cx="3657600" cy="365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6000" b="1" dirty="0"/>
              <a:t/>
            </a:r>
            <a:br>
              <a:rPr lang="en-US" sz="6000" b="1" dirty="0"/>
            </a:br>
            <a:r>
              <a:rPr lang="en-US" sz="7200" b="1" dirty="0">
                <a:solidFill>
                  <a:schemeClr val="bg1"/>
                </a:solidFill>
              </a:rPr>
              <a:t>602</a:t>
            </a:r>
            <a:r>
              <a:rPr lang="en-US" sz="4800" b="1" dirty="0">
                <a:solidFill>
                  <a:schemeClr val="bg1"/>
                </a:solidFill>
              </a:rPr>
              <a:t> </a:t>
            </a:r>
            <a:br>
              <a:rPr lang="en-US" sz="4800" b="1" dirty="0">
                <a:solidFill>
                  <a:schemeClr val="bg1"/>
                </a:solidFill>
              </a:rPr>
            </a:br>
            <a:r>
              <a:rPr lang="en-US" sz="2800" b="1" dirty="0">
                <a:solidFill>
                  <a:schemeClr val="bg1"/>
                </a:solidFill>
              </a:rPr>
              <a:t>people served</a:t>
            </a:r>
            <a:r>
              <a:rPr lang="en-US" sz="4000" b="1" dirty="0"/>
              <a:t/>
            </a:r>
            <a:br>
              <a:rPr lang="en-US" sz="4000" b="1" dirty="0"/>
            </a:br>
            <a:endParaRPr lang="en-US" sz="4000" b="1" dirty="0">
              <a:solidFill>
                <a:schemeClr val="bg1"/>
              </a:solidFill>
            </a:endParaRPr>
          </a:p>
          <a:p>
            <a:r>
              <a:rPr lang="en-US" sz="2800" b="1" dirty="0">
                <a:solidFill>
                  <a:schemeClr val="bg1"/>
                </a:solidFill>
              </a:rPr>
              <a:t> </a:t>
            </a:r>
            <a:endParaRPr lang="en-US" sz="9600" b="1" dirty="0">
              <a:solidFill>
                <a:schemeClr val="bg1"/>
              </a:solidFill>
            </a:endParaRPr>
          </a:p>
        </p:txBody>
      </p:sp>
      <p:pic>
        <p:nvPicPr>
          <p:cNvPr id="19" name="Picture 18" descr="A picture containing clipart&#10;&#10;Description automatically generated">
            <a:extLst>
              <a:ext uri="{FF2B5EF4-FFF2-40B4-BE49-F238E27FC236}">
                <a16:creationId xmlns:a16="http://schemas.microsoft.com/office/drawing/2014/main" id="{E6AEF8BC-6EB0-4C6D-9BF2-77C799199C5B}"/>
              </a:ext>
            </a:extLst>
          </p:cNvPr>
          <p:cNvPicPr>
            <a:picLocks noChangeAspect="1"/>
          </p:cNvPicPr>
          <p:nvPr/>
        </p:nvPicPr>
        <p:blipFill>
          <a:blip r:embed="rId4"/>
          <a:stretch>
            <a:fillRect/>
          </a:stretch>
        </p:blipFill>
        <p:spPr>
          <a:xfrm>
            <a:off x="7308517" y="1939689"/>
            <a:ext cx="1056107" cy="500261"/>
          </a:xfrm>
          <a:prstGeom prst="rect">
            <a:avLst/>
          </a:prstGeom>
        </p:spPr>
      </p:pic>
      <p:sp>
        <p:nvSpPr>
          <p:cNvPr id="22" name="Oval 21">
            <a:extLst>
              <a:ext uri="{FF2B5EF4-FFF2-40B4-BE49-F238E27FC236}">
                <a16:creationId xmlns:a16="http://schemas.microsoft.com/office/drawing/2014/main" id="{788D225C-B14D-4456-BFB8-28BE1AE23A94}"/>
              </a:ext>
            </a:extLst>
          </p:cNvPr>
          <p:cNvSpPr/>
          <p:nvPr/>
        </p:nvSpPr>
        <p:spPr>
          <a:xfrm>
            <a:off x="5440437" y="3722110"/>
            <a:ext cx="2743200" cy="2743200"/>
          </a:xfrm>
          <a:prstGeom prst="ellipse">
            <a:avLst/>
          </a:prstGeom>
          <a:solidFill>
            <a:schemeClr val="bg2"/>
          </a:solidFill>
          <a:ln w="12700" cap="flat" cmpd="sng" algn="ctr">
            <a:noFill/>
            <a:prstDash val="solid"/>
            <a:miter lim="800000"/>
          </a:ln>
          <a:effectLst/>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noProof="0" dirty="0">
                <a:solidFill>
                  <a:schemeClr val="accent4"/>
                </a:solidFill>
                <a:latin typeface="Century Gothic" panose="020F0302020204030204"/>
              </a:rPr>
              <a:t>460</a:t>
            </a:r>
            <a:r>
              <a:rPr lang="en-US" b="1" kern="0" noProof="0" dirty="0">
                <a:solidFill>
                  <a:schemeClr val="accent4"/>
                </a:solidFill>
                <a:latin typeface="Century Gothic" panose="020F0302020204030204"/>
              </a:rPr>
              <a:t> </a:t>
            </a:r>
            <a:r>
              <a:rPr lang="en-US" kern="0" noProof="0" dirty="0">
                <a:solidFill>
                  <a:schemeClr val="accent4"/>
                </a:solidFill>
                <a:latin typeface="Century Gothic" panose="020F0302020204030204"/>
              </a:rPr>
              <a:t>people have successfully accessed at least one resource as a result of member services</a:t>
            </a:r>
            <a:endParaRPr kumimoji="0" lang="en-US" sz="1800" b="0" i="0" u="none" strike="noStrike" kern="0" cap="none" spc="0" normalizeH="0" baseline="0" noProof="0" dirty="0">
              <a:ln>
                <a:noFill/>
              </a:ln>
              <a:solidFill>
                <a:schemeClr val="accent4"/>
              </a:solidFill>
              <a:effectLst/>
              <a:uLnTx/>
              <a:uFillTx/>
              <a:latin typeface="Century Gothic" panose="020F0302020204030204"/>
            </a:endParaRPr>
          </a:p>
        </p:txBody>
      </p:sp>
    </p:spTree>
    <p:custDataLst>
      <p:tags r:id="rId1"/>
    </p:custDataLst>
    <p:extLst>
      <p:ext uri="{BB962C8B-B14F-4D97-AF65-F5344CB8AC3E}">
        <p14:creationId xmlns:p14="http://schemas.microsoft.com/office/powerpoint/2010/main" val="1956757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7753-6EF0-4E58-AF5A-B5B37FD5E1F6}"/>
              </a:ext>
            </a:extLst>
          </p:cNvPr>
          <p:cNvSpPr>
            <a:spLocks noGrp="1"/>
          </p:cNvSpPr>
          <p:nvPr>
            <p:ph type="title"/>
          </p:nvPr>
        </p:nvSpPr>
        <p:spPr>
          <a:xfrm>
            <a:off x="634999" y="590309"/>
            <a:ext cx="8563430" cy="544808"/>
          </a:xfrm>
        </p:spPr>
        <p:txBody>
          <a:bodyPr>
            <a:normAutofit fontScale="90000"/>
          </a:bodyPr>
          <a:lstStyle/>
          <a:p>
            <a:r>
              <a:rPr lang="en-US" dirty="0"/>
              <a:t>Heading Home Corps members help people access resources</a:t>
            </a:r>
          </a:p>
        </p:txBody>
      </p:sp>
      <p:sp>
        <p:nvSpPr>
          <p:cNvPr id="7" name="Content Placeholder 6">
            <a:extLst>
              <a:ext uri="{FF2B5EF4-FFF2-40B4-BE49-F238E27FC236}">
                <a16:creationId xmlns:a16="http://schemas.microsoft.com/office/drawing/2014/main" id="{736AE97A-09A1-4932-B8E0-FA1FE87DE093}"/>
              </a:ext>
            </a:extLst>
          </p:cNvPr>
          <p:cNvSpPr>
            <a:spLocks noGrp="1"/>
          </p:cNvSpPr>
          <p:nvPr>
            <p:ph sz="half" idx="2"/>
          </p:nvPr>
        </p:nvSpPr>
        <p:spPr>
          <a:xfrm>
            <a:off x="635000" y="2071453"/>
            <a:ext cx="7191830" cy="4284897"/>
          </a:xfrm>
        </p:spPr>
        <p:txBody>
          <a:bodyPr>
            <a:normAutofit fontScale="92500" lnSpcReduction="20000"/>
          </a:bodyPr>
          <a:lstStyle/>
          <a:p>
            <a:pPr fontAlgn="base"/>
            <a:r>
              <a:rPr lang="en-US" b="1" dirty="0">
                <a:solidFill>
                  <a:schemeClr val="accent2"/>
                </a:solidFill>
              </a:rPr>
              <a:t>Direct Housing Support</a:t>
            </a:r>
          </a:p>
          <a:p>
            <a:pPr marL="342900" indent="-342900" fontAlgn="base">
              <a:buFont typeface="Arial" panose="020B0604020202020204" pitchFamily="34" charset="0"/>
              <a:buChar char="•"/>
            </a:pPr>
            <a:r>
              <a:rPr lang="en-US" dirty="0"/>
              <a:t>Obtaining subsidized housing, housing vouchers, and/or public housing</a:t>
            </a:r>
          </a:p>
          <a:p>
            <a:pPr marL="342900" indent="-342900" fontAlgn="base">
              <a:buFont typeface="Arial" panose="020B0604020202020204" pitchFamily="34" charset="0"/>
              <a:buChar char="•"/>
            </a:pPr>
            <a:r>
              <a:rPr lang="en-US" dirty="0"/>
              <a:t>Obtaining necessary documentation for housing</a:t>
            </a:r>
          </a:p>
          <a:p>
            <a:pPr marL="342900" indent="-342900" fontAlgn="base">
              <a:buFont typeface="Arial" panose="020B0604020202020204" pitchFamily="34" charset="0"/>
              <a:buChar char="•"/>
            </a:pPr>
            <a:r>
              <a:rPr lang="en-US" dirty="0"/>
              <a:t>Other means associated with housing procurement</a:t>
            </a:r>
          </a:p>
          <a:p>
            <a:pPr fontAlgn="t"/>
            <a:r>
              <a:rPr lang="en-US" b="1" dirty="0">
                <a:solidFill>
                  <a:schemeClr val="accent2"/>
                </a:solidFill>
              </a:rPr>
              <a:t>Indirect Housing Support</a:t>
            </a:r>
            <a:endParaRPr lang="en-US" dirty="0">
              <a:solidFill>
                <a:schemeClr val="accent2"/>
              </a:solidFill>
            </a:endParaRPr>
          </a:p>
          <a:p>
            <a:pPr marL="342900" indent="-342900" fontAlgn="base">
              <a:buFont typeface="Arial" panose="020B0604020202020204" pitchFamily="34" charset="0"/>
              <a:buChar char="•"/>
            </a:pPr>
            <a:r>
              <a:rPr lang="en-US" dirty="0"/>
              <a:t>Employment resources</a:t>
            </a:r>
          </a:p>
          <a:p>
            <a:pPr marL="342900" indent="-342900" fontAlgn="t">
              <a:buFont typeface="Arial" panose="020B0604020202020204" pitchFamily="34" charset="0"/>
              <a:buChar char="•"/>
            </a:pPr>
            <a:r>
              <a:rPr lang="en-US" dirty="0"/>
              <a:t>Financial assistance </a:t>
            </a:r>
          </a:p>
          <a:p>
            <a:pPr marL="342900" indent="-342900" fontAlgn="base">
              <a:buFont typeface="Arial" panose="020B0604020202020204" pitchFamily="34" charset="0"/>
              <a:buChar char="•"/>
            </a:pPr>
            <a:r>
              <a:rPr lang="en-US" dirty="0"/>
              <a:t>Food</a:t>
            </a:r>
          </a:p>
          <a:p>
            <a:pPr marL="342900" indent="-342900" fontAlgn="t">
              <a:buFont typeface="Arial" panose="020B0604020202020204" pitchFamily="34" charset="0"/>
              <a:buChar char="•"/>
            </a:pPr>
            <a:r>
              <a:rPr lang="en-US" dirty="0"/>
              <a:t>Healthcare (including mental health)</a:t>
            </a:r>
          </a:p>
          <a:p>
            <a:pPr marL="342900" indent="-342900" fontAlgn="t">
              <a:buFont typeface="Arial" panose="020B0604020202020204" pitchFamily="34" charset="0"/>
              <a:buChar char="•"/>
            </a:pPr>
            <a:r>
              <a:rPr lang="en-US" dirty="0"/>
              <a:t>Substance-use resources</a:t>
            </a:r>
          </a:p>
          <a:p>
            <a:endParaRPr lang="en-US" dirty="0"/>
          </a:p>
        </p:txBody>
      </p:sp>
      <p:sp>
        <p:nvSpPr>
          <p:cNvPr id="4" name="Date Placeholder 3">
            <a:extLst>
              <a:ext uri="{FF2B5EF4-FFF2-40B4-BE49-F238E27FC236}">
                <a16:creationId xmlns:a16="http://schemas.microsoft.com/office/drawing/2014/main" id="{87DA31E0-7BFB-469D-871A-B2AC8C4CEEAE}"/>
              </a:ext>
            </a:extLst>
          </p:cNvPr>
          <p:cNvSpPr>
            <a:spLocks noGrp="1"/>
          </p:cNvSpPr>
          <p:nvPr>
            <p:ph type="dt" sz="half" idx="10"/>
          </p:nvPr>
        </p:nvSpPr>
        <p:spPr/>
        <p:txBody>
          <a:bodyPr/>
          <a:lstStyle/>
          <a:p>
            <a:r>
              <a:rPr lang="en-US">
                <a:solidFill>
                  <a:srgbClr val="717B82">
                    <a:tint val="75000"/>
                  </a:srgbClr>
                </a:solidFill>
              </a:rPr>
              <a:t>© 2021 ServeMinnesota. All Rights Reserved.</a:t>
            </a:r>
            <a:endParaRPr lang="en-US" dirty="0">
              <a:solidFill>
                <a:srgbClr val="717B82">
                  <a:tint val="75000"/>
                </a:srgbClr>
              </a:solidFill>
            </a:endParaRPr>
          </a:p>
        </p:txBody>
      </p:sp>
      <p:sp>
        <p:nvSpPr>
          <p:cNvPr id="5" name="Slide Number Placeholder 4">
            <a:extLst>
              <a:ext uri="{FF2B5EF4-FFF2-40B4-BE49-F238E27FC236}">
                <a16:creationId xmlns:a16="http://schemas.microsoft.com/office/drawing/2014/main" id="{D8AF6EA2-B92A-4166-95D2-0E56F9446135}"/>
              </a:ext>
            </a:extLst>
          </p:cNvPr>
          <p:cNvSpPr>
            <a:spLocks noGrp="1"/>
          </p:cNvSpPr>
          <p:nvPr>
            <p:ph type="sldNum" sz="quarter" idx="4"/>
          </p:nvPr>
        </p:nvSpPr>
        <p:spPr/>
        <p:txBody>
          <a:bodyPr/>
          <a:lstStyle/>
          <a:p>
            <a:fld id="{B64E700F-F0CB-0D4A-8209-16CF5CDE2CDC}" type="slidenum">
              <a:rPr lang="en-US" smtClean="0">
                <a:solidFill>
                  <a:srgbClr val="717B82">
                    <a:tint val="75000"/>
                  </a:srgbClr>
                </a:solidFill>
              </a:rPr>
              <a:pPr/>
              <a:t>6</a:t>
            </a:fld>
            <a:endParaRPr lang="en-US" dirty="0">
              <a:solidFill>
                <a:srgbClr val="717B82">
                  <a:tint val="75000"/>
                </a:srgbClr>
              </a:solidFill>
            </a:endParaRPr>
          </a:p>
        </p:txBody>
      </p:sp>
      <p:sp>
        <p:nvSpPr>
          <p:cNvPr id="8" name="Oval 7">
            <a:extLst>
              <a:ext uri="{FF2B5EF4-FFF2-40B4-BE49-F238E27FC236}">
                <a16:creationId xmlns:a16="http://schemas.microsoft.com/office/drawing/2014/main" id="{DA5DF0C1-5EA7-4C3A-B04F-C2B49869BB13}"/>
              </a:ext>
            </a:extLst>
          </p:cNvPr>
          <p:cNvSpPr/>
          <p:nvPr/>
        </p:nvSpPr>
        <p:spPr>
          <a:xfrm>
            <a:off x="7950874" y="1651899"/>
            <a:ext cx="3963183" cy="39631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4800" b="1" dirty="0">
                <a:solidFill>
                  <a:schemeClr val="accent4"/>
                </a:solidFill>
              </a:rPr>
              <a:t>77% </a:t>
            </a:r>
            <a:r>
              <a:rPr lang="en-US" sz="2400" b="1" dirty="0">
                <a:solidFill>
                  <a:schemeClr val="accent4"/>
                </a:solidFill>
              </a:rPr>
              <a:t>of participants have successfully accessed at least one resource as a result of member activities </a:t>
            </a:r>
            <a:endParaRPr lang="en-US" sz="2400" dirty="0">
              <a:solidFill>
                <a:schemeClr val="accent4"/>
              </a:solidFill>
            </a:endParaRPr>
          </a:p>
        </p:txBody>
      </p:sp>
      <p:pic>
        <p:nvPicPr>
          <p:cNvPr id="9" name="Picture 8" descr="A picture containing clipart&#10;&#10;Description automatically generated">
            <a:extLst>
              <a:ext uri="{FF2B5EF4-FFF2-40B4-BE49-F238E27FC236}">
                <a16:creationId xmlns:a16="http://schemas.microsoft.com/office/drawing/2014/main" id="{36CFF240-4342-4FD7-8323-3E4322DB8BB2}"/>
              </a:ext>
            </a:extLst>
          </p:cNvPr>
          <p:cNvPicPr>
            <a:picLocks noChangeAspect="1"/>
          </p:cNvPicPr>
          <p:nvPr/>
        </p:nvPicPr>
        <p:blipFill>
          <a:blip r:embed="rId2"/>
          <a:stretch>
            <a:fillRect/>
          </a:stretch>
        </p:blipFill>
        <p:spPr>
          <a:xfrm>
            <a:off x="8291319" y="1651160"/>
            <a:ext cx="1056107" cy="500261"/>
          </a:xfrm>
          <a:prstGeom prst="rect">
            <a:avLst/>
          </a:prstGeom>
        </p:spPr>
      </p:pic>
    </p:spTree>
    <p:extLst>
      <p:ext uri="{BB962C8B-B14F-4D97-AF65-F5344CB8AC3E}">
        <p14:creationId xmlns:p14="http://schemas.microsoft.com/office/powerpoint/2010/main" val="2382689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22FD-C69C-45F1-8788-56D5768AEE51}"/>
              </a:ext>
            </a:extLst>
          </p:cNvPr>
          <p:cNvSpPr>
            <a:spLocks noGrp="1"/>
          </p:cNvSpPr>
          <p:nvPr>
            <p:ph type="title"/>
          </p:nvPr>
        </p:nvSpPr>
        <p:spPr/>
        <p:txBody>
          <a:bodyPr/>
          <a:lstStyle/>
          <a:p>
            <a:r>
              <a:rPr lang="en-US" dirty="0">
                <a:solidFill>
                  <a:schemeClr val="accent2"/>
                </a:solidFill>
              </a:rPr>
              <a:t>Impact Story</a:t>
            </a:r>
          </a:p>
        </p:txBody>
      </p:sp>
      <p:sp>
        <p:nvSpPr>
          <p:cNvPr id="3" name="Text Placeholder 2">
            <a:extLst>
              <a:ext uri="{FF2B5EF4-FFF2-40B4-BE49-F238E27FC236}">
                <a16:creationId xmlns:a16="http://schemas.microsoft.com/office/drawing/2014/main" id="{0D8EE253-8FF6-4EA6-9D1C-60A359240464}"/>
              </a:ext>
            </a:extLst>
          </p:cNvPr>
          <p:cNvSpPr>
            <a:spLocks noGrp="1"/>
          </p:cNvSpPr>
          <p:nvPr>
            <p:ph type="body" idx="1"/>
          </p:nvPr>
        </p:nvSpPr>
        <p:spPr/>
        <p:txBody>
          <a:bodyPr/>
          <a:lstStyle/>
          <a:p>
            <a:r>
              <a:rPr lang="en-US" dirty="0"/>
              <a:t>Robyn, Housing Navigator in Brooklyn Center, MN</a:t>
            </a:r>
          </a:p>
        </p:txBody>
      </p:sp>
      <p:sp>
        <p:nvSpPr>
          <p:cNvPr id="5" name="Date Placeholder 4">
            <a:extLst>
              <a:ext uri="{FF2B5EF4-FFF2-40B4-BE49-F238E27FC236}">
                <a16:creationId xmlns:a16="http://schemas.microsoft.com/office/drawing/2014/main" id="{F23D3F02-18C6-4384-A35E-7A9174A71539}"/>
              </a:ext>
            </a:extLst>
          </p:cNvPr>
          <p:cNvSpPr>
            <a:spLocks noGrp="1"/>
          </p:cNvSpPr>
          <p:nvPr>
            <p:ph type="dt" sz="half" idx="10"/>
          </p:nvPr>
        </p:nvSpPr>
        <p:spPr/>
        <p:txBody>
          <a:bodyPr/>
          <a:lstStyle/>
          <a:p>
            <a:r>
              <a:rPr lang="en-US">
                <a:solidFill>
                  <a:srgbClr val="717B82">
                    <a:tint val="75000"/>
                  </a:srgbClr>
                </a:solidFill>
              </a:rPr>
              <a:t>© 2021 ServeMinnesota. All Rights Reserved.</a:t>
            </a:r>
            <a:endParaRPr lang="en-US" dirty="0">
              <a:solidFill>
                <a:srgbClr val="717B82">
                  <a:tint val="75000"/>
                </a:srgbClr>
              </a:solidFill>
            </a:endParaRPr>
          </a:p>
        </p:txBody>
      </p:sp>
      <p:sp>
        <p:nvSpPr>
          <p:cNvPr id="6" name="Slide Number Placeholder 5">
            <a:extLst>
              <a:ext uri="{FF2B5EF4-FFF2-40B4-BE49-F238E27FC236}">
                <a16:creationId xmlns:a16="http://schemas.microsoft.com/office/drawing/2014/main" id="{735B0CE0-8ADD-4702-8D8A-0BE6CA1D8296}"/>
              </a:ext>
            </a:extLst>
          </p:cNvPr>
          <p:cNvSpPr>
            <a:spLocks noGrp="1"/>
          </p:cNvSpPr>
          <p:nvPr>
            <p:ph type="sldNum" sz="quarter" idx="4"/>
          </p:nvPr>
        </p:nvSpPr>
        <p:spPr/>
        <p:txBody>
          <a:bodyPr/>
          <a:lstStyle/>
          <a:p>
            <a:fld id="{B64E700F-F0CB-0D4A-8209-16CF5CDE2CDC}" type="slidenum">
              <a:rPr lang="en-US" smtClean="0">
                <a:solidFill>
                  <a:srgbClr val="717B82">
                    <a:tint val="75000"/>
                  </a:srgbClr>
                </a:solidFill>
              </a:rPr>
              <a:pPr/>
              <a:t>7</a:t>
            </a:fld>
            <a:endParaRPr lang="en-US" dirty="0">
              <a:solidFill>
                <a:srgbClr val="717B82">
                  <a:tint val="75000"/>
                </a:srgbClr>
              </a:solidFill>
            </a:endParaRPr>
          </a:p>
        </p:txBody>
      </p:sp>
      <p:sp>
        <p:nvSpPr>
          <p:cNvPr id="7" name="Content Placeholder 10">
            <a:extLst>
              <a:ext uri="{FF2B5EF4-FFF2-40B4-BE49-F238E27FC236}">
                <a16:creationId xmlns:a16="http://schemas.microsoft.com/office/drawing/2014/main" id="{8BC0C5EE-98A4-4E9A-837D-A66B390C98F7}"/>
              </a:ext>
            </a:extLst>
          </p:cNvPr>
          <p:cNvSpPr txBox="1">
            <a:spLocks/>
          </p:cNvSpPr>
          <p:nvPr/>
        </p:nvSpPr>
        <p:spPr>
          <a:xfrm>
            <a:off x="545933" y="2057133"/>
            <a:ext cx="8048406" cy="2066805"/>
          </a:xfrm>
          <a:prstGeom prst="rect">
            <a:avLst/>
          </a:prstGeom>
        </p:spPr>
        <p:txBody>
          <a:bodyPr vert="horz" lIns="91440" tIns="45720" rIns="91440" bIns="45720" rtlCol="0" anchor="t">
            <a:noAutofit/>
          </a:bodyPr>
          <a:lstStyle>
            <a:defPPr>
              <a:defRPr lang="en-US"/>
            </a:defPPr>
            <a:lvl1pPr marL="0" algn="l" defTabSz="914400" rtl="0" eaLnBrk="1" latinLnBrk="0" hangingPunct="1">
              <a:defRPr sz="100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2555"/>
            <a:r>
              <a:rPr lang="en-US" sz="2200" b="1" dirty="0">
                <a:solidFill>
                  <a:schemeClr val="tx1"/>
                </a:solidFill>
                <a:latin typeface="+mj-lt"/>
              </a:rPr>
              <a:t>“Heading Home Corps</a:t>
            </a:r>
            <a:r>
              <a:rPr lang="en-US" sz="2200" dirty="0">
                <a:solidFill>
                  <a:schemeClr val="tx1"/>
                </a:solidFill>
                <a:latin typeface="+mj-lt"/>
              </a:rPr>
              <a:t> has given me the opportunity to assist the families in my community with finding the resources they need to achieve their housing needs.” </a:t>
            </a:r>
          </a:p>
        </p:txBody>
      </p:sp>
      <p:sp>
        <p:nvSpPr>
          <p:cNvPr id="8" name="TextBox 7">
            <a:extLst>
              <a:ext uri="{FF2B5EF4-FFF2-40B4-BE49-F238E27FC236}">
                <a16:creationId xmlns:a16="http://schemas.microsoft.com/office/drawing/2014/main" id="{F948AB03-447F-4C3F-9666-ED4328B47E2E}"/>
              </a:ext>
            </a:extLst>
          </p:cNvPr>
          <p:cNvSpPr txBox="1"/>
          <p:nvPr/>
        </p:nvSpPr>
        <p:spPr>
          <a:xfrm>
            <a:off x="3698573" y="3609134"/>
            <a:ext cx="7271045" cy="1446550"/>
          </a:xfrm>
          <a:prstGeom prst="rect">
            <a:avLst/>
          </a:prstGeom>
          <a:noFill/>
        </p:spPr>
        <p:txBody>
          <a:bodyPr wrap="square" rtlCol="0">
            <a:spAutoFit/>
          </a:bodyPr>
          <a:lstStyle/>
          <a:p>
            <a:r>
              <a:rPr lang="en-US" sz="2200" dirty="0"/>
              <a:t>“I want to continue to contribute to making my community more equitable after my service term. </a:t>
            </a:r>
            <a:r>
              <a:rPr lang="en-US" sz="2200" b="1" dirty="0"/>
              <a:t>Heading Home Corps </a:t>
            </a:r>
            <a:r>
              <a:rPr lang="en-US" sz="2200" dirty="0"/>
              <a:t>has provided me with job skills that I can use when furthering my career.”</a:t>
            </a:r>
          </a:p>
        </p:txBody>
      </p:sp>
      <p:pic>
        <p:nvPicPr>
          <p:cNvPr id="13" name="Picture 12">
            <a:extLst>
              <a:ext uri="{FF2B5EF4-FFF2-40B4-BE49-F238E27FC236}">
                <a16:creationId xmlns:a16="http://schemas.microsoft.com/office/drawing/2014/main" id="{8FF0058F-2C8B-4927-9E27-F2FD9A4F90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6645" y="1910347"/>
            <a:ext cx="2639422" cy="1457181"/>
          </a:xfrm>
          <a:prstGeom prst="rect">
            <a:avLst/>
          </a:prstGeom>
        </p:spPr>
      </p:pic>
      <p:sp>
        <p:nvSpPr>
          <p:cNvPr id="10" name="Freeform 18">
            <a:extLst>
              <a:ext uri="{FF2B5EF4-FFF2-40B4-BE49-F238E27FC236}">
                <a16:creationId xmlns:a16="http://schemas.microsoft.com/office/drawing/2014/main" id="{0F8FCAF8-316F-414C-955F-2F60DE25253C}"/>
              </a:ext>
            </a:extLst>
          </p:cNvPr>
          <p:cNvSpPr/>
          <p:nvPr/>
        </p:nvSpPr>
        <p:spPr>
          <a:xfrm>
            <a:off x="2444593" y="5496361"/>
            <a:ext cx="1253980" cy="226791"/>
          </a:xfrm>
          <a:custGeom>
            <a:avLst/>
            <a:gdLst>
              <a:gd name="connsiteX0" fmla="*/ 120565 w 1371390"/>
              <a:gd name="connsiteY0" fmla="*/ 0 h 241130"/>
              <a:gd name="connsiteX1" fmla="*/ 1250825 w 1371390"/>
              <a:gd name="connsiteY1" fmla="*/ 0 h 241130"/>
              <a:gd name="connsiteX2" fmla="*/ 1371390 w 1371390"/>
              <a:gd name="connsiteY2" fmla="*/ 120565 h 241130"/>
              <a:gd name="connsiteX3" fmla="*/ 1250825 w 1371390"/>
              <a:gd name="connsiteY3" fmla="*/ 241130 h 241130"/>
              <a:gd name="connsiteX4" fmla="*/ 120565 w 1371390"/>
              <a:gd name="connsiteY4" fmla="*/ 241130 h 241130"/>
              <a:gd name="connsiteX5" fmla="*/ 0 w 1371390"/>
              <a:gd name="connsiteY5" fmla="*/ 120565 h 241130"/>
              <a:gd name="connsiteX6" fmla="*/ 120565 w 1371390"/>
              <a:gd name="connsiteY6" fmla="*/ 0 h 24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390" h="241130">
                <a:moveTo>
                  <a:pt x="120565" y="0"/>
                </a:moveTo>
                <a:lnTo>
                  <a:pt x="1250825" y="0"/>
                </a:lnTo>
                <a:cubicBezTo>
                  <a:pt x="1317411" y="0"/>
                  <a:pt x="1371390" y="53979"/>
                  <a:pt x="1371390" y="120565"/>
                </a:cubicBezTo>
                <a:cubicBezTo>
                  <a:pt x="1371390" y="187151"/>
                  <a:pt x="1317411" y="241130"/>
                  <a:pt x="1250825" y="241130"/>
                </a:cubicBezTo>
                <a:lnTo>
                  <a:pt x="120565" y="241130"/>
                </a:lnTo>
                <a:cubicBezTo>
                  <a:pt x="53979" y="241130"/>
                  <a:pt x="0" y="187151"/>
                  <a:pt x="0" y="120565"/>
                </a:cubicBezTo>
                <a:cubicBezTo>
                  <a:pt x="0" y="53979"/>
                  <a:pt x="53979" y="0"/>
                  <a:pt x="120565" y="0"/>
                </a:cubicBezTo>
                <a:close/>
              </a:path>
            </a:pathLst>
          </a:custGeom>
          <a:solidFill>
            <a:schemeClr val="tx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pic>
        <p:nvPicPr>
          <p:cNvPr id="1026" name="Picture 2" descr="e4f649b0-4dbf-4617-ac21-d455ab0395b0">
            <a:extLst>
              <a:ext uri="{FF2B5EF4-FFF2-40B4-BE49-F238E27FC236}">
                <a16:creationId xmlns:a16="http://schemas.microsoft.com/office/drawing/2014/main" id="{589A00F4-3E30-47F9-853E-730FA62A2D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 t="1881" r="-80" b="31882"/>
          <a:stretch/>
        </p:blipFill>
        <p:spPr bwMode="auto">
          <a:xfrm>
            <a:off x="825305" y="3285544"/>
            <a:ext cx="2663483" cy="266348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661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AD91D5-1C11-487F-BD31-D09D390B9F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11" r="7723"/>
          <a:stretch/>
        </p:blipFill>
        <p:spPr>
          <a:xfrm>
            <a:off x="5491278" y="945126"/>
            <a:ext cx="4967748" cy="4967748"/>
          </a:xfrm>
          <a:prstGeom prst="ellipse">
            <a:avLst/>
          </a:prstGeom>
        </p:spPr>
      </p:pic>
      <p:sp>
        <p:nvSpPr>
          <p:cNvPr id="9" name="Content Placeholder 8">
            <a:extLst>
              <a:ext uri="{FF2B5EF4-FFF2-40B4-BE49-F238E27FC236}">
                <a16:creationId xmlns:a16="http://schemas.microsoft.com/office/drawing/2014/main" id="{CAE9CF90-94F6-4549-8019-285F4AEAB436}"/>
              </a:ext>
            </a:extLst>
          </p:cNvPr>
          <p:cNvSpPr>
            <a:spLocks noGrp="1"/>
          </p:cNvSpPr>
          <p:nvPr>
            <p:ph idx="1"/>
          </p:nvPr>
        </p:nvSpPr>
        <p:spPr>
          <a:xfrm>
            <a:off x="804183" y="1623289"/>
            <a:ext cx="5038165" cy="4421567"/>
          </a:xfrm>
        </p:spPr>
        <p:txBody>
          <a:bodyPr>
            <a:normAutofit fontScale="92500" lnSpcReduction="10000"/>
          </a:bodyPr>
          <a:lstStyle/>
          <a:p>
            <a:r>
              <a:rPr lang="en-US" sz="4400" b="1" dirty="0">
                <a:solidFill>
                  <a:schemeClr val="bg1"/>
                </a:solidFill>
              </a:rPr>
              <a:t>Thank you</a:t>
            </a:r>
          </a:p>
          <a:p>
            <a:endParaRPr lang="en-US" sz="4400" b="1" dirty="0">
              <a:solidFill>
                <a:schemeClr val="bg1"/>
              </a:solidFill>
            </a:endParaRPr>
          </a:p>
          <a:p>
            <a:endParaRPr lang="en-US" sz="4400" b="1" dirty="0">
              <a:solidFill>
                <a:schemeClr val="bg1"/>
              </a:solidFill>
            </a:endParaRPr>
          </a:p>
          <a:p>
            <a:endParaRPr lang="en-US" sz="4400" b="1" dirty="0">
              <a:solidFill>
                <a:schemeClr val="bg1"/>
              </a:solidFill>
            </a:endParaRPr>
          </a:p>
          <a:p>
            <a:endParaRPr lang="en-US" sz="4400" b="1" dirty="0">
              <a:solidFill>
                <a:schemeClr val="bg1"/>
              </a:solidFill>
            </a:endParaRPr>
          </a:p>
          <a:p>
            <a:r>
              <a:rPr lang="en-US" sz="2400" b="1" dirty="0">
                <a:solidFill>
                  <a:schemeClr val="accent3"/>
                </a:solidFill>
              </a:rPr>
              <a:t>Alana Stimes</a:t>
            </a:r>
          </a:p>
          <a:p>
            <a:r>
              <a:rPr lang="en-US" sz="2200" dirty="0">
                <a:solidFill>
                  <a:schemeClr val="bg1"/>
                </a:solidFill>
              </a:rPr>
              <a:t>Director of Program Development</a:t>
            </a:r>
          </a:p>
          <a:p>
            <a:r>
              <a:rPr lang="en-US" sz="2200" dirty="0">
                <a:solidFill>
                  <a:schemeClr val="bg1"/>
                </a:solidFill>
              </a:rPr>
              <a:t>alana.stimes@ampact.us</a:t>
            </a:r>
          </a:p>
        </p:txBody>
      </p:sp>
      <p:pic>
        <p:nvPicPr>
          <p:cNvPr id="8" name="Picture 7">
            <a:extLst>
              <a:ext uri="{FF2B5EF4-FFF2-40B4-BE49-F238E27FC236}">
                <a16:creationId xmlns:a16="http://schemas.microsoft.com/office/drawing/2014/main" id="{43F07435-F7FB-437C-9DF9-74667923F8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6596" y="323737"/>
            <a:ext cx="2639422" cy="1457181"/>
          </a:xfrm>
          <a:prstGeom prst="rect">
            <a:avLst/>
          </a:prstGeom>
        </p:spPr>
      </p:pic>
      <p:sp>
        <p:nvSpPr>
          <p:cNvPr id="10" name="Freeform 18">
            <a:extLst>
              <a:ext uri="{FF2B5EF4-FFF2-40B4-BE49-F238E27FC236}">
                <a16:creationId xmlns:a16="http://schemas.microsoft.com/office/drawing/2014/main" id="{A3E346EC-75D6-49E4-B43A-3359B4D389AA}"/>
              </a:ext>
            </a:extLst>
          </p:cNvPr>
          <p:cNvSpPr/>
          <p:nvPr/>
        </p:nvSpPr>
        <p:spPr>
          <a:xfrm>
            <a:off x="9205046" y="5338338"/>
            <a:ext cx="1253980" cy="226791"/>
          </a:xfrm>
          <a:custGeom>
            <a:avLst/>
            <a:gdLst>
              <a:gd name="connsiteX0" fmla="*/ 120565 w 1371390"/>
              <a:gd name="connsiteY0" fmla="*/ 0 h 241130"/>
              <a:gd name="connsiteX1" fmla="*/ 1250825 w 1371390"/>
              <a:gd name="connsiteY1" fmla="*/ 0 h 241130"/>
              <a:gd name="connsiteX2" fmla="*/ 1371390 w 1371390"/>
              <a:gd name="connsiteY2" fmla="*/ 120565 h 241130"/>
              <a:gd name="connsiteX3" fmla="*/ 1250825 w 1371390"/>
              <a:gd name="connsiteY3" fmla="*/ 241130 h 241130"/>
              <a:gd name="connsiteX4" fmla="*/ 120565 w 1371390"/>
              <a:gd name="connsiteY4" fmla="*/ 241130 h 241130"/>
              <a:gd name="connsiteX5" fmla="*/ 0 w 1371390"/>
              <a:gd name="connsiteY5" fmla="*/ 120565 h 241130"/>
              <a:gd name="connsiteX6" fmla="*/ 120565 w 1371390"/>
              <a:gd name="connsiteY6" fmla="*/ 0 h 24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390" h="241130">
                <a:moveTo>
                  <a:pt x="120565" y="0"/>
                </a:moveTo>
                <a:lnTo>
                  <a:pt x="1250825" y="0"/>
                </a:lnTo>
                <a:cubicBezTo>
                  <a:pt x="1317411" y="0"/>
                  <a:pt x="1371390" y="53979"/>
                  <a:pt x="1371390" y="120565"/>
                </a:cubicBezTo>
                <a:cubicBezTo>
                  <a:pt x="1371390" y="187151"/>
                  <a:pt x="1317411" y="241130"/>
                  <a:pt x="1250825" y="241130"/>
                </a:cubicBezTo>
                <a:lnTo>
                  <a:pt x="120565" y="241130"/>
                </a:lnTo>
                <a:cubicBezTo>
                  <a:pt x="53979" y="241130"/>
                  <a:pt x="0" y="187151"/>
                  <a:pt x="0" y="120565"/>
                </a:cubicBezTo>
                <a:cubicBezTo>
                  <a:pt x="0" y="53979"/>
                  <a:pt x="53979" y="0"/>
                  <a:pt x="120565" y="0"/>
                </a:cubicBezTo>
                <a:close/>
              </a:path>
            </a:pathLst>
          </a:custGeom>
          <a:solidFill>
            <a:schemeClr val="accent3"/>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0470627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TEAL" val="wPdadeD7"/>
  <p:tag name="ARTICULATE_PROJECT_OPEN" val="0"/>
  <p:tag name="ARTICULATE_SLIDE_COUNT" val="2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eal">
  <a:themeElements>
    <a:clrScheme name="ServeMN 1">
      <a:dk1>
        <a:srgbClr val="717B82"/>
      </a:dk1>
      <a:lt1>
        <a:srgbClr val="FFFFFF"/>
      </a:lt1>
      <a:dk2>
        <a:srgbClr val="2CC3B6"/>
      </a:dk2>
      <a:lt2>
        <a:srgbClr val="FFF4D2"/>
      </a:lt2>
      <a:accent1>
        <a:srgbClr val="2CC3B6"/>
      </a:accent1>
      <a:accent2>
        <a:srgbClr val="FF9F24"/>
      </a:accent2>
      <a:accent3>
        <a:srgbClr val="FFD949"/>
      </a:accent3>
      <a:accent4>
        <a:srgbClr val="3B2B93"/>
      </a:accent4>
      <a:accent5>
        <a:srgbClr val="FD2F32"/>
      </a:accent5>
      <a:accent6>
        <a:srgbClr val="1550ED"/>
      </a:accent6>
      <a:hlink>
        <a:srgbClr val="1550ED"/>
      </a:hlink>
      <a:folHlink>
        <a:srgbClr val="717B8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wrap="square" rtlCol="0" anchor="ctr">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706</TotalTime>
  <Words>614</Words>
  <Application>Microsoft Office PowerPoint</Application>
  <PresentationFormat>Widescreen</PresentationFormat>
  <Paragraphs>79</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Calibri,Sans-Serif</vt:lpstr>
      <vt:lpstr>Century Gothic</vt:lpstr>
      <vt:lpstr>Wingdings</vt:lpstr>
      <vt:lpstr>1_Teal</vt:lpstr>
      <vt:lpstr>Heading Home Corps</vt:lpstr>
      <vt:lpstr>PowerPoint Presentation</vt:lpstr>
      <vt:lpstr>What Do Housing Resource Navigators Do? </vt:lpstr>
      <vt:lpstr>Heading Home Corps Members</vt:lpstr>
      <vt:lpstr>Heading Home Corps Data Highlights  </vt:lpstr>
      <vt:lpstr>Heading Home Corps members help people access resources</vt:lpstr>
      <vt:lpstr>Impact Story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Home Corps Data and Evaluation Plan</dc:title>
  <dc:creator>Ben Suker</dc:creator>
  <cp:lastModifiedBy>Lisa Winkler</cp:lastModifiedBy>
  <cp:revision>62</cp:revision>
  <dcterms:created xsi:type="dcterms:W3CDTF">2021-10-26T13:14:22Z</dcterms:created>
  <dcterms:modified xsi:type="dcterms:W3CDTF">2022-03-28T18:59:10Z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660C376A-1CCE-40D4-85ED-F37438BA2DB7</vt:lpwstr>
  </property>
  <property fmtid="{D5CDD505-2E9C-101B-9397-08002B2CF9AE}" pid="3" name="ArticulatePath">
    <vt:lpwstr>Presentation2</vt:lpwstr>
  </property>
</Properties>
</file>