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62" r:id="rId3"/>
    <p:sldId id="269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7158E8-A6C8-4824-BD54-9FC11DC36FD8}" v="57" dt="2021-09-16T21:56:52.0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06" autoAdjust="0"/>
    <p:restoredTop sz="94660"/>
  </p:normalViewPr>
  <p:slideViewPr>
    <p:cSldViewPr snapToGrid="0">
      <p:cViewPr varScale="1">
        <p:scale>
          <a:sx n="74" d="100"/>
          <a:sy n="74" d="100"/>
        </p:scale>
        <p:origin x="40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934F3EA-7736-4945-96F1-38357404A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E8F9F41-E14D-417A-BC4C-914485542D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2EB7FE8-3884-4004-AC12-4B51A8565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5CE3D-01E2-40F7-BB08-8D3A08CAD2B3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4B7CCC8-AFC2-41A6-8E0A-C9849E8A6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BA148C8-EAC5-4EA4-9E3D-2880FDBF9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50E04-D759-4DFB-BB62-1F1D9D96B1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695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C2DDBD7-3E83-4DD2-9E8D-B3A53AC6B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63BD878-B397-42B5-BB00-50584E06BC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8D673F6-59BD-4173-A66D-D4F51A2C0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5CE3D-01E2-40F7-BB08-8D3A08CAD2B3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C641988-6EB5-450E-91BB-74B1DC47E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027A998-F62F-41B6-AE19-79025C6EA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50E04-D759-4DFB-BB62-1F1D9D96B1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361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6FF8170C-2A29-4503-B8FD-AB1131A640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6965C62-3001-4684-A169-5D61136B7C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BD8100C-9455-43C8-8BCD-45C30B067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5CE3D-01E2-40F7-BB08-8D3A08CAD2B3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74841F2-64AE-452D-91A0-FFE7BA799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8ACD94F-1191-4EFE-8521-1FE7A08E1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50E04-D759-4DFB-BB62-1F1D9D96B1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57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C3D0669-0AC3-4D61-907D-1B250880E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6C915F8-375C-42C2-A9FE-02B9BC351D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A8E05DC-B1B7-49C2-805A-EA45CADB1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5CE3D-01E2-40F7-BB08-8D3A08CAD2B3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FC2A8AB-9A23-4444-A652-35AC6834F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137B73E-C7F6-49DE-A231-54AEEDD07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50E04-D759-4DFB-BB62-1F1D9D96B1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447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1B2BB93-D806-47AF-91F9-BFC7636CD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C4C0596-8A06-4373-B50F-F521C63D95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5E7A155-F613-4A62-93A1-B00E9E43C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5CE3D-01E2-40F7-BB08-8D3A08CAD2B3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E6FF55F-54EB-4F0D-B1AB-1C20D358B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FEE3B71-DEAB-435C-A298-C898F3030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50E04-D759-4DFB-BB62-1F1D9D96B1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079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2410026-7011-4F1C-8A98-B63E4C2B9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6D8C716-9FB4-4350-844E-7EBADE0A89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BCA42FB-3B92-46D4-9E64-31473C8CEB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4BD2C88-A434-40F5-861E-A21591BBF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5CE3D-01E2-40F7-BB08-8D3A08CAD2B3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2A1F8A8-1184-4D53-82A7-E3E03CE45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845DF1A-5905-45A1-BC53-EEE36E28A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50E04-D759-4DFB-BB62-1F1D9D96B1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377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8DD351E-B70D-47A5-8127-794097206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2284980-C3CA-4A6F-AA88-7BC9FDEC7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88C3DE3-7A5B-45FF-8DEB-B83555BB60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4751BC96-D476-40ED-9358-ED6CE1B747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C081B934-F84D-4BD1-8119-624C78A551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C816423-21F9-46E6-909A-B54CE966A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5CE3D-01E2-40F7-BB08-8D3A08CAD2B3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16B224FE-C912-4D03-9C62-EAAD3ACE9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9A9D0E77-A9EC-4AED-963A-D356F1D59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50E04-D759-4DFB-BB62-1F1D9D96B1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197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5623CF2-003C-4E4E-B493-AC2C558D3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F6F4CFA9-4158-4B45-90AC-EF55E45F4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5CE3D-01E2-40F7-BB08-8D3A08CAD2B3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338B304-884E-4062-8D95-0EF4CCEB9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E3309AC-2335-46D4-81BE-DE1985BDE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50E04-D759-4DFB-BB62-1F1D9D96B1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746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F65CF777-E204-4973-822E-D08B82321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5CE3D-01E2-40F7-BB08-8D3A08CAD2B3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D3C8648-51B9-4913-9EAB-DF37236C4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EA5B167-8EA6-441B-97B5-28AB73682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50E04-D759-4DFB-BB62-1F1D9D96B1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905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98AE8F-4C17-4C79-9304-67881F75B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2FC7F18-6F3A-4D03-9247-59AB811145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1F74A9A-1522-48A0-ABD2-72AD2FBCCB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A16D648-1D2C-4B46-BE71-D6F44CC16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5CE3D-01E2-40F7-BB08-8D3A08CAD2B3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95095F7-BFBA-43C7-B780-3D5750121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1966690-2458-4EF2-B0D5-5DFE17D32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50E04-D759-4DFB-BB62-1F1D9D96B1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923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1C8E4A0-7B28-429B-B357-6BFB5496F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F0311071-479F-40A0-8324-682483B94E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79126E1-C1F9-4828-89D1-27B52E78A3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D3C3E70-0BBE-470C-BC83-BC2131740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5CE3D-01E2-40F7-BB08-8D3A08CAD2B3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E08529E-275C-41BA-85D2-D484842E8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6A27063-E381-4E19-85C9-155F12676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50E04-D759-4DFB-BB62-1F1D9D96B1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389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87B6EBF5-FE8C-4060-B58F-83ED32078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19397D8-A511-4B37-B0EB-48C209C358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062A87A-1A0A-4528-B3FC-DFD61BDF5F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85CE3D-01E2-40F7-BB08-8D3A08CAD2B3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DD8C088-3117-4760-B555-10B2F7A7C2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9B74819-F28D-46A7-A0C1-59795A2C91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B50E04-D759-4DFB-BB62-1F1D9D96B1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596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8">
            <a:extLst>
              <a:ext uri="{FF2B5EF4-FFF2-40B4-BE49-F238E27FC236}">
                <a16:creationId xmlns="" xmlns:a16="http://schemas.microsoft.com/office/drawing/2014/main" id="{B7BD7FCF-A254-4A97-A15C-319B6762267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: Shape 10">
            <a:extLst>
              <a:ext uri="{FF2B5EF4-FFF2-40B4-BE49-F238E27FC236}">
                <a16:creationId xmlns="" xmlns:a16="http://schemas.microsoft.com/office/drawing/2014/main" id="{52FFAF72-6204-4676-9C6F-9A4CC4D9180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="" xmlns:a16="http://schemas.microsoft.com/office/drawing/2014/main" id="{6E779CCD-079C-4A91-998C-0F8ED35657E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81280"/>
            <a:ext cx="4450080" cy="66446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628EDDCF-C888-40C8-AFE6-0B2D7301EE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8" y="643467"/>
            <a:ext cx="4620584" cy="4567137"/>
          </a:xfrm>
        </p:spPr>
        <p:txBody>
          <a:bodyPr>
            <a:normAutofit/>
          </a:bodyPr>
          <a:lstStyle/>
          <a:p>
            <a:pPr algn="l"/>
            <a:r>
              <a:rPr lang="en-US" sz="4400"/>
              <a:t>East Plymouth Innovation Corridor (EPIC)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EBB78B6-5FCA-485E-9562-826EE54884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7" y="5277684"/>
            <a:ext cx="4620584" cy="775494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Phase II </a:t>
            </a:r>
            <a:r>
              <a:rPr lang="en-US" dirty="0" smtClean="0"/>
              <a:t>Redevelopment Funding in</a:t>
            </a:r>
            <a:r>
              <a:rPr lang="en-US" dirty="0" smtClean="0"/>
              <a:t> </a:t>
            </a:r>
            <a:r>
              <a:rPr lang="en-US" dirty="0"/>
              <a:t>North Minneapolis</a:t>
            </a:r>
          </a:p>
        </p:txBody>
      </p:sp>
      <p:pic>
        <p:nvPicPr>
          <p:cNvPr id="6" name="Picture 5" descr="A picture containing text, electronics, circuit&#10;&#10;Description automatically generated">
            <a:extLst>
              <a:ext uri="{FF2B5EF4-FFF2-40B4-BE49-F238E27FC236}">
                <a16:creationId xmlns="" xmlns:a16="http://schemas.microsoft.com/office/drawing/2014/main" id="{F6AD78A6-C122-4B7A-AA25-1DB7D54877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5" y="81280"/>
            <a:ext cx="6369957" cy="294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8162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sky, highway, colonnade&#10;&#10;Description automatically generated">
            <a:extLst>
              <a:ext uri="{FF2B5EF4-FFF2-40B4-BE49-F238E27FC236}">
                <a16:creationId xmlns="" xmlns:a16="http://schemas.microsoft.com/office/drawing/2014/main" id="{B4CD0580-BC94-2945-8B7A-8F964E1A34C7}"/>
              </a:ext>
            </a:extLst>
          </p:cNvPr>
          <p:cNvPicPr/>
          <p:nvPr/>
        </p:nvPicPr>
        <p:blipFill rotWithShape="1">
          <a:blip r:embed="rId2"/>
          <a:srcRect l="4544" r="3454" b="-1"/>
          <a:stretch/>
        </p:blipFill>
        <p:spPr>
          <a:xfrm>
            <a:off x="5351476" y="1187465"/>
            <a:ext cx="6669947" cy="473108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="" xmlns:a16="http://schemas.microsoft.com/office/drawing/2014/main" id="{A7FFA822-7856-4ACA-BCD9-F44014CD7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8794" y="365126"/>
            <a:ext cx="10375006" cy="82234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Phase I: </a:t>
            </a:r>
            <a:r>
              <a:rPr lang="en-US" sz="4000" dirty="0" smtClean="0"/>
              <a:t>Regional </a:t>
            </a:r>
            <a:r>
              <a:rPr lang="en-US" sz="4000" dirty="0"/>
              <a:t>Apprenticeship Training </a:t>
            </a:r>
            <a:r>
              <a:rPr lang="en-US" sz="4000" dirty="0" smtClean="0"/>
              <a:t>Center</a:t>
            </a:r>
            <a:endParaRPr lang="en-US" sz="4000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89FE85D-9EF8-4B0E-9FF2-1A0C4AFB1AB9}"/>
              </a:ext>
            </a:extLst>
          </p:cNvPr>
          <p:cNvSpPr txBox="1"/>
          <p:nvPr/>
        </p:nvSpPr>
        <p:spPr>
          <a:xfrm>
            <a:off x="276835" y="1870745"/>
            <a:ext cx="4881693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Public-private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partnership between the region’s public and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alternative, community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technical colleges, local governments, </a:t>
            </a:r>
            <a:r>
              <a:rPr lang="en-US" sz="1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businesses, trades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non-profit employment </a:t>
            </a:r>
            <a:r>
              <a:rPr lang="en-US" sz="1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services.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1C06760-D9ED-4CAC-A3EF-BEC59C3BC20A}"/>
              </a:ext>
            </a:extLst>
          </p:cNvPr>
          <p:cNvSpPr txBox="1"/>
          <p:nvPr/>
        </p:nvSpPr>
        <p:spPr>
          <a:xfrm>
            <a:off x="276835" y="3456066"/>
            <a:ext cx="4881693" cy="147732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1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uition-free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skills and technical training for students and young adults, with paid </a:t>
            </a:r>
            <a:r>
              <a:rPr lang="en-US" sz="1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on-the-job training, focused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 emerging career fields in energy, </a:t>
            </a:r>
            <a:r>
              <a:rPr lang="en-US" sz="1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IT,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construction and related sustainability and STEM technologies. 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4AF500C9-223A-4F74-BB53-3648A732593A}"/>
              </a:ext>
            </a:extLst>
          </p:cNvPr>
          <p:cNvSpPr txBox="1"/>
          <p:nvPr/>
        </p:nvSpPr>
        <p:spPr>
          <a:xfrm>
            <a:off x="276835" y="5318386"/>
            <a:ext cx="4881693" cy="1200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dirty="0" smtClean="0"/>
              <a:t>2021 Legislative Session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Clean energy sector career training pilot project for </a:t>
            </a:r>
            <a:r>
              <a:rPr lang="en-US" dirty="0" smtClean="0"/>
              <a:t>underserved youth and young adults received funding of $2.5 million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66540C4C-1D09-49C3-B4A7-170211EC8E73}"/>
              </a:ext>
            </a:extLst>
          </p:cNvPr>
          <p:cNvSpPr txBox="1"/>
          <p:nvPr/>
        </p:nvSpPr>
        <p:spPr>
          <a:xfrm>
            <a:off x="5351476" y="5930349"/>
            <a:ext cx="66699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i="0" dirty="0">
                <a:solidFill>
                  <a:srgbClr val="333333"/>
                </a:solidFill>
                <a:effectLst/>
                <a:latin typeface="Tahoma" panose="020B0604030504040204" pitchFamily="34" charset="0"/>
              </a:rPr>
              <a:t>22,000-square-foot building at 1200 Plymouth Ave. N.</a:t>
            </a: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site is in a federal Opportunity Zone, in the heart of Minneapolis’ Promise Zone and Minneapolis Public Schools’ STEM Learning Cluster.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957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9BBC4B0-0BFC-4960-8A31-2475CBB88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Funders/Supporters, Partners and Collaborators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6B47F47-7C75-41DF-A0C4-677CA3F51B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Metropolitan Council 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 Department of Energy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City of Minneapolis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State of Minnesota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Hennepin County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Avivo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Project for Pride in Living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MN Stem Partnership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University of Minnesota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Minnesota State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Midwest Renewable Energy Association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Building Performance Institute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 Bank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 </a:t>
            </a:r>
            <a:r>
              <a:rPr lang="en-US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Energy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3M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3C84716-1770-420A-8C19-D0152B62B1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8221" y="1479333"/>
            <a:ext cx="4174251" cy="4227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D71482D-CA4A-49A7-906B-FC30BBA77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8426" y="2120900"/>
            <a:ext cx="1400175" cy="8953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3AE0A29-CC45-4DC4-8284-E20D3D9C8E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8492" y="2036979"/>
            <a:ext cx="2238375" cy="495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DAC0762-9750-4525-B94B-E1BC4FD25E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7838" y="2667216"/>
            <a:ext cx="2695575" cy="5905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28B3FCC3-73E5-42E4-9908-D32B6337E4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30301" y="3412439"/>
            <a:ext cx="1638300" cy="13049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84C22E2E-AF1B-4FB4-ACD6-8E09A3A0E9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1621" y="4745694"/>
            <a:ext cx="4400550" cy="6286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C859C24B-F94C-421F-949F-68C5ACFFD1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58701" y="4102703"/>
            <a:ext cx="3524250" cy="5905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4136237F-E15E-492C-9A71-2578A4D628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20689" y="3206472"/>
            <a:ext cx="2790825" cy="9239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93E76344-0F16-43AC-98F5-B68F61564A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60794" y="5292740"/>
            <a:ext cx="3086100" cy="73342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CE331F20-0B0B-4688-BDE4-0ACC42FA85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88221" y="5345293"/>
            <a:ext cx="1273939" cy="122446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A2E712AE-47EF-484E-A427-B62CD7A0C02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96714" y="5345293"/>
            <a:ext cx="1323975" cy="4857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B67D8842-F06A-4196-8926-7A4F4FFA053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96530" y="5852822"/>
            <a:ext cx="2034841" cy="62865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160FFF58-370F-45E1-85D7-4B9CAEA6968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20816" y="2694782"/>
            <a:ext cx="2038350" cy="428625"/>
          </a:xfrm>
          <a:prstGeom prst="rect">
            <a:avLst/>
          </a:prstGeom>
        </p:spPr>
      </p:pic>
      <p:sp>
        <p:nvSpPr>
          <p:cNvPr id="31" name="Rectangle: Rounded Corners 30">
            <a:extLst>
              <a:ext uri="{FF2B5EF4-FFF2-40B4-BE49-F238E27FC236}">
                <a16:creationId xmlns="" xmlns:a16="http://schemas.microsoft.com/office/drawing/2014/main" id="{2CA53559-6A61-4CFF-A0F3-B459A487E7B3}"/>
              </a:ext>
            </a:extLst>
          </p:cNvPr>
          <p:cNvSpPr/>
          <p:nvPr/>
        </p:nvSpPr>
        <p:spPr>
          <a:xfrm>
            <a:off x="519764" y="1825624"/>
            <a:ext cx="3995286" cy="1432141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31">
            <a:extLst>
              <a:ext uri="{FF2B5EF4-FFF2-40B4-BE49-F238E27FC236}">
                <a16:creationId xmlns="" xmlns:a16="http://schemas.microsoft.com/office/drawing/2014/main" id="{49AA52E9-353B-4EBE-97A9-FB4D1924B143}"/>
              </a:ext>
            </a:extLst>
          </p:cNvPr>
          <p:cNvSpPr/>
          <p:nvPr/>
        </p:nvSpPr>
        <p:spPr>
          <a:xfrm>
            <a:off x="553027" y="3257765"/>
            <a:ext cx="5888594" cy="1885735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="" xmlns:a16="http://schemas.microsoft.com/office/drawing/2014/main" id="{27BF16C7-5C6E-4FCF-9113-5A4FE8A20A7D}"/>
              </a:ext>
            </a:extLst>
          </p:cNvPr>
          <p:cNvSpPr/>
          <p:nvPr/>
        </p:nvSpPr>
        <p:spPr>
          <a:xfrm>
            <a:off x="620486" y="5149639"/>
            <a:ext cx="2016278" cy="606182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="" xmlns:a16="http://schemas.microsoft.com/office/drawing/2014/main" id="{1553BE08-0E29-4E01-96D4-81BC4034DD72}"/>
              </a:ext>
            </a:extLst>
          </p:cNvPr>
          <p:cNvSpPr/>
          <p:nvPr/>
        </p:nvSpPr>
        <p:spPr>
          <a:xfrm>
            <a:off x="146957" y="1902043"/>
            <a:ext cx="282571" cy="13044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Gov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="" xmlns:a16="http://schemas.microsoft.com/office/drawing/2014/main" id="{29DA8F23-360D-4ACB-A42C-B32965BDC06D}"/>
              </a:ext>
            </a:extLst>
          </p:cNvPr>
          <p:cNvSpPr/>
          <p:nvPr/>
        </p:nvSpPr>
        <p:spPr>
          <a:xfrm>
            <a:off x="211062" y="3548417"/>
            <a:ext cx="282571" cy="130443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NGO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="" xmlns:a16="http://schemas.microsoft.com/office/drawing/2014/main" id="{7269A1DA-5576-4B0A-AF8D-28D086E54823}"/>
              </a:ext>
            </a:extLst>
          </p:cNvPr>
          <p:cNvSpPr/>
          <p:nvPr/>
        </p:nvSpPr>
        <p:spPr>
          <a:xfrm>
            <a:off x="243641" y="5091475"/>
            <a:ext cx="282571" cy="866051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Private</a:t>
            </a:r>
          </a:p>
        </p:txBody>
      </p:sp>
    </p:spTree>
    <p:extLst>
      <p:ext uri="{BB962C8B-B14F-4D97-AF65-F5344CB8AC3E}">
        <p14:creationId xmlns:p14="http://schemas.microsoft.com/office/powerpoint/2010/main" val="22826752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185</Words>
  <Application>Microsoft Office PowerPoint</Application>
  <PresentationFormat>Widescreen</PresentationFormat>
  <Paragraphs>28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Arial</vt:lpstr>
      <vt:lpstr>Calibri</vt:lpstr>
      <vt:lpstr>Calibri Light</vt:lpstr>
      <vt:lpstr>Tahoma</vt:lpstr>
      <vt:lpstr>Times New Roman</vt:lpstr>
      <vt:lpstr>Office Theme</vt:lpstr>
      <vt:lpstr>East Plymouth Innovation Corridor (EPIC)</vt:lpstr>
      <vt:lpstr>Phase I: Regional Apprenticeship Training Center</vt:lpstr>
      <vt:lpstr>Funders/Supporters, Partners and Collaborators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RATC Site Visit</dc:title>
  <dc:creator>Kevin White</dc:creator>
  <cp:lastModifiedBy>Michael Krause</cp:lastModifiedBy>
  <cp:revision>7</cp:revision>
  <dcterms:created xsi:type="dcterms:W3CDTF">2021-09-15T20:08:54Z</dcterms:created>
  <dcterms:modified xsi:type="dcterms:W3CDTF">2022-03-25T15:17:45Z</dcterms:modified>
</cp:coreProperties>
</file>