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257" r:id="rId6"/>
    <p:sldId id="804" r:id="rId7"/>
    <p:sldId id="802" r:id="rId8"/>
    <p:sldId id="801" r:id="rId9"/>
    <p:sldId id="800" r:id="rId10"/>
    <p:sldId id="798" r:id="rId11"/>
    <p:sldId id="735" r:id="rId12"/>
    <p:sldId id="732" r:id="rId13"/>
    <p:sldId id="793" r:id="rId14"/>
    <p:sldId id="713" r:id="rId15"/>
    <p:sldId id="794" r:id="rId16"/>
    <p:sldId id="296" r:id="rId17"/>
    <p:sldId id="795" r:id="rId18"/>
    <p:sldId id="803" r:id="rId19"/>
    <p:sldId id="805" r:id="rId20"/>
    <p:sldId id="797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D60ABAF-6943-4DE1-8630-EC88E9CEFF7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0401B85-1867-4F40-B874-A64FB0AD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D1F535-B1C6-4D0E-BFCC-73F50D52A79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E0C4921-EA96-4505-A2D4-9F505C00D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5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6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9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1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C4921-EA96-4505-A2D4-9F505C00DE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6398-9017-E14D-BBE5-FC9BA91C7692}"/>
              </a:ext>
            </a:extLst>
          </p:cNvPr>
          <p:cNvSpPr txBox="1"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5288"/>
          </a:solidFill>
        </p:spPr>
        <p:txBody>
          <a:bodyPr lIns="640080" tIns="640080">
            <a:spAutoFit/>
          </a:bodyPr>
          <a:lstStyle/>
          <a:p>
            <a:pPr>
              <a:defRPr/>
            </a:pPr>
            <a:r>
              <a:rPr lang="en-US" sz="1200" b="1" spc="300"/>
              <a:t>CISA | </a:t>
            </a:r>
            <a:r>
              <a:rPr lang="en-US" sz="1200" spc="300"/>
              <a:t>CYBERSECURITY AND INFRASTRUCTURE SECURITY AGENCY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40614A13-4D0E-664B-9224-7A2DA393E45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914400"/>
            <a:ext cx="109728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94F684AC-3A4A-274E-8BC8-9BD91CA9E2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901700"/>
            <a:ext cx="109728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92000" cy="4495800"/>
          </a:xfrm>
          <a:prstGeom prst="rect">
            <a:avLst/>
          </a:prstGeom>
          <a:solidFill>
            <a:srgbClr val="005288"/>
          </a:solidFill>
        </p:spPr>
        <p:txBody>
          <a:bodyPr lIns="640080" tIns="182880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CD2098-99A3-5844-AFD2-8F56BE020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5638800"/>
            <a:ext cx="2525776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640080" tIns="274320" bIns="9144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388B1-B3EA-9C4B-BE01-EFBECB09D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" y="5897880"/>
            <a:ext cx="17881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  <a:lvl2pPr>
              <a:defRPr sz="2000">
                <a:solidFill>
                  <a:srgbClr val="5A5B5D"/>
                </a:solidFill>
              </a:defRPr>
            </a:lvl2pPr>
            <a:lvl3pPr>
              <a:defRPr sz="1800">
                <a:solidFill>
                  <a:srgbClr val="5A5B5D"/>
                </a:solidFill>
              </a:defRPr>
            </a:lvl3pPr>
            <a:lvl4pPr>
              <a:defRPr sz="1600">
                <a:solidFill>
                  <a:srgbClr val="5A5B5D"/>
                </a:solidFill>
              </a:defRPr>
            </a:lvl4pPr>
            <a:lvl5pPr>
              <a:defRPr sz="14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640080" tIns="274320" bIns="9144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081E8-1762-9F46-89AC-E5647E5F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" y="5897880"/>
            <a:ext cx="17881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2AB3B6C0-C197-0B48-929B-B347FE7B965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7">
            <a:extLst>
              <a:ext uri="{FF2B5EF4-FFF2-40B4-BE49-F238E27FC236}">
                <a16:creationId xmlns:a16="http://schemas.microsoft.com/office/drawing/2014/main" id="{0CF9E7B6-161F-514A-8354-FDD7129DB91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3, 2023</a:t>
            </a:fld>
            <a:endParaRPr lang="en-US" altLang="en-US" sz="1100">
              <a:solidFill>
                <a:srgbClr val="5A5B5D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b="1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4631D-4A24-6447-AC2C-CA23B3ADC5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01400" y="6175375"/>
            <a:ext cx="381000" cy="261938"/>
          </a:xfrm>
        </p:spPr>
        <p:txBody>
          <a:bodyPr/>
          <a:lstStyle>
            <a:lvl1pPr algn="r">
              <a:defRPr sz="1100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92DA1020-C785-0A4B-99D6-E80BD2902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233CE-3D8F-3742-95E8-D0737841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" y="5897880"/>
            <a:ext cx="17881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2934C-3790-2847-B756-3AFB31B80808}"/>
              </a:ext>
            </a:extLst>
          </p:cNvPr>
          <p:cNvSpPr txBox="1"/>
          <p:nvPr userDrawn="1"/>
        </p:nvSpPr>
        <p:spPr>
          <a:xfrm>
            <a:off x="533400" y="6040438"/>
            <a:ext cx="25146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spc="300">
                <a:solidFill>
                  <a:srgbClr val="C0C2C4"/>
                </a:solidFill>
              </a:rPr>
              <a:t>CYBERSECURITY &amp;</a:t>
            </a:r>
          </a:p>
          <a:p>
            <a:pPr>
              <a:defRPr/>
            </a:pPr>
            <a:r>
              <a:rPr lang="en-US" sz="1000" spc="300">
                <a:solidFill>
                  <a:srgbClr val="C0C2C4"/>
                </a:solidFill>
              </a:rPr>
              <a:t>INFRASTRUCTURE</a:t>
            </a:r>
          </a:p>
          <a:p>
            <a:pPr>
              <a:defRPr/>
            </a:pPr>
            <a:r>
              <a:rPr lang="en-US" sz="1000" spc="300">
                <a:solidFill>
                  <a:srgbClr val="C0C2C4"/>
                </a:solidFill>
              </a:rPr>
              <a:t>SECURITY AGENCY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04C0435-1B5E-3C4D-99E6-C4C05A18060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0950115E-A6CB-F346-AD5A-866268717FFE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3, 2023</a:t>
            </a:fld>
            <a:endParaRPr lang="en-US" altLang="en-US" sz="1100">
              <a:solidFill>
                <a:srgbClr val="5A5B5D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b="1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948B0-3194-D540-8AC0-2A3C14D15F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01400" y="6175375"/>
            <a:ext cx="381000" cy="261938"/>
          </a:xfrm>
        </p:spPr>
        <p:txBody>
          <a:bodyPr/>
          <a:lstStyle>
            <a:lvl1pPr algn="r">
              <a:defRPr sz="1100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B28F5760-600B-E044-8357-0A373C456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84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C07A9-BF36-524B-8413-4BEACA0FDA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084888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C8023C9-5830-4D42-BD26-74F4C1B4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311400"/>
            <a:ext cx="4629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5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81646-5BCB-7749-9631-37BF39AF3C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4F8FB-19FB-CF4B-A53F-343BCA42D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6" y="2057400"/>
            <a:ext cx="67235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3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2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BE44-AAE4-48F6-AD98-D75275FA58E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3E9D26B3-4765-6C48-BAE7-7D8601A0F26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3, 2023</a:t>
            </a:fld>
            <a:endParaRPr lang="en-US" altLang="en-US" sz="1100">
              <a:solidFill>
                <a:srgbClr val="5A5B5D"/>
              </a:solidFill>
            </a:endParaRPr>
          </a:p>
        </p:txBody>
      </p:sp>
      <p:cxnSp>
        <p:nvCxnSpPr>
          <p:cNvPr id="1028" name="Straight Connector 2">
            <a:extLst>
              <a:ext uri="{FF2B5EF4-FFF2-40B4-BE49-F238E27FC236}">
                <a16:creationId xmlns:a16="http://schemas.microsoft.com/office/drawing/2014/main" id="{B64706DD-BB10-3645-B2BC-2B5928E2B74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3631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4"/>
            <a:ext cx="12192000" cy="101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0685" y="2239981"/>
            <a:ext cx="1219200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Elections</a:t>
            </a:r>
          </a:p>
          <a:p>
            <a:pPr algn="ctr"/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Legislative Briefing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52721-2D62-BB69-6583-7ED098EACF36}"/>
              </a:ext>
            </a:extLst>
          </p:cNvPr>
          <p:cNvSpPr txBox="1"/>
          <p:nvPr/>
        </p:nvSpPr>
        <p:spPr>
          <a:xfrm>
            <a:off x="-1858" y="5130325"/>
            <a:ext cx="121920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January 4, 2023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61E5D-64D0-40D2-B8C3-912B67E3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0696"/>
            <a:ext cx="10972800" cy="4633310"/>
          </a:xfrm>
        </p:spPr>
        <p:txBody>
          <a:bodyPr lIns="91440" tIns="45720" rIns="91440" bIns="45720" anchor="t"/>
          <a:lstStyle/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Housed and maintained by the OSS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Voter records are updated daily by the counties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cs typeface="Arial"/>
              </a:rPr>
              <a:t>Voters are who they say they are and live where they say they live</a:t>
            </a: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Identity verification - checked against other databases: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909320" lvl="2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DVS, Corrections, Department of Health, SSN, ERIC</a:t>
            </a:r>
            <a:endParaRPr lang="en-US" sz="20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Address verification - postal verification cards</a:t>
            </a: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Rosters (paper and electronic)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Post-election data entry – voting history and Election Day registrations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</a:rPr>
              <a:t>Annual list maintenance </a:t>
            </a:r>
            <a:endParaRPr lang="en-US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93EFA-42FB-4EDD-BC0F-11509F0C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34AEB-8D66-4391-995B-5E6C6381175E}"/>
              </a:ext>
            </a:extLst>
          </p:cNvPr>
          <p:cNvSpPr txBox="1"/>
          <p:nvPr/>
        </p:nvSpPr>
        <p:spPr>
          <a:xfrm>
            <a:off x="1335453" y="1095215"/>
            <a:ext cx="9521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Statewide Voter Registration System</a:t>
            </a:r>
          </a:p>
        </p:txBody>
      </p:sp>
    </p:spTree>
    <p:extLst>
      <p:ext uri="{BB962C8B-B14F-4D97-AF65-F5344CB8AC3E}">
        <p14:creationId xmlns:p14="http://schemas.microsoft.com/office/powerpoint/2010/main" val="233611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3CEE0-A254-4C0B-B2EA-33E76643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557"/>
            <a:ext cx="12192000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868B6-D34B-4C66-98EF-147B075DD852}"/>
              </a:ext>
            </a:extLst>
          </p:cNvPr>
          <p:cNvSpPr txBox="1"/>
          <p:nvPr/>
        </p:nvSpPr>
        <p:spPr>
          <a:xfrm>
            <a:off x="3806443" y="1286164"/>
            <a:ext cx="45791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Absentee Voting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B64E8-F62D-4A13-8098-1D4468F61CDC}"/>
              </a:ext>
            </a:extLst>
          </p:cNvPr>
          <p:cNvSpPr txBox="1"/>
          <p:nvPr/>
        </p:nvSpPr>
        <p:spPr>
          <a:xfrm>
            <a:off x="447372" y="2347151"/>
            <a:ext cx="1129725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Absentee ballot applications entered/verified in SVRS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Every</a:t>
            </a:r>
            <a:r>
              <a:rPr lang="en-US" sz="2200" dirty="0">
                <a:solidFill>
                  <a:schemeClr val="bg1"/>
                </a:solidFill>
                <a:cs typeface="Arial"/>
              </a:rPr>
              <a:t> ballot tied to a record; ensure duplicate ballots are not cast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Voter must provide identifying information on application and AB signature envelope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Absentee ballot board reviews AB signature envelopes before they are accepted/counted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Arial"/>
              </a:rPr>
              <a:t>Information is immediately recorded in SVRS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Reflected on polling place rosters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26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00" y="1019175"/>
            <a:ext cx="10515600" cy="701675"/>
          </a:xfrm>
          <a:noFill/>
        </p:spPr>
        <p:txBody>
          <a:bodyPr lIns="640080" tIns="274320" rIns="91440" bIns="91440" anchor="t"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latin typeface="Arial"/>
                <a:cs typeface="Arial"/>
              </a:rPr>
              <a:t>Polling Places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38" y="2299149"/>
            <a:ext cx="10715523" cy="4239630"/>
          </a:xfrm>
        </p:spPr>
        <p:txBody>
          <a:bodyPr lIns="91440" tIns="45720" rIns="91440" bIns="45720" anchor="t"/>
          <a:lstStyle/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Party balanced election judges manage polling places</a:t>
            </a: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Only authorized persons allowed in the polling place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No electioneering within 100 feet 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Physical controls – voting equipment locks, seals</a:t>
            </a: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Election judges conduct audits to verify the number of ballots cast matches the number of voters</a:t>
            </a: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Closing of the polls open to the public </a:t>
            </a: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Official results tapes printed/signed at the polling places</a:t>
            </a:r>
            <a:endParaRPr lang="en-US" dirty="0">
              <a:solidFill>
                <a:schemeClr val="bg1"/>
              </a:solidFill>
            </a:endParaRPr>
          </a:p>
          <a:p>
            <a:pPr marL="233045" indent="-23304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 indent="-22352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00" y="940347"/>
            <a:ext cx="10515600" cy="70167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</a:rPr>
              <a:t>Post-Election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11" y="2185999"/>
            <a:ext cx="11354902" cy="4381090"/>
          </a:xfrm>
          <a:ln>
            <a:noFill/>
          </a:ln>
        </p:spPr>
        <p:txBody>
          <a:bodyPr lIns="91440" tIns="45720" rIns="91440" bIns="45720" anchor="t"/>
          <a:lstStyle/>
          <a:p>
            <a:pPr lvl="1" indent="-22352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2060"/>
                </a:solidFill>
                <a:ea typeface="+mn-lt"/>
                <a:cs typeface="+mn-lt"/>
              </a:rPr>
              <a:t>Un</a:t>
            </a: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official results posted on OSS website, updated every 10 minutes </a:t>
            </a:r>
          </a:p>
          <a:p>
            <a:pPr lvl="1" indent="-22352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Results include polling place and absentee/mail ballots </a:t>
            </a:r>
            <a:endParaRPr lang="en-US" dirty="0"/>
          </a:p>
          <a:p>
            <a:pPr lvl="1" indent="-22352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Materials returned to city clerk/county auditor</a:t>
            </a:r>
            <a:endParaRPr lang="en-US" sz="24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Counties verify official results tapes and summary statements and prepare abstracts </a:t>
            </a:r>
            <a:endParaRPr lang="en-US" sz="24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Election results are certified by canvassing boards </a:t>
            </a:r>
            <a:endParaRPr lang="en-US" sz="2400" dirty="0">
              <a:solidFill>
                <a:srgbClr val="002060"/>
              </a:solidFill>
              <a:cs typeface="Arial"/>
            </a:endParaRPr>
          </a:p>
          <a:p>
            <a:pPr marL="909320" lvl="2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+mn-lt"/>
                <a:cs typeface="+mn-lt"/>
              </a:rPr>
              <a:t>Cities/Townships/School Districts Boards </a:t>
            </a:r>
            <a:endParaRPr lang="en-US" sz="2000" dirty="0">
              <a:solidFill>
                <a:srgbClr val="002060"/>
              </a:solidFill>
              <a:cs typeface="Arial"/>
            </a:endParaRPr>
          </a:p>
          <a:p>
            <a:pPr marL="909320" lvl="2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+mn-lt"/>
                <a:cs typeface="+mn-lt"/>
              </a:rPr>
              <a:t>Counties and State Canvassing Boards</a:t>
            </a:r>
          </a:p>
          <a:p>
            <a:pPr lvl="1" indent="-22352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Data entry – posting voting history and entering Election Day registrations </a:t>
            </a:r>
            <a:endParaRPr lang="en-US" sz="2400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65" y="988301"/>
            <a:ext cx="10984284" cy="70167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</a:rPr>
              <a:t>Post-Election Review (Hand Count Audit)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51" y="1689976"/>
            <a:ext cx="6041354" cy="4311608"/>
          </a:xfrm>
        </p:spPr>
        <p:txBody>
          <a:bodyPr lIns="91440" tIns="45720" rIns="91440" bIns="45720" anchor="t"/>
          <a:lstStyle/>
          <a:p>
            <a:pPr marL="9525" indent="0">
              <a:buNone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Every county randomly selects precincts to be reviewed</a:t>
            </a: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The number of precincts depends on the number of registered voters in the county</a:t>
            </a: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Each congressional district in the state must have at least four precincts drawn</a:t>
            </a: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The contests for President/Governor, U.S. Representative, and U.S. Senator are counted by hand by election judges</a:t>
            </a: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Reviews are open to the public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lvl="1" indent="-22352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pic>
        <p:nvPicPr>
          <p:cNvPr id="3074" name="Picture 2" descr="Election workers hand count ballots from the November 8 Election">
            <a:extLst>
              <a:ext uri="{FF2B5EF4-FFF2-40B4-BE49-F238E27FC236}">
                <a16:creationId xmlns:a16="http://schemas.microsoft.com/office/drawing/2014/main" id="{5A81EFB0-AC4E-9366-E442-54386389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84" y="2387928"/>
            <a:ext cx="4818208" cy="36136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9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00" y="940347"/>
            <a:ext cx="10515600" cy="70167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</a:rPr>
              <a:t>Post-Election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94" y="2299855"/>
            <a:ext cx="11372419" cy="4267234"/>
          </a:xfrm>
        </p:spPr>
        <p:txBody>
          <a:bodyPr lIns="91440" tIns="45720" rIns="91440" bIns="45720" anchor="t"/>
          <a:lstStyle/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Additional precincts are reviewed if the hand count differs from the certified results by more than: </a:t>
            </a:r>
            <a:endParaRPr lang="en-US" sz="24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2 votes in a precinct where fewer than 1,200 voters cast ballots, </a:t>
            </a:r>
            <a:endParaRPr lang="en-US" sz="18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3 votes in a precinct where between 1,200 and 1,599 voters cast ballots,</a:t>
            </a:r>
            <a:endParaRPr lang="en-US" sz="18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4 votes in a precinct where between 1,600 and 1,999 voters cast ballots, or </a:t>
            </a:r>
            <a:endParaRPr lang="en-US" sz="1800" dirty="0">
              <a:solidFill>
                <a:srgbClr val="002060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5 votes in a precinct where 2,000 or more voters cast ballots</a:t>
            </a:r>
            <a:endParaRPr lang="en-US" sz="1800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Any changes in results from post-election reviews are incorporated into official results totals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OSS further audits four randomly selected precincts in each congressional district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lvl="1" indent="-22352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9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005" y="2405293"/>
            <a:ext cx="4637042" cy="4057021"/>
          </a:xfrm>
          <a:ln>
            <a:solidFill>
              <a:schemeClr val="bg1"/>
            </a:solidFill>
          </a:ln>
        </p:spPr>
        <p:txBody>
          <a:bodyPr lIns="91440" tIns="45720" rIns="91440" bIns="45720" anchor="t"/>
          <a:lstStyle/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Nicole Freeman</a:t>
            </a:r>
            <a:endParaRPr lang="en-US" dirty="0"/>
          </a:p>
          <a:p>
            <a:pPr marL="681355" lvl="1" indent="-223520">
              <a:spcBef>
                <a:spcPts val="600"/>
              </a:spcBef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  <a:cs typeface="Arial"/>
              </a:rPr>
              <a:t>Government Relations Director</a:t>
            </a:r>
            <a:endParaRPr lang="en-US" sz="1800" kern="0" dirty="0">
              <a:solidFill>
                <a:schemeClr val="bg1"/>
              </a:solidFill>
            </a:endParaRPr>
          </a:p>
          <a:p>
            <a:pPr marL="681355" lvl="1" indent="-223520">
              <a:spcBef>
                <a:spcPts val="600"/>
              </a:spcBef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</a:rPr>
              <a:t>651-201-1334</a:t>
            </a:r>
            <a:endParaRPr lang="en-US" sz="1800" dirty="0">
              <a:solidFill>
                <a:schemeClr val="bg1"/>
              </a:solidFill>
              <a:cs typeface="Arial"/>
            </a:endParaRPr>
          </a:p>
          <a:p>
            <a:pPr marL="681355" lvl="1" indent="-223520">
              <a:spcBef>
                <a:spcPts val="600"/>
              </a:spcBef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</a:rPr>
              <a:t>Nicole.Freeman@state.mn.us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Elections Hotline</a:t>
            </a:r>
          </a:p>
          <a:p>
            <a:pPr marL="681355"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</a:rPr>
              <a:t>1-877-600-VOTE (8683)</a:t>
            </a:r>
          </a:p>
          <a:p>
            <a:pPr marL="681355" lvl="1" indent="-223520">
              <a:buFont typeface="Arial" pitchFamily="2" charset="2"/>
              <a:buChar char="•"/>
            </a:pPr>
            <a:endParaRPr lang="en-US" sz="1800" kern="0" dirty="0">
              <a:solidFill>
                <a:schemeClr val="bg1"/>
              </a:solidFill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Web</a:t>
            </a:r>
          </a:p>
          <a:p>
            <a:pPr marL="681355"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</a:t>
            </a:r>
            <a:r>
              <a:rPr lang="en-US" sz="1800" kern="0" dirty="0">
                <a:solidFill>
                  <a:schemeClr val="bg1"/>
                </a:solidFill>
              </a:rPr>
              <a:t>nvotes.gov</a:t>
            </a:r>
            <a:endParaRPr lang="en-US" sz="1800" kern="0" dirty="0">
              <a:solidFill>
                <a:schemeClr val="bg1"/>
              </a:solidFill>
              <a:cs typeface="Arial"/>
            </a:endParaRPr>
          </a:p>
          <a:p>
            <a:pPr marL="343218" indent="-223520">
              <a:buFont typeface="Arial" pitchFamily="2" charset="2"/>
              <a:buChar char="•"/>
            </a:pPr>
            <a:endParaRPr lang="en-US" sz="2000" kern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703640-BA1F-A6A8-4970-9EAA274843B8}"/>
              </a:ext>
            </a:extLst>
          </p:cNvPr>
          <p:cNvSpPr txBox="1">
            <a:spLocks/>
          </p:cNvSpPr>
          <p:nvPr/>
        </p:nvSpPr>
        <p:spPr>
          <a:xfrm>
            <a:off x="3368950" y="1170707"/>
            <a:ext cx="5015187" cy="692917"/>
          </a:xfrm>
          <a:prstGeom prst="rect">
            <a:avLst/>
          </a:prstGeom>
          <a:noFill/>
        </p:spPr>
        <p:txBody>
          <a:bodyPr lIns="640080" tIns="274320" rIns="91440" bIns="9144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b="0" kern="0" dirty="0">
                <a:solidFill>
                  <a:schemeClr val="bg1"/>
                </a:solidFill>
                <a:latin typeface="Arial"/>
                <a:cs typeface="Arial"/>
              </a:rPr>
              <a:t>Questions?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69D2317-4C07-EA21-6D4F-872F6A751563}"/>
              </a:ext>
            </a:extLst>
          </p:cNvPr>
          <p:cNvSpPr txBox="1">
            <a:spLocks/>
          </p:cNvSpPr>
          <p:nvPr/>
        </p:nvSpPr>
        <p:spPr>
          <a:xfrm>
            <a:off x="545953" y="2411584"/>
            <a:ext cx="4597225" cy="4050730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5A5B5D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5A5B5D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800">
                <a:solidFill>
                  <a:srgbClr val="5A5B5D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600">
                <a:solidFill>
                  <a:srgbClr val="5A5B5D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400">
                <a:solidFill>
                  <a:srgbClr val="5A5B5D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chemeClr val="bg1"/>
                </a:solidFill>
              </a:rPr>
              <a:t>David Maeda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681355" lvl="1" indent="-223520">
              <a:spcBef>
                <a:spcPts val="600"/>
              </a:spcBef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  <a:cs typeface="Arial"/>
              </a:rPr>
              <a:t>Elections Director</a:t>
            </a:r>
            <a:endParaRPr lang="en-US" sz="1800" kern="0" dirty="0">
              <a:solidFill>
                <a:schemeClr val="bg1"/>
              </a:solidFill>
            </a:endParaRPr>
          </a:p>
          <a:p>
            <a:pPr marL="681355" lvl="1" indent="-223520">
              <a:spcBef>
                <a:spcPts val="600"/>
              </a:spcBef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</a:rPr>
              <a:t>651-556-0612</a:t>
            </a:r>
            <a:endParaRPr lang="en-US" sz="1800" dirty="0">
              <a:solidFill>
                <a:schemeClr val="bg1"/>
              </a:solidFill>
              <a:cs typeface="Arial"/>
            </a:endParaRPr>
          </a:p>
          <a:p>
            <a:pPr marL="681355" lvl="1" indent="-223520">
              <a:spcBef>
                <a:spcPts val="600"/>
              </a:spcBef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</a:rPr>
              <a:t>David.Maeda@state.mn.us</a:t>
            </a:r>
            <a:endParaRPr lang="en-US" sz="1800" dirty="0">
              <a:solidFill>
                <a:schemeClr val="bg1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kern="0" dirty="0">
              <a:solidFill>
                <a:schemeClr val="bg1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kern="0" dirty="0">
              <a:solidFill>
                <a:schemeClr val="bg1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kern="0" dirty="0">
                <a:solidFill>
                  <a:schemeClr val="bg1"/>
                </a:solidFill>
                <a:cs typeface="Arial"/>
              </a:rPr>
              <a:t>Paul Linnell</a:t>
            </a:r>
          </a:p>
          <a:p>
            <a:pPr marL="681355"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  <a:ea typeface="+mn-lt"/>
                <a:cs typeface="+mn-lt"/>
              </a:rPr>
              <a:t>Deputy Elections Director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681355"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  <a:cs typeface="Arial"/>
              </a:rPr>
              <a:t>651-556-0647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pPr marL="681355"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1800" kern="0" dirty="0">
                <a:solidFill>
                  <a:schemeClr val="bg1"/>
                </a:solidFill>
                <a:cs typeface="Arial"/>
              </a:rPr>
              <a:t>Paul.Linnell@state.mn.us</a:t>
            </a:r>
          </a:p>
        </p:txBody>
      </p:sp>
    </p:spTree>
    <p:extLst>
      <p:ext uri="{BB962C8B-B14F-4D97-AF65-F5344CB8AC3E}">
        <p14:creationId xmlns:p14="http://schemas.microsoft.com/office/powerpoint/2010/main" val="389122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4B21-2761-0C89-A1B7-0EE0F69A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C9A9-0660-6AD8-D597-E5A4AA6F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0651"/>
            <a:ext cx="10515600" cy="355631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Redistricting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Congressional District 1 Special Election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Mis/Disinformation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Recounts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Election Review - OSS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Onboarding/Training refresh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B47AE-6E4F-5D18-8E2A-FF9DD431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9278"/>
            <a:ext cx="10515600" cy="6715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Office of the Secretary of State’s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895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Chief state election official</a:t>
            </a:r>
            <a:endParaRPr lang="en-US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Train and certify county election administrators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Administer the Statewide Voter Registration System (SVRS)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SVRS interfaces with: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Driver &amp; Vehicle Services (DVS) database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Social Security Administration database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Department of Health database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ERIC files (shared information with other states)</a:t>
            </a:r>
          </a:p>
          <a:p>
            <a:pPr lvl="8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91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592" y="1019175"/>
            <a:ext cx="3288780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Arial"/>
                <a:cs typeface="Arial"/>
              </a:rPr>
              <a:t>OSS Duties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797" y="2553760"/>
            <a:ext cx="9288092" cy="37227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Administer database of candidates and election results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Certify that election equipment meets state standards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Provide election administration guides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Voter education and outreach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Post election audits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Rulemaking authority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Not a legal advisor or enforcement agency (no guns and badges)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75" y="1154112"/>
            <a:ext cx="10515600" cy="6715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County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04"/>
            <a:ext cx="10594427" cy="486809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Elections is one of many responsibilities for county auditors</a:t>
            </a:r>
            <a:endParaRPr lang="en-US" dirty="0">
              <a:cs typeface="Calibri" panose="020F0502020204030204"/>
            </a:endParaRPr>
          </a:p>
          <a:p>
            <a:pPr marL="233045" indent="-233045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Voter registration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data entry, verification, and maintenance</a:t>
            </a:r>
          </a:p>
          <a:p>
            <a:pPr marL="233045" indent="-233045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Ballots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layout, proofing, and printing for state elections</a:t>
            </a:r>
            <a:endParaRPr lang="en-US" sz="2400" dirty="0">
              <a:ea typeface="+mn-lt"/>
              <a:cs typeface="+mn-lt"/>
            </a:endParaRPr>
          </a:p>
          <a:p>
            <a:pPr marL="233045" indent="-233045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Voting equipment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purchase, program, test</a:t>
            </a:r>
            <a:endParaRPr lang="en-US" sz="2400" dirty="0">
              <a:ea typeface="+mn-lt"/>
              <a:cs typeface="+mn-lt"/>
            </a:endParaRPr>
          </a:p>
          <a:p>
            <a:pPr marL="233045" indent="-233045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Absentee voting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issue ballots, AB board (review, processing &amp; counting)</a:t>
            </a:r>
            <a:endParaRPr lang="en-US" sz="2400" dirty="0">
              <a:ea typeface="+mn-lt"/>
              <a:cs typeface="+mn-lt"/>
            </a:endParaRPr>
          </a:p>
          <a:p>
            <a:pPr marL="233045" indent="-233045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Training and certification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city/school district/township clerks and election judges</a:t>
            </a:r>
            <a:endParaRPr lang="en-US" sz="2400" dirty="0">
              <a:ea typeface="+mn-lt"/>
              <a:cs typeface="+mn-lt"/>
            </a:endParaRPr>
          </a:p>
          <a:p>
            <a:pPr marL="233045" indent="-233045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Election results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compile, transmit to OSS website, review and proof</a:t>
            </a:r>
            <a:endParaRPr lang="en-US" sz="2400" dirty="0">
              <a:ea typeface="+mn-lt"/>
              <a:cs typeface="+mn-lt"/>
            </a:endParaRPr>
          </a:p>
          <a:p>
            <a:pPr marL="233045" indent="-233045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Post-election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canvass, hand count audit, post voting history and enter Election Day registrations; forward potential violations to county attorney as appropriate</a:t>
            </a:r>
            <a:endParaRPr lang="en-US" dirty="0">
              <a:cs typeface="Calibri" panose="020F0502020204030204"/>
            </a:endParaRPr>
          </a:p>
          <a:p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4853"/>
            <a:ext cx="10972800" cy="3810000"/>
          </a:xfrm>
        </p:spPr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 one of many city clerk duties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precinct boundaries, polling locations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 election judges &amp; assign to precincts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and certify election judges if duty delegated by county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facility absentee voting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 absentee balloting, if delegated by county</a:t>
            </a:r>
          </a:p>
          <a:p>
            <a:pPr marL="347662" lvl="1" indent="0">
              <a:buNone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1127195"/>
            <a:ext cx="961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Duties</a:t>
            </a:r>
          </a:p>
        </p:txBody>
      </p:sp>
    </p:spTree>
    <p:extLst>
      <p:ext uri="{BB962C8B-B14F-4D97-AF65-F5344CB8AC3E}">
        <p14:creationId xmlns:p14="http://schemas.microsoft.com/office/powerpoint/2010/main" val="34938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C3167-EFA4-43CD-9B1B-FDB15F1F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06A21-884E-4A6A-B6FF-FB0AB27D2727}"/>
              </a:ext>
            </a:extLst>
          </p:cNvPr>
          <p:cNvSpPr txBox="1"/>
          <p:nvPr/>
        </p:nvSpPr>
        <p:spPr>
          <a:xfrm>
            <a:off x="2407920" y="1019175"/>
            <a:ext cx="702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Cyber Navigator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4653F-D4C0-4200-B8C4-F56F0852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8350"/>
            <a:ext cx="10216896" cy="4154984"/>
          </a:xfrm>
        </p:spPr>
        <p:txBody>
          <a:bodyPr lIns="91440" tIns="45720" rIns="91440" bIns="45720" anchor="t"/>
          <a:lstStyle/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Started late 2019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Bill Ekblad 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Retired naval cryptologist stationed in the Middle East and Germany to fight cyberattacks coming from around the world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Focus on connecting county elections staff with their I/T staff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Partnered with federal intelligence agencies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Classified security briefings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347345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6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3410" y="1134704"/>
            <a:ext cx="8124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Minnesota Voting Equipment</a:t>
            </a:r>
          </a:p>
        </p:txBody>
      </p:sp>
      <p:pic>
        <p:nvPicPr>
          <p:cNvPr id="8" name="Picture 7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E610A7D2-B917-47E5-B6CE-3CCBA0AF9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239197"/>
            <a:ext cx="6113957" cy="3880664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55ED843-EA48-407E-AD6A-072C1B5758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/>
          <a:stretch/>
        </p:blipFill>
        <p:spPr>
          <a:xfrm>
            <a:off x="4279392" y="4425695"/>
            <a:ext cx="7739888" cy="1628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86B9CB-8123-4669-88C7-5317ADCC8C39}"/>
              </a:ext>
            </a:extLst>
          </p:cNvPr>
          <p:cNvSpPr txBox="1"/>
          <p:nvPr/>
        </p:nvSpPr>
        <p:spPr>
          <a:xfrm>
            <a:off x="6715760" y="2458720"/>
            <a:ext cx="492455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All voting systems must be certified by the OSS before it can be used in an election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Public accuracy tests</a:t>
            </a:r>
          </a:p>
        </p:txBody>
      </p:sp>
    </p:spTree>
    <p:extLst>
      <p:ext uri="{BB962C8B-B14F-4D97-AF65-F5344CB8AC3E}">
        <p14:creationId xmlns:p14="http://schemas.microsoft.com/office/powerpoint/2010/main" val="40530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54647-527A-43C0-A75A-A637AAA3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2162284"/>
            <a:ext cx="6120384" cy="3810000"/>
          </a:xfrm>
        </p:spPr>
        <p:txBody>
          <a:bodyPr lIns="91440" tIns="45720" rIns="91440" bIns="45720" anchor="t"/>
          <a:lstStyle/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Thorough pre- testing of tabulators and assistive voting devices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marL="233045" indent="-233045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Public Accuracy Test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Within 14 days of the election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Two election judges of different major political parties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 marked ballots and results spreadsheet</a:t>
            </a:r>
            <a:endParaRPr lang="en-US" sz="2400" dirty="0">
              <a:solidFill>
                <a:schemeClr val="bg1"/>
              </a:solidFill>
              <a:cs typeface="Arial"/>
            </a:endParaRPr>
          </a:p>
          <a:p>
            <a:pPr lvl="1" indent="-223520">
              <a:buClr>
                <a:srgbClr val="002060"/>
              </a:buClr>
              <a:buFont typeface="Arial" pitchFamily="2" charset="2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Must be 100 percent accurate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34D9D-8DA6-0FE1-6956-6EBBDA7AA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367E4-E490-5D4C-B162-F1E62EFCCBB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D1762-6E25-A249-D651-74F695DC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05FC4-074A-70D2-A32F-8FB85329B8F3}"/>
              </a:ext>
            </a:extLst>
          </p:cNvPr>
          <p:cNvSpPr txBox="1"/>
          <p:nvPr/>
        </p:nvSpPr>
        <p:spPr>
          <a:xfrm>
            <a:off x="487680" y="1320800"/>
            <a:ext cx="112166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Voting System Testing</a:t>
            </a:r>
            <a:endParaRPr lang="en-US" sz="44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026" name="Picture 2" descr="Public accuracy testing of election machines ">
            <a:extLst>
              <a:ext uri="{FF2B5EF4-FFF2-40B4-BE49-F238E27FC236}">
                <a16:creationId xmlns:a16="http://schemas.microsoft.com/office/drawing/2014/main" id="{0A3BF436-14F5-D3E3-4AD2-4D6BD53B7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r="10244"/>
          <a:stretch/>
        </p:blipFill>
        <p:spPr bwMode="auto">
          <a:xfrm>
            <a:off x="6821424" y="2739594"/>
            <a:ext cx="5026152" cy="26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0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SA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[Read-Only]" id="{41D1B444-EA3F-4656-8A8F-C7FE54A24611}" vid="{0DED4A09-272D-41A4-B429-0B0E3DC6C0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C7685F4B3CB4196E54D95DFAE7092" ma:contentTypeVersion="7" ma:contentTypeDescription="Create a new document." ma:contentTypeScope="" ma:versionID="c482e62dfb2bdc78b18ce32e688d8816">
  <xsd:schema xmlns:xsd="http://www.w3.org/2001/XMLSchema" xmlns:xs="http://www.w3.org/2001/XMLSchema" xmlns:p="http://schemas.microsoft.com/office/2006/metadata/properties" xmlns:ns3="886b3c85-fcd3-4023-99b2-479475191f8e" xmlns:ns4="a3d9b05a-1dd0-4f19-9c5c-eaacc1516341" targetNamespace="http://schemas.microsoft.com/office/2006/metadata/properties" ma:root="true" ma:fieldsID="ca96087f7de0e5cffe3e1423bcb96f05" ns3:_="" ns4:_="">
    <xsd:import namespace="886b3c85-fcd3-4023-99b2-479475191f8e"/>
    <xsd:import namespace="a3d9b05a-1dd0-4f19-9c5c-eaacc15163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b3c85-fcd3-4023-99b2-479475191f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b05a-1dd0-4f19-9c5c-eaacc1516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D27587-8890-4FAA-BF96-D32D8503545B}">
  <ds:schemaRefs>
    <ds:schemaRef ds:uri="886b3c85-fcd3-4023-99b2-479475191f8e"/>
    <ds:schemaRef ds:uri="a3d9b05a-1dd0-4f19-9c5c-eaacc15163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8BE19E-4FFC-4299-8F29-99FCA36C7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3152C0-EA00-4D5B-A3DC-FF0F6126BE66}">
  <ds:schemaRefs>
    <ds:schemaRef ds:uri="886b3c85-fcd3-4023-99b2-479475191f8e"/>
    <ds:schemaRef ds:uri="a3d9b05a-1dd0-4f19-9c5c-eaacc15163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900</Words>
  <Application>Microsoft Office PowerPoint</Application>
  <PresentationFormat>Widescreen</PresentationFormat>
  <Paragraphs>149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CISA Template</vt:lpstr>
      <vt:lpstr>PowerPoint Presentation</vt:lpstr>
      <vt:lpstr>2022 Recap</vt:lpstr>
      <vt:lpstr>Office of the Secretary of State’s Duties</vt:lpstr>
      <vt:lpstr>OSS Duties</vt:lpstr>
      <vt:lpstr>County Duties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Polling Places</vt:lpstr>
      <vt:lpstr>Post-Election Activities</vt:lpstr>
      <vt:lpstr>Post-Election Review (Hand Count Audit)</vt:lpstr>
      <vt:lpstr>Post-Election Review</vt:lpstr>
      <vt:lpstr>PowerPoint Presentation</vt:lpstr>
    </vt:vector>
  </TitlesOfParts>
  <Company>MNOSS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Maeda, David (OSS)</dc:creator>
  <cp:lastModifiedBy>Freeman, Nicole (OSS)</cp:lastModifiedBy>
  <cp:revision>122</cp:revision>
  <cp:lastPrinted>2019-10-30T14:48:11Z</cp:lastPrinted>
  <dcterms:created xsi:type="dcterms:W3CDTF">2019-06-06T18:51:10Z</dcterms:created>
  <dcterms:modified xsi:type="dcterms:W3CDTF">2023-01-03T22:31:54Z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0x010100F16C7685F4B3CB4196E54D95DFAE7092</vt:lpwstr>
  </property>
</Properties>
</file>