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6"/>
  </p:notesMasterIdLst>
  <p:handoutMasterIdLst>
    <p:handoutMasterId r:id="rId17"/>
  </p:handoutMasterIdLst>
  <p:sldIdLst>
    <p:sldId id="463" r:id="rId5"/>
    <p:sldId id="3969" r:id="rId6"/>
    <p:sldId id="3942" r:id="rId7"/>
    <p:sldId id="3938" r:id="rId8"/>
    <p:sldId id="3908" r:id="rId9"/>
    <p:sldId id="3976" r:id="rId10"/>
    <p:sldId id="3939" r:id="rId11"/>
    <p:sldId id="3977" r:id="rId12"/>
    <p:sldId id="3978" r:id="rId13"/>
    <p:sldId id="3945" r:id="rId14"/>
    <p:sldId id="3917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deron, Yashica (DLI)" initials="CY(" lastIdx="2" clrIdx="0">
    <p:extLst>
      <p:ext uri="{19B8F6BF-5375-455C-9EA6-DF929625EA0E}">
        <p15:presenceInfo xmlns:p15="http://schemas.microsoft.com/office/powerpoint/2012/main" userId="S-1-5-21-2037487107-1778778952-217360143-19769" providerId="AD"/>
      </p:ext>
    </p:extLst>
  </p:cmAuthor>
  <p:cmAuthor id="2" name="Morse, Brad (DLI)" initials="MB(" lastIdx="6" clrIdx="1">
    <p:extLst>
      <p:ext uri="{19B8F6BF-5375-455C-9EA6-DF929625EA0E}">
        <p15:presenceInfo xmlns:p15="http://schemas.microsoft.com/office/powerpoint/2012/main" userId="S-1-5-21-2037487107-1778778952-217360143-19761" providerId="AD"/>
      </p:ext>
    </p:extLst>
  </p:cmAuthor>
  <p:cmAuthor id="3" name="Valerie Brophy" initials="VB" lastIdx="5" clrIdx="2">
    <p:extLst>
      <p:ext uri="{19B8F6BF-5375-455C-9EA6-DF929625EA0E}">
        <p15:presenceInfo xmlns:p15="http://schemas.microsoft.com/office/powerpoint/2012/main" userId="S-1-5-21-1614895754-1957994488-1060284298-17147" providerId="AD"/>
      </p:ext>
    </p:extLst>
  </p:cmAuthor>
  <p:cmAuthor id="4" name="Palak Patel" initials="PP" lastIdx="6" clrIdx="3">
    <p:extLst>
      <p:ext uri="{19B8F6BF-5375-455C-9EA6-DF929625EA0E}">
        <p15:presenceInfo xmlns:p15="http://schemas.microsoft.com/office/powerpoint/2012/main" userId="S::ppatel@captechventures.com::7a25bf16-4c25-4c5e-9be3-33537a8bca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78BE21"/>
    <a:srgbClr val="F2F2F2"/>
    <a:srgbClr val="B20738"/>
    <a:srgbClr val="000000"/>
    <a:srgbClr val="7F7F7F"/>
    <a:srgbClr val="CBCED3"/>
    <a:srgbClr val="5D295F"/>
    <a:srgbClr val="C8C8C3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3" autoAdjust="0"/>
    <p:restoredTop sz="60465" autoAdjust="0"/>
  </p:normalViewPr>
  <p:slideViewPr>
    <p:cSldViewPr snapToGrid="0">
      <p:cViewPr varScale="1">
        <p:scale>
          <a:sx n="69" d="100"/>
          <a:sy n="69" d="100"/>
        </p:scale>
        <p:origin x="246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2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3/20/2022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3/20/2022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HaasGroteskText Std" panose="020B05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831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39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13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plit Box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052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4404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DLI logo" title="Department of Labor and Industr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65760" y="5943600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33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plit Box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052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4404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DLI logo" title="Department of Labor and Industr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65760" y="5943600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17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plit Box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052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4404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75504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75504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7" name="Picture 16" descr="DLI logo" title="Department of Labor and Industr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65760" y="5943600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00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plit Box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052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4404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453650" y="365125"/>
            <a:ext cx="1128743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53650" y="1726105"/>
            <a:ext cx="533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2"/>
          </p:nvPr>
        </p:nvSpPr>
        <p:spPr>
          <a:xfrm>
            <a:off x="453651" y="2403839"/>
            <a:ext cx="5334987" cy="36678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941" y="1726422"/>
            <a:ext cx="56461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5"/>
          <p:cNvSpPr>
            <a:spLocks noGrp="1"/>
          </p:cNvSpPr>
          <p:nvPr>
            <p:ph sz="quarter" idx="4"/>
          </p:nvPr>
        </p:nvSpPr>
        <p:spPr>
          <a:xfrm>
            <a:off x="6094941" y="2403839"/>
            <a:ext cx="5646139" cy="366789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586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4737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9016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Rectangle 18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DLI logo" title="Department of Labor and Industr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65760" y="5943600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624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4737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9016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Rectangle 18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193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0"/>
            <a:ext cx="12192000" cy="1219198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 bwMode="auto"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 bwMode="auto"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 bwMode="black"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 bwMode="black"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 bwMode="black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"/>
            <a:ext cx="12192000" cy="1216022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"/>
            <a:ext cx="12192000" cy="1216022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3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37991" y="1193277"/>
            <a:ext cx="6296026" cy="183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20425"/>
            <a:ext cx="12192000" cy="1236448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68579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white"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 bwMode="gray">
          <a:xfrm>
            <a:off x="2032000" y="2233262"/>
            <a:ext cx="8128000" cy="2966751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white"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 bwMode="gray"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 bwMode="black"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 bwMode="gray"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 descr="DLI logo" title="Department of Labor and Industr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65760" y="5943600"/>
            <a:ext cx="3183297" cy="927174"/>
          </a:xfrm>
          <a:prstGeom prst="rect">
            <a:avLst/>
          </a:prstGeom>
        </p:spPr>
      </p:pic>
      <p:sp>
        <p:nvSpPr>
          <p:cNvPr id="10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 bwMode="black"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424852" y="461870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chemeClr val="tx2"/>
                </a:solidFill>
              </a:rPr>
              <a:t>https://dps.mn.gov/entity/post/Pages/default.aspx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424852" y="367741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black"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BD59AC-167B-448D-AECB-31D206AFF7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67" y="5785658"/>
            <a:ext cx="837935" cy="84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13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DLI logo" title="Department of Labor and Industr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65760" y="5943600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DLI logo" title="Department of Labor and Industr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65760" y="5943600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Slide Number Placeholder 18"/>
          <p:cNvSpPr>
            <a:spLocks noGrp="1"/>
          </p:cNvSpPr>
          <p:nvPr>
            <p:ph type="sldNum" sz="quarter" idx="16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DLI logo" title="Department of Labor and Industr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65760" y="5943600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99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820" r:id="rId10"/>
    <p:sldLayoutId id="2147483821" r:id="rId11"/>
    <p:sldLayoutId id="2147483824" r:id="rId12"/>
    <p:sldLayoutId id="2147483826" r:id="rId13"/>
    <p:sldLayoutId id="2147483822" r:id="rId14"/>
    <p:sldLayoutId id="2147483823" r:id="rId15"/>
    <p:sldLayoutId id="2147483738" r:id="rId16"/>
    <p:sldLayoutId id="2147483739" r:id="rId17"/>
    <p:sldLayoutId id="2147483780" r:id="rId18"/>
    <p:sldLayoutId id="2147483773" r:id="rId19"/>
    <p:sldLayoutId id="2147483800" r:id="rId20"/>
    <p:sldLayoutId id="2147483688" r:id="rId21"/>
    <p:sldLayoutId id="2147483801" r:id="rId22"/>
    <p:sldLayoutId id="2147483802" r:id="rId23"/>
    <p:sldLayoutId id="2147483803" r:id="rId24"/>
    <p:sldLayoutId id="2147483744" r:id="rId25"/>
    <p:sldLayoutId id="2147483793" r:id="rId26"/>
    <p:sldLayoutId id="2147483772" r:id="rId27"/>
    <p:sldLayoutId id="2147483767" r:id="rId28"/>
    <p:sldLayoutId id="2147483769" r:id="rId29"/>
    <p:sldLayoutId id="2147483771" r:id="rId30"/>
    <p:sldLayoutId id="2147483770" r:id="rId31"/>
    <p:sldLayoutId id="2147483732" r:id="rId32"/>
    <p:sldLayoutId id="2147483794" r:id="rId33"/>
    <p:sldLayoutId id="2147483733" r:id="rId34"/>
    <p:sldLayoutId id="2147483747" r:id="rId35"/>
    <p:sldLayoutId id="2147483818" r:id="rId36"/>
    <p:sldLayoutId id="2147483805" r:id="rId37"/>
    <p:sldLayoutId id="2147483806" r:id="rId38"/>
    <p:sldLayoutId id="2147483750" r:id="rId39"/>
    <p:sldLayoutId id="2147483765" r:id="rId40"/>
    <p:sldLayoutId id="2147483781" r:id="rId41"/>
    <p:sldLayoutId id="2147483809" r:id="rId42"/>
    <p:sldLayoutId id="2147483808" r:id="rId43"/>
    <p:sldLayoutId id="2147483807" r:id="rId44"/>
    <p:sldLayoutId id="2147483819" r:id="rId45"/>
    <p:sldLayoutId id="2147483754" r:id="rId46"/>
    <p:sldLayoutId id="2147483755" r:id="rId47"/>
    <p:sldLayoutId id="2147483759" r:id="rId48"/>
    <p:sldLayoutId id="2147483753" r:id="rId49"/>
    <p:sldLayoutId id="2147483763" r:id="rId50"/>
    <p:sldLayoutId id="2147483762" r:id="rId51"/>
    <p:sldLayoutId id="2147483797" r:id="rId5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465973"/>
            <a:ext cx="12192000" cy="1295182"/>
          </a:xfrm>
        </p:spPr>
        <p:txBody>
          <a:bodyPr/>
          <a:lstStyle/>
          <a:p>
            <a:r>
              <a:rPr lang="en-US" dirty="0" smtClean="0"/>
              <a:t>MN </a:t>
            </a:r>
            <a:r>
              <a:rPr lang="en-US" dirty="0"/>
              <a:t>POST </a:t>
            </a:r>
            <a:r>
              <a:rPr lang="en-US" dirty="0" smtClean="0"/>
              <a:t>Budget Overview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48668" y="5142816"/>
            <a:ext cx="9802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Public Safety and Criminal Justice Reform Finance and Policy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3865"/>
                </a:solidFill>
                <a:latin typeface="Calibri"/>
              </a:rPr>
              <a:t>Presented</a:t>
            </a:r>
            <a:r>
              <a:rPr lang="en-US" dirty="0">
                <a:solidFill>
                  <a:srgbClr val="003865"/>
                </a:solidFill>
                <a:latin typeface="Calibri"/>
              </a:rPr>
              <a:t>: </a:t>
            </a:r>
            <a:r>
              <a:rPr lang="en-US" dirty="0" smtClean="0">
                <a:solidFill>
                  <a:srgbClr val="003865"/>
                </a:solidFill>
                <a:latin typeface="Calibri"/>
              </a:rPr>
              <a:t>March 25, </a:t>
            </a:r>
            <a:r>
              <a:rPr lang="en-US" dirty="0" smtClean="0">
                <a:solidFill>
                  <a:srgbClr val="003865"/>
                </a:solidFill>
                <a:latin typeface="Calibri"/>
              </a:rPr>
              <a:t>2022</a:t>
            </a:r>
            <a:endParaRPr lang="en-US" dirty="0">
              <a:solidFill>
                <a:srgbClr val="003865"/>
              </a:solidFill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Presented by: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Assistant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Executive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Director 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Michael Meehan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3865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3865"/>
                </a:solidFill>
                <a:latin typeface="Calibri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3865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9B31B8-C51B-42AB-A51A-D91CBD557BAF}"/>
              </a:ext>
            </a:extLst>
          </p:cNvPr>
          <p:cNvSpPr/>
          <p:nvPr/>
        </p:nvSpPr>
        <p:spPr>
          <a:xfrm>
            <a:off x="3124940" y="932155"/>
            <a:ext cx="7368466" cy="1811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Minnesota Board of Peace Officer Standards and Training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305194-A6BA-41F9-95B2-ECCA6BEC78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94" y="1151877"/>
            <a:ext cx="1448656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8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10328564" cy="4351338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3000" dirty="0" smtClean="0">
                <a:latin typeface="Trebuchet MS" pitchFamily="34" charset="0"/>
              </a:rPr>
              <a:t>POST has made one supplemental budget request this session for </a:t>
            </a:r>
            <a:r>
              <a:rPr lang="en-US" sz="3000" dirty="0">
                <a:latin typeface="Trebuchet MS" pitchFamily="34" charset="0"/>
              </a:rPr>
              <a:t>$165,000.00 to develop and </a:t>
            </a:r>
            <a:r>
              <a:rPr lang="en-US" sz="3000" dirty="0" smtClean="0">
                <a:latin typeface="Trebuchet MS" pitchFamily="34" charset="0"/>
              </a:rPr>
              <a:t>deploy a public </a:t>
            </a:r>
            <a:r>
              <a:rPr lang="en-US" sz="3000" dirty="0">
                <a:latin typeface="Trebuchet MS" pitchFamily="34" charset="0"/>
              </a:rPr>
              <a:t>dashboard that </a:t>
            </a:r>
            <a:r>
              <a:rPr lang="en-US" sz="3000" dirty="0" smtClean="0">
                <a:latin typeface="Trebuchet MS" pitchFamily="34" charset="0"/>
              </a:rPr>
              <a:t>will:</a:t>
            </a:r>
          </a:p>
          <a:p>
            <a:pPr marL="1028700" lvl="1" indent="-5715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2600" dirty="0" smtClean="0"/>
              <a:t>Be </a:t>
            </a:r>
            <a:r>
              <a:rPr lang="en-US" sz="2600" dirty="0"/>
              <a:t>modeled after one used by the Minnesota Board of </a:t>
            </a:r>
            <a:r>
              <a:rPr lang="en-US" sz="2600" dirty="0" smtClean="0"/>
              <a:t>Nursing</a:t>
            </a:r>
          </a:p>
          <a:p>
            <a:pPr marL="1028700" lvl="1" indent="-5715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2600" dirty="0" smtClean="0"/>
              <a:t>Allow </a:t>
            </a:r>
            <a:r>
              <a:rPr lang="en-US" sz="2600" dirty="0"/>
              <a:t>any member of the public to search a database containing public information on all licensed peace officers in the state of </a:t>
            </a:r>
            <a:r>
              <a:rPr lang="en-US" sz="2600" dirty="0" smtClean="0"/>
              <a:t>Minnesota</a:t>
            </a:r>
          </a:p>
          <a:p>
            <a:pPr marL="1028700" lvl="1" indent="-5715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2600" dirty="0" smtClean="0"/>
              <a:t>This will include the ability to view </a:t>
            </a:r>
            <a:r>
              <a:rPr lang="en-US" sz="2600" dirty="0"/>
              <a:t>and print public peace officer records including information such as name, license number, status (active, inactive, revoked, etc.), expiration date, employer/agency, etc. </a:t>
            </a:r>
            <a:r>
              <a:rPr lang="en-US" sz="2600" dirty="0" smtClean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 smtClean="0">
              <a:latin typeface="Trebuchet MS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latin typeface="Trebuchet MS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99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A7D5-EF46-452C-A962-869F003F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08678-40E2-4F7D-940C-CF5D61237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01BBF-48AE-4C02-B139-5A3282A8A32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2C2D9E-0096-4ACF-BF2A-D9B44D09D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0517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700" dirty="0" smtClean="0">
                <a:latin typeface="+mj-lt"/>
              </a:rPr>
              <a:t>?</a:t>
            </a:r>
            <a:endParaRPr lang="en-US" sz="28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232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Core Business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F305194-A6BA-41F9-95B2-ECCA6BEC78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708" y="202036"/>
            <a:ext cx="3176583" cy="300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52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71500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2800" dirty="0" smtClean="0">
                <a:latin typeface="Trebuchet MS" pitchFamily="34" charset="0"/>
              </a:rPr>
              <a:t>Perform all licensing and oversight functions for 10 to 11 thousand active officers</a:t>
            </a:r>
          </a:p>
          <a:p>
            <a:pPr marL="571500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800" dirty="0">
                <a:latin typeface="Trebuchet MS" pitchFamily="34" charset="0"/>
              </a:rPr>
              <a:t>Certify and monitor PPOE programs at </a:t>
            </a:r>
            <a:r>
              <a:rPr lang="en-US" altLang="en-US" sz="2800" dirty="0" smtClean="0">
                <a:latin typeface="Trebuchet MS" pitchFamily="34" charset="0"/>
              </a:rPr>
              <a:t>30 </a:t>
            </a:r>
            <a:r>
              <a:rPr lang="en-US" altLang="en-US" sz="2800" dirty="0">
                <a:latin typeface="Trebuchet MS" pitchFamily="34" charset="0"/>
              </a:rPr>
              <a:t>colleges and </a:t>
            </a:r>
            <a:r>
              <a:rPr lang="en-US" altLang="en-US" sz="2800" dirty="0" smtClean="0">
                <a:latin typeface="Trebuchet MS" pitchFamily="34" charset="0"/>
              </a:rPr>
              <a:t>universities</a:t>
            </a:r>
          </a:p>
          <a:p>
            <a:pPr marL="1485900" lvl="2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 smtClean="0">
                <a:latin typeface="Trebuchet MS" pitchFamily="34" charset="0"/>
              </a:rPr>
              <a:t>Establish and maintain pre-service learning objectives</a:t>
            </a:r>
            <a:endParaRPr lang="en-US" altLang="en-US" sz="2000" dirty="0">
              <a:latin typeface="Trebuchet MS" pitchFamily="34" charset="0"/>
            </a:endParaRPr>
          </a:p>
          <a:p>
            <a:pPr marL="571500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2800" dirty="0" smtClean="0">
                <a:latin typeface="Trebuchet MS" pitchFamily="34" charset="0"/>
              </a:rPr>
              <a:t>Administer POST License examination, review/update content, ensure validity and reliability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77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71500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3600" dirty="0" smtClean="0">
                <a:latin typeface="Trebuchet MS" pitchFamily="34" charset="0"/>
              </a:rPr>
              <a:t>Review and approve/deny continuing education (CE) courses</a:t>
            </a:r>
          </a:p>
          <a:p>
            <a:pPr marL="1028700" lvl="1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3200" dirty="0" smtClean="0">
                <a:latin typeface="Trebuchet MS" pitchFamily="34" charset="0"/>
              </a:rPr>
              <a:t>Ensure statutorily mandated training hour requirements are met during renewal</a:t>
            </a:r>
          </a:p>
          <a:p>
            <a:pPr marL="571500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3600" dirty="0" smtClean="0">
                <a:latin typeface="Trebuchet MS" pitchFamily="34" charset="0"/>
              </a:rPr>
              <a:t>Disburse funds annually from the </a:t>
            </a:r>
            <a:r>
              <a:rPr lang="en-US" sz="3600" dirty="0" err="1" smtClean="0">
                <a:latin typeface="Trebuchet MS" pitchFamily="34" charset="0"/>
              </a:rPr>
              <a:t>Philando</a:t>
            </a:r>
            <a:r>
              <a:rPr lang="en-US" sz="3600" dirty="0" smtClean="0">
                <a:latin typeface="Trebuchet MS" pitchFamily="34" charset="0"/>
              </a:rPr>
              <a:t> Castile Memorial Training Fund and POST training appropriation to reimburse law enforcement agency training costs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84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A7D5-EF46-452C-A962-869F003F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Services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08678-40E2-4F7D-940C-CF5D61237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https://dps.mn.gov/entity/post/Pages/default.aspx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01BBF-48AE-4C02-B139-5A3282A8A32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E3C21F-8E37-430D-8A12-A0DEBAEB6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6618"/>
            <a:ext cx="10515600" cy="3747684"/>
          </a:xfrm>
        </p:spPr>
        <p:txBody>
          <a:bodyPr>
            <a:normAutofit/>
          </a:bodyPr>
          <a:lstStyle/>
          <a:p>
            <a:pPr marL="571500" indent="-5715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3200" dirty="0">
                <a:latin typeface="Trebuchet MS" pitchFamily="34" charset="0"/>
              </a:rPr>
              <a:t>Conduct compliance reviews of 418 law enforcement agencies</a:t>
            </a:r>
          </a:p>
          <a:p>
            <a:pPr marL="571500" indent="-5715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3200" dirty="0">
                <a:latin typeface="Trebuchet MS" pitchFamily="34" charset="0"/>
              </a:rPr>
              <a:t>Review/process complaints against licensees and impose licensing sanctions as appropriate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2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A7D5-EF46-452C-A962-869F003F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08678-40E2-4F7D-940C-CF5D61237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https://dps.mn.gov/entity/post/Pages/default.aspx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01BBF-48AE-4C02-B139-5A3282A8A32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E3C21F-8E37-430D-8A12-A0DEBAEB6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964"/>
            <a:ext cx="10515600" cy="4351338"/>
          </a:xfrm>
        </p:spPr>
        <p:txBody>
          <a:bodyPr>
            <a:normAutofit/>
          </a:bodyPr>
          <a:lstStyle/>
          <a:p>
            <a:pPr marL="571500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3200" dirty="0" smtClean="0">
                <a:latin typeface="Trebuchet MS" pitchFamily="34" charset="0"/>
              </a:rPr>
              <a:t>Current Staffing: 15 FTEs</a:t>
            </a:r>
          </a:p>
          <a:p>
            <a:pPr marL="571500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3200" dirty="0" smtClean="0">
                <a:latin typeface="Trebuchet MS" pitchFamily="34" charset="0"/>
              </a:rPr>
              <a:t>Total Budget is approximately $11,500,000.00</a:t>
            </a:r>
          </a:p>
          <a:p>
            <a:pPr marL="1028700" lvl="1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2800" dirty="0" smtClean="0">
                <a:latin typeface="Trebuchet MS" pitchFamily="34" charset="0"/>
              </a:rPr>
              <a:t>$9,000,000.00 is training reimbursement to locals</a:t>
            </a:r>
          </a:p>
          <a:p>
            <a:pPr marL="1028700" lvl="1" indent="-571500">
              <a:lnSpc>
                <a:spcPct val="20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sz="2800" dirty="0" smtClean="0">
                <a:latin typeface="Trebuchet MS" pitchFamily="34" charset="0"/>
              </a:rPr>
              <a:t>$2,500,000.00 is for POST Board operations</a:t>
            </a:r>
            <a:endParaRPr lang="en-US" sz="2800" dirty="0">
              <a:latin typeface="Trebuchet MS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8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Reimbursement FY 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873"/>
            <a:ext cx="10515600" cy="4736090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sz="1000" dirty="0">
              <a:latin typeface="Trebuchet MS" pitchFamily="34" charset="0"/>
            </a:endParaRPr>
          </a:p>
          <a:p>
            <a:pPr marL="502920" lvl="1" indent="-571500">
              <a:spcAft>
                <a:spcPts val="120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4400" dirty="0" smtClean="0">
                <a:latin typeface="Trebuchet MS" pitchFamily="34" charset="0"/>
              </a:rPr>
              <a:t>LEAs spent a total of $30,400,000.00 on all training in FY 2021</a:t>
            </a:r>
          </a:p>
          <a:p>
            <a:pPr marL="1417320" lvl="3" indent="-571500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3600" dirty="0" smtClean="0">
                <a:latin typeface="Trebuchet MS" pitchFamily="34" charset="0"/>
              </a:rPr>
              <a:t>$19,100,000 - general training </a:t>
            </a:r>
          </a:p>
          <a:p>
            <a:pPr marL="1417320" lvl="3" indent="-571500">
              <a:lnSpc>
                <a:spcPct val="16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3600" dirty="0">
                <a:latin typeface="Trebuchet MS" pitchFamily="34" charset="0"/>
              </a:rPr>
              <a:t>$6,500,000 - use of force</a:t>
            </a:r>
          </a:p>
          <a:p>
            <a:pPr marL="1417320" lvl="3" indent="-571500">
              <a:lnSpc>
                <a:spcPct val="16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3600" dirty="0">
                <a:latin typeface="Trebuchet MS" pitchFamily="34" charset="0"/>
              </a:rPr>
              <a:t>$1,400,000 - emergency vehicle </a:t>
            </a:r>
            <a:r>
              <a:rPr lang="en-US" sz="3200" dirty="0" smtClean="0">
                <a:latin typeface="Trebuchet MS" pitchFamily="34" charset="0"/>
              </a:rPr>
              <a:t>operations/pursuit</a:t>
            </a:r>
          </a:p>
          <a:p>
            <a:pPr marL="1417320" lvl="3" indent="-571500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endParaRPr lang="en-US" sz="4000" dirty="0">
              <a:latin typeface="Trebuchet MS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29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Reimbursement FY 2021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825625"/>
            <a:ext cx="12067309" cy="4351338"/>
          </a:xfrm>
        </p:spPr>
        <p:txBody>
          <a:bodyPr>
            <a:normAutofit/>
          </a:bodyPr>
          <a:lstStyle/>
          <a:p>
            <a:pPr marL="845820" lvl="3" indent="0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None/>
              <a:defRPr/>
            </a:pPr>
            <a:r>
              <a:rPr lang="en-US" sz="4000" dirty="0" smtClean="0">
                <a:latin typeface="Trebuchet MS" pitchFamily="34" charset="0"/>
              </a:rPr>
              <a:t>$11,250,000 was spent on all mandated training</a:t>
            </a:r>
          </a:p>
          <a:p>
            <a:pPr marL="1417320" lvl="3" indent="-5715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3300" dirty="0" smtClean="0">
                <a:latin typeface="Trebuchet MS" pitchFamily="34" charset="0"/>
              </a:rPr>
              <a:t>$6,500,000 went to use of force</a:t>
            </a:r>
          </a:p>
          <a:p>
            <a:pPr marL="1417320" lvl="3" indent="-5715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3300" dirty="0" smtClean="0">
                <a:latin typeface="Trebuchet MS" pitchFamily="34" charset="0"/>
              </a:rPr>
              <a:t>$1,400,000 went to emergency vehicle/pursuit</a:t>
            </a:r>
          </a:p>
          <a:p>
            <a:pPr marL="1417320" lvl="3" indent="-5715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3300" dirty="0" smtClean="0">
                <a:latin typeface="Trebuchet MS" pitchFamily="34" charset="0"/>
              </a:rPr>
              <a:t>$3,300,000 was spent on conflict mgmt., crisis int., diversity-implicit bias (Minn. Stat. 626.8469)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532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Reimbursement FY 2021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825625"/>
            <a:ext cx="12067309" cy="4351338"/>
          </a:xfrm>
        </p:spPr>
        <p:txBody>
          <a:bodyPr>
            <a:normAutofit/>
          </a:bodyPr>
          <a:lstStyle/>
          <a:p>
            <a:pPr marL="845820" lvl="3" indent="0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None/>
              <a:defRPr/>
            </a:pPr>
            <a:r>
              <a:rPr lang="en-US" sz="4000" dirty="0" smtClean="0">
                <a:latin typeface="Trebuchet MS" pitchFamily="34" charset="0"/>
              </a:rPr>
              <a:t>Training mandated by Minn. Stat. 626.8469 breakdown:</a:t>
            </a:r>
          </a:p>
          <a:p>
            <a:pPr marL="1417320" lvl="3" indent="-571500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4000" dirty="0" smtClean="0">
                <a:latin typeface="Trebuchet MS" pitchFamily="34" charset="0"/>
              </a:rPr>
              <a:t>$850,000 – Diversity/Implicit Bias</a:t>
            </a:r>
          </a:p>
          <a:p>
            <a:pPr marL="1417320" lvl="3" indent="-571500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4000" dirty="0" smtClean="0">
                <a:latin typeface="Trebuchet MS" pitchFamily="34" charset="0"/>
              </a:rPr>
              <a:t>$980,000 – Conflict Management</a:t>
            </a:r>
          </a:p>
          <a:p>
            <a:pPr marL="1417320" lvl="3" indent="-571500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65000"/>
              <a:buFont typeface="Wingdings" panose="05000000000000000000" pitchFamily="2" charset="2"/>
              <a:buChar char="Ø"/>
              <a:defRPr/>
            </a:pPr>
            <a:r>
              <a:rPr lang="en-US" sz="4000" dirty="0" smtClean="0">
                <a:latin typeface="Trebuchet MS" pitchFamily="34" charset="0"/>
              </a:rPr>
              <a:t>$1,400,000 – Crisis Intervention/Mental Illness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https://dps.mn.gov/entity/post/Pages/default.aspx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663559"/>
      </p:ext>
    </p:extLst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LI PowerPoint presentation" id="{776B7248-0C76-459F-99DE-6CA009336ED9}" vid="{276ACD96-C4C2-4BAC-94DE-54E1B26A54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DD9C7725A11F4F9C6E5E8C5421E5E4" ma:contentTypeVersion="6" ma:contentTypeDescription="Create a new document." ma:contentTypeScope="" ma:versionID="70c4e81dcd34078e0a7359c9b6f3bb13">
  <xsd:schema xmlns:xsd="http://www.w3.org/2001/XMLSchema" xmlns:xs="http://www.w3.org/2001/XMLSchema" xmlns:p="http://schemas.microsoft.com/office/2006/metadata/properties" xmlns:ns2="8a0132cf-0f6b-42d3-9c82-bcc8f772474e" targetNamespace="http://schemas.microsoft.com/office/2006/metadata/properties" ma:root="true" ma:fieldsID="e4403fa5c2cdd29b56156cd16ac57fa6" ns2:_="">
    <xsd:import namespace="8a0132cf-0f6b-42d3-9c82-bcc8f77247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132cf-0f6b-42d3-9c82-bcc8f77247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97CE43-EAA0-4B45-8D91-F1E3FDBD87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0132cf-0f6b-42d3-9c82-bcc8f7724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78B604-9059-4F1C-B8E2-C96A71A964D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a0132cf-0f6b-42d3-9c82-bcc8f772474e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DLI PowerPoint presentation</Template>
  <TotalTime>47269</TotalTime>
  <Words>416</Words>
  <Application>Microsoft Office PowerPoint</Application>
  <PresentationFormat>Widescreen</PresentationFormat>
  <Paragraphs>79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NeueHaasGroteskText Std</vt:lpstr>
      <vt:lpstr>Trebuchet MS</vt:lpstr>
      <vt:lpstr>Wingdings</vt:lpstr>
      <vt:lpstr>MN.IT</vt:lpstr>
      <vt:lpstr>MN POST Budget Overview</vt:lpstr>
      <vt:lpstr>Core Business Services</vt:lpstr>
      <vt:lpstr>Core Services</vt:lpstr>
      <vt:lpstr>Core Services</vt:lpstr>
      <vt:lpstr>Core Services</vt:lpstr>
      <vt:lpstr>Budget</vt:lpstr>
      <vt:lpstr>Training Reimbursement FY 2021</vt:lpstr>
      <vt:lpstr>Training Reimbursement FY 2021</vt:lpstr>
      <vt:lpstr>Training Reimbursement FY 2021</vt:lpstr>
      <vt:lpstr>Budget</vt:lpstr>
      <vt:lpstr>Questions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WCMP All-staff Meeting</dc:title>
  <dc:subject>PowerPoint Template</dc:subject>
  <dc:creator>Yashica Calderon</dc:creator>
  <cp:keywords/>
  <dc:description>Version 1.1, Released 8-2016</dc:description>
  <cp:lastModifiedBy>Misselt, Erik (POST)</cp:lastModifiedBy>
  <cp:revision>723</cp:revision>
  <cp:lastPrinted>2021-10-11T15:09:52Z</cp:lastPrinted>
  <dcterms:created xsi:type="dcterms:W3CDTF">2018-03-12T14:20:36Z</dcterms:created>
  <dcterms:modified xsi:type="dcterms:W3CDTF">2022-03-20T16:27:07Z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0x010100EDDD9C7725A11F4F9C6E5E8C5421E5E4</vt:lpwstr>
  </property>
  <property fmtid="{D5CDD505-2E9C-101B-9397-08002B2CF9AE}" pid="3" name="_dlc_DocIdItemGuid">
    <vt:lpwstr>43e76508-b5e7-4b73-b689-9d6125ec1c45</vt:lpwstr>
  </property>
</Properties>
</file>