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8.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9.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4" r:id="rId1"/>
    <p:sldMasterId id="2147483648" r:id="rId2"/>
  </p:sldMasterIdLst>
  <p:notesMasterIdLst>
    <p:notesMasterId r:id="rId19"/>
  </p:notesMasterIdLst>
  <p:sldIdLst>
    <p:sldId id="257" r:id="rId3"/>
    <p:sldId id="258" r:id="rId4"/>
    <p:sldId id="264" r:id="rId5"/>
    <p:sldId id="265" r:id="rId6"/>
    <p:sldId id="259" r:id="rId7"/>
    <p:sldId id="260" r:id="rId8"/>
    <p:sldId id="261" r:id="rId9"/>
    <p:sldId id="262" r:id="rId10"/>
    <p:sldId id="263" r:id="rId11"/>
    <p:sldId id="273" r:id="rId12"/>
    <p:sldId id="271" r:id="rId13"/>
    <p:sldId id="266" r:id="rId14"/>
    <p:sldId id="268" r:id="rId15"/>
    <p:sldId id="270" r:id="rId16"/>
    <p:sldId id="269" r:id="rId17"/>
    <p:sldId id="272"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468A819-5D5B-4AF6-AE1A-54D25A227242}" v="349" dt="2022-02-25T04:40:59.76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80" autoAdjust="0"/>
    <p:restoredTop sz="86410" autoAdjust="0"/>
  </p:normalViewPr>
  <p:slideViewPr>
    <p:cSldViewPr snapToGrid="0">
      <p:cViewPr varScale="1">
        <p:scale>
          <a:sx n="37" d="100"/>
          <a:sy n="37" d="100"/>
        </p:scale>
        <p:origin x="53" y="226"/>
      </p:cViewPr>
      <p:guideLst/>
    </p:cSldViewPr>
  </p:slideViewPr>
  <p:outlineViewPr>
    <p:cViewPr>
      <p:scale>
        <a:sx n="33" d="100"/>
        <a:sy n="33" d="100"/>
      </p:scale>
      <p:origin x="0" y="-5892"/>
    </p:cViewPr>
  </p:outlineViewPr>
  <p:notesTextViewPr>
    <p:cViewPr>
      <p:scale>
        <a:sx n="1" d="1"/>
        <a:sy n="1" d="1"/>
      </p:scale>
      <p:origin x="0" y="0"/>
    </p:cViewPr>
  </p:notesTextViewPr>
  <p:sorterViewPr>
    <p:cViewPr>
      <p:scale>
        <a:sx n="146" d="100"/>
        <a:sy n="146" d="100"/>
      </p:scale>
      <p:origin x="0" y="-3702"/>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microsoft.com/office/2015/10/relationships/revisionInfo" Target="revisionInfo.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oleObject" Target="https://d.docs.live.net/568ed0352484dae3/GEMS_Forever%20Green_Budget%20(1)wyse%20(3)2-19-22.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s://d.docs.live.net/568ed0352484dae3/GEMS_Forever%20Green_Budget%20(1)wyse%20(3)2-19-22.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https://d.docs.live.net/568ed0352484dae3/GEMS_Forever%20Green_Budget%20(1)wyse%20(3)2-19-22.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https://d.docs.live.net/568ed0352484dae3/GEMS_Forever%20Green_Budget%20(1)wyse%20(3)2-19-22.xlsx" TargetMode="External"/><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8"/>
    </mc:Choice>
    <mc:Fallback>
      <c:style val="8"/>
    </mc:Fallback>
  </mc:AlternateContent>
  <c:chart>
    <c:title>
      <c:tx>
        <c:rich>
          <a:bodyPr rot="0" spcFirstLastPara="1" vertOverflow="ellipsis" vert="horz" wrap="square" anchor="ctr" anchorCtr="1"/>
          <a:lstStyle/>
          <a:p>
            <a:pPr>
              <a:defRPr sz="2400" b="0" i="0" u="none" strike="noStrike" kern="1200" spc="0" baseline="0">
                <a:solidFill>
                  <a:schemeClr val="accent6">
                    <a:lumMod val="75000"/>
                  </a:schemeClr>
                </a:solidFill>
                <a:latin typeface="+mn-lt"/>
                <a:ea typeface="+mn-ea"/>
                <a:cs typeface="+mn-cs"/>
              </a:defRPr>
            </a:pPr>
            <a:r>
              <a:rPr lang="en-US" sz="2400" b="1" baseline="0" dirty="0">
                <a:solidFill>
                  <a:schemeClr val="accent6">
                    <a:lumMod val="75000"/>
                  </a:schemeClr>
                </a:solidFill>
              </a:rPr>
              <a:t>ANNUAL PERSONNEL &amp; FIXED COSTS PER CROP </a:t>
            </a:r>
            <a:endParaRPr lang="en-US" sz="2400" b="1" dirty="0">
              <a:solidFill>
                <a:schemeClr val="accent6">
                  <a:lumMod val="75000"/>
                </a:schemeClr>
              </a:solidFill>
            </a:endParaRPr>
          </a:p>
        </c:rich>
      </c:tx>
      <c:overlay val="0"/>
      <c:spPr>
        <a:noFill/>
        <a:ln>
          <a:noFill/>
        </a:ln>
        <a:effectLst/>
      </c:spPr>
      <c:txPr>
        <a:bodyPr rot="0" spcFirstLastPara="1" vertOverflow="ellipsis" vert="horz" wrap="square" anchor="ctr" anchorCtr="1"/>
        <a:lstStyle/>
        <a:p>
          <a:pPr>
            <a:defRPr sz="2400" b="0" i="0" u="none" strike="noStrike" kern="1200" spc="0" baseline="0">
              <a:solidFill>
                <a:schemeClr val="accent6">
                  <a:lumMod val="75000"/>
                </a:schemeClr>
              </a:solidFill>
              <a:latin typeface="+mn-lt"/>
              <a:ea typeface="+mn-ea"/>
              <a:cs typeface="+mn-cs"/>
            </a:defRPr>
          </a:pPr>
          <a:endParaRPr lang="en-US"/>
        </a:p>
      </c:txPr>
    </c:title>
    <c:autoTitleDeleted val="0"/>
    <c:plotArea>
      <c:layout>
        <c:manualLayout>
          <c:layoutTarget val="inner"/>
          <c:xMode val="edge"/>
          <c:yMode val="edge"/>
          <c:x val="0.17426653919394369"/>
          <c:y val="0.15036945447256786"/>
          <c:w val="0.81221665628314188"/>
          <c:h val="0.47255797950485978"/>
        </c:manualLayout>
      </c:layout>
      <c:barChart>
        <c:barDir val="col"/>
        <c:grouping val="clustered"/>
        <c:varyColors val="0"/>
        <c:ser>
          <c:idx val="0"/>
          <c:order val="0"/>
          <c:spPr>
            <a:solidFill>
              <a:schemeClr val="accent6"/>
            </a:solidFill>
            <a:ln>
              <a:noFill/>
            </a:ln>
            <a:effectLst/>
          </c:spPr>
          <c:invertIfNegative val="0"/>
          <c:cat>
            <c:strRef>
              <c:f>Sheet1!$A$46:$A$63</c:f>
              <c:strCache>
                <c:ptCount val="18"/>
                <c:pt idx="0">
                  <c:v>Food Science</c:v>
                </c:pt>
                <c:pt idx="1">
                  <c:v>Environmental Monitoring</c:v>
                </c:pt>
                <c:pt idx="2">
                  <c:v>Intermediate Wheatgrass</c:v>
                </c:pt>
                <c:pt idx="3">
                  <c:v>Native &amp; Natural Products</c:v>
                </c:pt>
                <c:pt idx="4">
                  <c:v>Hazelnuts</c:v>
                </c:pt>
                <c:pt idx="5">
                  <c:v>Silphium</c:v>
                </c:pt>
                <c:pt idx="6">
                  <c:v>Camelina</c:v>
                </c:pt>
                <c:pt idx="7">
                  <c:v>Pennycress</c:v>
                </c:pt>
                <c:pt idx="8">
                  <c:v>Perennial Sunflower</c:v>
                </c:pt>
                <c:pt idx="9">
                  <c:v>Perennial Flax</c:v>
                </c:pt>
                <c:pt idx="10">
                  <c:v>Cover Crops</c:v>
                </c:pt>
                <c:pt idx="11">
                  <c:v>Winter Barley</c:v>
                </c:pt>
                <c:pt idx="12">
                  <c:v>Summer Annuals</c:v>
                </c:pt>
                <c:pt idx="13">
                  <c:v>Alfalfa</c:v>
                </c:pt>
                <c:pt idx="14">
                  <c:v>Fruit/Berry/ Elderberry</c:v>
                </c:pt>
                <c:pt idx="15">
                  <c:v>Winter Pea</c:v>
                </c:pt>
                <c:pt idx="16">
                  <c:v>Hybrid Rye</c:v>
                </c:pt>
                <c:pt idx="17">
                  <c:v>Management</c:v>
                </c:pt>
              </c:strCache>
              <c:extLst/>
            </c:strRef>
          </c:cat>
          <c:val>
            <c:numRef>
              <c:f>Sheet1!$B$46:$B$63</c:f>
              <c:numCache>
                <c:formatCode>"$"#,##0</c:formatCode>
                <c:ptCount val="18"/>
                <c:pt idx="0">
                  <c:v>166800</c:v>
                </c:pt>
                <c:pt idx="1">
                  <c:v>181800</c:v>
                </c:pt>
                <c:pt idx="2">
                  <c:v>294528</c:v>
                </c:pt>
                <c:pt idx="3">
                  <c:v>103000</c:v>
                </c:pt>
                <c:pt idx="4">
                  <c:v>157260</c:v>
                </c:pt>
                <c:pt idx="5">
                  <c:v>108000</c:v>
                </c:pt>
                <c:pt idx="6">
                  <c:v>414588</c:v>
                </c:pt>
                <c:pt idx="7">
                  <c:v>334788</c:v>
                </c:pt>
                <c:pt idx="8">
                  <c:v>133260</c:v>
                </c:pt>
                <c:pt idx="9">
                  <c:v>93000</c:v>
                </c:pt>
                <c:pt idx="10">
                  <c:v>139260</c:v>
                </c:pt>
                <c:pt idx="11">
                  <c:v>84000</c:v>
                </c:pt>
                <c:pt idx="12">
                  <c:v>84000</c:v>
                </c:pt>
                <c:pt idx="13">
                  <c:v>93000</c:v>
                </c:pt>
                <c:pt idx="14">
                  <c:v>142260</c:v>
                </c:pt>
                <c:pt idx="15">
                  <c:v>207060</c:v>
                </c:pt>
                <c:pt idx="16">
                  <c:v>93000</c:v>
                </c:pt>
                <c:pt idx="17">
                  <c:v>184200</c:v>
                </c:pt>
              </c:numCache>
              <c:extLst/>
            </c:numRef>
          </c:val>
          <c:extLst>
            <c:ext xmlns:c16="http://schemas.microsoft.com/office/drawing/2014/chart" uri="{C3380CC4-5D6E-409C-BE32-E72D297353CC}">
              <c16:uniqueId val="{00000000-D342-4403-A103-CD1DF8E43B26}"/>
            </c:ext>
          </c:extLst>
        </c:ser>
        <c:dLbls>
          <c:showLegendKey val="0"/>
          <c:showVal val="0"/>
          <c:showCatName val="0"/>
          <c:showSerName val="0"/>
          <c:showPercent val="0"/>
          <c:showBubbleSize val="0"/>
        </c:dLbls>
        <c:gapWidth val="219"/>
        <c:overlap val="-27"/>
        <c:axId val="1465602608"/>
        <c:axId val="1465593456"/>
      </c:barChart>
      <c:catAx>
        <c:axId val="1465602608"/>
        <c:scaling>
          <c:orientation val="minMax"/>
        </c:scaling>
        <c:delete val="0"/>
        <c:axPos val="b"/>
        <c:title>
          <c:tx>
            <c:rich>
              <a:bodyPr rot="0" spcFirstLastPara="1" vertOverflow="ellipsis" vert="horz" wrap="square" anchor="ctr" anchorCtr="1"/>
              <a:lstStyle/>
              <a:p>
                <a:pPr>
                  <a:defRPr sz="2000" b="1" i="0" u="none" strike="noStrike" kern="1200" baseline="0">
                    <a:solidFill>
                      <a:schemeClr val="tx1">
                        <a:lumMod val="65000"/>
                        <a:lumOff val="35000"/>
                      </a:schemeClr>
                    </a:solidFill>
                    <a:latin typeface="+mn-lt"/>
                    <a:ea typeface="+mn-ea"/>
                    <a:cs typeface="+mn-cs"/>
                  </a:defRPr>
                </a:pPr>
                <a:r>
                  <a:rPr lang="en-US" sz="2000" b="1" dirty="0"/>
                  <a:t>CROP</a:t>
                </a:r>
                <a:r>
                  <a:rPr lang="en-US" sz="2000" b="1" baseline="0" dirty="0"/>
                  <a:t> PLATFORM</a:t>
                </a:r>
                <a:endParaRPr lang="en-US" sz="2000" b="1" dirty="0"/>
              </a:p>
            </c:rich>
          </c:tx>
          <c:layout>
            <c:manualLayout>
              <c:xMode val="edge"/>
              <c:yMode val="edge"/>
              <c:x val="0.45676059378345035"/>
              <c:y val="0.92943373294398945"/>
            </c:manualLayout>
          </c:layout>
          <c:overlay val="0"/>
          <c:spPr>
            <a:noFill/>
            <a:ln>
              <a:noFill/>
            </a:ln>
            <a:effectLst/>
          </c:spPr>
          <c:txPr>
            <a:bodyPr rot="0" spcFirstLastPara="1" vertOverflow="ellipsis" vert="horz" wrap="square" anchor="ctr" anchorCtr="1"/>
            <a:lstStyle/>
            <a:p>
              <a:pPr>
                <a:defRPr sz="20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crossAx val="1465593456"/>
        <c:crosses val="autoZero"/>
        <c:auto val="1"/>
        <c:lblAlgn val="ctr"/>
        <c:lblOffset val="100"/>
        <c:noMultiLvlLbl val="0"/>
      </c:catAx>
      <c:valAx>
        <c:axId val="1465593456"/>
        <c:scaling>
          <c:orientation val="minMax"/>
        </c:scaling>
        <c:delete val="0"/>
        <c:axPos val="l"/>
        <c:majorGridlines>
          <c:spPr>
            <a:ln w="9525" cap="flat" cmpd="sng" algn="ctr">
              <a:noFill/>
              <a:round/>
            </a:ln>
            <a:effectLst/>
          </c:spPr>
        </c:majorGridlines>
        <c:title>
          <c:tx>
            <c:rich>
              <a:bodyPr rot="-5400000" spcFirstLastPara="1" vertOverflow="ellipsis" vert="horz" wrap="square" anchor="ctr" anchorCtr="1"/>
              <a:lstStyle/>
              <a:p>
                <a:pPr>
                  <a:defRPr sz="2000" b="1" i="0" u="none" strike="noStrike" kern="1200" baseline="0">
                    <a:solidFill>
                      <a:schemeClr val="tx1">
                        <a:lumMod val="65000"/>
                        <a:lumOff val="35000"/>
                      </a:schemeClr>
                    </a:solidFill>
                    <a:latin typeface="+mn-lt"/>
                    <a:ea typeface="+mn-ea"/>
                    <a:cs typeface="+mn-cs"/>
                  </a:defRPr>
                </a:pPr>
                <a:r>
                  <a:rPr lang="en-US" sz="2000" b="1" dirty="0"/>
                  <a:t>ANNUAL COST ($)</a:t>
                </a:r>
              </a:p>
            </c:rich>
          </c:tx>
          <c:layout>
            <c:manualLayout>
              <c:xMode val="edge"/>
              <c:yMode val="edge"/>
              <c:x val="1.7203205756436472E-2"/>
              <c:y val="0.23257167825304578"/>
            </c:manualLayout>
          </c:layout>
          <c:overlay val="0"/>
          <c:spPr>
            <a:noFill/>
            <a:ln>
              <a:noFill/>
            </a:ln>
            <a:effectLst/>
          </c:spPr>
          <c:txPr>
            <a:bodyPr rot="-5400000" spcFirstLastPara="1" vertOverflow="ellipsis" vert="horz" wrap="square" anchor="ctr" anchorCtr="1"/>
            <a:lstStyle/>
            <a:p>
              <a:pPr>
                <a:defRPr sz="2000" b="1" i="0" u="none" strike="noStrike" kern="1200" baseline="0">
                  <a:solidFill>
                    <a:schemeClr val="tx1">
                      <a:lumMod val="65000"/>
                      <a:lumOff val="35000"/>
                    </a:schemeClr>
                  </a:solidFill>
                  <a:latin typeface="+mn-lt"/>
                  <a:ea typeface="+mn-ea"/>
                  <a:cs typeface="+mn-cs"/>
                </a:defRPr>
              </a:pPr>
              <a:endParaRPr lang="en-US"/>
            </a:p>
          </c:txPr>
        </c:title>
        <c:numFmt formatCode="&quot;$&quot;#,##0" sourceLinked="1"/>
        <c:majorTickMark val="none"/>
        <c:minorTickMark val="none"/>
        <c:tickLblPos val="nextTo"/>
        <c:spPr>
          <a:noFill/>
          <a:ln>
            <a:noFill/>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crossAx val="14656026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19050" cap="flat" cmpd="sng" algn="ctr">
      <a:solidFill>
        <a:schemeClr val="accent6">
          <a:lumMod val="75000"/>
        </a:schemeClr>
      </a:solid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8"/>
    </mc:Choice>
    <mc:Fallback>
      <c:style val="8"/>
    </mc:Fallback>
  </mc:AlternateContent>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r>
              <a:rPr lang="en-US" sz="2400" b="1" dirty="0">
                <a:solidFill>
                  <a:schemeClr val="accent6">
                    <a:lumMod val="75000"/>
                  </a:schemeClr>
                </a:solidFill>
              </a:rPr>
              <a:t>ANNUAL TOTAL PERSONNEL EXPENSES</a:t>
            </a:r>
          </a:p>
        </c:rich>
      </c:tx>
      <c:layout>
        <c:manualLayout>
          <c:xMode val="edge"/>
          <c:yMode val="edge"/>
          <c:x val="0.28971650596169429"/>
          <c:y val="2.3891172545229052E-2"/>
        </c:manualLayout>
      </c:layout>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8776742305269001"/>
          <c:y val="0.12362557021797568"/>
          <c:w val="0.79822644599644854"/>
          <c:h val="0.64958141333099817"/>
        </c:manualLayout>
      </c:layout>
      <c:barChart>
        <c:barDir val="col"/>
        <c:grouping val="clustered"/>
        <c:varyColors val="0"/>
        <c:ser>
          <c:idx val="0"/>
          <c:order val="0"/>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Sheet1!$AP$42:$AP$46</c:f>
              <c:strCache>
                <c:ptCount val="5"/>
                <c:pt idx="0">
                  <c:v>Faculty Total</c:v>
                </c:pt>
                <c:pt idx="1">
                  <c:v>Postdoc Total</c:v>
                </c:pt>
                <c:pt idx="2">
                  <c:v>Graduate Student Total</c:v>
                </c:pt>
                <c:pt idx="3">
                  <c:v>Technician Total</c:v>
                </c:pt>
                <c:pt idx="4">
                  <c:v>Undergraduate Labor</c:v>
                </c:pt>
              </c:strCache>
              <c:extLst/>
            </c:strRef>
          </c:cat>
          <c:val>
            <c:numRef>
              <c:f>Sheet1!$AQ$42:$AQ$46</c:f>
              <c:numCache>
                <c:formatCode>"$"#,##0</c:formatCode>
                <c:ptCount val="5"/>
                <c:pt idx="0">
                  <c:v>338184</c:v>
                </c:pt>
                <c:pt idx="1">
                  <c:v>516600</c:v>
                </c:pt>
                <c:pt idx="2">
                  <c:v>935000</c:v>
                </c:pt>
                <c:pt idx="3">
                  <c:v>281820.5</c:v>
                </c:pt>
                <c:pt idx="4">
                  <c:v>288000</c:v>
                </c:pt>
              </c:numCache>
              <c:extLst/>
            </c:numRef>
          </c:val>
          <c:extLst>
            <c:ext xmlns:c16="http://schemas.microsoft.com/office/drawing/2014/chart" uri="{C3380CC4-5D6E-409C-BE32-E72D297353CC}">
              <c16:uniqueId val="{00000000-79FC-4991-8723-E3FF66490B94}"/>
            </c:ext>
          </c:extLst>
        </c:ser>
        <c:dLbls>
          <c:dLblPos val="outEnd"/>
          <c:showLegendKey val="0"/>
          <c:showVal val="1"/>
          <c:showCatName val="0"/>
          <c:showSerName val="0"/>
          <c:showPercent val="0"/>
          <c:showBubbleSize val="0"/>
        </c:dLbls>
        <c:gapWidth val="219"/>
        <c:overlap val="-27"/>
        <c:axId val="1248533680"/>
        <c:axId val="1248534096"/>
      </c:barChart>
      <c:catAx>
        <c:axId val="1248533680"/>
        <c:scaling>
          <c:orientation val="minMax"/>
        </c:scaling>
        <c:delete val="0"/>
        <c:axPos val="b"/>
        <c:title>
          <c:tx>
            <c:rich>
              <a:bodyPr rot="0" spcFirstLastPara="1" vertOverflow="ellipsis" vert="horz" wrap="square" anchor="ctr" anchorCtr="1"/>
              <a:lstStyle/>
              <a:p>
                <a:pPr>
                  <a:defRPr sz="2000" b="1" i="0" u="none" strike="noStrike" kern="1200" baseline="0">
                    <a:solidFill>
                      <a:schemeClr val="tx1">
                        <a:lumMod val="65000"/>
                        <a:lumOff val="35000"/>
                      </a:schemeClr>
                    </a:solidFill>
                    <a:latin typeface="+mn-lt"/>
                    <a:ea typeface="+mn-ea"/>
                    <a:cs typeface="+mn-cs"/>
                  </a:defRPr>
                </a:pPr>
                <a:r>
                  <a:rPr lang="en-US" sz="2000" b="1" dirty="0"/>
                  <a:t>PERSONNEL</a:t>
                </a:r>
                <a:r>
                  <a:rPr lang="en-US" sz="2000" b="1" baseline="0" dirty="0"/>
                  <a:t> POSITION</a:t>
                </a:r>
                <a:endParaRPr lang="en-US" sz="2000" b="1" dirty="0"/>
              </a:p>
            </c:rich>
          </c:tx>
          <c:layout>
            <c:manualLayout>
              <c:xMode val="edge"/>
              <c:yMode val="edge"/>
              <c:x val="0.45015027804797547"/>
              <c:y val="0.91753685660990236"/>
            </c:manualLayout>
          </c:layout>
          <c:overlay val="0"/>
          <c:spPr>
            <a:noFill/>
            <a:ln>
              <a:noFill/>
            </a:ln>
            <a:effectLst/>
          </c:spPr>
          <c:txPr>
            <a:bodyPr rot="0" spcFirstLastPara="1" vertOverflow="ellipsis" vert="horz" wrap="square" anchor="ctr" anchorCtr="1"/>
            <a:lstStyle/>
            <a:p>
              <a:pPr>
                <a:defRPr sz="20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crossAx val="1248534096"/>
        <c:crosses val="autoZero"/>
        <c:auto val="1"/>
        <c:lblAlgn val="ctr"/>
        <c:lblOffset val="100"/>
        <c:noMultiLvlLbl val="0"/>
      </c:catAx>
      <c:valAx>
        <c:axId val="1248534096"/>
        <c:scaling>
          <c:orientation val="minMax"/>
        </c:scaling>
        <c:delete val="0"/>
        <c:axPos val="l"/>
        <c:majorGridlines>
          <c:spPr>
            <a:ln w="9525" cap="flat" cmpd="sng" algn="ctr">
              <a:noFill/>
              <a:round/>
            </a:ln>
            <a:effectLst/>
          </c:spPr>
        </c:majorGridlines>
        <c:title>
          <c:tx>
            <c:rich>
              <a:bodyPr rot="-5400000" spcFirstLastPara="1" vertOverflow="ellipsis" vert="horz" wrap="square" anchor="ctr" anchorCtr="1"/>
              <a:lstStyle/>
              <a:p>
                <a:pPr>
                  <a:defRPr sz="2000" b="1" i="0" u="none" strike="noStrike" kern="1200" baseline="0">
                    <a:solidFill>
                      <a:schemeClr val="tx1">
                        <a:lumMod val="65000"/>
                        <a:lumOff val="35000"/>
                      </a:schemeClr>
                    </a:solidFill>
                    <a:latin typeface="+mn-lt"/>
                    <a:ea typeface="+mn-ea"/>
                    <a:cs typeface="+mn-cs"/>
                  </a:defRPr>
                </a:pPr>
                <a:r>
                  <a:rPr lang="en-US" sz="2000" b="1" dirty="0"/>
                  <a:t>ANNUAL COST ($)</a:t>
                </a:r>
              </a:p>
            </c:rich>
          </c:tx>
          <c:layout>
            <c:manualLayout>
              <c:xMode val="edge"/>
              <c:yMode val="edge"/>
              <c:x val="1.4006166723713975E-2"/>
              <c:y val="0.30671308267148667"/>
            </c:manualLayout>
          </c:layout>
          <c:overlay val="0"/>
          <c:spPr>
            <a:noFill/>
            <a:ln>
              <a:noFill/>
            </a:ln>
            <a:effectLst/>
          </c:spPr>
          <c:txPr>
            <a:bodyPr rot="-5400000" spcFirstLastPara="1" vertOverflow="ellipsis" vert="horz" wrap="square" anchor="ctr" anchorCtr="1"/>
            <a:lstStyle/>
            <a:p>
              <a:pPr>
                <a:defRPr sz="2000" b="1" i="0" u="none" strike="noStrike" kern="1200" baseline="0">
                  <a:solidFill>
                    <a:schemeClr val="tx1">
                      <a:lumMod val="65000"/>
                      <a:lumOff val="35000"/>
                    </a:schemeClr>
                  </a:solidFill>
                  <a:latin typeface="+mn-lt"/>
                  <a:ea typeface="+mn-ea"/>
                  <a:cs typeface="+mn-cs"/>
                </a:defRPr>
              </a:pPr>
              <a:endParaRPr lang="en-US"/>
            </a:p>
          </c:txPr>
        </c:title>
        <c:numFmt formatCode="&quot;$&quot;#,##0" sourceLinked="1"/>
        <c:majorTickMark val="none"/>
        <c:minorTickMark val="none"/>
        <c:tickLblPos val="nextTo"/>
        <c:spPr>
          <a:noFill/>
          <a:ln>
            <a:noFill/>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crossAx val="124853368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19050" cap="flat" cmpd="sng" algn="ctr">
      <a:solidFill>
        <a:schemeClr val="accent6">
          <a:lumMod val="75000"/>
        </a:schemeClr>
      </a:solidFill>
      <a:round/>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8"/>
    </mc:Choice>
    <mc:Fallback>
      <c:style val="8"/>
    </mc:Fallback>
  </mc:AlternateContent>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r>
              <a:rPr lang="en-US" sz="2400" b="1" dirty="0">
                <a:solidFill>
                  <a:schemeClr val="accent6">
                    <a:lumMod val="75000"/>
                  </a:schemeClr>
                </a:solidFill>
              </a:rPr>
              <a:t>ANNUAL NUMBER OF INDIVIDUALS</a:t>
            </a:r>
            <a:r>
              <a:rPr lang="en-US" sz="2400" b="1" baseline="0" dirty="0">
                <a:solidFill>
                  <a:schemeClr val="accent6">
                    <a:lumMod val="75000"/>
                  </a:schemeClr>
                </a:solidFill>
              </a:rPr>
              <a:t> EMPLOYED IN EACH</a:t>
            </a:r>
            <a:r>
              <a:rPr lang="en-US" sz="2400" b="1" dirty="0">
                <a:solidFill>
                  <a:schemeClr val="accent6">
                    <a:lumMod val="75000"/>
                  </a:schemeClr>
                </a:solidFill>
              </a:rPr>
              <a:t> CATAGORY</a:t>
            </a:r>
          </a:p>
        </c:rich>
      </c:tx>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Sheet1!$AP$42:$AP$46</c:f>
              <c:strCache>
                <c:ptCount val="5"/>
                <c:pt idx="0">
                  <c:v>Faculty Total</c:v>
                </c:pt>
                <c:pt idx="1">
                  <c:v>Postdoc Total</c:v>
                </c:pt>
                <c:pt idx="2">
                  <c:v>Graduate Student Total</c:v>
                </c:pt>
                <c:pt idx="3">
                  <c:v>Technician Total</c:v>
                </c:pt>
                <c:pt idx="4">
                  <c:v>Undergraduate Labor</c:v>
                </c:pt>
              </c:strCache>
              <c:extLst/>
            </c:strRef>
          </c:cat>
          <c:val>
            <c:numRef>
              <c:f>Sheet1!$AR$42:$AR$46</c:f>
              <c:numCache>
                <c:formatCode>General</c:formatCode>
                <c:ptCount val="5"/>
                <c:pt idx="0">
                  <c:v>3</c:v>
                </c:pt>
                <c:pt idx="1">
                  <c:v>7</c:v>
                </c:pt>
                <c:pt idx="2">
                  <c:v>17</c:v>
                </c:pt>
                <c:pt idx="3">
                  <c:v>3.5</c:v>
                </c:pt>
                <c:pt idx="4">
                  <c:v>32</c:v>
                </c:pt>
              </c:numCache>
              <c:extLst/>
            </c:numRef>
          </c:val>
          <c:extLst>
            <c:ext xmlns:c16="http://schemas.microsoft.com/office/drawing/2014/chart" uri="{C3380CC4-5D6E-409C-BE32-E72D297353CC}">
              <c16:uniqueId val="{00000000-1486-4779-80B9-E0C820454571}"/>
            </c:ext>
          </c:extLst>
        </c:ser>
        <c:dLbls>
          <c:dLblPos val="outEnd"/>
          <c:showLegendKey val="0"/>
          <c:showVal val="1"/>
          <c:showCatName val="0"/>
          <c:showSerName val="0"/>
          <c:showPercent val="0"/>
          <c:showBubbleSize val="0"/>
        </c:dLbls>
        <c:gapWidth val="219"/>
        <c:overlap val="-27"/>
        <c:axId val="1465595120"/>
        <c:axId val="1465598448"/>
      </c:barChart>
      <c:catAx>
        <c:axId val="1465595120"/>
        <c:scaling>
          <c:orientation val="minMax"/>
        </c:scaling>
        <c:delete val="0"/>
        <c:axPos val="b"/>
        <c:title>
          <c:tx>
            <c:rich>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r>
                  <a:rPr lang="en-US" sz="1600" b="1" dirty="0"/>
                  <a:t>PERSONNEL</a:t>
                </a:r>
                <a:r>
                  <a:rPr lang="en-US" sz="1600" b="1" baseline="0" dirty="0"/>
                  <a:t> POSITION</a:t>
                </a:r>
                <a:endParaRPr lang="en-US" sz="1600" b="1" dirty="0"/>
              </a:p>
            </c:rich>
          </c:tx>
          <c:layout>
            <c:manualLayout>
              <c:xMode val="edge"/>
              <c:yMode val="edge"/>
              <c:x val="0.46528132998361638"/>
              <c:y val="0.94245093473741215"/>
            </c:manualLayout>
          </c:layout>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crossAx val="1465598448"/>
        <c:crosses val="autoZero"/>
        <c:auto val="1"/>
        <c:lblAlgn val="ctr"/>
        <c:lblOffset val="100"/>
        <c:noMultiLvlLbl val="0"/>
      </c:catAx>
      <c:valAx>
        <c:axId val="1465598448"/>
        <c:scaling>
          <c:orientation val="minMax"/>
        </c:scaling>
        <c:delete val="0"/>
        <c:axPos val="l"/>
        <c:majorGridlines>
          <c:spPr>
            <a:ln w="9525" cap="flat" cmpd="sng" algn="ctr">
              <a:noFill/>
              <a:round/>
            </a:ln>
            <a:effectLst/>
          </c:spPr>
        </c:majorGridlines>
        <c:title>
          <c:tx>
            <c:rich>
              <a:bodyPr rot="-5400000" spcFirstLastPara="1" vertOverflow="ellipsis" vert="horz" wrap="square" anchor="ctr" anchorCtr="1"/>
              <a:lstStyle/>
              <a:p>
                <a:pPr>
                  <a:defRPr sz="2000" b="1" i="0" u="none" strike="noStrike" kern="1200" baseline="0">
                    <a:solidFill>
                      <a:schemeClr val="tx1">
                        <a:lumMod val="65000"/>
                        <a:lumOff val="35000"/>
                      </a:schemeClr>
                    </a:solidFill>
                    <a:latin typeface="+mn-lt"/>
                    <a:ea typeface="+mn-ea"/>
                    <a:cs typeface="+mn-cs"/>
                  </a:defRPr>
                </a:pPr>
                <a:r>
                  <a:rPr lang="en-US" sz="2000" b="1" dirty="0"/>
                  <a:t>NUMBER OF INDIVIDUALS</a:t>
                </a:r>
              </a:p>
            </c:rich>
          </c:tx>
          <c:overlay val="0"/>
          <c:spPr>
            <a:noFill/>
            <a:ln>
              <a:noFill/>
            </a:ln>
            <a:effectLst/>
          </c:spPr>
          <c:txPr>
            <a:bodyPr rot="-5400000" spcFirstLastPara="1" vertOverflow="ellipsis" vert="horz" wrap="square" anchor="ctr" anchorCtr="1"/>
            <a:lstStyle/>
            <a:p>
              <a:pPr>
                <a:defRPr sz="20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crossAx val="146559512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19050" cap="flat" cmpd="sng" algn="ctr">
      <a:solidFill>
        <a:schemeClr val="accent6">
          <a:lumMod val="75000"/>
        </a:schemeClr>
      </a:solidFill>
      <a:round/>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8"/>
    </mc:Choice>
    <mc:Fallback>
      <c:style val="8"/>
    </mc:Fallback>
  </mc:AlternateContent>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r>
              <a:rPr lang="en-US" sz="2400" b="1" dirty="0">
                <a:solidFill>
                  <a:schemeClr val="accent6">
                    <a:lumMod val="75000"/>
                  </a:schemeClr>
                </a:solidFill>
              </a:rPr>
              <a:t>ANNUAL TRAVEL &amp;</a:t>
            </a:r>
            <a:r>
              <a:rPr lang="en-US" sz="2400" b="1" baseline="0" dirty="0">
                <a:solidFill>
                  <a:schemeClr val="accent6">
                    <a:lumMod val="75000"/>
                  </a:schemeClr>
                </a:solidFill>
              </a:rPr>
              <a:t> EQUIPMENT/LAB/FIELD EXPENSES</a:t>
            </a:r>
            <a:endParaRPr lang="en-US" sz="2400" b="1" dirty="0">
              <a:solidFill>
                <a:schemeClr val="accent6">
                  <a:lumMod val="75000"/>
                </a:schemeClr>
              </a:solidFill>
            </a:endParaRPr>
          </a:p>
        </c:rich>
      </c:tx>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2165559276219283"/>
          <c:y val="0.15720843290739595"/>
          <c:w val="0.71835618686419478"/>
          <c:h val="0.62975533428757757"/>
        </c:manualLayout>
      </c:layout>
      <c:barChart>
        <c:barDir val="col"/>
        <c:grouping val="clustered"/>
        <c:varyColors val="0"/>
        <c:ser>
          <c:idx val="0"/>
          <c:order val="0"/>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Sheet1!$AP$47:$AP$48</c:f>
              <c:strCache>
                <c:ptCount val="2"/>
                <c:pt idx="0">
                  <c:v>Equipment/Lab/Field Supplies</c:v>
                </c:pt>
                <c:pt idx="1">
                  <c:v>Travel</c:v>
                </c:pt>
              </c:strCache>
            </c:strRef>
          </c:cat>
          <c:val>
            <c:numRef>
              <c:f>Sheet1!$AQ$47:$AQ$48</c:f>
              <c:numCache>
                <c:formatCode>"$"#,##0</c:formatCode>
                <c:ptCount val="2"/>
                <c:pt idx="0">
                  <c:v>390000</c:v>
                </c:pt>
                <c:pt idx="1">
                  <c:v>80000</c:v>
                </c:pt>
              </c:numCache>
            </c:numRef>
          </c:val>
          <c:extLst>
            <c:ext xmlns:c16="http://schemas.microsoft.com/office/drawing/2014/chart" uri="{C3380CC4-5D6E-409C-BE32-E72D297353CC}">
              <c16:uniqueId val="{00000000-54D1-4D34-9D1E-97D3807652B8}"/>
            </c:ext>
          </c:extLst>
        </c:ser>
        <c:dLbls>
          <c:dLblPos val="outEnd"/>
          <c:showLegendKey val="0"/>
          <c:showVal val="1"/>
          <c:showCatName val="0"/>
          <c:showSerName val="0"/>
          <c:showPercent val="0"/>
          <c:showBubbleSize val="0"/>
        </c:dLbls>
        <c:gapWidth val="219"/>
        <c:overlap val="-27"/>
        <c:axId val="1250607424"/>
        <c:axId val="1250609088"/>
      </c:barChart>
      <c:catAx>
        <c:axId val="1250607424"/>
        <c:scaling>
          <c:orientation val="minMax"/>
        </c:scaling>
        <c:delete val="0"/>
        <c:axPos val="b"/>
        <c:title>
          <c:tx>
            <c:rich>
              <a:bodyPr rot="0" spcFirstLastPara="1" vertOverflow="ellipsis" vert="horz" wrap="square" anchor="ctr" anchorCtr="1"/>
              <a:lstStyle/>
              <a:p>
                <a:pPr>
                  <a:defRPr sz="2000" b="1" i="0" u="none" strike="noStrike" kern="1200" baseline="0">
                    <a:solidFill>
                      <a:schemeClr val="tx1">
                        <a:lumMod val="65000"/>
                        <a:lumOff val="35000"/>
                      </a:schemeClr>
                    </a:solidFill>
                    <a:latin typeface="+mn-lt"/>
                    <a:ea typeface="+mn-ea"/>
                    <a:cs typeface="+mn-cs"/>
                  </a:defRPr>
                </a:pPr>
                <a:r>
                  <a:rPr lang="en-US" sz="2000" b="1" dirty="0"/>
                  <a:t>EXPENSES</a:t>
                </a:r>
              </a:p>
            </c:rich>
          </c:tx>
          <c:layout>
            <c:manualLayout>
              <c:xMode val="edge"/>
              <c:yMode val="edge"/>
              <c:x val="0.52661115888282373"/>
              <c:y val="0.89983266001473727"/>
            </c:manualLayout>
          </c:layout>
          <c:overlay val="0"/>
          <c:spPr>
            <a:noFill/>
            <a:ln>
              <a:noFill/>
            </a:ln>
            <a:effectLst/>
          </c:spPr>
          <c:txPr>
            <a:bodyPr rot="0" spcFirstLastPara="1" vertOverflow="ellipsis" vert="horz" wrap="square" anchor="ctr" anchorCtr="1"/>
            <a:lstStyle/>
            <a:p>
              <a:pPr>
                <a:defRPr sz="20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crossAx val="1250609088"/>
        <c:crosses val="autoZero"/>
        <c:auto val="1"/>
        <c:lblAlgn val="ctr"/>
        <c:lblOffset val="100"/>
        <c:noMultiLvlLbl val="0"/>
      </c:catAx>
      <c:valAx>
        <c:axId val="1250609088"/>
        <c:scaling>
          <c:orientation val="minMax"/>
        </c:scaling>
        <c:delete val="0"/>
        <c:axPos val="l"/>
        <c:majorGridlines>
          <c:spPr>
            <a:ln w="9525" cap="flat" cmpd="sng" algn="ctr">
              <a:noFill/>
              <a:round/>
            </a:ln>
            <a:effectLst/>
          </c:spPr>
        </c:majorGridlines>
        <c:title>
          <c:tx>
            <c:rich>
              <a:bodyPr rot="-5400000" spcFirstLastPara="1" vertOverflow="ellipsis" vert="horz" wrap="square" anchor="ctr" anchorCtr="1"/>
              <a:lstStyle/>
              <a:p>
                <a:pPr>
                  <a:defRPr sz="2000" b="1" i="0" u="none" strike="noStrike" kern="1200" baseline="0">
                    <a:solidFill>
                      <a:schemeClr val="tx1">
                        <a:lumMod val="65000"/>
                        <a:lumOff val="35000"/>
                      </a:schemeClr>
                    </a:solidFill>
                    <a:latin typeface="+mn-lt"/>
                    <a:ea typeface="+mn-ea"/>
                    <a:cs typeface="+mn-cs"/>
                  </a:defRPr>
                </a:pPr>
                <a:r>
                  <a:rPr lang="en-US" sz="2000" b="1" dirty="0"/>
                  <a:t>ANNUAL</a:t>
                </a:r>
                <a:r>
                  <a:rPr lang="en-US" sz="2000" b="1" baseline="0" dirty="0"/>
                  <a:t> COST ($)</a:t>
                </a:r>
                <a:endParaRPr lang="en-US" sz="2000" b="1" dirty="0"/>
              </a:p>
            </c:rich>
          </c:tx>
          <c:layout>
            <c:manualLayout>
              <c:xMode val="edge"/>
              <c:yMode val="edge"/>
              <c:x val="3.3958891469477441E-2"/>
              <c:y val="0.33722028109228319"/>
            </c:manualLayout>
          </c:layout>
          <c:overlay val="0"/>
          <c:spPr>
            <a:noFill/>
            <a:ln>
              <a:noFill/>
            </a:ln>
            <a:effectLst/>
          </c:spPr>
          <c:txPr>
            <a:bodyPr rot="-5400000" spcFirstLastPara="1" vertOverflow="ellipsis" vert="horz" wrap="square" anchor="ctr" anchorCtr="1"/>
            <a:lstStyle/>
            <a:p>
              <a:pPr>
                <a:defRPr sz="2000" b="1" i="0" u="none" strike="noStrike" kern="1200" baseline="0">
                  <a:solidFill>
                    <a:schemeClr val="tx1">
                      <a:lumMod val="65000"/>
                      <a:lumOff val="35000"/>
                    </a:schemeClr>
                  </a:solidFill>
                  <a:latin typeface="+mn-lt"/>
                  <a:ea typeface="+mn-ea"/>
                  <a:cs typeface="+mn-cs"/>
                </a:defRPr>
              </a:pPr>
              <a:endParaRPr lang="en-US"/>
            </a:p>
          </c:txPr>
        </c:title>
        <c:numFmt formatCode="&quot;$&quot;#,##0" sourceLinked="1"/>
        <c:majorTickMark val="none"/>
        <c:minorTickMark val="none"/>
        <c:tickLblPos val="nextTo"/>
        <c:spPr>
          <a:noFill/>
          <a:ln>
            <a:noFill/>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crossAx val="12506074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19050" cap="flat" cmpd="sng" algn="ctr">
      <a:solidFill>
        <a:schemeClr val="accent6">
          <a:lumMod val="75000"/>
        </a:schemeClr>
      </a:solid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 id="19">
  <a:schemeClr val="accent6"/>
</cs:colorStyle>
</file>

<file path=ppt/charts/colors2.xml><?xml version="1.0" encoding="utf-8"?>
<cs:colorStyle xmlns:cs="http://schemas.microsoft.com/office/drawing/2012/chartStyle" xmlns:a="http://schemas.openxmlformats.org/drawingml/2006/main" meth="withinLinear" id="19">
  <a:schemeClr val="accent6"/>
</cs:colorStyle>
</file>

<file path=ppt/charts/colors3.xml><?xml version="1.0" encoding="utf-8"?>
<cs:colorStyle xmlns:cs="http://schemas.microsoft.com/office/drawing/2012/chartStyle" xmlns:a="http://schemas.openxmlformats.org/drawingml/2006/main" meth="withinLinear" id="19">
  <a:schemeClr val="accent6"/>
</cs:colorStyle>
</file>

<file path=ppt/charts/colors4.xml><?xml version="1.0" encoding="utf-8"?>
<cs:colorStyle xmlns:cs="http://schemas.microsoft.com/office/drawing/2012/chartStyle" xmlns:a="http://schemas.openxmlformats.org/drawingml/2006/main" meth="withinLinear" id="19">
  <a:schemeClr val="accent6"/>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E1DE44B-C08B-4A7C-821B-D06BA082750C}" type="datetimeFigureOut">
              <a:rPr lang="en-US" smtClean="0"/>
              <a:t>2/25/2022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5C5C661-6058-4D86-94C2-649A82669DB4}" type="slidenum">
              <a:rPr lang="en-US" smtClean="0"/>
              <a:t>‹#›</a:t>
            </a:fld>
            <a:endParaRPr lang="en-US" dirty="0"/>
          </a:p>
        </p:txBody>
      </p:sp>
    </p:spTree>
    <p:extLst>
      <p:ext uri="{BB962C8B-B14F-4D97-AF65-F5344CB8AC3E}">
        <p14:creationId xmlns:p14="http://schemas.microsoft.com/office/powerpoint/2010/main" val="14826959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Shape 91"/>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p>
            <a:pPr>
              <a:buClr>
                <a:srgbClr val="000000"/>
              </a:buClr>
              <a:buSzPts val="1400"/>
            </a:pPr>
            <a:endParaRPr dirty="0">
              <a:solidFill>
                <a:schemeClr val="dk1"/>
              </a:solidFill>
              <a:latin typeface="Calibri"/>
              <a:ea typeface="Calibri"/>
              <a:cs typeface="Calibri"/>
              <a:sym typeface="Calibri"/>
            </a:endParaRPr>
          </a:p>
        </p:txBody>
      </p:sp>
      <p:sp>
        <p:nvSpPr>
          <p:cNvPr id="92" name="Shape 92"/>
          <p:cNvSpPr>
            <a:spLocks noGrp="1" noRot="1" noChangeAspect="1"/>
          </p:cNvSpPr>
          <p:nvPr>
            <p:ph type="sldImg" idx="2"/>
          </p:nvPr>
        </p:nvSpPr>
        <p:spPr>
          <a:xfrm>
            <a:off x="7175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1207006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Shape 140"/>
          <p:cNvSpPr>
            <a:spLocks noGrp="1" noRot="1" noChangeAspect="1"/>
          </p:cNvSpPr>
          <p:nvPr>
            <p:ph type="sldImg" idx="2"/>
          </p:nvPr>
        </p:nvSpPr>
        <p:spPr>
          <a:xfrm>
            <a:off x="7175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1" name="Shape 141"/>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p>
            <a:pPr>
              <a:buClr>
                <a:srgbClr val="000000"/>
              </a:buClr>
              <a:buSzPts val="1400"/>
            </a:pPr>
            <a:endParaRPr dirty="0">
              <a:solidFill>
                <a:schemeClr val="dk1"/>
              </a:solidFill>
              <a:latin typeface="Calibri"/>
              <a:ea typeface="Calibri"/>
              <a:cs typeface="Calibri"/>
              <a:sym typeface="Calibri"/>
            </a:endParaRPr>
          </a:p>
        </p:txBody>
      </p:sp>
      <p:sp>
        <p:nvSpPr>
          <p:cNvPr id="142" name="Shape 142"/>
          <p:cNvSpPr txBox="1">
            <a:spLocks noGrp="1"/>
          </p:cNvSpPr>
          <p:nvPr>
            <p:ph type="sldNum" idx="12"/>
          </p:nvPr>
        </p:nvSpPr>
        <p:spPr>
          <a:xfrm>
            <a:off x="3970938" y="8829967"/>
            <a:ext cx="3037840" cy="466433"/>
          </a:xfrm>
          <a:prstGeom prst="rect">
            <a:avLst/>
          </a:prstGeom>
          <a:noFill/>
          <a:ln>
            <a:noFill/>
          </a:ln>
        </p:spPr>
        <p:txBody>
          <a:bodyPr spcFirstLastPara="1" wrap="square" lIns="93162" tIns="46568" rIns="93162" bIns="46568" anchor="b" anchorCtr="0">
            <a:noAutofit/>
          </a:bodyPr>
          <a:lstStyle/>
          <a:p>
            <a:pPr>
              <a:buClr>
                <a:srgbClr val="000000"/>
              </a:buClr>
              <a:buSzPts val="1200"/>
            </a:pPr>
            <a:fld id="{00000000-1234-1234-1234-123412341234}" type="slidenum">
              <a:rPr lang="en-US">
                <a:solidFill>
                  <a:schemeClr val="dk1"/>
                </a:solidFill>
                <a:latin typeface="Calibri"/>
                <a:ea typeface="Calibri"/>
                <a:cs typeface="Calibri"/>
                <a:sym typeface="Calibri"/>
              </a:rPr>
              <a:pPr>
                <a:buClr>
                  <a:srgbClr val="000000"/>
                </a:buClr>
                <a:buSzPts val="1200"/>
              </a:pPr>
              <a:t>2</a:t>
            </a:fld>
            <a:endParaRPr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802152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Shape 160"/>
          <p:cNvSpPr>
            <a:spLocks noGrp="1" noRot="1" noChangeAspect="1"/>
          </p:cNvSpPr>
          <p:nvPr>
            <p:ph type="sldImg" idx="2"/>
          </p:nvPr>
        </p:nvSpPr>
        <p:spPr>
          <a:xfrm>
            <a:off x="7175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1" name="Shape 161"/>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p>
            <a:pPr>
              <a:buClr>
                <a:srgbClr val="000000"/>
              </a:buClr>
              <a:buSzPts val="1400"/>
            </a:pPr>
            <a:r>
              <a:rPr lang="en-US" dirty="0">
                <a:solidFill>
                  <a:schemeClr val="dk1"/>
                </a:solidFill>
                <a:latin typeface="Calibri"/>
                <a:ea typeface="Calibri"/>
                <a:cs typeface="Calibri"/>
                <a:sym typeface="Calibri"/>
              </a:rPr>
              <a:t>Proteins</a:t>
            </a:r>
            <a:endParaRPr dirty="0">
              <a:solidFill>
                <a:schemeClr val="dk1"/>
              </a:solidFill>
              <a:latin typeface="Calibri"/>
              <a:ea typeface="Calibri"/>
              <a:cs typeface="Calibri"/>
              <a:sym typeface="Calibri"/>
            </a:endParaRPr>
          </a:p>
          <a:p>
            <a:pPr>
              <a:buClr>
                <a:srgbClr val="000000"/>
              </a:buClr>
              <a:buSzPts val="1400"/>
            </a:pPr>
            <a:r>
              <a:rPr lang="en-US" dirty="0">
                <a:solidFill>
                  <a:schemeClr val="dk1"/>
                </a:solidFill>
                <a:latin typeface="Calibri"/>
                <a:ea typeface="Calibri"/>
                <a:cs typeface="Calibri"/>
                <a:sym typeface="Calibri"/>
              </a:rPr>
              <a:t>Fiber</a:t>
            </a:r>
            <a:endParaRPr dirty="0">
              <a:solidFill>
                <a:schemeClr val="dk1"/>
              </a:solidFill>
              <a:latin typeface="Calibri"/>
              <a:ea typeface="Calibri"/>
              <a:cs typeface="Calibri"/>
              <a:sym typeface="Calibri"/>
            </a:endParaRPr>
          </a:p>
          <a:p>
            <a:pPr>
              <a:buClr>
                <a:srgbClr val="000000"/>
              </a:buClr>
              <a:buSzPts val="1400"/>
            </a:pPr>
            <a:r>
              <a:rPr lang="en-US" dirty="0">
                <a:solidFill>
                  <a:schemeClr val="dk1"/>
                </a:solidFill>
                <a:latin typeface="Calibri"/>
                <a:ea typeface="Calibri"/>
                <a:cs typeface="Calibri"/>
                <a:sym typeface="Calibri"/>
              </a:rPr>
              <a:t>Oils</a:t>
            </a:r>
            <a:endParaRPr dirty="0">
              <a:solidFill>
                <a:schemeClr val="dk1"/>
              </a:solidFill>
              <a:latin typeface="Calibri"/>
              <a:ea typeface="Calibri"/>
              <a:cs typeface="Calibri"/>
              <a:sym typeface="Calibri"/>
            </a:endParaRPr>
          </a:p>
          <a:p>
            <a:pPr>
              <a:buClr>
                <a:srgbClr val="000000"/>
              </a:buClr>
              <a:buSzPts val="1400"/>
            </a:pPr>
            <a:r>
              <a:rPr lang="en-US" dirty="0">
                <a:solidFill>
                  <a:schemeClr val="dk1"/>
                </a:solidFill>
                <a:latin typeface="Calibri"/>
                <a:ea typeface="Calibri"/>
                <a:cs typeface="Calibri"/>
                <a:sym typeface="Calibri"/>
              </a:rPr>
              <a:t>Phytonutrients</a:t>
            </a:r>
            <a:endParaRPr dirty="0">
              <a:solidFill>
                <a:schemeClr val="dk1"/>
              </a:solidFill>
              <a:latin typeface="Calibri"/>
              <a:ea typeface="Calibri"/>
              <a:cs typeface="Calibri"/>
              <a:sym typeface="Calibri"/>
            </a:endParaRPr>
          </a:p>
          <a:p>
            <a:pPr>
              <a:buClr>
                <a:srgbClr val="000000"/>
              </a:buClr>
              <a:buSzPts val="1400"/>
            </a:pPr>
            <a:endParaRPr dirty="0">
              <a:solidFill>
                <a:schemeClr val="dk1"/>
              </a:solidFill>
              <a:latin typeface="Calibri"/>
              <a:ea typeface="Calibri"/>
              <a:cs typeface="Calibri"/>
              <a:sym typeface="Calibri"/>
            </a:endParaRPr>
          </a:p>
        </p:txBody>
      </p:sp>
      <p:sp>
        <p:nvSpPr>
          <p:cNvPr id="162" name="Shape 162"/>
          <p:cNvSpPr txBox="1">
            <a:spLocks noGrp="1"/>
          </p:cNvSpPr>
          <p:nvPr>
            <p:ph type="sldNum" idx="12"/>
          </p:nvPr>
        </p:nvSpPr>
        <p:spPr>
          <a:xfrm>
            <a:off x="3970938" y="8829967"/>
            <a:ext cx="3037840" cy="466433"/>
          </a:xfrm>
          <a:prstGeom prst="rect">
            <a:avLst/>
          </a:prstGeom>
          <a:noFill/>
          <a:ln>
            <a:noFill/>
          </a:ln>
        </p:spPr>
        <p:txBody>
          <a:bodyPr spcFirstLastPara="1" wrap="square" lIns="93162" tIns="46568" rIns="93162" bIns="46568" anchor="b" anchorCtr="0">
            <a:noAutofit/>
          </a:bodyPr>
          <a:lstStyle/>
          <a:p>
            <a:pPr>
              <a:buClr>
                <a:srgbClr val="000000"/>
              </a:buClr>
              <a:buSzPts val="1200"/>
            </a:pPr>
            <a:fld id="{00000000-1234-1234-1234-123412341234}" type="slidenum">
              <a:rPr lang="en-US">
                <a:solidFill>
                  <a:schemeClr val="dk1"/>
                </a:solidFill>
                <a:latin typeface="Calibri"/>
                <a:ea typeface="Calibri"/>
                <a:cs typeface="Calibri"/>
                <a:sym typeface="Calibri"/>
              </a:rPr>
              <a:pPr>
                <a:buClr>
                  <a:srgbClr val="000000"/>
                </a:buClr>
                <a:buSzPts val="1200"/>
              </a:pPr>
              <a:t>5</a:t>
            </a:fld>
            <a:endParaRPr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387613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Shape 174"/>
          <p:cNvSpPr>
            <a:spLocks noGrp="1" noRot="1" noChangeAspect="1"/>
          </p:cNvSpPr>
          <p:nvPr>
            <p:ph type="sldImg" idx="2"/>
          </p:nvPr>
        </p:nvSpPr>
        <p:spPr>
          <a:xfrm>
            <a:off x="7175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5" name="Shape 175"/>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p>
            <a:pPr>
              <a:buClr>
                <a:srgbClr val="000000"/>
              </a:buClr>
              <a:buSzPts val="1400"/>
            </a:pPr>
            <a:endParaRPr dirty="0">
              <a:solidFill>
                <a:schemeClr val="dk1"/>
              </a:solidFill>
              <a:latin typeface="Calibri"/>
              <a:ea typeface="Calibri"/>
              <a:cs typeface="Calibri"/>
              <a:sym typeface="Calibri"/>
            </a:endParaRPr>
          </a:p>
        </p:txBody>
      </p:sp>
      <p:sp>
        <p:nvSpPr>
          <p:cNvPr id="176" name="Shape 176"/>
          <p:cNvSpPr txBox="1">
            <a:spLocks noGrp="1"/>
          </p:cNvSpPr>
          <p:nvPr>
            <p:ph type="sldNum" idx="12"/>
          </p:nvPr>
        </p:nvSpPr>
        <p:spPr>
          <a:xfrm>
            <a:off x="3970938" y="8829967"/>
            <a:ext cx="3037840" cy="466433"/>
          </a:xfrm>
          <a:prstGeom prst="rect">
            <a:avLst/>
          </a:prstGeom>
          <a:noFill/>
          <a:ln>
            <a:noFill/>
          </a:ln>
        </p:spPr>
        <p:txBody>
          <a:bodyPr spcFirstLastPara="1" wrap="square" lIns="93162" tIns="46568" rIns="93162" bIns="46568" anchor="b" anchorCtr="0">
            <a:noAutofit/>
          </a:bodyPr>
          <a:lstStyle/>
          <a:p>
            <a:pPr>
              <a:buClr>
                <a:srgbClr val="000000"/>
              </a:buClr>
              <a:buSzPts val="1200"/>
            </a:pPr>
            <a:fld id="{00000000-1234-1234-1234-123412341234}" type="slidenum">
              <a:rPr lang="en-US">
                <a:solidFill>
                  <a:schemeClr val="dk1"/>
                </a:solidFill>
                <a:latin typeface="Calibri"/>
                <a:ea typeface="Calibri"/>
                <a:cs typeface="Calibri"/>
                <a:sym typeface="Calibri"/>
              </a:rPr>
              <a:pPr>
                <a:buClr>
                  <a:srgbClr val="000000"/>
                </a:buClr>
                <a:buSzPts val="1200"/>
              </a:pPr>
              <a:t>6</a:t>
            </a:fld>
            <a:endParaRPr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368376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Shape 193"/>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p>
            <a:pPr>
              <a:buClr>
                <a:srgbClr val="000000"/>
              </a:buClr>
              <a:buSzPts val="1400"/>
            </a:pPr>
            <a:endParaRPr dirty="0">
              <a:solidFill>
                <a:schemeClr val="dk1"/>
              </a:solidFill>
              <a:latin typeface="Calibri"/>
              <a:ea typeface="Calibri"/>
              <a:cs typeface="Calibri"/>
              <a:sym typeface="Calibri"/>
            </a:endParaRPr>
          </a:p>
        </p:txBody>
      </p:sp>
      <p:sp>
        <p:nvSpPr>
          <p:cNvPr id="194" name="Shape 194"/>
          <p:cNvSpPr>
            <a:spLocks noGrp="1" noRot="1" noChangeAspect="1"/>
          </p:cNvSpPr>
          <p:nvPr>
            <p:ph type="sldImg" idx="2"/>
          </p:nvPr>
        </p:nvSpPr>
        <p:spPr>
          <a:xfrm>
            <a:off x="7175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8472846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Shape 276"/>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p>
            <a:pPr>
              <a:buClr>
                <a:srgbClr val="000000"/>
              </a:buClr>
              <a:buSzPts val="1400"/>
            </a:pPr>
            <a:endParaRPr dirty="0">
              <a:solidFill>
                <a:schemeClr val="dk1"/>
              </a:solidFill>
              <a:latin typeface="Calibri"/>
              <a:ea typeface="Calibri"/>
              <a:cs typeface="Calibri"/>
              <a:sym typeface="Calibri"/>
            </a:endParaRPr>
          </a:p>
        </p:txBody>
      </p:sp>
      <p:sp>
        <p:nvSpPr>
          <p:cNvPr id="277" name="Shape 277"/>
          <p:cNvSpPr>
            <a:spLocks noGrp="1" noRot="1" noChangeAspect="1"/>
          </p:cNvSpPr>
          <p:nvPr>
            <p:ph type="sldImg" idx="2"/>
          </p:nvPr>
        </p:nvSpPr>
        <p:spPr>
          <a:xfrm>
            <a:off x="7175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2552743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Shape 297"/>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200" b="0" i="0" u="none" strike="noStrike" cap="none" dirty="0">
              <a:solidFill>
                <a:schemeClr val="dk1"/>
              </a:solidFill>
              <a:latin typeface="Calibri"/>
              <a:ea typeface="Calibri"/>
              <a:cs typeface="Calibri"/>
              <a:sym typeface="Calibri"/>
            </a:endParaRPr>
          </a:p>
        </p:txBody>
      </p:sp>
      <p:sp>
        <p:nvSpPr>
          <p:cNvPr id="298" name="Shape 298"/>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3132287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5C5C661-6058-4D86-94C2-649A82669DB4}" type="slidenum">
              <a:rPr lang="en-US" smtClean="0"/>
              <a:t>13</a:t>
            </a:fld>
            <a:endParaRPr lang="en-US" dirty="0"/>
          </a:p>
        </p:txBody>
      </p:sp>
    </p:spTree>
    <p:extLst>
      <p:ext uri="{BB962C8B-B14F-4D97-AF65-F5344CB8AC3E}">
        <p14:creationId xmlns:p14="http://schemas.microsoft.com/office/powerpoint/2010/main" val="7768309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5C5C661-6058-4D86-94C2-649A82669DB4}" type="slidenum">
              <a:rPr lang="en-US" smtClean="0"/>
              <a:t>14</a:t>
            </a:fld>
            <a:endParaRPr lang="en-US" dirty="0"/>
          </a:p>
        </p:txBody>
      </p:sp>
    </p:spTree>
    <p:extLst>
      <p:ext uri="{BB962C8B-B14F-4D97-AF65-F5344CB8AC3E}">
        <p14:creationId xmlns:p14="http://schemas.microsoft.com/office/powerpoint/2010/main" val="39363264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A94AFFA-3D87-46EA-88F0-91FE3F453D53}" type="datetimeFigureOut">
              <a:rPr lang="en-US" smtClean="0"/>
              <a:t>2/25/2022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C24FFEE-77D4-4553-B190-9D925C0C7C10}" type="slidenum">
              <a:rPr lang="en-US" smtClean="0"/>
              <a:t>‹#›</a:t>
            </a:fld>
            <a:endParaRPr lang="en-US" dirty="0"/>
          </a:p>
        </p:txBody>
      </p:sp>
    </p:spTree>
    <p:extLst>
      <p:ext uri="{BB962C8B-B14F-4D97-AF65-F5344CB8AC3E}">
        <p14:creationId xmlns:p14="http://schemas.microsoft.com/office/powerpoint/2010/main" val="8545551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aption">
  <p:cSld name="Title and Caption">
    <p:spTree>
      <p:nvGrpSpPr>
        <p:cNvPr id="1" name="Shape 37"/>
        <p:cNvGrpSpPr/>
        <p:nvPr/>
      </p:nvGrpSpPr>
      <p:grpSpPr>
        <a:xfrm>
          <a:off x="0" y="0"/>
          <a:ext cx="0" cy="0"/>
          <a:chOff x="0" y="0"/>
          <a:chExt cx="0" cy="0"/>
        </a:xfrm>
      </p:grpSpPr>
      <p:sp>
        <p:nvSpPr>
          <p:cNvPr id="38" name="Shape 38"/>
          <p:cNvSpPr txBox="1">
            <a:spLocks noGrp="1"/>
          </p:cNvSpPr>
          <p:nvPr>
            <p:ph type="title"/>
          </p:nvPr>
        </p:nvSpPr>
        <p:spPr>
          <a:xfrm>
            <a:off x="677335" y="609600"/>
            <a:ext cx="8596668" cy="3403600"/>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9" name="Shape 39"/>
          <p:cNvSpPr txBox="1">
            <a:spLocks noGrp="1"/>
          </p:cNvSpPr>
          <p:nvPr>
            <p:ph type="body" idx="1"/>
          </p:nvPr>
        </p:nvSpPr>
        <p:spPr>
          <a:xfrm>
            <a:off x="677335" y="4470400"/>
            <a:ext cx="8596668" cy="1570962"/>
          </a:xfrm>
          <a:prstGeom prst="rect">
            <a:avLst/>
          </a:prstGeom>
          <a:noFill/>
          <a:ln>
            <a:noFill/>
          </a:ln>
        </p:spPr>
        <p:txBody>
          <a:bodyPr spcFirstLastPara="1" wrap="square" lIns="91425" tIns="45700" rIns="91425" bIns="45700" anchor="ctr" anchorCtr="0"/>
          <a:lstStyle>
            <a:lvl1pPr marL="457200" marR="0" lvl="0" indent="-228600" algn="l" rtl="0">
              <a:lnSpc>
                <a:spcPct val="90000"/>
              </a:lnSpc>
              <a:spcBef>
                <a:spcPts val="1000"/>
              </a:spcBef>
              <a:spcAft>
                <a:spcPts val="0"/>
              </a:spcAft>
              <a:buClr>
                <a:srgbClr val="3F3F3F"/>
              </a:buClr>
              <a:buSzPts val="1800"/>
              <a:buFont typeface="Arial"/>
              <a:buNone/>
              <a:defRPr sz="1800" b="0" i="0" u="none" strike="noStrike" cap="none">
                <a:solidFill>
                  <a:srgbClr val="3F3F3F"/>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9pPr>
          </a:lstStyle>
          <a:p>
            <a:endParaRPr/>
          </a:p>
        </p:txBody>
      </p:sp>
      <p:sp>
        <p:nvSpPr>
          <p:cNvPr id="40" name="Shape 4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41" name="Shape 4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42" name="Shape 4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39844924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A94AFFA-3D87-46EA-88F0-91FE3F453D53}" type="datetimeFigureOut">
              <a:rPr lang="en-US" smtClean="0"/>
              <a:t>2/25/2022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C24FFEE-77D4-4553-B190-9D925C0C7C10}" type="slidenum">
              <a:rPr lang="en-US" smtClean="0"/>
              <a:t>‹#›</a:t>
            </a:fld>
            <a:endParaRPr lang="en-US" dirty="0"/>
          </a:p>
        </p:txBody>
      </p:sp>
    </p:spTree>
    <p:extLst>
      <p:ext uri="{BB962C8B-B14F-4D97-AF65-F5344CB8AC3E}">
        <p14:creationId xmlns:p14="http://schemas.microsoft.com/office/powerpoint/2010/main" val="34067868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FD3AEB-5BB9-4FBE-80DC-D1F626BA32CC}" type="datetimeFigureOut">
              <a:rPr lang="en-US" smtClean="0"/>
              <a:t>2/25/2022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75FA677-D0B3-46C5-8F07-3A174866A1DA}" type="slidenum">
              <a:rPr lang="en-US" smtClean="0"/>
              <a:t>‹#›</a:t>
            </a:fld>
            <a:endParaRPr lang="en-US" dirty="0"/>
          </a:p>
        </p:txBody>
      </p:sp>
    </p:spTree>
    <p:extLst>
      <p:ext uri="{BB962C8B-B14F-4D97-AF65-F5344CB8AC3E}">
        <p14:creationId xmlns:p14="http://schemas.microsoft.com/office/powerpoint/2010/main" val="17404264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FD3AEB-5BB9-4FBE-80DC-D1F626BA32CC}" type="datetimeFigureOut">
              <a:rPr lang="en-US" smtClean="0"/>
              <a:t>2/25/2022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75FA677-D0B3-46C5-8F07-3A174866A1DA}" type="slidenum">
              <a:rPr lang="en-US" smtClean="0"/>
              <a:t>‹#›</a:t>
            </a:fld>
            <a:endParaRPr lang="en-US" dirty="0"/>
          </a:p>
        </p:txBody>
      </p:sp>
    </p:spTree>
    <p:extLst>
      <p:ext uri="{BB962C8B-B14F-4D97-AF65-F5344CB8AC3E}">
        <p14:creationId xmlns:p14="http://schemas.microsoft.com/office/powerpoint/2010/main" val="36065235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FD3AEB-5BB9-4FBE-80DC-D1F626BA32CC}" type="datetimeFigureOut">
              <a:rPr lang="en-US" smtClean="0"/>
              <a:t>2/25/2022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75FA677-D0B3-46C5-8F07-3A174866A1DA}" type="slidenum">
              <a:rPr lang="en-US" smtClean="0"/>
              <a:t>‹#›</a:t>
            </a:fld>
            <a:endParaRPr lang="en-US" dirty="0"/>
          </a:p>
        </p:txBody>
      </p:sp>
    </p:spTree>
    <p:extLst>
      <p:ext uri="{BB962C8B-B14F-4D97-AF65-F5344CB8AC3E}">
        <p14:creationId xmlns:p14="http://schemas.microsoft.com/office/powerpoint/2010/main" val="158273870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slideLayout" Target="../slideLayouts/slideLayout5.xml"/><Relationship Id="rId1" Type="http://schemas.openxmlformats.org/officeDocument/2006/relationships/slideLayout" Target="../slideLayouts/slideLayout4.xml"/><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94AFFA-3D87-46EA-88F0-91FE3F453D53}" type="datetimeFigureOut">
              <a:rPr lang="en-US" smtClean="0"/>
              <a:t>2/25/2022</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24FFEE-77D4-4553-B190-9D925C0C7C10}" type="slidenum">
              <a:rPr lang="en-US" smtClean="0"/>
              <a:t>‹#›</a:t>
            </a:fld>
            <a:endParaRPr lang="en-US" dirty="0"/>
          </a:p>
        </p:txBody>
      </p:sp>
    </p:spTree>
    <p:extLst>
      <p:ext uri="{BB962C8B-B14F-4D97-AF65-F5344CB8AC3E}">
        <p14:creationId xmlns:p14="http://schemas.microsoft.com/office/powerpoint/2010/main" val="901020220"/>
      </p:ext>
    </p:extLst>
  </p:cSld>
  <p:clrMap bg1="lt1" tx1="dk1" bg2="lt2" tx2="dk2" accent1="accent1" accent2="accent2" accent3="accent3" accent4="accent4" accent5="accent5" accent6="accent6" hlink="hlink" folHlink="folHlink"/>
  <p:sldLayoutIdLst>
    <p:sldLayoutId id="2147483666" r:id="rId1"/>
    <p:sldLayoutId id="2147483660" r:id="rId2"/>
    <p:sldLayoutId id="2147483665"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FD3AEB-5BB9-4FBE-80DC-D1F626BA32CC}" type="datetimeFigureOut">
              <a:rPr lang="en-US" smtClean="0"/>
              <a:t>2/25/2022</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75FA677-D0B3-46C5-8F07-3A174866A1DA}" type="slidenum">
              <a:rPr lang="en-US" smtClean="0"/>
              <a:t>‹#›</a:t>
            </a:fld>
            <a:endParaRPr lang="en-US" dirty="0"/>
          </a:p>
        </p:txBody>
      </p:sp>
    </p:spTree>
    <p:extLst>
      <p:ext uri="{BB962C8B-B14F-4D97-AF65-F5344CB8AC3E}">
        <p14:creationId xmlns:p14="http://schemas.microsoft.com/office/powerpoint/2010/main" val="2989237408"/>
      </p:ext>
    </p:extLst>
  </p:cSld>
  <p:clrMap bg1="lt1" tx1="dk1" bg2="lt2" tx2="dk2" accent1="accent1" accent2="accent2" accent3="accent3" accent4="accent4" accent5="accent5" accent6="accent6" hlink="hlink" folHlink="folHlink"/>
  <p:sldLayoutIdLst>
    <p:sldLayoutId id="2147483650" r:id="rId1"/>
    <p:sldLayoutId id="2147483649" r:id="rId2"/>
    <p:sldLayoutId id="2147483655"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wysex001@umn.edu" TargetMode="External"/><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6.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5.xml"/><Relationship Id="rId5" Type="http://schemas.openxmlformats.org/officeDocument/2006/relationships/image" Target="../media/image14.jpg"/><Relationship Id="rId4" Type="http://schemas.openxmlformats.org/officeDocument/2006/relationships/image" Target="../media/image13.jp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22.jpg"/><Relationship Id="rId5" Type="http://schemas.openxmlformats.org/officeDocument/2006/relationships/image" Target="../media/image21.jpg"/><Relationship Id="rId4" Type="http://schemas.openxmlformats.org/officeDocument/2006/relationships/image" Target="../media/image20.jp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25.png"/><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26.jpg"/><Relationship Id="rId7" Type="http://schemas.openxmlformats.org/officeDocument/2006/relationships/image" Target="../media/image30.jp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8.jpg"/><Relationship Id="rId4" Type="http://schemas.openxmlformats.org/officeDocument/2006/relationships/image" Target="../media/image27.jpg"/></Relationships>
</file>

<file path=ppt/slides/_rels/slide9.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34.jpg"/><Relationship Id="rId5" Type="http://schemas.openxmlformats.org/officeDocument/2006/relationships/image" Target="../media/image33.jpg"/><Relationship Id="rId4" Type="http://schemas.openxmlformats.org/officeDocument/2006/relationships/image" Target="../media/image32.png"/><Relationship Id="rId9" Type="http://schemas.openxmlformats.org/officeDocument/2006/relationships/image" Target="../media/image36.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Shape 94"/>
          <p:cNvSpPr txBox="1">
            <a:spLocks noGrp="1"/>
          </p:cNvSpPr>
          <p:nvPr>
            <p:ph type="ctrTitle"/>
          </p:nvPr>
        </p:nvSpPr>
        <p:spPr>
          <a:xfrm>
            <a:off x="631370" y="0"/>
            <a:ext cx="9504004" cy="6172201"/>
          </a:xfrm>
          <a:prstGeom prst="rect">
            <a:avLst/>
          </a:prstGeom>
          <a:noFill/>
          <a:ln>
            <a:noFill/>
          </a:ln>
        </p:spPr>
        <p:txBody>
          <a:bodyPr spcFirstLastPara="1" wrap="square" lIns="91425" tIns="45700" rIns="91425" bIns="45700" anchor="b" anchorCtr="0">
            <a:noAutofit/>
          </a:bodyPr>
          <a:lstStyle/>
          <a:p>
            <a:pPr marL="0" marR="0" lvl="0" indent="0" algn="ctr" rtl="0">
              <a:lnSpc>
                <a:spcPct val="90000"/>
              </a:lnSpc>
              <a:spcBef>
                <a:spcPts val="0"/>
              </a:spcBef>
              <a:spcAft>
                <a:spcPts val="0"/>
              </a:spcAft>
              <a:buClr>
                <a:schemeClr val="dk1"/>
              </a:buClr>
              <a:buSzPts val="4400"/>
              <a:buFont typeface="Calibri"/>
              <a:buNone/>
            </a:pPr>
            <a:br>
              <a:rPr lang="en-US" sz="4400" b="0" i="0" u="none" strike="noStrike" cap="none" dirty="0">
                <a:solidFill>
                  <a:schemeClr val="accent6"/>
                </a:solidFill>
                <a:latin typeface="Calibri"/>
                <a:ea typeface="Calibri"/>
                <a:cs typeface="Calibri"/>
                <a:sym typeface="Calibri"/>
              </a:rPr>
            </a:br>
            <a:br>
              <a:rPr lang="en-US" sz="4400" dirty="0">
                <a:solidFill>
                  <a:schemeClr val="accent6"/>
                </a:solidFill>
                <a:latin typeface="Calibri"/>
                <a:ea typeface="Calibri"/>
                <a:cs typeface="Calibri"/>
                <a:sym typeface="Calibri"/>
              </a:rPr>
            </a:br>
            <a:br>
              <a:rPr lang="en-US" sz="4400" dirty="0">
                <a:solidFill>
                  <a:schemeClr val="accent6"/>
                </a:solidFill>
                <a:latin typeface="Calibri"/>
                <a:ea typeface="Calibri"/>
                <a:cs typeface="Calibri"/>
                <a:sym typeface="Calibri"/>
              </a:rPr>
            </a:br>
            <a:br>
              <a:rPr lang="en-US" sz="4400" dirty="0">
                <a:solidFill>
                  <a:schemeClr val="accent6"/>
                </a:solidFill>
                <a:latin typeface="Calibri"/>
                <a:ea typeface="Calibri"/>
                <a:cs typeface="Calibri"/>
                <a:sym typeface="Calibri"/>
              </a:rPr>
            </a:br>
            <a:br>
              <a:rPr lang="en-US" sz="4400" dirty="0">
                <a:solidFill>
                  <a:schemeClr val="accent6"/>
                </a:solidFill>
                <a:latin typeface="Calibri"/>
                <a:ea typeface="Calibri"/>
                <a:cs typeface="Calibri"/>
                <a:sym typeface="Calibri"/>
              </a:rPr>
            </a:br>
            <a:br>
              <a:rPr lang="en-US" sz="4400" dirty="0">
                <a:solidFill>
                  <a:schemeClr val="accent6"/>
                </a:solidFill>
                <a:latin typeface="Calibri"/>
                <a:ea typeface="Calibri"/>
                <a:cs typeface="Calibri"/>
                <a:sym typeface="Calibri"/>
              </a:rPr>
            </a:br>
            <a:br>
              <a:rPr lang="en-US" sz="4400" dirty="0">
                <a:solidFill>
                  <a:schemeClr val="accent6"/>
                </a:solidFill>
                <a:latin typeface="Calibri"/>
                <a:ea typeface="Calibri"/>
                <a:cs typeface="Calibri"/>
                <a:sym typeface="Calibri"/>
              </a:rPr>
            </a:br>
            <a:br>
              <a:rPr lang="en-US" sz="4400" dirty="0">
                <a:solidFill>
                  <a:schemeClr val="accent6"/>
                </a:solidFill>
                <a:latin typeface="Calibri"/>
                <a:ea typeface="Calibri"/>
                <a:cs typeface="Calibri"/>
                <a:sym typeface="Calibri"/>
              </a:rPr>
            </a:br>
            <a:br>
              <a:rPr lang="en-US" sz="4400" dirty="0">
                <a:solidFill>
                  <a:schemeClr val="accent6"/>
                </a:solidFill>
                <a:latin typeface="Calibri"/>
                <a:ea typeface="Calibri"/>
                <a:cs typeface="Calibri"/>
                <a:sym typeface="Calibri"/>
              </a:rPr>
            </a:br>
            <a:br>
              <a:rPr lang="en-US" sz="4400" dirty="0">
                <a:solidFill>
                  <a:schemeClr val="accent6"/>
                </a:solidFill>
                <a:latin typeface="Calibri"/>
                <a:ea typeface="Calibri"/>
                <a:cs typeface="Calibri"/>
                <a:sym typeface="Calibri"/>
              </a:rPr>
            </a:br>
            <a:br>
              <a:rPr lang="en-US" sz="4400" dirty="0">
                <a:solidFill>
                  <a:schemeClr val="accent6"/>
                </a:solidFill>
                <a:latin typeface="Calibri"/>
                <a:ea typeface="Calibri"/>
                <a:cs typeface="Calibri"/>
                <a:sym typeface="Calibri"/>
              </a:rPr>
            </a:br>
            <a:br>
              <a:rPr lang="en-US" sz="4400" dirty="0">
                <a:solidFill>
                  <a:schemeClr val="accent6"/>
                </a:solidFill>
                <a:latin typeface="Calibri"/>
                <a:ea typeface="Calibri"/>
                <a:cs typeface="Calibri"/>
                <a:sym typeface="Calibri"/>
              </a:rPr>
            </a:br>
            <a:br>
              <a:rPr lang="en-US" sz="4400" dirty="0">
                <a:solidFill>
                  <a:schemeClr val="accent6"/>
                </a:solidFill>
                <a:latin typeface="Calibri"/>
                <a:ea typeface="Calibri"/>
                <a:cs typeface="Calibri"/>
                <a:sym typeface="Calibri"/>
              </a:rPr>
            </a:br>
            <a:br>
              <a:rPr lang="en-US" sz="4400" dirty="0">
                <a:solidFill>
                  <a:schemeClr val="accent6"/>
                </a:solidFill>
                <a:latin typeface="Calibri"/>
                <a:ea typeface="Calibri"/>
                <a:cs typeface="Calibri"/>
                <a:sym typeface="Calibri"/>
              </a:rPr>
            </a:br>
            <a:br>
              <a:rPr lang="en-US" sz="4400" dirty="0">
                <a:solidFill>
                  <a:schemeClr val="accent6"/>
                </a:solidFill>
                <a:latin typeface="Calibri"/>
                <a:ea typeface="Calibri"/>
                <a:cs typeface="Calibri"/>
                <a:sym typeface="Calibri"/>
              </a:rPr>
            </a:br>
            <a:br>
              <a:rPr lang="en-US" sz="4400" dirty="0">
                <a:solidFill>
                  <a:schemeClr val="accent6"/>
                </a:solidFill>
                <a:latin typeface="Calibri"/>
                <a:ea typeface="Calibri"/>
                <a:cs typeface="Calibri"/>
                <a:sym typeface="Calibri"/>
              </a:rPr>
            </a:br>
            <a:br>
              <a:rPr lang="en-US" sz="4400" dirty="0">
                <a:solidFill>
                  <a:schemeClr val="accent6"/>
                </a:solidFill>
                <a:latin typeface="Calibri"/>
                <a:ea typeface="Calibri"/>
                <a:cs typeface="Calibri"/>
                <a:sym typeface="Calibri"/>
              </a:rPr>
            </a:br>
            <a:br>
              <a:rPr lang="en-US" sz="4400" dirty="0">
                <a:solidFill>
                  <a:schemeClr val="accent6"/>
                </a:solidFill>
                <a:latin typeface="Calibri"/>
                <a:ea typeface="Calibri"/>
                <a:cs typeface="Calibri"/>
                <a:sym typeface="Calibri"/>
              </a:rPr>
            </a:br>
            <a:br>
              <a:rPr lang="en-US" sz="4400" dirty="0">
                <a:solidFill>
                  <a:schemeClr val="accent6"/>
                </a:solidFill>
                <a:latin typeface="Calibri"/>
                <a:ea typeface="Calibri"/>
                <a:cs typeface="Calibri"/>
                <a:sym typeface="Calibri"/>
              </a:rPr>
            </a:br>
            <a:br>
              <a:rPr lang="en-US" sz="4400" dirty="0">
                <a:solidFill>
                  <a:schemeClr val="accent6"/>
                </a:solidFill>
                <a:latin typeface="Calibri"/>
                <a:ea typeface="Calibri"/>
                <a:cs typeface="Calibri"/>
                <a:sym typeface="Calibri"/>
              </a:rPr>
            </a:br>
            <a:br>
              <a:rPr lang="en-US" sz="4400" dirty="0">
                <a:solidFill>
                  <a:schemeClr val="accent6"/>
                </a:solidFill>
                <a:latin typeface="Calibri"/>
                <a:ea typeface="Calibri"/>
                <a:cs typeface="Calibri"/>
                <a:sym typeface="Calibri"/>
              </a:rPr>
            </a:br>
            <a:br>
              <a:rPr lang="en-US" sz="4400" dirty="0">
                <a:solidFill>
                  <a:schemeClr val="accent6"/>
                </a:solidFill>
                <a:latin typeface="Calibri"/>
                <a:ea typeface="Calibri"/>
                <a:cs typeface="Calibri"/>
                <a:sym typeface="Calibri"/>
              </a:rPr>
            </a:br>
            <a:r>
              <a:rPr lang="en-US" sz="4400" b="1" i="0" u="none" strike="noStrike" cap="none" dirty="0">
                <a:solidFill>
                  <a:schemeClr val="accent6"/>
                </a:solidFill>
                <a:latin typeface="Calibri"/>
                <a:ea typeface="Calibri"/>
                <a:cs typeface="Calibri"/>
                <a:sym typeface="Calibri"/>
              </a:rPr>
              <a:t>The Forever Green </a:t>
            </a:r>
            <a:br>
              <a:rPr lang="en-US" sz="4400" b="1" i="0" u="none" strike="noStrike" cap="none" dirty="0">
                <a:solidFill>
                  <a:schemeClr val="accent6"/>
                </a:solidFill>
                <a:latin typeface="Calibri"/>
                <a:ea typeface="Calibri"/>
                <a:cs typeface="Calibri"/>
                <a:sym typeface="Calibri"/>
              </a:rPr>
            </a:br>
            <a:r>
              <a:rPr lang="en-US" sz="4400" b="1" i="0" u="none" strike="noStrike" cap="none" dirty="0">
                <a:solidFill>
                  <a:schemeClr val="accent6"/>
                </a:solidFill>
                <a:latin typeface="Calibri"/>
                <a:ea typeface="Calibri"/>
                <a:cs typeface="Calibri"/>
                <a:sym typeface="Calibri"/>
              </a:rPr>
              <a:t>Agriculture Initiative</a:t>
            </a:r>
            <a:br>
              <a:rPr lang="en-US" sz="4400" b="1" i="0" u="none" strike="noStrike" cap="none" dirty="0">
                <a:solidFill>
                  <a:schemeClr val="accent6"/>
                </a:solidFill>
                <a:latin typeface="Calibri"/>
                <a:ea typeface="Calibri"/>
                <a:cs typeface="Calibri"/>
                <a:sym typeface="Calibri"/>
              </a:rPr>
            </a:br>
            <a:r>
              <a:rPr lang="en-US" sz="4400" b="1" dirty="0">
                <a:solidFill>
                  <a:schemeClr val="accent6"/>
                </a:solidFill>
                <a:latin typeface="Calibri"/>
                <a:ea typeface="Calibri"/>
                <a:cs typeface="Calibri"/>
                <a:sym typeface="Calibri"/>
              </a:rPr>
              <a:t>HF 3625</a:t>
            </a:r>
            <a:br>
              <a:rPr lang="en-US" sz="4400" dirty="0">
                <a:solidFill>
                  <a:schemeClr val="accent6"/>
                </a:solidFill>
                <a:latin typeface="Calibri"/>
                <a:ea typeface="Calibri"/>
                <a:cs typeface="Calibri"/>
                <a:sym typeface="Calibri"/>
              </a:rPr>
            </a:br>
            <a:r>
              <a:rPr lang="en-US" sz="3200" b="0" i="0" u="none" strike="noStrike" cap="none" dirty="0">
                <a:solidFill>
                  <a:schemeClr val="dk1"/>
                </a:solidFill>
                <a:latin typeface="Calibri"/>
                <a:ea typeface="Calibri"/>
                <a:cs typeface="Calibri"/>
                <a:sym typeface="Calibri"/>
              </a:rPr>
              <a:t>Donald Wyse, Professor, Department of Agronomy and Plant Genetics, and </a:t>
            </a:r>
            <a:br>
              <a:rPr lang="en-US" sz="3200" b="0" i="0" u="none" strike="noStrike" cap="none" dirty="0">
                <a:solidFill>
                  <a:schemeClr val="dk1"/>
                </a:solidFill>
                <a:latin typeface="Calibri"/>
                <a:ea typeface="Calibri"/>
                <a:cs typeface="Calibri"/>
                <a:sym typeface="Calibri"/>
              </a:rPr>
            </a:br>
            <a:r>
              <a:rPr lang="en-US" sz="3200" dirty="0">
                <a:solidFill>
                  <a:schemeClr val="dk1"/>
                </a:solidFill>
                <a:latin typeface="Calibri"/>
                <a:ea typeface="Calibri"/>
                <a:cs typeface="Calibri"/>
                <a:sym typeface="Calibri"/>
              </a:rPr>
              <a:t>Codirector Forever Green Initiative,</a:t>
            </a:r>
            <a:br>
              <a:rPr lang="en-US" sz="3200" b="0" i="0" u="none" strike="noStrike" cap="none" dirty="0">
                <a:solidFill>
                  <a:schemeClr val="dk1"/>
                </a:solidFill>
                <a:latin typeface="Calibri"/>
                <a:ea typeface="Calibri"/>
                <a:cs typeface="Calibri"/>
                <a:sym typeface="Calibri"/>
              </a:rPr>
            </a:br>
            <a:r>
              <a:rPr lang="en-US" sz="3200" b="0" i="0" u="none" strike="noStrike" cap="none" dirty="0">
                <a:solidFill>
                  <a:schemeClr val="dk1"/>
                </a:solidFill>
                <a:latin typeface="Calibri"/>
                <a:ea typeface="Calibri"/>
                <a:cs typeface="Calibri"/>
                <a:sym typeface="Calibri"/>
              </a:rPr>
              <a:t>University of Minnesota</a:t>
            </a:r>
            <a:br>
              <a:rPr lang="en-US" sz="3200" b="0" i="0" u="none" strike="noStrike" cap="none" dirty="0">
                <a:solidFill>
                  <a:schemeClr val="dk1"/>
                </a:solidFill>
                <a:latin typeface="Calibri"/>
                <a:ea typeface="Calibri"/>
                <a:cs typeface="Calibri"/>
                <a:sym typeface="Calibri"/>
              </a:rPr>
            </a:br>
            <a:r>
              <a:rPr lang="en-US" sz="3200" dirty="0">
                <a:solidFill>
                  <a:schemeClr val="dk1"/>
                </a:solidFill>
                <a:latin typeface="Calibri"/>
                <a:ea typeface="Calibri"/>
                <a:cs typeface="Calibri"/>
                <a:sym typeface="Calibri"/>
                <a:hlinkClick r:id="rId3"/>
              </a:rPr>
              <a:t>wysex001@umn.edu</a:t>
            </a:r>
            <a:r>
              <a:rPr lang="en-US" sz="3200" dirty="0">
                <a:solidFill>
                  <a:schemeClr val="dk1"/>
                </a:solidFill>
                <a:latin typeface="Calibri"/>
                <a:ea typeface="Calibri"/>
                <a:cs typeface="Calibri"/>
                <a:sym typeface="Calibri"/>
              </a:rPr>
              <a:t> </a:t>
            </a:r>
            <a:br>
              <a:rPr lang="en-US" sz="3200" dirty="0">
                <a:solidFill>
                  <a:schemeClr val="dk1"/>
                </a:solidFill>
                <a:latin typeface="Calibri"/>
                <a:ea typeface="Calibri"/>
                <a:cs typeface="Calibri"/>
                <a:sym typeface="Calibri"/>
              </a:rPr>
            </a:br>
            <a:r>
              <a:rPr lang="en-US" sz="3200" dirty="0">
                <a:solidFill>
                  <a:schemeClr val="dk1"/>
                </a:solidFill>
                <a:latin typeface="Calibri"/>
                <a:ea typeface="Calibri"/>
                <a:cs typeface="Calibri"/>
                <a:sym typeface="Calibri"/>
              </a:rPr>
              <a:t>651 470 9878</a:t>
            </a:r>
            <a:br>
              <a:rPr lang="en-US" sz="3200" b="0" i="0" u="none" strike="noStrike" cap="none" dirty="0">
                <a:solidFill>
                  <a:schemeClr val="dk1"/>
                </a:solidFill>
                <a:latin typeface="Calibri"/>
                <a:ea typeface="Calibri"/>
                <a:cs typeface="Calibri"/>
                <a:sym typeface="Calibri"/>
              </a:rPr>
            </a:br>
            <a:endParaRPr sz="3200" b="0" i="0" u="none" strike="noStrike" cap="none" dirty="0">
              <a:solidFill>
                <a:schemeClr val="dk1"/>
              </a:solidFill>
              <a:latin typeface="Calibri"/>
              <a:ea typeface="Calibri"/>
              <a:cs typeface="Calibri"/>
              <a:sym typeface="Calibri"/>
            </a:endParaRPr>
          </a:p>
        </p:txBody>
      </p:sp>
      <p:sp>
        <p:nvSpPr>
          <p:cNvPr id="95" name="Shape 95"/>
          <p:cNvSpPr txBox="1">
            <a:spLocks noGrp="1"/>
          </p:cNvSpPr>
          <p:nvPr>
            <p:ph type="subTitle" idx="1"/>
          </p:nvPr>
        </p:nvSpPr>
        <p:spPr>
          <a:xfrm>
            <a:off x="2895600" y="6172201"/>
            <a:ext cx="6400800" cy="337457"/>
          </a:xfrm>
          <a:prstGeom prst="rect">
            <a:avLst/>
          </a:prstGeom>
          <a:noFill/>
          <a:ln>
            <a:noFill/>
          </a:ln>
        </p:spPr>
        <p:txBody>
          <a:bodyPr spcFirstLastPara="1" wrap="square" lIns="91425" tIns="45700" rIns="91425" bIns="45700" anchor="t" anchorCtr="0">
            <a:noAutofit/>
          </a:bodyPr>
          <a:lstStyle/>
          <a:p>
            <a:pPr marL="0" marR="0" lvl="0" indent="0" algn="ctr" rtl="0">
              <a:lnSpc>
                <a:spcPct val="70000"/>
              </a:lnSpc>
              <a:spcBef>
                <a:spcPts val="0"/>
              </a:spcBef>
              <a:spcAft>
                <a:spcPts val="0"/>
              </a:spcAft>
              <a:buClr>
                <a:schemeClr val="dk1"/>
              </a:buClr>
              <a:buSzPts val="2250"/>
              <a:buFont typeface="Arial"/>
              <a:buNone/>
            </a:pPr>
            <a:endParaRPr sz="2250" b="0" i="0" u="none" strike="noStrike" cap="none" dirty="0">
              <a:solidFill>
                <a:schemeClr val="dk1"/>
              </a:solidFill>
              <a:latin typeface="Calibri"/>
              <a:ea typeface="Calibri"/>
              <a:cs typeface="Calibri"/>
              <a:sym typeface="Calibri"/>
            </a:endParaRPr>
          </a:p>
          <a:p>
            <a:pPr marL="0" marR="0" lvl="0" indent="0" algn="ctr" rtl="0">
              <a:lnSpc>
                <a:spcPct val="70000"/>
              </a:lnSpc>
              <a:spcBef>
                <a:spcPts val="1000"/>
              </a:spcBef>
              <a:spcAft>
                <a:spcPts val="0"/>
              </a:spcAft>
              <a:buClr>
                <a:schemeClr val="dk1"/>
              </a:buClr>
              <a:buSzPts val="2250"/>
              <a:buFont typeface="Arial"/>
              <a:buNone/>
            </a:pPr>
            <a:endParaRPr sz="2250" b="0" i="0" u="none" strike="noStrike" cap="none" dirty="0">
              <a:solidFill>
                <a:schemeClr val="dk1"/>
              </a:solidFill>
              <a:latin typeface="Calibri"/>
              <a:ea typeface="Calibri"/>
              <a:cs typeface="Calibri"/>
              <a:sym typeface="Calibri"/>
            </a:endParaRPr>
          </a:p>
        </p:txBody>
      </p:sp>
      <p:pic>
        <p:nvPicPr>
          <p:cNvPr id="96" name="Shape 96"/>
          <p:cNvPicPr preferRelativeResize="0"/>
          <p:nvPr/>
        </p:nvPicPr>
        <p:blipFill rotWithShape="1">
          <a:blip r:embed="rId4">
            <a:alphaModFix/>
          </a:blip>
          <a:srcRect/>
          <a:stretch/>
        </p:blipFill>
        <p:spPr>
          <a:xfrm>
            <a:off x="10135374" y="297615"/>
            <a:ext cx="1695451" cy="1695451"/>
          </a:xfrm>
          <a:prstGeom prst="rect">
            <a:avLst/>
          </a:prstGeom>
          <a:noFill/>
          <a:ln>
            <a:noFill/>
          </a:ln>
        </p:spPr>
      </p:pic>
    </p:spTree>
    <p:extLst>
      <p:ext uri="{BB962C8B-B14F-4D97-AF65-F5344CB8AC3E}">
        <p14:creationId xmlns:p14="http://schemas.microsoft.com/office/powerpoint/2010/main" val="17451912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Shape 301">
            <a:extLst>
              <a:ext uri="{FF2B5EF4-FFF2-40B4-BE49-F238E27FC236}">
                <a16:creationId xmlns:a16="http://schemas.microsoft.com/office/drawing/2014/main" id="{CDE3E7B6-316C-410D-B19E-11DAA535203A}"/>
              </a:ext>
            </a:extLst>
          </p:cNvPr>
          <p:cNvGrpSpPr/>
          <p:nvPr/>
        </p:nvGrpSpPr>
        <p:grpSpPr>
          <a:xfrm>
            <a:off x="1785257" y="39974"/>
            <a:ext cx="9448800" cy="563445"/>
            <a:chOff x="403518" y="0"/>
            <a:chExt cx="9692874" cy="666382"/>
          </a:xfrm>
        </p:grpSpPr>
        <p:pic>
          <p:nvPicPr>
            <p:cNvPr id="5" name="Shape 302">
              <a:extLst>
                <a:ext uri="{FF2B5EF4-FFF2-40B4-BE49-F238E27FC236}">
                  <a16:creationId xmlns:a16="http://schemas.microsoft.com/office/drawing/2014/main" id="{70BD81C5-7734-4B6D-82DD-89D01AA786BA}"/>
                </a:ext>
              </a:extLst>
            </p:cNvPr>
            <p:cNvPicPr preferRelativeResize="0"/>
            <p:nvPr/>
          </p:nvPicPr>
          <p:blipFill rotWithShape="1">
            <a:blip r:embed="rId2">
              <a:alphaModFix/>
            </a:blip>
            <a:srcRect/>
            <a:stretch/>
          </p:blipFill>
          <p:spPr>
            <a:xfrm>
              <a:off x="9482634" y="1739"/>
              <a:ext cx="613758" cy="662903"/>
            </a:xfrm>
            <a:prstGeom prst="rect">
              <a:avLst/>
            </a:prstGeom>
            <a:solidFill>
              <a:srgbClr val="D7E4BD"/>
            </a:solidFill>
            <a:ln>
              <a:noFill/>
            </a:ln>
          </p:spPr>
        </p:pic>
        <p:pic>
          <p:nvPicPr>
            <p:cNvPr id="6" name="Shape 303" descr="Screen Shot 2016-02-25 at 3.10.44 PM.png">
              <a:extLst>
                <a:ext uri="{FF2B5EF4-FFF2-40B4-BE49-F238E27FC236}">
                  <a16:creationId xmlns:a16="http://schemas.microsoft.com/office/drawing/2014/main" id="{EC621553-6FB9-4D81-81BE-E0E3EBA8BB87}"/>
                </a:ext>
              </a:extLst>
            </p:cNvPr>
            <p:cNvPicPr preferRelativeResize="0"/>
            <p:nvPr/>
          </p:nvPicPr>
          <p:blipFill rotWithShape="1">
            <a:blip r:embed="rId3">
              <a:alphaModFix/>
            </a:blip>
            <a:srcRect/>
            <a:stretch/>
          </p:blipFill>
          <p:spPr>
            <a:xfrm>
              <a:off x="403518" y="0"/>
              <a:ext cx="8758138" cy="666382"/>
            </a:xfrm>
            <a:prstGeom prst="rect">
              <a:avLst/>
            </a:prstGeom>
            <a:noFill/>
            <a:ln>
              <a:noFill/>
            </a:ln>
          </p:spPr>
        </p:pic>
      </p:grpSp>
      <p:sp>
        <p:nvSpPr>
          <p:cNvPr id="10" name="TextBox 9">
            <a:extLst>
              <a:ext uri="{FF2B5EF4-FFF2-40B4-BE49-F238E27FC236}">
                <a16:creationId xmlns:a16="http://schemas.microsoft.com/office/drawing/2014/main" id="{CE27FA52-606B-4C03-8C19-49505B8839A2}"/>
              </a:ext>
            </a:extLst>
          </p:cNvPr>
          <p:cNvSpPr txBox="1"/>
          <p:nvPr/>
        </p:nvSpPr>
        <p:spPr>
          <a:xfrm>
            <a:off x="631371" y="528980"/>
            <a:ext cx="11299371" cy="7478970"/>
          </a:xfrm>
          <a:prstGeom prst="rect">
            <a:avLst/>
          </a:prstGeom>
          <a:noFill/>
        </p:spPr>
        <p:txBody>
          <a:bodyPr wrap="square" rtlCol="0">
            <a:spAutoFit/>
          </a:bodyPr>
          <a:lstStyle/>
          <a:p>
            <a:r>
              <a:rPr lang="en-US" sz="3200" b="1" dirty="0">
                <a:solidFill>
                  <a:schemeClr val="accent6"/>
                </a:solidFill>
              </a:rPr>
              <a:t>Brief summary of outcomes supported in-part by Previous State of Minnesota Funds</a:t>
            </a:r>
          </a:p>
          <a:p>
            <a:pPr marL="457200" indent="-457200">
              <a:buFont typeface="Arial" panose="020B0604020202020204" pitchFamily="34" charset="0"/>
              <a:buChar char="•"/>
            </a:pPr>
            <a:r>
              <a:rPr lang="en-US" sz="3200" dirty="0"/>
              <a:t>State funds leveraged 5-fold</a:t>
            </a:r>
          </a:p>
          <a:p>
            <a:pPr marL="457200" indent="-457200">
              <a:buFont typeface="Arial" panose="020B0604020202020204" pitchFamily="34" charset="0"/>
              <a:buChar char="•"/>
            </a:pPr>
            <a:r>
              <a:rPr lang="en-US" sz="3200" dirty="0"/>
              <a:t>16 coordinated Forever Green Crop development platforms</a:t>
            </a:r>
          </a:p>
          <a:p>
            <a:pPr marL="457200" indent="-457200">
              <a:buFont typeface="Arial" panose="020B0604020202020204" pitchFamily="34" charset="0"/>
              <a:buChar char="•"/>
            </a:pPr>
            <a:r>
              <a:rPr lang="en-US" sz="3200" dirty="0"/>
              <a:t>MN-Clearwater </a:t>
            </a:r>
            <a:r>
              <a:rPr lang="en-US" sz="3200" dirty="0" err="1"/>
              <a:t>Kernza</a:t>
            </a:r>
            <a:r>
              <a:rPr lang="en-US" sz="3200" dirty="0"/>
              <a:t> variety</a:t>
            </a:r>
          </a:p>
          <a:p>
            <a:pPr marL="457200" indent="-457200">
              <a:buFont typeface="Arial" panose="020B0604020202020204" pitchFamily="34" charset="0"/>
              <a:buChar char="•"/>
            </a:pPr>
            <a:r>
              <a:rPr lang="en-US" sz="3200" dirty="0"/>
              <a:t>Winter barley variety</a:t>
            </a:r>
          </a:p>
          <a:p>
            <a:pPr marL="457200" indent="-457200">
              <a:buFont typeface="Arial" panose="020B0604020202020204" pitchFamily="34" charset="0"/>
              <a:buChar char="•"/>
            </a:pPr>
            <a:r>
              <a:rPr lang="en-US" sz="3200" dirty="0"/>
              <a:t>Winter hardy hairy vetch variety</a:t>
            </a:r>
          </a:p>
          <a:p>
            <a:pPr marL="457200" indent="-457200">
              <a:buFont typeface="Arial" panose="020B0604020202020204" pitchFamily="34" charset="0"/>
              <a:buChar char="•"/>
            </a:pPr>
            <a:r>
              <a:rPr lang="en-US" sz="3200" dirty="0"/>
              <a:t>6 hazelnut lines for on farm evaluation</a:t>
            </a:r>
          </a:p>
          <a:p>
            <a:pPr marL="457200" indent="-457200">
              <a:buFont typeface="Arial" panose="020B0604020202020204" pitchFamily="34" charset="0"/>
              <a:buChar char="•"/>
            </a:pPr>
            <a:r>
              <a:rPr lang="en-US" sz="3200" dirty="0"/>
              <a:t>Short season winter camelina line</a:t>
            </a:r>
          </a:p>
          <a:p>
            <a:pPr marL="457200" indent="-457200">
              <a:buFont typeface="Arial" panose="020B0604020202020204" pitchFamily="34" charset="0"/>
              <a:buChar char="•"/>
            </a:pPr>
            <a:r>
              <a:rPr lang="en-US" sz="3200" dirty="0"/>
              <a:t>Domesticate pennycress, a winter hardy oil seed crop</a:t>
            </a:r>
          </a:p>
          <a:p>
            <a:pPr marL="457200" indent="-457200">
              <a:buFont typeface="Arial" panose="020B0604020202020204" pitchFamily="34" charset="0"/>
              <a:buChar char="•"/>
            </a:pPr>
            <a:r>
              <a:rPr lang="en-US" sz="3200" dirty="0"/>
              <a:t>Coordination of FGI with MN communities, seed companies, farmers, grain processors, and commercialization and supply chain network.</a:t>
            </a:r>
          </a:p>
          <a:p>
            <a:pPr marL="457200" indent="-457200">
              <a:buFont typeface="Arial" panose="020B0604020202020204" pitchFamily="34" charset="0"/>
              <a:buChar char="•"/>
            </a:pPr>
            <a:endParaRPr lang="en-US" sz="3200" dirty="0"/>
          </a:p>
          <a:p>
            <a:endParaRPr lang="en-US" sz="3200" dirty="0"/>
          </a:p>
        </p:txBody>
      </p:sp>
    </p:spTree>
    <p:extLst>
      <p:ext uri="{BB962C8B-B14F-4D97-AF65-F5344CB8AC3E}">
        <p14:creationId xmlns:p14="http://schemas.microsoft.com/office/powerpoint/2010/main" val="14703415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BCBA33-7017-4A84-82B2-AC686F4313A1}"/>
              </a:ext>
            </a:extLst>
          </p:cNvPr>
          <p:cNvSpPr>
            <a:spLocks noGrp="1"/>
          </p:cNvSpPr>
          <p:nvPr>
            <p:ph type="ctrTitle"/>
          </p:nvPr>
        </p:nvSpPr>
        <p:spPr>
          <a:xfrm>
            <a:off x="1523999" y="689036"/>
            <a:ext cx="9144000" cy="560503"/>
          </a:xfrm>
        </p:spPr>
        <p:txBody>
          <a:bodyPr>
            <a:normAutofit fontScale="90000"/>
          </a:bodyPr>
          <a:lstStyle/>
          <a:p>
            <a:r>
              <a:rPr lang="en-US" sz="3200" b="1" dirty="0">
                <a:solidFill>
                  <a:schemeClr val="accent6"/>
                </a:solidFill>
              </a:rPr>
              <a:t>Projected five-year outcomes from proposed investment:</a:t>
            </a:r>
          </a:p>
        </p:txBody>
      </p:sp>
      <p:sp>
        <p:nvSpPr>
          <p:cNvPr id="3" name="Subtitle 2">
            <a:extLst>
              <a:ext uri="{FF2B5EF4-FFF2-40B4-BE49-F238E27FC236}">
                <a16:creationId xmlns:a16="http://schemas.microsoft.com/office/drawing/2014/main" id="{4BB4E3E2-F481-455C-A111-9D1E489469BE}"/>
              </a:ext>
            </a:extLst>
          </p:cNvPr>
          <p:cNvSpPr>
            <a:spLocks noGrp="1"/>
          </p:cNvSpPr>
          <p:nvPr>
            <p:ph type="subTitle" idx="1"/>
          </p:nvPr>
        </p:nvSpPr>
        <p:spPr>
          <a:xfrm>
            <a:off x="1524000" y="1396538"/>
            <a:ext cx="9144000" cy="5332930"/>
          </a:xfrm>
        </p:spPr>
        <p:txBody>
          <a:bodyPr>
            <a:normAutofit fontScale="92500" lnSpcReduction="10000"/>
          </a:bodyPr>
          <a:lstStyle/>
          <a:p>
            <a:pPr marL="285750" indent="-285750" algn="l">
              <a:buFont typeface="Arial" panose="020B0604020202020204" pitchFamily="34" charset="0"/>
              <a:buChar char="•"/>
            </a:pPr>
            <a:r>
              <a:rPr lang="en-US" dirty="0"/>
              <a:t>  2 varieties of </a:t>
            </a:r>
            <a:r>
              <a:rPr lang="en-US" dirty="0" err="1"/>
              <a:t>Kernza</a:t>
            </a:r>
            <a:r>
              <a:rPr lang="en-US" dirty="0"/>
              <a:t> for commercialization</a:t>
            </a:r>
          </a:p>
          <a:p>
            <a:pPr marL="342900" indent="-342900" algn="l">
              <a:buFont typeface="Arial" panose="020B0604020202020204" pitchFamily="34" charset="0"/>
              <a:buChar char="•"/>
            </a:pPr>
            <a:r>
              <a:rPr lang="en-US" dirty="0"/>
              <a:t> 2 short season winter Camelina varieties for commercialization</a:t>
            </a:r>
          </a:p>
          <a:p>
            <a:pPr marL="342900" indent="-342900" algn="l">
              <a:buFont typeface="Arial" panose="020B0604020202020204" pitchFamily="34" charset="0"/>
              <a:buChar char="•"/>
            </a:pPr>
            <a:r>
              <a:rPr lang="en-US" dirty="0"/>
              <a:t> 2 varieties of full domesticated pennycress varieties for commercialization </a:t>
            </a:r>
          </a:p>
          <a:p>
            <a:pPr marL="342900" indent="-342900" algn="l">
              <a:buFont typeface="Arial" panose="020B0604020202020204" pitchFamily="34" charset="0"/>
              <a:buChar char="•"/>
            </a:pPr>
            <a:r>
              <a:rPr lang="en-US" dirty="0"/>
              <a:t>10 Hazelnut lines for commercialization</a:t>
            </a:r>
          </a:p>
          <a:p>
            <a:pPr marL="342900" indent="-342900" algn="l">
              <a:buFont typeface="Arial" panose="020B0604020202020204" pitchFamily="34" charset="0"/>
              <a:buChar char="•"/>
            </a:pPr>
            <a:r>
              <a:rPr lang="en-US" dirty="0"/>
              <a:t>3  lines of winter hardy field pea for commercial evaluation</a:t>
            </a:r>
          </a:p>
          <a:p>
            <a:pPr marL="342900" indent="-342900" algn="l">
              <a:buFont typeface="Arial" panose="020B0604020202020204" pitchFamily="34" charset="0"/>
              <a:buChar char="•"/>
            </a:pPr>
            <a:r>
              <a:rPr lang="en-US" dirty="0"/>
              <a:t>2 varieties of winter hardy barley for commercialization</a:t>
            </a:r>
          </a:p>
          <a:p>
            <a:pPr marL="342900" indent="-342900" algn="l">
              <a:buFont typeface="Arial" panose="020B0604020202020204" pitchFamily="34" charset="0"/>
              <a:buChar char="•"/>
            </a:pPr>
            <a:r>
              <a:rPr lang="en-US" dirty="0"/>
              <a:t>3 varieties of perennial flax varieties for commercialization</a:t>
            </a:r>
          </a:p>
          <a:p>
            <a:pPr marL="342900" indent="-342900" algn="l">
              <a:buFont typeface="Arial" panose="020B0604020202020204" pitchFamily="34" charset="0"/>
              <a:buChar char="•"/>
            </a:pPr>
            <a:r>
              <a:rPr lang="en-US" dirty="0"/>
              <a:t>Incorporate Forever Green Crops into thousands of acres of cropping systems in Minnesota</a:t>
            </a:r>
          </a:p>
          <a:p>
            <a:pPr marL="342900" indent="-342900" algn="l">
              <a:buFont typeface="Arial" panose="020B0604020202020204" pitchFamily="34" charset="0"/>
              <a:buChar char="•"/>
            </a:pPr>
            <a:r>
              <a:rPr lang="en-US" dirty="0"/>
              <a:t>Expand coordination of FGI with MN communities, seed companies, farmers, grain processors, and commercialization and supply chain network.</a:t>
            </a:r>
          </a:p>
          <a:p>
            <a:pPr marL="342900" indent="-342900" algn="l">
              <a:buFont typeface="Arial" panose="020B0604020202020204" pitchFamily="34" charset="0"/>
              <a:buChar char="•"/>
            </a:pPr>
            <a:r>
              <a:rPr lang="en-US" dirty="0"/>
              <a:t>Educational and workforce development opportunities for many Undergraduate Students, Graduate Students, Postdoctoral Researchers and Research Technicians to support Agriculture and Food Industry in Minnesota</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p:txBody>
      </p:sp>
      <p:grpSp>
        <p:nvGrpSpPr>
          <p:cNvPr id="4" name="Shape 301">
            <a:extLst>
              <a:ext uri="{FF2B5EF4-FFF2-40B4-BE49-F238E27FC236}">
                <a16:creationId xmlns:a16="http://schemas.microsoft.com/office/drawing/2014/main" id="{26DB3974-C06D-44E5-8866-E46654C7633B}"/>
              </a:ext>
            </a:extLst>
          </p:cNvPr>
          <p:cNvGrpSpPr/>
          <p:nvPr/>
        </p:nvGrpSpPr>
        <p:grpSpPr>
          <a:xfrm>
            <a:off x="1785257" y="106760"/>
            <a:ext cx="9448800" cy="563445"/>
            <a:chOff x="403518" y="0"/>
            <a:chExt cx="9692874" cy="666382"/>
          </a:xfrm>
        </p:grpSpPr>
        <p:pic>
          <p:nvPicPr>
            <p:cNvPr id="5" name="Shape 302">
              <a:extLst>
                <a:ext uri="{FF2B5EF4-FFF2-40B4-BE49-F238E27FC236}">
                  <a16:creationId xmlns:a16="http://schemas.microsoft.com/office/drawing/2014/main" id="{FF1BA132-53A8-4475-AE5C-FCBE7E157910}"/>
                </a:ext>
              </a:extLst>
            </p:cNvPr>
            <p:cNvPicPr preferRelativeResize="0"/>
            <p:nvPr/>
          </p:nvPicPr>
          <p:blipFill rotWithShape="1">
            <a:blip r:embed="rId2">
              <a:alphaModFix/>
            </a:blip>
            <a:srcRect/>
            <a:stretch/>
          </p:blipFill>
          <p:spPr>
            <a:xfrm>
              <a:off x="9482634" y="1739"/>
              <a:ext cx="613758" cy="662903"/>
            </a:xfrm>
            <a:prstGeom prst="rect">
              <a:avLst/>
            </a:prstGeom>
            <a:solidFill>
              <a:srgbClr val="D7E4BD"/>
            </a:solidFill>
            <a:ln>
              <a:noFill/>
            </a:ln>
          </p:spPr>
        </p:pic>
        <p:pic>
          <p:nvPicPr>
            <p:cNvPr id="6" name="Shape 303" descr="Screen Shot 2016-02-25 at 3.10.44 PM.png">
              <a:extLst>
                <a:ext uri="{FF2B5EF4-FFF2-40B4-BE49-F238E27FC236}">
                  <a16:creationId xmlns:a16="http://schemas.microsoft.com/office/drawing/2014/main" id="{4BBDC5B1-20D6-4BCB-9A95-BF67B5077C16}"/>
                </a:ext>
              </a:extLst>
            </p:cNvPr>
            <p:cNvPicPr preferRelativeResize="0"/>
            <p:nvPr/>
          </p:nvPicPr>
          <p:blipFill rotWithShape="1">
            <a:blip r:embed="rId3">
              <a:alphaModFix/>
            </a:blip>
            <a:srcRect/>
            <a:stretch/>
          </p:blipFill>
          <p:spPr>
            <a:xfrm>
              <a:off x="403518" y="0"/>
              <a:ext cx="8758138" cy="666382"/>
            </a:xfrm>
            <a:prstGeom prst="rect">
              <a:avLst/>
            </a:prstGeom>
            <a:noFill/>
            <a:ln>
              <a:noFill/>
            </a:ln>
          </p:spPr>
        </p:pic>
      </p:grpSp>
    </p:spTree>
    <p:extLst>
      <p:ext uri="{BB962C8B-B14F-4D97-AF65-F5344CB8AC3E}">
        <p14:creationId xmlns:p14="http://schemas.microsoft.com/office/powerpoint/2010/main" val="8710879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D90E4C41-6BBB-4F8B-AB90-DE71155C3906}"/>
              </a:ext>
            </a:extLst>
          </p:cNvPr>
          <p:cNvGraphicFramePr/>
          <p:nvPr>
            <p:extLst>
              <p:ext uri="{D42A27DB-BD31-4B8C-83A1-F6EECF244321}">
                <p14:modId xmlns:p14="http://schemas.microsoft.com/office/powerpoint/2010/main" val="2396552758"/>
              </p:ext>
            </p:extLst>
          </p:nvPr>
        </p:nvGraphicFramePr>
        <p:xfrm>
          <a:off x="926275" y="300789"/>
          <a:ext cx="10335283" cy="626626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9488687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F3DD45AD-4E76-476C-B18F-76B39365E304}"/>
              </a:ext>
            </a:extLst>
          </p:cNvPr>
          <p:cNvGraphicFramePr/>
          <p:nvPr>
            <p:extLst>
              <p:ext uri="{D42A27DB-BD31-4B8C-83A1-F6EECF244321}">
                <p14:modId xmlns:p14="http://schemas.microsoft.com/office/powerpoint/2010/main" val="1595848346"/>
              </p:ext>
            </p:extLst>
          </p:nvPr>
        </p:nvGraphicFramePr>
        <p:xfrm>
          <a:off x="1056904" y="300789"/>
          <a:ext cx="10421222" cy="605251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315576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96246DC6-F77E-4CFD-BDC2-709FB47C44B6}"/>
              </a:ext>
            </a:extLst>
          </p:cNvPr>
          <p:cNvGraphicFramePr/>
          <p:nvPr>
            <p:extLst>
              <p:ext uri="{D42A27DB-BD31-4B8C-83A1-F6EECF244321}">
                <p14:modId xmlns:p14="http://schemas.microsoft.com/office/powerpoint/2010/main" val="170659340"/>
              </p:ext>
            </p:extLst>
          </p:nvPr>
        </p:nvGraphicFramePr>
        <p:xfrm>
          <a:off x="2162432" y="321276"/>
          <a:ext cx="8476736" cy="578296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8991172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3331C943-C5BF-4162-AB4D-F47EFA04474E}"/>
              </a:ext>
            </a:extLst>
          </p:cNvPr>
          <p:cNvGraphicFramePr/>
          <p:nvPr>
            <p:extLst>
              <p:ext uri="{D42A27DB-BD31-4B8C-83A1-F6EECF244321}">
                <p14:modId xmlns:p14="http://schemas.microsoft.com/office/powerpoint/2010/main" val="308234809"/>
              </p:ext>
            </p:extLst>
          </p:nvPr>
        </p:nvGraphicFramePr>
        <p:xfrm>
          <a:off x="1199408" y="510639"/>
          <a:ext cx="9725266" cy="575953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6705350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4D2BA0-5674-415B-88AB-307709B7FC5A}"/>
              </a:ext>
            </a:extLst>
          </p:cNvPr>
          <p:cNvSpPr>
            <a:spLocks noGrp="1"/>
          </p:cNvSpPr>
          <p:nvPr>
            <p:ph type="title"/>
          </p:nvPr>
        </p:nvSpPr>
        <p:spPr>
          <a:xfrm>
            <a:off x="677335" y="609600"/>
            <a:ext cx="8596668" cy="5094514"/>
          </a:xfrm>
        </p:spPr>
        <p:txBody>
          <a:bodyPr>
            <a:noAutofit/>
          </a:bodyPr>
          <a:lstStyle/>
          <a:p>
            <a:r>
              <a:rPr lang="en-US" sz="4800" b="1" dirty="0">
                <a:solidFill>
                  <a:srgbClr val="92D050"/>
                </a:solidFill>
              </a:rPr>
              <a:t>Thank you, for your support on behalf of the undergraduate students, graduate students, postdoctoral researchers, faculty, farmers, processors and end users that have been or will be associated with the Forever Green </a:t>
            </a:r>
            <a:r>
              <a:rPr lang="en-US" sz="4800" b="1">
                <a:solidFill>
                  <a:srgbClr val="92D050"/>
                </a:solidFill>
              </a:rPr>
              <a:t>Initiative. </a:t>
            </a:r>
            <a:endParaRPr lang="en-US" sz="4800" b="1" dirty="0">
              <a:solidFill>
                <a:srgbClr val="92D050"/>
              </a:solidFill>
            </a:endParaRPr>
          </a:p>
        </p:txBody>
      </p:sp>
    </p:spTree>
    <p:extLst>
      <p:ext uri="{BB962C8B-B14F-4D97-AF65-F5344CB8AC3E}">
        <p14:creationId xmlns:p14="http://schemas.microsoft.com/office/powerpoint/2010/main" val="29490994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Shape 144"/>
          <p:cNvSpPr txBox="1">
            <a:spLocks noGrp="1"/>
          </p:cNvSpPr>
          <p:nvPr>
            <p:ph type="title"/>
          </p:nvPr>
        </p:nvSpPr>
        <p:spPr>
          <a:xfrm>
            <a:off x="-195942" y="-63399"/>
            <a:ext cx="10470282" cy="1451056"/>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1"/>
              </a:buClr>
              <a:buSzPts val="5400"/>
              <a:buFont typeface="Calibri"/>
              <a:buNone/>
            </a:pPr>
            <a:r>
              <a:rPr lang="en-US" sz="5400" b="1" i="0" u="none" strike="noStrike" cap="none" dirty="0">
                <a:solidFill>
                  <a:schemeClr val="dk1"/>
                </a:solidFill>
                <a:latin typeface="Calibri"/>
                <a:ea typeface="Calibri"/>
                <a:cs typeface="Calibri"/>
                <a:sym typeface="Calibri"/>
              </a:rPr>
              <a:t>Forever Green Agriculture Initiative</a:t>
            </a:r>
            <a:endParaRPr sz="4400" b="1" i="0" u="none" strike="noStrike" cap="none" dirty="0">
              <a:solidFill>
                <a:schemeClr val="dk1"/>
              </a:solidFill>
              <a:latin typeface="Calibri"/>
              <a:ea typeface="Calibri"/>
              <a:cs typeface="Calibri"/>
              <a:sym typeface="Calibri"/>
            </a:endParaRPr>
          </a:p>
        </p:txBody>
      </p:sp>
      <p:pic>
        <p:nvPicPr>
          <p:cNvPr id="145" name="Shape 145"/>
          <p:cNvPicPr preferRelativeResize="0"/>
          <p:nvPr/>
        </p:nvPicPr>
        <p:blipFill rotWithShape="1">
          <a:blip r:embed="rId3">
            <a:alphaModFix/>
          </a:blip>
          <a:srcRect/>
          <a:stretch/>
        </p:blipFill>
        <p:spPr>
          <a:xfrm>
            <a:off x="10140246" y="231275"/>
            <a:ext cx="1924204" cy="1924204"/>
          </a:xfrm>
          <a:prstGeom prst="rect">
            <a:avLst/>
          </a:prstGeom>
          <a:noFill/>
          <a:ln>
            <a:noFill/>
          </a:ln>
        </p:spPr>
      </p:pic>
      <p:sp>
        <p:nvSpPr>
          <p:cNvPr id="146" name="Shape 146"/>
          <p:cNvSpPr txBox="1"/>
          <p:nvPr/>
        </p:nvSpPr>
        <p:spPr>
          <a:xfrm>
            <a:off x="757210" y="5505341"/>
            <a:ext cx="2960332" cy="82402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500"/>
              <a:buFont typeface="Arial"/>
              <a:buNone/>
            </a:pPr>
            <a:r>
              <a:rPr lang="en-US" sz="2500" b="0" i="0" u="none" strike="noStrike" cap="none" dirty="0">
                <a:solidFill>
                  <a:schemeClr val="dk1"/>
                </a:solidFill>
                <a:latin typeface="Calibri"/>
                <a:ea typeface="Calibri"/>
                <a:cs typeface="Calibri"/>
                <a:sym typeface="Calibri"/>
              </a:rPr>
              <a:t>New Food/Feed/Fuel Ingredients </a:t>
            </a:r>
            <a:endParaRPr sz="2500" b="0" i="0" u="none" strike="noStrike" cap="none" dirty="0">
              <a:solidFill>
                <a:schemeClr val="dk1"/>
              </a:solidFill>
              <a:latin typeface="Calibri"/>
              <a:ea typeface="Calibri"/>
              <a:cs typeface="Calibri"/>
              <a:sym typeface="Calibri"/>
            </a:endParaRPr>
          </a:p>
        </p:txBody>
      </p:sp>
      <p:grpSp>
        <p:nvGrpSpPr>
          <p:cNvPr id="147" name="Shape 147"/>
          <p:cNvGrpSpPr/>
          <p:nvPr/>
        </p:nvGrpSpPr>
        <p:grpSpPr>
          <a:xfrm>
            <a:off x="5055046" y="3233074"/>
            <a:ext cx="2553814" cy="2553814"/>
            <a:chOff x="4227986" y="3676650"/>
            <a:chExt cx="2553814" cy="2553814"/>
          </a:xfrm>
        </p:grpSpPr>
        <p:pic>
          <p:nvPicPr>
            <p:cNvPr id="148" name="Shape 148"/>
            <p:cNvPicPr preferRelativeResize="0"/>
            <p:nvPr/>
          </p:nvPicPr>
          <p:blipFill rotWithShape="1">
            <a:blip r:embed="rId4">
              <a:alphaModFix/>
            </a:blip>
            <a:srcRect/>
            <a:stretch/>
          </p:blipFill>
          <p:spPr>
            <a:xfrm>
              <a:off x="4227986" y="3676650"/>
              <a:ext cx="2553814" cy="2553814"/>
            </a:xfrm>
            <a:prstGeom prst="rect">
              <a:avLst/>
            </a:prstGeom>
            <a:noFill/>
            <a:ln>
              <a:noFill/>
            </a:ln>
          </p:spPr>
        </p:pic>
        <p:sp>
          <p:nvSpPr>
            <p:cNvPr id="149" name="Shape 149"/>
            <p:cNvSpPr/>
            <p:nvPr/>
          </p:nvSpPr>
          <p:spPr>
            <a:xfrm>
              <a:off x="4227986" y="5810250"/>
              <a:ext cx="1772764" cy="42021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Calibri"/>
                <a:ea typeface="Calibri"/>
                <a:cs typeface="Calibri"/>
                <a:sym typeface="Calibri"/>
              </a:endParaRPr>
            </a:p>
          </p:txBody>
        </p:sp>
      </p:grpSp>
      <p:sp>
        <p:nvSpPr>
          <p:cNvPr id="150" name="Shape 150"/>
          <p:cNvSpPr txBox="1"/>
          <p:nvPr/>
        </p:nvSpPr>
        <p:spPr>
          <a:xfrm>
            <a:off x="4342286" y="5505342"/>
            <a:ext cx="4604078" cy="47705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500"/>
              <a:buFont typeface="Arial"/>
              <a:buNone/>
            </a:pPr>
            <a:r>
              <a:rPr lang="en-US" sz="2500" b="0" i="0" u="none" strike="noStrike" cap="none" dirty="0">
                <a:solidFill>
                  <a:schemeClr val="dk1"/>
                </a:solidFill>
                <a:latin typeface="Calibri"/>
                <a:ea typeface="Calibri"/>
                <a:cs typeface="Calibri"/>
                <a:sym typeface="Calibri"/>
              </a:rPr>
              <a:t>New Economic Opportunities</a:t>
            </a:r>
            <a:endParaRPr sz="1400" b="0" i="0" u="none" strike="noStrike" cap="none" dirty="0">
              <a:solidFill>
                <a:srgbClr val="000000"/>
              </a:solidFill>
              <a:latin typeface="Arial"/>
              <a:ea typeface="Arial"/>
              <a:cs typeface="Arial"/>
              <a:sym typeface="Arial"/>
            </a:endParaRPr>
          </a:p>
        </p:txBody>
      </p:sp>
      <p:grpSp>
        <p:nvGrpSpPr>
          <p:cNvPr id="151" name="Shape 151"/>
          <p:cNvGrpSpPr/>
          <p:nvPr/>
        </p:nvGrpSpPr>
        <p:grpSpPr>
          <a:xfrm>
            <a:off x="9291448" y="3514002"/>
            <a:ext cx="2146634" cy="2173720"/>
            <a:chOff x="9061598" y="3692933"/>
            <a:chExt cx="2521247" cy="2733039"/>
          </a:xfrm>
        </p:grpSpPr>
        <p:pic>
          <p:nvPicPr>
            <p:cNvPr id="152" name="Shape 152"/>
            <p:cNvPicPr preferRelativeResize="0"/>
            <p:nvPr/>
          </p:nvPicPr>
          <p:blipFill rotWithShape="1">
            <a:blip r:embed="rId5">
              <a:alphaModFix/>
            </a:blip>
            <a:srcRect/>
            <a:stretch/>
          </p:blipFill>
          <p:spPr>
            <a:xfrm>
              <a:off x="9061598" y="3692933"/>
              <a:ext cx="2521247" cy="2521247"/>
            </a:xfrm>
            <a:prstGeom prst="rect">
              <a:avLst/>
            </a:prstGeom>
            <a:noFill/>
            <a:ln>
              <a:noFill/>
            </a:ln>
          </p:spPr>
        </p:pic>
        <p:sp>
          <p:nvSpPr>
            <p:cNvPr id="153" name="Shape 153"/>
            <p:cNvSpPr/>
            <p:nvPr/>
          </p:nvSpPr>
          <p:spPr>
            <a:xfrm>
              <a:off x="9061599" y="5906319"/>
              <a:ext cx="1701652" cy="51965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Calibri"/>
                <a:ea typeface="Calibri"/>
                <a:cs typeface="Calibri"/>
                <a:sym typeface="Calibri"/>
              </a:endParaRPr>
            </a:p>
          </p:txBody>
        </p:sp>
      </p:grpSp>
      <p:sp>
        <p:nvSpPr>
          <p:cNvPr id="154" name="Shape 154"/>
          <p:cNvSpPr txBox="1"/>
          <p:nvPr/>
        </p:nvSpPr>
        <p:spPr>
          <a:xfrm>
            <a:off x="9061598" y="5505342"/>
            <a:ext cx="4604078" cy="47705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500"/>
              <a:buFont typeface="Arial"/>
              <a:buNone/>
            </a:pPr>
            <a:r>
              <a:rPr lang="en-US" sz="2500" b="0" i="0" u="none" strike="noStrike" cap="none" dirty="0">
                <a:solidFill>
                  <a:schemeClr val="dk1"/>
                </a:solidFill>
                <a:latin typeface="Calibri"/>
                <a:ea typeface="Calibri"/>
                <a:cs typeface="Calibri"/>
                <a:sym typeface="Calibri"/>
              </a:rPr>
              <a:t>Ecosystem Services</a:t>
            </a:r>
            <a:endParaRPr sz="2500" b="0" i="0" u="none" strike="noStrike" cap="none" dirty="0">
              <a:solidFill>
                <a:schemeClr val="dk1"/>
              </a:solidFill>
              <a:latin typeface="Calibri"/>
              <a:ea typeface="Calibri"/>
              <a:cs typeface="Calibri"/>
              <a:sym typeface="Calibri"/>
            </a:endParaRPr>
          </a:p>
        </p:txBody>
      </p:sp>
      <p:sp>
        <p:nvSpPr>
          <p:cNvPr id="155" name="Shape 155"/>
          <p:cNvSpPr txBox="1"/>
          <p:nvPr/>
        </p:nvSpPr>
        <p:spPr>
          <a:xfrm>
            <a:off x="148280" y="988538"/>
            <a:ext cx="9613557" cy="215953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200"/>
              <a:buFont typeface="Arial"/>
              <a:buNone/>
            </a:pPr>
            <a:r>
              <a:rPr lang="en-US" sz="3200" b="0" i="0" u="none" strike="noStrike" cap="none" dirty="0">
                <a:solidFill>
                  <a:schemeClr val="dk1"/>
                </a:solidFill>
                <a:latin typeface="Calibri"/>
                <a:ea typeface="Calibri"/>
                <a:cs typeface="Calibri"/>
                <a:sym typeface="Calibri"/>
              </a:rPr>
              <a:t>Develop Winter Annual and Perennial Crops a</a:t>
            </a:r>
            <a:r>
              <a:rPr lang="en-US" sz="3200" dirty="0">
                <a:solidFill>
                  <a:schemeClr val="dk1"/>
                </a:solidFill>
                <a:latin typeface="Calibri"/>
                <a:ea typeface="Calibri"/>
                <a:cs typeface="Calibri"/>
                <a:sym typeface="Calibri"/>
              </a:rPr>
              <a:t>long with a</a:t>
            </a:r>
            <a:r>
              <a:rPr lang="en-US" sz="3200" b="0" i="0" u="none" strike="noStrike" cap="none" dirty="0">
                <a:solidFill>
                  <a:schemeClr val="dk1"/>
                </a:solidFill>
                <a:latin typeface="Calibri"/>
                <a:ea typeface="Calibri"/>
                <a:cs typeface="Calibri"/>
                <a:sym typeface="Calibri"/>
              </a:rPr>
              <a:t>ssociated </a:t>
            </a:r>
            <a:r>
              <a:rPr lang="en-US" sz="3200" dirty="0">
                <a:solidFill>
                  <a:schemeClr val="dk1"/>
                </a:solidFill>
                <a:latin typeface="Calibri"/>
                <a:ea typeface="Calibri"/>
                <a:cs typeface="Calibri"/>
                <a:sym typeface="Calibri"/>
              </a:rPr>
              <a:t>c</a:t>
            </a:r>
            <a:r>
              <a:rPr lang="en-US" sz="3200" b="0" i="0" u="none" strike="noStrike" cap="none" dirty="0">
                <a:solidFill>
                  <a:schemeClr val="dk1"/>
                </a:solidFill>
                <a:latin typeface="Calibri"/>
                <a:ea typeface="Calibri"/>
                <a:cs typeface="Calibri"/>
                <a:sym typeface="Calibri"/>
              </a:rPr>
              <a:t>ropping </a:t>
            </a:r>
            <a:r>
              <a:rPr lang="en-US" sz="3200" dirty="0">
                <a:solidFill>
                  <a:schemeClr val="dk1"/>
                </a:solidFill>
                <a:latin typeface="Calibri"/>
                <a:ea typeface="Calibri"/>
                <a:cs typeface="Calibri"/>
                <a:sym typeface="Calibri"/>
              </a:rPr>
              <a:t>s</a:t>
            </a:r>
            <a:r>
              <a:rPr lang="en-US" sz="3200" b="0" i="0" u="none" strike="noStrike" cap="none" dirty="0">
                <a:solidFill>
                  <a:schemeClr val="dk1"/>
                </a:solidFill>
                <a:latin typeface="Calibri"/>
                <a:ea typeface="Calibri"/>
                <a:cs typeface="Calibri"/>
                <a:sym typeface="Calibri"/>
              </a:rPr>
              <a:t>ystems to </a:t>
            </a:r>
            <a:r>
              <a:rPr lang="en-US" sz="3200" b="1" i="0" u="none" strike="noStrike" cap="none" dirty="0">
                <a:solidFill>
                  <a:schemeClr val="dk1"/>
                </a:solidFill>
                <a:latin typeface="Calibri"/>
                <a:ea typeface="Calibri"/>
                <a:cs typeface="Calibri"/>
                <a:sym typeface="Calibri"/>
              </a:rPr>
              <a:t>Diversify </a:t>
            </a:r>
            <a:r>
              <a:rPr lang="en-US" sz="3200" b="0" i="0" u="none" strike="noStrike" cap="none" dirty="0">
                <a:solidFill>
                  <a:schemeClr val="dk1"/>
                </a:solidFill>
                <a:latin typeface="Calibri"/>
                <a:ea typeface="Calibri"/>
                <a:cs typeface="Calibri"/>
                <a:sym typeface="Calibri"/>
              </a:rPr>
              <a:t> Food/Feed/Energy </a:t>
            </a:r>
            <a:r>
              <a:rPr lang="en-US" sz="3200" dirty="0">
                <a:solidFill>
                  <a:schemeClr val="dk1"/>
                </a:solidFill>
                <a:latin typeface="Calibri"/>
                <a:ea typeface="Calibri"/>
                <a:cs typeface="Calibri"/>
                <a:sym typeface="Calibri"/>
              </a:rPr>
              <a:t>A</a:t>
            </a:r>
            <a:r>
              <a:rPr lang="en-US" sz="3200" b="0" i="0" u="none" strike="noStrike" cap="none" dirty="0">
                <a:solidFill>
                  <a:schemeClr val="dk1"/>
                </a:solidFill>
                <a:latin typeface="Calibri"/>
                <a:ea typeface="Calibri"/>
                <a:cs typeface="Calibri"/>
                <a:sym typeface="Calibri"/>
              </a:rPr>
              <a:t>gricultural Systems </a:t>
            </a:r>
            <a:r>
              <a:rPr lang="en-US" sz="3200" dirty="0">
                <a:solidFill>
                  <a:schemeClr val="dk1"/>
                </a:solidFill>
                <a:latin typeface="Calibri"/>
                <a:ea typeface="Calibri"/>
                <a:cs typeface="Calibri"/>
                <a:sym typeface="Calibri"/>
              </a:rPr>
              <a:t>while providing</a:t>
            </a:r>
            <a:r>
              <a:rPr lang="en-US" sz="3200" b="0" i="0" u="none" strike="noStrike" cap="none" dirty="0">
                <a:solidFill>
                  <a:schemeClr val="dk1"/>
                </a:solidFill>
                <a:latin typeface="Calibri"/>
                <a:ea typeface="Calibri"/>
                <a:cs typeface="Calibri"/>
                <a:sym typeface="Calibri"/>
              </a:rPr>
              <a:t> new economic opportunities an</a:t>
            </a:r>
            <a:r>
              <a:rPr lang="en-US" sz="3200" dirty="0">
                <a:solidFill>
                  <a:schemeClr val="dk1"/>
                </a:solidFill>
                <a:latin typeface="Calibri"/>
                <a:ea typeface="Calibri"/>
                <a:cs typeface="Calibri"/>
                <a:sym typeface="Calibri"/>
              </a:rPr>
              <a:t>d protection of </a:t>
            </a:r>
            <a:r>
              <a:rPr lang="en-US" sz="3200" b="0" i="0" u="none" strike="noStrike" cap="none" dirty="0">
                <a:solidFill>
                  <a:schemeClr val="dk1"/>
                </a:solidFill>
                <a:latin typeface="Calibri"/>
                <a:ea typeface="Calibri"/>
                <a:cs typeface="Calibri"/>
                <a:sym typeface="Calibri"/>
              </a:rPr>
              <a:t>natural resources. </a:t>
            </a:r>
            <a:endParaRPr sz="1400" b="0" i="0" u="none" strike="noStrike" cap="none" dirty="0">
              <a:solidFill>
                <a:srgbClr val="000000"/>
              </a:solidFill>
              <a:latin typeface="Arial"/>
              <a:ea typeface="Arial"/>
              <a:cs typeface="Arial"/>
              <a:sym typeface="Arial"/>
            </a:endParaRPr>
          </a:p>
        </p:txBody>
      </p:sp>
      <p:grpSp>
        <p:nvGrpSpPr>
          <p:cNvPr id="156" name="Shape 156"/>
          <p:cNvGrpSpPr/>
          <p:nvPr/>
        </p:nvGrpSpPr>
        <p:grpSpPr>
          <a:xfrm>
            <a:off x="1248299" y="3514002"/>
            <a:ext cx="2136719" cy="2136719"/>
            <a:chOff x="1248299" y="3514002"/>
            <a:chExt cx="2136719" cy="2136719"/>
          </a:xfrm>
        </p:grpSpPr>
        <p:pic>
          <p:nvPicPr>
            <p:cNvPr id="157" name="Shape 157"/>
            <p:cNvPicPr preferRelativeResize="0"/>
            <p:nvPr/>
          </p:nvPicPr>
          <p:blipFill rotWithShape="1">
            <a:blip r:embed="rId6">
              <a:alphaModFix/>
            </a:blip>
            <a:srcRect/>
            <a:stretch/>
          </p:blipFill>
          <p:spPr>
            <a:xfrm>
              <a:off x="1248299" y="3514002"/>
              <a:ext cx="2136719" cy="2136719"/>
            </a:xfrm>
            <a:prstGeom prst="rect">
              <a:avLst/>
            </a:prstGeom>
            <a:noFill/>
            <a:ln>
              <a:noFill/>
            </a:ln>
          </p:spPr>
        </p:pic>
        <p:sp>
          <p:nvSpPr>
            <p:cNvPr id="158" name="Shape 158"/>
            <p:cNvSpPr/>
            <p:nvPr/>
          </p:nvSpPr>
          <p:spPr>
            <a:xfrm>
              <a:off x="1248299" y="5364882"/>
              <a:ext cx="1068359" cy="17254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dk1"/>
                </a:solidFill>
                <a:latin typeface="Arial"/>
                <a:ea typeface="Arial"/>
                <a:cs typeface="Arial"/>
                <a:sym typeface="Arial"/>
              </a:endParaRPr>
            </a:p>
          </p:txBody>
        </p:sp>
      </p:grpSp>
    </p:spTree>
    <p:extLst>
      <p:ext uri="{BB962C8B-B14F-4D97-AF65-F5344CB8AC3E}">
        <p14:creationId xmlns:p14="http://schemas.microsoft.com/office/powerpoint/2010/main" val="7028657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5011254" y="6414655"/>
            <a:ext cx="498763" cy="27709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p:cNvSpPr/>
          <p:nvPr/>
        </p:nvSpPr>
        <p:spPr>
          <a:xfrm>
            <a:off x="5922281" y="6414655"/>
            <a:ext cx="498763" cy="27709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p:cNvSpPr/>
          <p:nvPr/>
        </p:nvSpPr>
        <p:spPr>
          <a:xfrm>
            <a:off x="6803718" y="6414655"/>
            <a:ext cx="498763" cy="27709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p:cNvSpPr/>
          <p:nvPr/>
        </p:nvSpPr>
        <p:spPr>
          <a:xfrm>
            <a:off x="9482985" y="6414655"/>
            <a:ext cx="498763" cy="27709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p:nvSpPr>
        <p:spPr>
          <a:xfrm>
            <a:off x="4128655" y="6414655"/>
            <a:ext cx="498763" cy="27709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p:cNvPicPr>
            <a:picLocks noChangeAspect="1"/>
          </p:cNvPicPr>
          <p:nvPr/>
        </p:nvPicPr>
        <p:blipFill>
          <a:blip r:embed="rId2"/>
          <a:stretch>
            <a:fillRect/>
          </a:stretch>
        </p:blipFill>
        <p:spPr>
          <a:xfrm>
            <a:off x="-92335" y="527674"/>
            <a:ext cx="11984182" cy="6220475"/>
          </a:xfrm>
          <a:prstGeom prst="rect">
            <a:avLst/>
          </a:prstGeom>
        </p:spPr>
      </p:pic>
      <p:pic>
        <p:nvPicPr>
          <p:cNvPr id="3" name="Shape 213" descr="USApr20-May3"/>
          <p:cNvPicPr preferRelativeResize="0"/>
          <p:nvPr/>
        </p:nvPicPr>
        <p:blipFill rotWithShape="1">
          <a:blip r:embed="rId3" cstate="screen">
            <a:alphaModFix/>
            <a:extLst>
              <a:ext uri="{28A0092B-C50C-407E-A947-70E740481C1C}">
                <a14:useLocalDpi xmlns:a14="http://schemas.microsoft.com/office/drawing/2010/main"/>
              </a:ext>
            </a:extLst>
          </a:blip>
          <a:srcRect l="39063" t="32805" r="35156" b="41401"/>
          <a:stretch/>
        </p:blipFill>
        <p:spPr>
          <a:xfrm>
            <a:off x="2159168" y="3397973"/>
            <a:ext cx="4420530" cy="2863984"/>
          </a:xfrm>
          <a:prstGeom prst="rect">
            <a:avLst/>
          </a:prstGeom>
          <a:noFill/>
          <a:ln>
            <a:noFill/>
          </a:ln>
        </p:spPr>
      </p:pic>
      <p:pic>
        <p:nvPicPr>
          <p:cNvPr id="7" name="Picture 5" descr="USMay18-31"/>
          <p:cNvPicPr>
            <a:picLocks noChangeAspect="1" noChangeArrowheads="1"/>
          </p:cNvPicPr>
          <p:nvPr/>
        </p:nvPicPr>
        <p:blipFill>
          <a:blip r:embed="rId4" cstate="screen">
            <a:extLst>
              <a:ext uri="{28A0092B-C50C-407E-A947-70E740481C1C}">
                <a14:useLocalDpi xmlns:a14="http://schemas.microsoft.com/office/drawing/2010/main"/>
              </a:ext>
            </a:extLst>
          </a:blip>
          <a:srcRect l="38281" t="32504" r="35156" b="41704"/>
          <a:stretch>
            <a:fillRect/>
          </a:stretch>
        </p:blipFill>
        <p:spPr bwMode="auto">
          <a:xfrm>
            <a:off x="3006284" y="3420747"/>
            <a:ext cx="4537133" cy="2852479"/>
          </a:xfrm>
          <a:prstGeom prst="rect">
            <a:avLst/>
          </a:prstGeom>
          <a:noFill/>
          <a:ln w="9525">
            <a:noFill/>
            <a:miter lim="800000"/>
            <a:headEnd/>
            <a:tailEnd/>
          </a:ln>
        </p:spPr>
      </p:pic>
      <p:pic>
        <p:nvPicPr>
          <p:cNvPr id="4" name="Shape 216" descr="USJun15-28"/>
          <p:cNvPicPr preferRelativeResize="0"/>
          <p:nvPr/>
        </p:nvPicPr>
        <p:blipFill rotWithShape="1">
          <a:blip r:embed="rId5" cstate="screen">
            <a:alphaModFix/>
            <a:extLst>
              <a:ext uri="{28A0092B-C50C-407E-A947-70E740481C1C}">
                <a14:useLocalDpi xmlns:a14="http://schemas.microsoft.com/office/drawing/2010/main"/>
              </a:ext>
            </a:extLst>
          </a:blip>
          <a:srcRect l="38281" t="32805" r="35938" b="41856"/>
          <a:stretch/>
        </p:blipFill>
        <p:spPr>
          <a:xfrm>
            <a:off x="3993761" y="3432017"/>
            <a:ext cx="4390096" cy="2829940"/>
          </a:xfrm>
          <a:prstGeom prst="rect">
            <a:avLst/>
          </a:prstGeom>
          <a:noFill/>
          <a:ln>
            <a:noFill/>
          </a:ln>
        </p:spPr>
      </p:pic>
      <p:pic>
        <p:nvPicPr>
          <p:cNvPr id="5" name="Shape 217" descr="USJul13-26"/>
          <p:cNvPicPr preferRelativeResize="0"/>
          <p:nvPr/>
        </p:nvPicPr>
        <p:blipFill rotWithShape="1">
          <a:blip r:embed="rId6" cstate="screen">
            <a:alphaModFix/>
            <a:extLst>
              <a:ext uri="{28A0092B-C50C-407E-A947-70E740481C1C}">
                <a14:useLocalDpi xmlns:a14="http://schemas.microsoft.com/office/drawing/2010/main"/>
              </a:ext>
            </a:extLst>
          </a:blip>
          <a:srcRect l="38281" t="32453" r="35938" b="42183"/>
          <a:stretch/>
        </p:blipFill>
        <p:spPr>
          <a:xfrm>
            <a:off x="4823097" y="3411437"/>
            <a:ext cx="4478959" cy="2850520"/>
          </a:xfrm>
          <a:prstGeom prst="rect">
            <a:avLst/>
          </a:prstGeom>
          <a:noFill/>
          <a:ln>
            <a:noFill/>
          </a:ln>
        </p:spPr>
      </p:pic>
      <p:pic>
        <p:nvPicPr>
          <p:cNvPr id="6" name="Shape 218" descr="USOct5-18"/>
          <p:cNvPicPr preferRelativeResize="0"/>
          <p:nvPr/>
        </p:nvPicPr>
        <p:blipFill rotWithShape="1">
          <a:blip r:embed="rId7" cstate="screen">
            <a:alphaModFix/>
            <a:extLst>
              <a:ext uri="{28A0092B-C50C-407E-A947-70E740481C1C}">
                <a14:useLocalDpi xmlns:a14="http://schemas.microsoft.com/office/drawing/2010/main"/>
              </a:ext>
            </a:extLst>
          </a:blip>
          <a:srcRect l="38281" t="32453" r="35156" b="42207"/>
          <a:stretch/>
        </p:blipFill>
        <p:spPr>
          <a:xfrm>
            <a:off x="7517799" y="3422942"/>
            <a:ext cx="4390096" cy="2827510"/>
          </a:xfrm>
          <a:prstGeom prst="rect">
            <a:avLst/>
          </a:prstGeom>
          <a:noFill/>
          <a:ln>
            <a:noFill/>
          </a:ln>
        </p:spPr>
      </p:pic>
      <p:sp>
        <p:nvSpPr>
          <p:cNvPr id="19" name="TextBox 18"/>
          <p:cNvSpPr txBox="1"/>
          <p:nvPr/>
        </p:nvSpPr>
        <p:spPr>
          <a:xfrm>
            <a:off x="0" y="6550223"/>
            <a:ext cx="1597553" cy="307777"/>
          </a:xfrm>
          <a:prstGeom prst="rect">
            <a:avLst/>
          </a:prstGeom>
          <a:noFill/>
        </p:spPr>
        <p:txBody>
          <a:bodyPr wrap="none" rtlCol="0">
            <a:spAutoFit/>
          </a:bodyPr>
          <a:lstStyle/>
          <a:p>
            <a:r>
              <a:rPr lang="en-US" sz="1400" dirty="0"/>
              <a:t>Slide: Mitch Hunter</a:t>
            </a:r>
          </a:p>
        </p:txBody>
      </p:sp>
      <p:sp>
        <p:nvSpPr>
          <p:cNvPr id="12" name="TextBox 11">
            <a:extLst>
              <a:ext uri="{FF2B5EF4-FFF2-40B4-BE49-F238E27FC236}">
                <a16:creationId xmlns:a16="http://schemas.microsoft.com/office/drawing/2014/main" id="{EBF50F3E-A420-425C-9476-CA4037CBEBF4}"/>
              </a:ext>
            </a:extLst>
          </p:cNvPr>
          <p:cNvSpPr txBox="1"/>
          <p:nvPr/>
        </p:nvSpPr>
        <p:spPr>
          <a:xfrm>
            <a:off x="3396343" y="607548"/>
            <a:ext cx="8033658" cy="1569660"/>
          </a:xfrm>
          <a:prstGeom prst="rect">
            <a:avLst/>
          </a:prstGeom>
          <a:noFill/>
        </p:spPr>
        <p:txBody>
          <a:bodyPr wrap="square" rtlCol="0">
            <a:spAutoFit/>
          </a:bodyPr>
          <a:lstStyle/>
          <a:p>
            <a:r>
              <a:rPr lang="en-US" sz="4800" dirty="0"/>
              <a:t>Current Seasonal Midwest  Landscape Cover</a:t>
            </a:r>
          </a:p>
        </p:txBody>
      </p:sp>
    </p:spTree>
    <p:extLst>
      <p:ext uri="{BB962C8B-B14F-4D97-AF65-F5344CB8AC3E}">
        <p14:creationId xmlns:p14="http://schemas.microsoft.com/office/powerpoint/2010/main" val="3918415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3"/>
                                        </p:tgtEl>
                                        <p:attrNameLst>
                                          <p:attrName>style.visibility</p:attrName>
                                        </p:attrNameLst>
                                      </p:cBhvr>
                                      <p:to>
                                        <p:strVal val="hidden"/>
                                      </p:to>
                                    </p:set>
                                  </p:childTnLst>
                                </p:cTn>
                              </p:par>
                              <p:par>
                                <p:cTn id="13" presetID="1" presetClass="exit" presetSubtype="0" fill="hold" grpId="1" nodeType="withEffect">
                                  <p:stCondLst>
                                    <p:cond delay="0"/>
                                  </p:stCondLst>
                                  <p:childTnLst>
                                    <p:set>
                                      <p:cBhvr>
                                        <p:cTn id="14" dur="1" fill="hold">
                                          <p:stCondLst>
                                            <p:cond delay="0"/>
                                          </p:stCondLst>
                                        </p:cTn>
                                        <p:tgtEl>
                                          <p:spTgt spid="14"/>
                                        </p:tgtEl>
                                        <p:attrNameLst>
                                          <p:attrName>style.visibility</p:attrName>
                                        </p:attrNameLst>
                                      </p:cBhvr>
                                      <p:to>
                                        <p:strVal val="hidden"/>
                                      </p:to>
                                    </p:set>
                                  </p:childTnLst>
                                </p:cTn>
                              </p:par>
                              <p:par>
                                <p:cTn id="15" presetID="10"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par>
                                <p:cTn id="18" presetID="1" presetClass="entr" presetSubtype="0" fill="hold" grpId="0" nodeType="withEffect">
                                  <p:stCondLst>
                                    <p:cond delay="0"/>
                                  </p:stCondLst>
                                  <p:childTnLst>
                                    <p:set>
                                      <p:cBhvr>
                                        <p:cTn id="19" dur="1" fill="hold">
                                          <p:stCondLst>
                                            <p:cond delay="0"/>
                                          </p:stCondLst>
                                        </p:cTn>
                                        <p:tgtEl>
                                          <p:spTgt spid="15"/>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xit" presetSubtype="0" fill="hold" nodeType="clickEffect">
                                  <p:stCondLst>
                                    <p:cond delay="0"/>
                                  </p:stCondLst>
                                  <p:childTnLst>
                                    <p:set>
                                      <p:cBhvr>
                                        <p:cTn id="23" dur="1" fill="hold">
                                          <p:stCondLst>
                                            <p:cond delay="0"/>
                                          </p:stCondLst>
                                        </p:cTn>
                                        <p:tgtEl>
                                          <p:spTgt spid="7"/>
                                        </p:tgtEl>
                                        <p:attrNameLst>
                                          <p:attrName>style.visibility</p:attrName>
                                        </p:attrNameLst>
                                      </p:cBhvr>
                                      <p:to>
                                        <p:strVal val="hidden"/>
                                      </p:to>
                                    </p:set>
                                  </p:childTnLst>
                                </p:cTn>
                              </p:par>
                              <p:par>
                                <p:cTn id="24" presetID="1" presetClass="exit" presetSubtype="0" fill="hold" grpId="1" nodeType="withEffect">
                                  <p:stCondLst>
                                    <p:cond delay="0"/>
                                  </p:stCondLst>
                                  <p:childTnLst>
                                    <p:set>
                                      <p:cBhvr>
                                        <p:cTn id="25" dur="1" fill="hold">
                                          <p:stCondLst>
                                            <p:cond delay="0"/>
                                          </p:stCondLst>
                                        </p:cTn>
                                        <p:tgtEl>
                                          <p:spTgt spid="15"/>
                                        </p:tgtEl>
                                        <p:attrNameLst>
                                          <p:attrName>style.visibility</p:attrName>
                                        </p:attrNameLst>
                                      </p:cBhvr>
                                      <p:to>
                                        <p:strVal val="hidden"/>
                                      </p:to>
                                    </p:set>
                                  </p:childTnLst>
                                </p:cTn>
                              </p:par>
                              <p:par>
                                <p:cTn id="26" presetID="10" presetClass="entr" presetSubtype="0" fill="hold" nodeType="with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500"/>
                                        <p:tgtEl>
                                          <p:spTgt spid="4"/>
                                        </p:tgtEl>
                                      </p:cBhvr>
                                    </p:animEffect>
                                  </p:childTnLst>
                                </p:cTn>
                              </p:par>
                              <p:par>
                                <p:cTn id="29" presetID="1" presetClass="entr" presetSubtype="0"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4"/>
                                        </p:tgtEl>
                                        <p:attrNameLst>
                                          <p:attrName>style.visibility</p:attrName>
                                        </p:attrNameLst>
                                      </p:cBhvr>
                                      <p:to>
                                        <p:strVal val="hidden"/>
                                      </p:to>
                                    </p:set>
                                  </p:childTnLst>
                                </p:cTn>
                              </p:par>
                              <p:par>
                                <p:cTn id="35" presetID="1" presetClass="exit" presetSubtype="0" fill="hold" grpId="1" nodeType="withEffect">
                                  <p:stCondLst>
                                    <p:cond delay="0"/>
                                  </p:stCondLst>
                                  <p:childTnLst>
                                    <p:set>
                                      <p:cBhvr>
                                        <p:cTn id="36" dur="1" fill="hold">
                                          <p:stCondLst>
                                            <p:cond delay="0"/>
                                          </p:stCondLst>
                                        </p:cTn>
                                        <p:tgtEl>
                                          <p:spTgt spid="16"/>
                                        </p:tgtEl>
                                        <p:attrNameLst>
                                          <p:attrName>style.visibility</p:attrName>
                                        </p:attrNameLst>
                                      </p:cBhvr>
                                      <p:to>
                                        <p:strVal val="hidden"/>
                                      </p:to>
                                    </p:set>
                                  </p:childTnLst>
                                </p:cTn>
                              </p:par>
                              <p:par>
                                <p:cTn id="37" presetID="10" presetClass="entr" presetSubtype="0" fill="hold" nodeType="with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fade">
                                      <p:cBhvr>
                                        <p:cTn id="39" dur="500"/>
                                        <p:tgtEl>
                                          <p:spTgt spid="5"/>
                                        </p:tgtEl>
                                      </p:cBhvr>
                                    </p:animEffect>
                                  </p:childTnLst>
                                </p:cTn>
                              </p:par>
                              <p:par>
                                <p:cTn id="40" presetID="1" presetClass="entr" presetSubtype="0" fill="hold" grpId="0" nodeType="withEffect">
                                  <p:stCondLst>
                                    <p:cond delay="0"/>
                                  </p:stCondLst>
                                  <p:childTnLst>
                                    <p:set>
                                      <p:cBhvr>
                                        <p:cTn id="41" dur="1" fill="hold">
                                          <p:stCondLst>
                                            <p:cond delay="0"/>
                                          </p:stCondLst>
                                        </p:cTn>
                                        <p:tgtEl>
                                          <p:spTgt spid="17"/>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xit" presetSubtype="0" fill="hold" nodeType="clickEffect">
                                  <p:stCondLst>
                                    <p:cond delay="0"/>
                                  </p:stCondLst>
                                  <p:childTnLst>
                                    <p:set>
                                      <p:cBhvr>
                                        <p:cTn id="45" dur="1" fill="hold">
                                          <p:stCondLst>
                                            <p:cond delay="0"/>
                                          </p:stCondLst>
                                        </p:cTn>
                                        <p:tgtEl>
                                          <p:spTgt spid="5"/>
                                        </p:tgtEl>
                                        <p:attrNameLst>
                                          <p:attrName>style.visibility</p:attrName>
                                        </p:attrNameLst>
                                      </p:cBhvr>
                                      <p:to>
                                        <p:strVal val="hidden"/>
                                      </p:to>
                                    </p:set>
                                  </p:childTnLst>
                                </p:cTn>
                              </p:par>
                              <p:par>
                                <p:cTn id="46" presetID="1" presetClass="exit" presetSubtype="0" fill="hold" grpId="1" nodeType="withEffect">
                                  <p:stCondLst>
                                    <p:cond delay="0"/>
                                  </p:stCondLst>
                                  <p:childTnLst>
                                    <p:set>
                                      <p:cBhvr>
                                        <p:cTn id="47" dur="1" fill="hold">
                                          <p:stCondLst>
                                            <p:cond delay="0"/>
                                          </p:stCondLst>
                                        </p:cTn>
                                        <p:tgtEl>
                                          <p:spTgt spid="17"/>
                                        </p:tgtEl>
                                        <p:attrNameLst>
                                          <p:attrName>style.visibility</p:attrName>
                                        </p:attrNameLst>
                                      </p:cBhvr>
                                      <p:to>
                                        <p:strVal val="hidden"/>
                                      </p:to>
                                    </p:set>
                                  </p:childTnLst>
                                </p:cTn>
                              </p:par>
                              <p:par>
                                <p:cTn id="48" presetID="1" presetClass="entr" presetSubtype="0" fill="hold" nodeType="withEffect">
                                  <p:stCondLst>
                                    <p:cond delay="0"/>
                                  </p:stCondLst>
                                  <p:childTnLst>
                                    <p:set>
                                      <p:cBhvr>
                                        <p:cTn id="49" dur="1" fill="hold">
                                          <p:stCondLst>
                                            <p:cond delay="0"/>
                                          </p:stCondLst>
                                        </p:cTn>
                                        <p:tgtEl>
                                          <p:spTgt spid="6"/>
                                        </p:tgtEl>
                                        <p:attrNameLst>
                                          <p:attrName>style.visibility</p:attrName>
                                        </p:attrNameLst>
                                      </p:cBhvr>
                                      <p:to>
                                        <p:strVal val="visible"/>
                                      </p:to>
                                    </p:set>
                                  </p:childTnLst>
                                </p:cTn>
                              </p:par>
                              <p:par>
                                <p:cTn id="50" presetID="1" presetClass="entr" presetSubtype="0" fill="hold" grpId="0" nodeType="withEffect">
                                  <p:stCondLst>
                                    <p:cond delay="0"/>
                                  </p:stCondLst>
                                  <p:childTnLst>
                                    <p:set>
                                      <p:cBhvr>
                                        <p:cTn id="51"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P spid="16" grpId="0" animBg="1"/>
      <p:bldP spid="16" grpId="1" animBg="1"/>
      <p:bldP spid="17" grpId="0" animBg="1"/>
      <p:bldP spid="17" grpId="1" animBg="1"/>
      <p:bldP spid="18" grpId="0" animBg="1"/>
      <p:bldP spid="14" grpId="0" animBg="1"/>
      <p:bldP spid="14"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27484" y="796930"/>
            <a:ext cx="4503783" cy="3674885"/>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42728" y="796930"/>
            <a:ext cx="4503783" cy="431369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90472" y="3709458"/>
            <a:ext cx="4625113" cy="3307856"/>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10662" y="3689211"/>
            <a:ext cx="4477655" cy="3307856"/>
          </a:xfrm>
          <a:prstGeom prst="rect">
            <a:avLst/>
          </a:prstGeom>
        </p:spPr>
      </p:pic>
      <p:sp>
        <p:nvSpPr>
          <p:cNvPr id="9" name="TextBox 8"/>
          <p:cNvSpPr txBox="1"/>
          <p:nvPr/>
        </p:nvSpPr>
        <p:spPr>
          <a:xfrm>
            <a:off x="6400800" y="975183"/>
            <a:ext cx="4060505" cy="1815882"/>
          </a:xfrm>
          <a:prstGeom prst="rect">
            <a:avLst/>
          </a:prstGeom>
          <a:noFill/>
        </p:spPr>
        <p:txBody>
          <a:bodyPr wrap="square" rtlCol="0">
            <a:spAutoFit/>
          </a:bodyPr>
          <a:lstStyle/>
          <a:p>
            <a:r>
              <a:rPr lang="en-US" sz="2800" b="1" dirty="0">
                <a:solidFill>
                  <a:schemeClr val="bg1"/>
                </a:solidFill>
              </a:rPr>
              <a:t>Fall Kernza following 1” rainfall</a:t>
            </a:r>
          </a:p>
          <a:p>
            <a:r>
              <a:rPr lang="en-US" sz="2800" b="1" dirty="0">
                <a:solidFill>
                  <a:schemeClr val="bg1"/>
                </a:solidFill>
              </a:rPr>
              <a:t>1. Less erosion and P loss</a:t>
            </a:r>
          </a:p>
          <a:p>
            <a:r>
              <a:rPr lang="en-US" sz="2800" b="1" dirty="0">
                <a:solidFill>
                  <a:schemeClr val="bg1"/>
                </a:solidFill>
              </a:rPr>
              <a:t>2. Less nitrate leaching </a:t>
            </a:r>
          </a:p>
        </p:txBody>
      </p:sp>
      <p:sp>
        <p:nvSpPr>
          <p:cNvPr id="10" name="TextBox 9"/>
          <p:cNvSpPr txBox="1"/>
          <p:nvPr/>
        </p:nvSpPr>
        <p:spPr>
          <a:xfrm>
            <a:off x="2420689" y="3743122"/>
            <a:ext cx="2917371" cy="1815882"/>
          </a:xfrm>
          <a:prstGeom prst="rect">
            <a:avLst/>
          </a:prstGeom>
          <a:noFill/>
        </p:spPr>
        <p:txBody>
          <a:bodyPr wrap="square" rtlCol="0">
            <a:spAutoFit/>
          </a:bodyPr>
          <a:lstStyle/>
          <a:p>
            <a:endParaRPr lang="en-US" sz="2800" b="1" dirty="0">
              <a:solidFill>
                <a:schemeClr val="bg1"/>
              </a:solidFill>
            </a:endParaRPr>
          </a:p>
          <a:p>
            <a:r>
              <a:rPr lang="en-US" sz="2800" b="1" dirty="0">
                <a:solidFill>
                  <a:schemeClr val="bg1"/>
                </a:solidFill>
              </a:rPr>
              <a:t>April field prep for summer annual crops</a:t>
            </a:r>
          </a:p>
        </p:txBody>
      </p:sp>
      <p:sp>
        <p:nvSpPr>
          <p:cNvPr id="11" name="TextBox 10"/>
          <p:cNvSpPr txBox="1"/>
          <p:nvPr/>
        </p:nvSpPr>
        <p:spPr>
          <a:xfrm>
            <a:off x="6487886" y="3709458"/>
            <a:ext cx="3973419" cy="2246769"/>
          </a:xfrm>
          <a:prstGeom prst="rect">
            <a:avLst/>
          </a:prstGeom>
          <a:noFill/>
        </p:spPr>
        <p:txBody>
          <a:bodyPr wrap="square" rtlCol="0">
            <a:spAutoFit/>
          </a:bodyPr>
          <a:lstStyle/>
          <a:p>
            <a:endParaRPr lang="en-US" sz="2800" b="1" dirty="0">
              <a:solidFill>
                <a:schemeClr val="bg1"/>
              </a:solidFill>
            </a:endParaRPr>
          </a:p>
          <a:p>
            <a:r>
              <a:rPr lang="en-US" sz="2800" b="1" dirty="0">
                <a:solidFill>
                  <a:schemeClr val="bg1"/>
                </a:solidFill>
              </a:rPr>
              <a:t>April winter Camelina</a:t>
            </a:r>
          </a:p>
          <a:p>
            <a:pPr lvl="0"/>
            <a:r>
              <a:rPr lang="en-US" sz="2800" b="1" dirty="0">
                <a:solidFill>
                  <a:prstClr val="white"/>
                </a:solidFill>
              </a:rPr>
              <a:t>1. Less erosion and P loss</a:t>
            </a:r>
          </a:p>
          <a:p>
            <a:pPr lvl="0"/>
            <a:r>
              <a:rPr lang="en-US" sz="2800" b="1" dirty="0">
                <a:solidFill>
                  <a:prstClr val="white"/>
                </a:solidFill>
              </a:rPr>
              <a:t>2. Less nitrate leaching</a:t>
            </a:r>
          </a:p>
          <a:p>
            <a:r>
              <a:rPr lang="en-US" sz="2800" b="1" dirty="0">
                <a:solidFill>
                  <a:schemeClr val="bg1"/>
                </a:solidFill>
              </a:rPr>
              <a:t> </a:t>
            </a:r>
          </a:p>
        </p:txBody>
      </p:sp>
      <p:sp>
        <p:nvSpPr>
          <p:cNvPr id="13" name="TextBox 12">
            <a:extLst>
              <a:ext uri="{FF2B5EF4-FFF2-40B4-BE49-F238E27FC236}">
                <a16:creationId xmlns:a16="http://schemas.microsoft.com/office/drawing/2014/main" id="{79A5BF3F-7D3D-4B22-B727-7E3D7A218F45}"/>
              </a:ext>
            </a:extLst>
          </p:cNvPr>
          <p:cNvSpPr txBox="1"/>
          <p:nvPr/>
        </p:nvSpPr>
        <p:spPr>
          <a:xfrm>
            <a:off x="1393372" y="-37825"/>
            <a:ext cx="10798628" cy="769441"/>
          </a:xfrm>
          <a:prstGeom prst="rect">
            <a:avLst/>
          </a:prstGeom>
          <a:noFill/>
        </p:spPr>
        <p:txBody>
          <a:bodyPr wrap="square" rtlCol="0">
            <a:spAutoFit/>
          </a:bodyPr>
          <a:lstStyle/>
          <a:p>
            <a:r>
              <a:rPr lang="en-US" sz="4400" b="1" dirty="0">
                <a:solidFill>
                  <a:schemeClr val="accent6"/>
                </a:solidFill>
              </a:rPr>
              <a:t>Continuous Living Cover Cropping  Systems</a:t>
            </a:r>
          </a:p>
        </p:txBody>
      </p:sp>
      <p:sp>
        <p:nvSpPr>
          <p:cNvPr id="14" name="TextBox 13">
            <a:extLst>
              <a:ext uri="{FF2B5EF4-FFF2-40B4-BE49-F238E27FC236}">
                <a16:creationId xmlns:a16="http://schemas.microsoft.com/office/drawing/2014/main" id="{C37A26CA-96F8-4847-A0FA-7DB9E7AD3BDA}"/>
              </a:ext>
            </a:extLst>
          </p:cNvPr>
          <p:cNvSpPr txBox="1"/>
          <p:nvPr/>
        </p:nvSpPr>
        <p:spPr>
          <a:xfrm>
            <a:off x="2537958" y="943115"/>
            <a:ext cx="2730138" cy="1384995"/>
          </a:xfrm>
          <a:prstGeom prst="rect">
            <a:avLst/>
          </a:prstGeom>
          <a:noFill/>
        </p:spPr>
        <p:txBody>
          <a:bodyPr wrap="square" rtlCol="0">
            <a:spAutoFit/>
          </a:bodyPr>
          <a:lstStyle/>
          <a:p>
            <a:r>
              <a:rPr lang="en-US" sz="2800" b="1" dirty="0">
                <a:solidFill>
                  <a:schemeClr val="bg1"/>
                </a:solidFill>
              </a:rPr>
              <a:t>Fall tilled field following 1” rainfall</a:t>
            </a:r>
          </a:p>
        </p:txBody>
      </p:sp>
    </p:spTree>
    <p:extLst>
      <p:ext uri="{BB962C8B-B14F-4D97-AF65-F5344CB8AC3E}">
        <p14:creationId xmlns:p14="http://schemas.microsoft.com/office/powerpoint/2010/main" val="5973294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Shape 164"/>
          <p:cNvSpPr txBox="1">
            <a:spLocks noGrp="1"/>
          </p:cNvSpPr>
          <p:nvPr>
            <p:ph type="title"/>
          </p:nvPr>
        </p:nvSpPr>
        <p:spPr>
          <a:xfrm>
            <a:off x="838200" y="365125"/>
            <a:ext cx="10515600" cy="166318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4400"/>
              <a:buFont typeface="Calibri"/>
              <a:buNone/>
            </a:pPr>
            <a:r>
              <a:rPr lang="en-US" sz="4400" b="1" i="0" u="none" strike="noStrike" cap="none" dirty="0">
                <a:solidFill>
                  <a:schemeClr val="dk1"/>
                </a:solidFill>
                <a:latin typeface="Calibri"/>
                <a:ea typeface="Calibri"/>
                <a:cs typeface="Calibri"/>
                <a:sym typeface="Calibri"/>
              </a:rPr>
              <a:t>Forever Green Crops Provide:</a:t>
            </a:r>
            <a:br>
              <a:rPr lang="en-US" sz="4400" b="1" i="0" u="none" strike="noStrike" cap="none" dirty="0">
                <a:solidFill>
                  <a:schemeClr val="dk1"/>
                </a:solidFill>
                <a:latin typeface="Calibri"/>
                <a:ea typeface="Calibri"/>
                <a:cs typeface="Calibri"/>
                <a:sym typeface="Calibri"/>
              </a:rPr>
            </a:br>
            <a:r>
              <a:rPr lang="en-US" sz="4400" b="1" i="0" u="none" strike="noStrike" cap="none" dirty="0">
                <a:solidFill>
                  <a:schemeClr val="dk1"/>
                </a:solidFill>
                <a:latin typeface="Calibri"/>
                <a:ea typeface="Calibri"/>
                <a:cs typeface="Calibri"/>
                <a:sym typeface="Calibri"/>
              </a:rPr>
              <a:t>New, Unique Food, Feed and Energy Products fo</a:t>
            </a:r>
            <a:r>
              <a:rPr lang="en-US" b="1" dirty="0">
                <a:solidFill>
                  <a:schemeClr val="dk1"/>
                </a:solidFill>
                <a:latin typeface="Calibri"/>
                <a:ea typeface="Calibri"/>
                <a:cs typeface="Calibri"/>
                <a:sym typeface="Calibri"/>
              </a:rPr>
              <a:t>r Commercialization</a:t>
            </a:r>
            <a:endParaRPr sz="4400" b="1" i="0" u="none" strike="noStrike" cap="none" dirty="0">
              <a:solidFill>
                <a:schemeClr val="dk1"/>
              </a:solidFill>
              <a:latin typeface="Calibri"/>
              <a:ea typeface="Calibri"/>
              <a:cs typeface="Calibri"/>
              <a:sym typeface="Calibri"/>
            </a:endParaRPr>
          </a:p>
        </p:txBody>
      </p:sp>
      <p:pic>
        <p:nvPicPr>
          <p:cNvPr id="165" name="Shape 165"/>
          <p:cNvPicPr preferRelativeResize="0"/>
          <p:nvPr/>
        </p:nvPicPr>
        <p:blipFill rotWithShape="1">
          <a:blip r:embed="rId3">
            <a:alphaModFix/>
          </a:blip>
          <a:srcRect/>
          <a:stretch/>
        </p:blipFill>
        <p:spPr>
          <a:xfrm flipH="1">
            <a:off x="7851527" y="2374004"/>
            <a:ext cx="4167437" cy="3125578"/>
          </a:xfrm>
          <a:prstGeom prst="rect">
            <a:avLst/>
          </a:prstGeom>
          <a:noFill/>
          <a:ln>
            <a:noFill/>
          </a:ln>
        </p:spPr>
      </p:pic>
      <p:pic>
        <p:nvPicPr>
          <p:cNvPr id="166" name="Shape 166"/>
          <p:cNvPicPr preferRelativeResize="0"/>
          <p:nvPr/>
        </p:nvPicPr>
        <p:blipFill rotWithShape="1">
          <a:blip r:embed="rId4">
            <a:alphaModFix/>
          </a:blip>
          <a:srcRect/>
          <a:stretch/>
        </p:blipFill>
        <p:spPr>
          <a:xfrm>
            <a:off x="232153" y="2331266"/>
            <a:ext cx="2007210" cy="3168316"/>
          </a:xfrm>
          <a:prstGeom prst="rect">
            <a:avLst/>
          </a:prstGeom>
          <a:noFill/>
          <a:ln>
            <a:noFill/>
          </a:ln>
        </p:spPr>
      </p:pic>
      <p:pic>
        <p:nvPicPr>
          <p:cNvPr id="167" name="Shape 167"/>
          <p:cNvPicPr preferRelativeResize="0"/>
          <p:nvPr/>
        </p:nvPicPr>
        <p:blipFill rotWithShape="1">
          <a:blip r:embed="rId5">
            <a:alphaModFix/>
          </a:blip>
          <a:srcRect/>
          <a:stretch/>
        </p:blipFill>
        <p:spPr>
          <a:xfrm>
            <a:off x="5531383" y="2352635"/>
            <a:ext cx="2084736" cy="3125578"/>
          </a:xfrm>
          <a:prstGeom prst="rect">
            <a:avLst/>
          </a:prstGeom>
          <a:noFill/>
          <a:ln>
            <a:noFill/>
          </a:ln>
        </p:spPr>
      </p:pic>
      <p:pic>
        <p:nvPicPr>
          <p:cNvPr id="168" name="Shape 168"/>
          <p:cNvPicPr preferRelativeResize="0"/>
          <p:nvPr/>
        </p:nvPicPr>
        <p:blipFill rotWithShape="1">
          <a:blip r:embed="rId6">
            <a:alphaModFix/>
          </a:blip>
          <a:srcRect/>
          <a:stretch/>
        </p:blipFill>
        <p:spPr>
          <a:xfrm>
            <a:off x="2507355" y="2352635"/>
            <a:ext cx="2788620" cy="3125578"/>
          </a:xfrm>
          <a:prstGeom prst="rect">
            <a:avLst/>
          </a:prstGeom>
          <a:noFill/>
          <a:ln>
            <a:noFill/>
          </a:ln>
        </p:spPr>
      </p:pic>
      <p:sp>
        <p:nvSpPr>
          <p:cNvPr id="169" name="Shape 169"/>
          <p:cNvSpPr txBox="1"/>
          <p:nvPr/>
        </p:nvSpPr>
        <p:spPr>
          <a:xfrm>
            <a:off x="838200" y="5616940"/>
            <a:ext cx="2620363" cy="52322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dirty="0">
                <a:solidFill>
                  <a:schemeClr val="dk1"/>
                </a:solidFill>
                <a:latin typeface="Calibri"/>
                <a:ea typeface="Calibri"/>
                <a:cs typeface="Calibri"/>
                <a:sym typeface="Calibri"/>
              </a:rPr>
              <a:t>Oils</a:t>
            </a:r>
            <a:endParaRPr sz="2800" b="0" i="0" u="none" strike="noStrike" cap="none" dirty="0">
              <a:solidFill>
                <a:schemeClr val="dk1"/>
              </a:solidFill>
              <a:latin typeface="Calibri"/>
              <a:ea typeface="Calibri"/>
              <a:cs typeface="Calibri"/>
              <a:sym typeface="Calibri"/>
            </a:endParaRPr>
          </a:p>
        </p:txBody>
      </p:sp>
      <p:sp>
        <p:nvSpPr>
          <p:cNvPr id="170" name="Shape 170"/>
          <p:cNvSpPr txBox="1"/>
          <p:nvPr/>
        </p:nvSpPr>
        <p:spPr>
          <a:xfrm>
            <a:off x="3382438" y="5623449"/>
            <a:ext cx="2620363" cy="52322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dirty="0">
                <a:solidFill>
                  <a:schemeClr val="dk1"/>
                </a:solidFill>
                <a:latin typeface="Calibri"/>
                <a:ea typeface="Calibri"/>
                <a:cs typeface="Calibri"/>
                <a:sym typeface="Calibri"/>
              </a:rPr>
              <a:t>Fiber</a:t>
            </a:r>
            <a:endParaRPr sz="2800" b="0" i="0" u="none" strike="noStrike" cap="none" dirty="0">
              <a:solidFill>
                <a:schemeClr val="dk1"/>
              </a:solidFill>
              <a:latin typeface="Calibri"/>
              <a:ea typeface="Calibri"/>
              <a:cs typeface="Calibri"/>
              <a:sym typeface="Calibri"/>
            </a:endParaRPr>
          </a:p>
        </p:txBody>
      </p:sp>
      <p:sp>
        <p:nvSpPr>
          <p:cNvPr id="171" name="Shape 171"/>
          <p:cNvSpPr txBox="1"/>
          <p:nvPr/>
        </p:nvSpPr>
        <p:spPr>
          <a:xfrm>
            <a:off x="6041777" y="5592022"/>
            <a:ext cx="2620363" cy="52322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dirty="0">
                <a:solidFill>
                  <a:schemeClr val="dk1"/>
                </a:solidFill>
                <a:latin typeface="Calibri"/>
                <a:ea typeface="Calibri"/>
                <a:cs typeface="Calibri"/>
                <a:sym typeface="Calibri"/>
              </a:rPr>
              <a:t>Protein</a:t>
            </a:r>
            <a:endParaRPr sz="2800" b="0" i="0" u="none" strike="noStrike" cap="none" dirty="0">
              <a:solidFill>
                <a:schemeClr val="dk1"/>
              </a:solidFill>
              <a:latin typeface="Calibri"/>
              <a:ea typeface="Calibri"/>
              <a:cs typeface="Calibri"/>
              <a:sym typeface="Calibri"/>
            </a:endParaRPr>
          </a:p>
        </p:txBody>
      </p:sp>
      <p:sp>
        <p:nvSpPr>
          <p:cNvPr id="172" name="Shape 172"/>
          <p:cNvSpPr txBox="1"/>
          <p:nvPr/>
        </p:nvSpPr>
        <p:spPr>
          <a:xfrm>
            <a:off x="8789001" y="5592022"/>
            <a:ext cx="2620363" cy="52322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dirty="0">
                <a:solidFill>
                  <a:schemeClr val="dk1"/>
                </a:solidFill>
                <a:latin typeface="Calibri"/>
                <a:ea typeface="Calibri"/>
                <a:cs typeface="Calibri"/>
                <a:sym typeface="Calibri"/>
              </a:rPr>
              <a:t>Phytonutrients</a:t>
            </a:r>
            <a:endParaRPr sz="28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839060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grpSp>
        <p:nvGrpSpPr>
          <p:cNvPr id="178" name="Shape 178"/>
          <p:cNvGrpSpPr/>
          <p:nvPr/>
        </p:nvGrpSpPr>
        <p:grpSpPr>
          <a:xfrm>
            <a:off x="2358625" y="2133554"/>
            <a:ext cx="7455703" cy="4345078"/>
            <a:chOff x="1520425" y="3129"/>
            <a:chExt cx="7455703" cy="4345078"/>
          </a:xfrm>
        </p:grpSpPr>
        <p:sp>
          <p:nvSpPr>
            <p:cNvPr id="179" name="Shape 179"/>
            <p:cNvSpPr/>
            <p:nvPr/>
          </p:nvSpPr>
          <p:spPr>
            <a:xfrm rot="10800000">
              <a:off x="1983254" y="3129"/>
              <a:ext cx="6992874" cy="887561"/>
            </a:xfrm>
            <a:prstGeom prst="homePlate">
              <a:avLst>
                <a:gd name="adj" fmla="val 50000"/>
              </a:avLst>
            </a:prstGeom>
            <a:solidFill>
              <a:srgbClr val="A1D29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80" name="Shape 180"/>
            <p:cNvSpPr txBox="1"/>
            <p:nvPr/>
          </p:nvSpPr>
          <p:spPr>
            <a:xfrm>
              <a:off x="2205143" y="3129"/>
              <a:ext cx="6770984" cy="887561"/>
            </a:xfrm>
            <a:prstGeom prst="rect">
              <a:avLst/>
            </a:prstGeom>
            <a:noFill/>
            <a:ln>
              <a:noFill/>
            </a:ln>
          </p:spPr>
          <p:txBody>
            <a:bodyPr spcFirstLastPara="1" wrap="square" lIns="391375" tIns="118100" rIns="220450" bIns="118100" anchor="ctr" anchorCtr="0">
              <a:noAutofit/>
            </a:bodyPr>
            <a:lstStyle/>
            <a:p>
              <a:pPr marL="0" marR="0" lvl="0" indent="0" algn="ctr" rtl="0">
                <a:lnSpc>
                  <a:spcPct val="90000"/>
                </a:lnSpc>
                <a:spcBef>
                  <a:spcPts val="0"/>
                </a:spcBef>
                <a:spcAft>
                  <a:spcPts val="0"/>
                </a:spcAft>
                <a:buClr>
                  <a:srgbClr val="000000"/>
                </a:buClr>
                <a:buSzPts val="3100"/>
                <a:buFont typeface="Arial"/>
                <a:buNone/>
              </a:pPr>
              <a:r>
                <a:rPr lang="en-US" sz="3100" b="0" i="0" u="none" strike="noStrike" cap="none" dirty="0">
                  <a:solidFill>
                    <a:schemeClr val="lt1"/>
                  </a:solidFill>
                  <a:latin typeface="Calibri"/>
                  <a:ea typeface="Calibri"/>
                  <a:cs typeface="Calibri"/>
                  <a:sym typeface="Calibri"/>
                </a:rPr>
                <a:t>High Value Food, Feed and Energy Ingredients</a:t>
              </a:r>
              <a:endParaRPr sz="3100" b="0" i="0" u="none" strike="noStrike" cap="none" dirty="0">
                <a:solidFill>
                  <a:schemeClr val="lt1"/>
                </a:solidFill>
                <a:latin typeface="Calibri"/>
                <a:ea typeface="Calibri"/>
                <a:cs typeface="Calibri"/>
                <a:sym typeface="Calibri"/>
              </a:endParaRPr>
            </a:p>
          </p:txBody>
        </p:sp>
        <p:sp>
          <p:nvSpPr>
            <p:cNvPr id="181" name="Shape 181"/>
            <p:cNvSpPr/>
            <p:nvPr/>
          </p:nvSpPr>
          <p:spPr>
            <a:xfrm>
              <a:off x="1520425" y="3129"/>
              <a:ext cx="887561" cy="887561"/>
            </a:xfrm>
            <a:prstGeom prst="ellipse">
              <a:avLst/>
            </a:prstGeom>
            <a:blipFill rotWithShape="1">
              <a:blip r:embed="rId3">
                <a:alphaModFix/>
              </a:blip>
              <a:stretch>
                <a:fillRect l="-31996" r="-31994"/>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82" name="Shape 182"/>
            <p:cNvSpPr/>
            <p:nvPr/>
          </p:nvSpPr>
          <p:spPr>
            <a:xfrm rot="10800000">
              <a:off x="1983254" y="1155635"/>
              <a:ext cx="6992874" cy="887561"/>
            </a:xfrm>
            <a:prstGeom prst="homePlate">
              <a:avLst>
                <a:gd name="adj" fmla="val 50000"/>
              </a:avLst>
            </a:prstGeom>
            <a:solidFill>
              <a:srgbClr val="A1D29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83" name="Shape 183"/>
            <p:cNvSpPr txBox="1"/>
            <p:nvPr/>
          </p:nvSpPr>
          <p:spPr>
            <a:xfrm>
              <a:off x="2205143" y="1155635"/>
              <a:ext cx="6770984" cy="887561"/>
            </a:xfrm>
            <a:prstGeom prst="rect">
              <a:avLst/>
            </a:prstGeom>
            <a:noFill/>
            <a:ln>
              <a:noFill/>
            </a:ln>
          </p:spPr>
          <p:txBody>
            <a:bodyPr spcFirstLastPara="1" wrap="square" lIns="391375" tIns="118100" rIns="220450" bIns="118100" anchor="ctr" anchorCtr="0">
              <a:noAutofit/>
            </a:bodyPr>
            <a:lstStyle/>
            <a:p>
              <a:pPr marL="0" marR="0" lvl="0" indent="0" algn="ctr" rtl="0">
                <a:lnSpc>
                  <a:spcPct val="90000"/>
                </a:lnSpc>
                <a:spcBef>
                  <a:spcPts val="0"/>
                </a:spcBef>
                <a:spcAft>
                  <a:spcPts val="0"/>
                </a:spcAft>
                <a:buClr>
                  <a:srgbClr val="000000"/>
                </a:buClr>
                <a:buSzPts val="3100"/>
                <a:buFont typeface="Arial"/>
                <a:buNone/>
              </a:pPr>
              <a:r>
                <a:rPr lang="en-US" sz="3100" b="0" i="0" u="none" strike="noStrike" cap="none" dirty="0">
                  <a:solidFill>
                    <a:schemeClr val="lt1"/>
                  </a:solidFill>
                  <a:latin typeface="Calibri"/>
                  <a:ea typeface="Calibri"/>
                  <a:cs typeface="Calibri"/>
                  <a:sym typeface="Calibri"/>
                </a:rPr>
                <a:t>Green Marketing: Ecosystem Services, Green House Gas Reduction</a:t>
              </a:r>
              <a:endParaRPr sz="3100" b="0" i="0" u="none" strike="noStrike" cap="none" dirty="0">
                <a:solidFill>
                  <a:schemeClr val="lt1"/>
                </a:solidFill>
                <a:latin typeface="Calibri"/>
                <a:ea typeface="Calibri"/>
                <a:cs typeface="Calibri"/>
                <a:sym typeface="Calibri"/>
              </a:endParaRPr>
            </a:p>
          </p:txBody>
        </p:sp>
        <p:sp>
          <p:nvSpPr>
            <p:cNvPr id="184" name="Shape 184"/>
            <p:cNvSpPr/>
            <p:nvPr/>
          </p:nvSpPr>
          <p:spPr>
            <a:xfrm>
              <a:off x="1539472" y="1155635"/>
              <a:ext cx="887561" cy="887561"/>
            </a:xfrm>
            <a:prstGeom prst="ellipse">
              <a:avLst/>
            </a:prstGeom>
            <a:blipFill rotWithShape="1">
              <a:blip r:embed="rId4">
                <a:alphaModFix/>
              </a:blip>
              <a:stretch>
                <a:fillRect t="-998" b="-997"/>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85" name="Shape 185"/>
            <p:cNvSpPr/>
            <p:nvPr/>
          </p:nvSpPr>
          <p:spPr>
            <a:xfrm rot="10800000">
              <a:off x="1983254" y="2308140"/>
              <a:ext cx="6992874" cy="887561"/>
            </a:xfrm>
            <a:prstGeom prst="homePlate">
              <a:avLst>
                <a:gd name="adj" fmla="val 50000"/>
              </a:avLst>
            </a:prstGeom>
            <a:solidFill>
              <a:srgbClr val="A1D29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86" name="Shape 186"/>
            <p:cNvSpPr txBox="1"/>
            <p:nvPr/>
          </p:nvSpPr>
          <p:spPr>
            <a:xfrm>
              <a:off x="2205143" y="2308140"/>
              <a:ext cx="6770984" cy="1020033"/>
            </a:xfrm>
            <a:prstGeom prst="rect">
              <a:avLst/>
            </a:prstGeom>
            <a:noFill/>
            <a:ln>
              <a:noFill/>
            </a:ln>
          </p:spPr>
          <p:txBody>
            <a:bodyPr spcFirstLastPara="1" wrap="square" lIns="391375" tIns="118100" rIns="220450" bIns="118100" anchor="ctr" anchorCtr="0">
              <a:noAutofit/>
            </a:bodyPr>
            <a:lstStyle/>
            <a:p>
              <a:pPr marL="0" marR="0" lvl="0" indent="0" algn="ctr" rtl="0">
                <a:lnSpc>
                  <a:spcPct val="90000"/>
                </a:lnSpc>
                <a:spcBef>
                  <a:spcPts val="0"/>
                </a:spcBef>
                <a:spcAft>
                  <a:spcPts val="0"/>
                </a:spcAft>
                <a:buClr>
                  <a:srgbClr val="000000"/>
                </a:buClr>
                <a:buSzPts val="3100"/>
                <a:buFont typeface="Arial"/>
                <a:buNone/>
              </a:pPr>
              <a:r>
                <a:rPr lang="en-US" sz="3100" b="0" i="0" u="none" strike="noStrike" cap="none" dirty="0">
                  <a:solidFill>
                    <a:schemeClr val="lt1"/>
                  </a:solidFill>
                  <a:latin typeface="Calibri"/>
                  <a:ea typeface="Calibri"/>
                  <a:cs typeface="Calibri"/>
                  <a:sym typeface="Calibri"/>
                </a:rPr>
                <a:t>Innovative Healthy Food Products</a:t>
              </a:r>
              <a:endParaRPr sz="3100" b="0" i="0" u="none" strike="noStrike" cap="none" dirty="0">
                <a:solidFill>
                  <a:schemeClr val="lt1"/>
                </a:solidFill>
                <a:latin typeface="Calibri"/>
                <a:ea typeface="Calibri"/>
                <a:cs typeface="Calibri"/>
                <a:sym typeface="Calibri"/>
              </a:endParaRPr>
            </a:p>
          </p:txBody>
        </p:sp>
        <p:sp>
          <p:nvSpPr>
            <p:cNvPr id="187" name="Shape 187"/>
            <p:cNvSpPr/>
            <p:nvPr/>
          </p:nvSpPr>
          <p:spPr>
            <a:xfrm>
              <a:off x="1539472" y="2308140"/>
              <a:ext cx="887561" cy="887561"/>
            </a:xfrm>
            <a:prstGeom prst="ellipse">
              <a:avLst/>
            </a:prstGeom>
            <a:blipFill rotWithShape="1">
              <a:blip r:embed="rId5">
                <a:alphaModFix/>
              </a:blip>
              <a:stretch>
                <a:fillRect t="-24995" b="-24994"/>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88" name="Shape 188"/>
            <p:cNvSpPr/>
            <p:nvPr/>
          </p:nvSpPr>
          <p:spPr>
            <a:xfrm rot="10800000">
              <a:off x="1983254" y="3460646"/>
              <a:ext cx="6992874" cy="887561"/>
            </a:xfrm>
            <a:prstGeom prst="homePlate">
              <a:avLst>
                <a:gd name="adj" fmla="val 50000"/>
              </a:avLst>
            </a:prstGeom>
            <a:solidFill>
              <a:srgbClr val="A1D29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89" name="Shape 189"/>
            <p:cNvSpPr txBox="1"/>
            <p:nvPr/>
          </p:nvSpPr>
          <p:spPr>
            <a:xfrm>
              <a:off x="2205143" y="3460646"/>
              <a:ext cx="6770984" cy="887561"/>
            </a:xfrm>
            <a:prstGeom prst="rect">
              <a:avLst/>
            </a:prstGeom>
            <a:noFill/>
            <a:ln>
              <a:noFill/>
            </a:ln>
          </p:spPr>
          <p:txBody>
            <a:bodyPr spcFirstLastPara="1" wrap="square" lIns="391375" tIns="118100" rIns="220450" bIns="118100" anchor="ctr" anchorCtr="0">
              <a:noAutofit/>
            </a:bodyPr>
            <a:lstStyle/>
            <a:p>
              <a:pPr marL="0" marR="0" lvl="0" indent="0" algn="ctr" rtl="0">
                <a:lnSpc>
                  <a:spcPct val="90000"/>
                </a:lnSpc>
                <a:spcBef>
                  <a:spcPts val="0"/>
                </a:spcBef>
                <a:spcAft>
                  <a:spcPts val="0"/>
                </a:spcAft>
                <a:buClr>
                  <a:srgbClr val="000000"/>
                </a:buClr>
                <a:buSzPts val="3100"/>
                <a:buFont typeface="Arial"/>
                <a:buNone/>
              </a:pPr>
              <a:r>
                <a:rPr lang="en-US" sz="3100" dirty="0">
                  <a:solidFill>
                    <a:schemeClr val="lt1"/>
                  </a:solidFill>
                  <a:latin typeface="Calibri"/>
                  <a:ea typeface="Calibri"/>
                  <a:cs typeface="Calibri"/>
                  <a:sym typeface="Calibri"/>
                </a:rPr>
                <a:t>New Economic  Opportunities for Farmers and Rural Communities</a:t>
              </a:r>
              <a:endParaRPr sz="3100" b="0" i="0" u="none" strike="noStrike" cap="none" dirty="0">
                <a:solidFill>
                  <a:schemeClr val="lt1"/>
                </a:solidFill>
                <a:latin typeface="Calibri"/>
                <a:ea typeface="Calibri"/>
                <a:cs typeface="Calibri"/>
                <a:sym typeface="Calibri"/>
              </a:endParaRPr>
            </a:p>
          </p:txBody>
        </p:sp>
        <p:sp>
          <p:nvSpPr>
            <p:cNvPr id="190" name="Shape 190"/>
            <p:cNvSpPr/>
            <p:nvPr/>
          </p:nvSpPr>
          <p:spPr>
            <a:xfrm>
              <a:off x="1539472" y="3460646"/>
              <a:ext cx="887561" cy="887561"/>
            </a:xfrm>
            <a:prstGeom prst="ellipse">
              <a:avLst/>
            </a:prstGeom>
            <a:blipFill rotWithShape="1">
              <a:blip r:embed="rId6">
                <a:alphaModFix/>
              </a:blip>
              <a:stretch>
                <a:fillRect l="-25995" r="-25996"/>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grpSp>
      <p:sp>
        <p:nvSpPr>
          <p:cNvPr id="191" name="Shape 191"/>
          <p:cNvSpPr txBox="1">
            <a:spLocks noGrp="1"/>
          </p:cNvSpPr>
          <p:nvPr>
            <p:ph type="title"/>
          </p:nvPr>
        </p:nvSpPr>
        <p:spPr>
          <a:xfrm>
            <a:off x="838200" y="307975"/>
            <a:ext cx="10515600" cy="1325563"/>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4400"/>
              <a:buFont typeface="Calibri"/>
              <a:buNone/>
            </a:pPr>
            <a:r>
              <a:rPr lang="en-US" sz="4400" b="1" i="0" u="none" strike="noStrike" cap="none" dirty="0">
                <a:solidFill>
                  <a:schemeClr val="dk1"/>
                </a:solidFill>
                <a:latin typeface="Calibri"/>
                <a:ea typeface="Calibri"/>
                <a:cs typeface="Calibri"/>
                <a:sym typeface="Calibri"/>
              </a:rPr>
              <a:t>Forever Green Crops and Cropping Systems Provide: New Economic Opportunities</a:t>
            </a:r>
            <a:endParaRPr sz="4400" b="1"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655667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Shape 196"/>
          <p:cNvSpPr txBox="1">
            <a:spLocks noGrp="1"/>
          </p:cNvSpPr>
          <p:nvPr>
            <p:ph type="body" idx="1"/>
          </p:nvPr>
        </p:nvSpPr>
        <p:spPr>
          <a:xfrm>
            <a:off x="838200" y="2069431"/>
            <a:ext cx="10515600" cy="4107531"/>
          </a:xfrm>
          <a:prstGeom prst="rect">
            <a:avLst/>
          </a:prstGeom>
          <a:noFill/>
          <a:ln>
            <a:noFill/>
          </a:ln>
        </p:spPr>
        <p:txBody>
          <a:bodyPr spcFirstLastPara="1" wrap="square" lIns="91425" tIns="45700" rIns="91425" bIns="45700" anchor="t" anchorCtr="0">
            <a:noAutofit/>
          </a:bodyPr>
          <a:lstStyle/>
          <a:p>
            <a:pPr marR="0" lvl="0" indent="-457200" algn="l" rtl="0">
              <a:lnSpc>
                <a:spcPct val="90000"/>
              </a:lnSpc>
              <a:spcBef>
                <a:spcPts val="0"/>
              </a:spcBef>
              <a:spcAft>
                <a:spcPts val="0"/>
              </a:spcAft>
              <a:buClr>
                <a:schemeClr val="dk1"/>
              </a:buClr>
              <a:buSzPts val="3600"/>
              <a:buFont typeface="Arial"/>
              <a:buChar char="•"/>
            </a:pPr>
            <a:r>
              <a:rPr lang="en-US" sz="3600" b="0" i="0" u="none" strike="noStrike" cap="none" dirty="0">
                <a:solidFill>
                  <a:schemeClr val="dk1"/>
                </a:solidFill>
                <a:latin typeface="Calibri"/>
                <a:ea typeface="Calibri"/>
                <a:cs typeface="Calibri"/>
                <a:sym typeface="Calibri"/>
              </a:rPr>
              <a:t>Soil health</a:t>
            </a:r>
            <a:endParaRPr sz="3600" b="0" i="0" u="none" strike="noStrike" cap="none" dirty="0">
              <a:solidFill>
                <a:schemeClr val="dk1"/>
              </a:solidFill>
              <a:latin typeface="Calibri"/>
              <a:ea typeface="Calibri"/>
              <a:cs typeface="Calibri"/>
              <a:sym typeface="Calibri"/>
            </a:endParaRPr>
          </a:p>
          <a:p>
            <a:pPr marR="0" lvl="0" indent="-457200" algn="l" rtl="0">
              <a:lnSpc>
                <a:spcPct val="90000"/>
              </a:lnSpc>
              <a:spcBef>
                <a:spcPts val="1000"/>
              </a:spcBef>
              <a:spcAft>
                <a:spcPts val="0"/>
              </a:spcAft>
              <a:buClr>
                <a:schemeClr val="dk1"/>
              </a:buClr>
              <a:buSzPts val="3600"/>
              <a:buFont typeface="Arial"/>
              <a:buChar char="•"/>
            </a:pPr>
            <a:r>
              <a:rPr lang="en-US" sz="3600" b="0" i="0" u="none" strike="noStrike" cap="none" dirty="0">
                <a:solidFill>
                  <a:schemeClr val="dk1"/>
                </a:solidFill>
                <a:latin typeface="Calibri"/>
                <a:ea typeface="Calibri"/>
                <a:cs typeface="Calibri"/>
                <a:sym typeface="Calibri"/>
              </a:rPr>
              <a:t>Clean water</a:t>
            </a:r>
            <a:endParaRPr sz="3600" b="0" i="0" u="none" strike="noStrike" cap="none" dirty="0">
              <a:solidFill>
                <a:schemeClr val="dk1"/>
              </a:solidFill>
              <a:latin typeface="Calibri"/>
              <a:ea typeface="Calibri"/>
              <a:cs typeface="Calibri"/>
              <a:sym typeface="Calibri"/>
            </a:endParaRPr>
          </a:p>
          <a:p>
            <a:pPr marR="0" lvl="0" indent="-457200" algn="l" rtl="0">
              <a:lnSpc>
                <a:spcPct val="90000"/>
              </a:lnSpc>
              <a:spcBef>
                <a:spcPts val="1000"/>
              </a:spcBef>
              <a:spcAft>
                <a:spcPts val="0"/>
              </a:spcAft>
              <a:buClr>
                <a:schemeClr val="dk1"/>
              </a:buClr>
              <a:buSzPts val="3600"/>
              <a:buFont typeface="Arial"/>
              <a:buChar char="•"/>
            </a:pPr>
            <a:r>
              <a:rPr lang="en-US" sz="3600" b="0" i="0" u="none" strike="noStrike" cap="none" dirty="0">
                <a:solidFill>
                  <a:schemeClr val="dk1"/>
                </a:solidFill>
                <a:latin typeface="Calibri"/>
                <a:ea typeface="Calibri"/>
                <a:cs typeface="Calibri"/>
                <a:sym typeface="Calibri"/>
              </a:rPr>
              <a:t>Nutrient management</a:t>
            </a:r>
            <a:endParaRPr sz="3600" b="0" i="0" u="none" strike="noStrike" cap="none" dirty="0">
              <a:solidFill>
                <a:schemeClr val="dk1"/>
              </a:solidFill>
              <a:latin typeface="Calibri"/>
              <a:ea typeface="Calibri"/>
              <a:cs typeface="Calibri"/>
              <a:sym typeface="Calibri"/>
            </a:endParaRPr>
          </a:p>
          <a:p>
            <a:pPr marR="0" lvl="0" indent="-457200" algn="l" rtl="0">
              <a:lnSpc>
                <a:spcPct val="90000"/>
              </a:lnSpc>
              <a:spcBef>
                <a:spcPts val="1000"/>
              </a:spcBef>
              <a:spcAft>
                <a:spcPts val="0"/>
              </a:spcAft>
              <a:buClr>
                <a:schemeClr val="dk1"/>
              </a:buClr>
              <a:buSzPts val="3600"/>
              <a:buFont typeface="Arial"/>
              <a:buChar char="•"/>
            </a:pPr>
            <a:r>
              <a:rPr lang="en-US" sz="3600" b="0" i="0" u="none" strike="noStrike" cap="none" dirty="0">
                <a:solidFill>
                  <a:schemeClr val="dk1"/>
                </a:solidFill>
                <a:latin typeface="Calibri"/>
                <a:ea typeface="Calibri"/>
                <a:cs typeface="Calibri"/>
                <a:sym typeface="Calibri"/>
              </a:rPr>
              <a:t>Pollinator habitat</a:t>
            </a:r>
            <a:endParaRPr sz="3600" b="0" i="0" u="none" strike="noStrike" cap="none" dirty="0">
              <a:solidFill>
                <a:schemeClr val="dk1"/>
              </a:solidFill>
              <a:latin typeface="Calibri"/>
              <a:ea typeface="Calibri"/>
              <a:cs typeface="Calibri"/>
              <a:sym typeface="Calibri"/>
            </a:endParaRPr>
          </a:p>
          <a:p>
            <a:pPr marR="0" lvl="0" indent="-457200" algn="l" rtl="0">
              <a:lnSpc>
                <a:spcPct val="90000"/>
              </a:lnSpc>
              <a:spcBef>
                <a:spcPts val="1000"/>
              </a:spcBef>
              <a:spcAft>
                <a:spcPts val="0"/>
              </a:spcAft>
              <a:buClr>
                <a:schemeClr val="dk1"/>
              </a:buClr>
              <a:buSzPts val="3600"/>
              <a:buFont typeface="Arial"/>
              <a:buChar char="•"/>
            </a:pPr>
            <a:r>
              <a:rPr lang="en-US" sz="3600" b="0" i="0" u="none" strike="noStrike" cap="none" dirty="0">
                <a:solidFill>
                  <a:schemeClr val="dk1"/>
                </a:solidFill>
                <a:latin typeface="Calibri"/>
                <a:ea typeface="Calibri"/>
                <a:cs typeface="Calibri"/>
                <a:sym typeface="Calibri"/>
              </a:rPr>
              <a:t>Carbon sequestration</a:t>
            </a:r>
            <a:endParaRPr sz="3600" b="0" i="0" u="none" strike="noStrike" cap="none" dirty="0">
              <a:solidFill>
                <a:schemeClr val="dk1"/>
              </a:solidFill>
              <a:latin typeface="Calibri"/>
              <a:ea typeface="Calibri"/>
              <a:cs typeface="Calibri"/>
              <a:sym typeface="Calibri"/>
            </a:endParaRPr>
          </a:p>
          <a:p>
            <a:pPr marR="0" lvl="0" indent="-457200" algn="l" rtl="0">
              <a:lnSpc>
                <a:spcPct val="90000"/>
              </a:lnSpc>
              <a:spcBef>
                <a:spcPts val="1000"/>
              </a:spcBef>
              <a:spcAft>
                <a:spcPts val="0"/>
              </a:spcAft>
              <a:buClr>
                <a:schemeClr val="dk1"/>
              </a:buClr>
              <a:buSzPts val="3600"/>
              <a:buFont typeface="Arial"/>
              <a:buChar char="•"/>
            </a:pPr>
            <a:r>
              <a:rPr lang="en-US" sz="3600" b="0" i="0" u="none" strike="noStrike" cap="none" dirty="0">
                <a:solidFill>
                  <a:schemeClr val="dk1"/>
                </a:solidFill>
                <a:latin typeface="Calibri"/>
                <a:ea typeface="Calibri"/>
                <a:cs typeface="Calibri"/>
                <a:sym typeface="Calibri"/>
              </a:rPr>
              <a:t>Soil protection</a:t>
            </a:r>
            <a:endParaRPr sz="3600" b="0" i="0" u="none" strike="noStrike" cap="none" dirty="0">
              <a:solidFill>
                <a:schemeClr val="dk1"/>
              </a:solidFill>
              <a:latin typeface="Calibri"/>
              <a:ea typeface="Calibri"/>
              <a:cs typeface="Calibri"/>
              <a:sym typeface="Calibri"/>
            </a:endParaRPr>
          </a:p>
        </p:txBody>
      </p:sp>
      <p:sp>
        <p:nvSpPr>
          <p:cNvPr id="197" name="Shape 19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4400"/>
              <a:buFont typeface="Calibri"/>
              <a:buNone/>
            </a:pPr>
            <a:r>
              <a:rPr lang="en-US" sz="4400" b="1" i="0" u="none" strike="noStrike" cap="none" dirty="0">
                <a:solidFill>
                  <a:schemeClr val="dk1"/>
                </a:solidFill>
                <a:latin typeface="Calibri"/>
                <a:ea typeface="Calibri"/>
                <a:cs typeface="Calibri"/>
                <a:sym typeface="Calibri"/>
              </a:rPr>
              <a:t>Forever Green Crops Also Provide:</a:t>
            </a:r>
            <a:br>
              <a:rPr lang="en-US" sz="4400" b="1" i="0" u="none" strike="noStrike" cap="none" dirty="0">
                <a:solidFill>
                  <a:schemeClr val="dk1"/>
                </a:solidFill>
                <a:latin typeface="Calibri"/>
                <a:ea typeface="Calibri"/>
                <a:cs typeface="Calibri"/>
                <a:sym typeface="Calibri"/>
              </a:rPr>
            </a:br>
            <a:r>
              <a:rPr lang="en-US" sz="4400" b="1" i="0" u="none" strike="noStrike" cap="none" dirty="0">
                <a:solidFill>
                  <a:schemeClr val="dk1"/>
                </a:solidFill>
                <a:latin typeface="Calibri"/>
                <a:ea typeface="Calibri"/>
                <a:cs typeface="Calibri"/>
                <a:sym typeface="Calibri"/>
              </a:rPr>
              <a:t>Environmental Services</a:t>
            </a:r>
            <a:endParaRPr sz="4400" b="1" i="0" u="none" strike="noStrike" cap="none" dirty="0">
              <a:solidFill>
                <a:schemeClr val="dk1"/>
              </a:solidFill>
              <a:latin typeface="Calibri"/>
              <a:ea typeface="Calibri"/>
              <a:cs typeface="Calibri"/>
              <a:sym typeface="Calibri"/>
            </a:endParaRPr>
          </a:p>
        </p:txBody>
      </p:sp>
      <p:pic>
        <p:nvPicPr>
          <p:cNvPr id="198" name="Shape 198"/>
          <p:cNvPicPr preferRelativeResize="0"/>
          <p:nvPr/>
        </p:nvPicPr>
        <p:blipFill rotWithShape="1">
          <a:blip r:embed="rId3">
            <a:alphaModFix/>
          </a:blip>
          <a:srcRect/>
          <a:stretch/>
        </p:blipFill>
        <p:spPr>
          <a:xfrm rot="-5400000">
            <a:off x="8843171" y="3399768"/>
            <a:ext cx="5471551" cy="727827"/>
          </a:xfrm>
          <a:prstGeom prst="rect">
            <a:avLst/>
          </a:prstGeom>
          <a:noFill/>
          <a:ln>
            <a:noFill/>
          </a:ln>
        </p:spPr>
      </p:pic>
      <p:pic>
        <p:nvPicPr>
          <p:cNvPr id="199" name="Shape 199"/>
          <p:cNvPicPr preferRelativeResize="0"/>
          <p:nvPr/>
        </p:nvPicPr>
        <p:blipFill rotWithShape="1">
          <a:blip r:embed="rId4">
            <a:alphaModFix/>
          </a:blip>
          <a:srcRect/>
          <a:stretch/>
        </p:blipFill>
        <p:spPr>
          <a:xfrm>
            <a:off x="6547811" y="1653512"/>
            <a:ext cx="4355696" cy="2837802"/>
          </a:xfrm>
          <a:prstGeom prst="rect">
            <a:avLst/>
          </a:prstGeom>
          <a:noFill/>
          <a:ln>
            <a:noFill/>
          </a:ln>
        </p:spPr>
      </p:pic>
      <p:pic>
        <p:nvPicPr>
          <p:cNvPr id="200" name="Shape 200"/>
          <p:cNvPicPr preferRelativeResize="0"/>
          <p:nvPr/>
        </p:nvPicPr>
        <p:blipFill rotWithShape="1">
          <a:blip r:embed="rId5">
            <a:alphaModFix/>
          </a:blip>
          <a:srcRect/>
          <a:stretch/>
        </p:blipFill>
        <p:spPr>
          <a:xfrm>
            <a:off x="5552820" y="4813809"/>
            <a:ext cx="5506450" cy="1685648"/>
          </a:xfrm>
          <a:prstGeom prst="rect">
            <a:avLst/>
          </a:prstGeom>
          <a:noFill/>
          <a:ln>
            <a:noFill/>
          </a:ln>
        </p:spPr>
      </p:pic>
    </p:spTree>
    <p:extLst>
      <p:ext uri="{BB962C8B-B14F-4D97-AF65-F5344CB8AC3E}">
        <p14:creationId xmlns:p14="http://schemas.microsoft.com/office/powerpoint/2010/main" val="39744889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Shape 279"/>
          <p:cNvSpPr txBox="1">
            <a:spLocks noGrp="1"/>
          </p:cNvSpPr>
          <p:nvPr>
            <p:ph type="title"/>
          </p:nvPr>
        </p:nvSpPr>
        <p:spPr>
          <a:xfrm>
            <a:off x="614264" y="167951"/>
            <a:ext cx="11353801" cy="1325563"/>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4400"/>
              <a:buFont typeface="Calibri"/>
              <a:buNone/>
            </a:pPr>
            <a:r>
              <a:rPr lang="en-US" sz="4400" b="1" i="0" u="none" strike="noStrike" cap="none" dirty="0">
                <a:solidFill>
                  <a:schemeClr val="dk1"/>
                </a:solidFill>
                <a:latin typeface="Calibri"/>
                <a:ea typeface="Calibri"/>
                <a:cs typeface="Calibri"/>
                <a:sym typeface="Calibri"/>
              </a:rPr>
              <a:t>How do we get these plants on the landscape?</a:t>
            </a:r>
            <a:br>
              <a:rPr lang="en-US" sz="4400" b="1" i="0" u="none" strike="noStrike" cap="none" dirty="0">
                <a:solidFill>
                  <a:schemeClr val="dk1"/>
                </a:solidFill>
                <a:latin typeface="Calibri"/>
                <a:ea typeface="Calibri"/>
                <a:cs typeface="Calibri"/>
                <a:sym typeface="Calibri"/>
              </a:rPr>
            </a:br>
            <a:r>
              <a:rPr lang="en-US" sz="3200" b="1" i="0" u="none" strike="noStrike" cap="none" dirty="0">
                <a:solidFill>
                  <a:schemeClr val="dk1"/>
                </a:solidFill>
                <a:latin typeface="Calibri"/>
                <a:ea typeface="Calibri"/>
                <a:cs typeface="Calibri"/>
                <a:sym typeface="Calibri"/>
              </a:rPr>
              <a:t>Collaboration across disciplines in both public and private sectors</a:t>
            </a:r>
            <a:endParaRPr sz="3200" b="1" i="0" u="none" strike="noStrike" cap="none" dirty="0">
              <a:solidFill>
                <a:schemeClr val="dk1"/>
              </a:solidFill>
              <a:latin typeface="Calibri"/>
              <a:ea typeface="Calibri"/>
              <a:cs typeface="Calibri"/>
              <a:sym typeface="Calibri"/>
            </a:endParaRPr>
          </a:p>
        </p:txBody>
      </p:sp>
      <p:grpSp>
        <p:nvGrpSpPr>
          <p:cNvPr id="280" name="Shape 280"/>
          <p:cNvGrpSpPr/>
          <p:nvPr/>
        </p:nvGrpSpPr>
        <p:grpSpPr>
          <a:xfrm>
            <a:off x="2774069" y="1363007"/>
            <a:ext cx="7281017" cy="5480019"/>
            <a:chOff x="999699" y="737"/>
            <a:chExt cx="7281017" cy="5480019"/>
          </a:xfrm>
        </p:grpSpPr>
        <p:sp>
          <p:nvSpPr>
            <p:cNvPr id="281" name="Shape 281"/>
            <p:cNvSpPr/>
            <p:nvPr/>
          </p:nvSpPr>
          <p:spPr>
            <a:xfrm rot="10800000">
              <a:off x="1518296" y="116558"/>
              <a:ext cx="6762420" cy="788968"/>
            </a:xfrm>
            <a:prstGeom prst="homePlate">
              <a:avLst>
                <a:gd name="adj" fmla="val 50000"/>
              </a:avLst>
            </a:prstGeom>
            <a:solidFill>
              <a:srgbClr val="A0D095"/>
            </a:soli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spcBef>
                  <a:spcPts val="0"/>
                </a:spcBef>
                <a:spcAft>
                  <a:spcPts val="0"/>
                </a:spcAft>
                <a:buNone/>
              </a:pPr>
              <a:endParaRPr dirty="0"/>
            </a:p>
          </p:txBody>
        </p:sp>
        <p:sp>
          <p:nvSpPr>
            <p:cNvPr id="282" name="Shape 282"/>
            <p:cNvSpPr txBox="1"/>
            <p:nvPr/>
          </p:nvSpPr>
          <p:spPr>
            <a:xfrm>
              <a:off x="1715538" y="116558"/>
              <a:ext cx="6565178" cy="788968"/>
            </a:xfrm>
            <a:prstGeom prst="rect">
              <a:avLst/>
            </a:prstGeom>
            <a:noFill/>
            <a:ln>
              <a:noFill/>
            </a:ln>
          </p:spPr>
          <p:txBody>
            <a:bodyPr spcFirstLastPara="1" wrap="square" lIns="144475" tIns="118100" rIns="220450" bIns="118100" anchor="ctr" anchorCtr="0">
              <a:noAutofit/>
            </a:bodyPr>
            <a:lstStyle/>
            <a:p>
              <a:pPr marL="0" marR="0" lvl="0" indent="0" algn="ctr" rtl="0">
                <a:lnSpc>
                  <a:spcPct val="90000"/>
                </a:lnSpc>
                <a:spcBef>
                  <a:spcPts val="0"/>
                </a:spcBef>
                <a:spcAft>
                  <a:spcPts val="0"/>
                </a:spcAft>
                <a:buNone/>
              </a:pPr>
              <a:r>
                <a:rPr lang="en-US" sz="3100" b="0" i="0" u="none" strike="noStrike" cap="none" dirty="0">
                  <a:solidFill>
                    <a:schemeClr val="lt1"/>
                  </a:solidFill>
                  <a:latin typeface="Arial"/>
                  <a:ea typeface="Arial"/>
                  <a:cs typeface="Arial"/>
                  <a:sym typeface="Arial"/>
                </a:rPr>
                <a:t>Plant Breeding and Genomics</a:t>
              </a:r>
              <a:endParaRPr sz="3100" b="0" i="0" u="none" strike="noStrike" cap="none" dirty="0">
                <a:solidFill>
                  <a:schemeClr val="lt1"/>
                </a:solidFill>
                <a:latin typeface="Arial"/>
                <a:ea typeface="Arial"/>
                <a:cs typeface="Arial"/>
                <a:sym typeface="Arial"/>
              </a:endParaRPr>
            </a:p>
          </p:txBody>
        </p:sp>
        <p:sp>
          <p:nvSpPr>
            <p:cNvPr id="283" name="Shape 283"/>
            <p:cNvSpPr/>
            <p:nvPr/>
          </p:nvSpPr>
          <p:spPr>
            <a:xfrm>
              <a:off x="999699" y="737"/>
              <a:ext cx="1092362" cy="1020610"/>
            </a:xfrm>
            <a:prstGeom prst="ellipse">
              <a:avLst/>
            </a:prstGeom>
            <a:blipFill rotWithShape="1">
              <a:blip r:embed="rId3">
                <a:alphaModFix/>
              </a:blip>
              <a:stretch>
                <a:fillRect/>
              </a:stretch>
            </a:blip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spcBef>
                  <a:spcPts val="0"/>
                </a:spcBef>
                <a:spcAft>
                  <a:spcPts val="0"/>
                </a:spcAft>
                <a:buNone/>
              </a:pPr>
              <a:endParaRPr dirty="0"/>
            </a:p>
          </p:txBody>
        </p:sp>
        <p:sp>
          <p:nvSpPr>
            <p:cNvPr id="284" name="Shape 284"/>
            <p:cNvSpPr/>
            <p:nvPr/>
          </p:nvSpPr>
          <p:spPr>
            <a:xfrm rot="10800000">
              <a:off x="1518296" y="1234969"/>
              <a:ext cx="6762420" cy="788968"/>
            </a:xfrm>
            <a:prstGeom prst="homePlate">
              <a:avLst>
                <a:gd name="adj" fmla="val 50000"/>
              </a:avLst>
            </a:prstGeom>
            <a:solidFill>
              <a:srgbClr val="A0D095"/>
            </a:soli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spcBef>
                  <a:spcPts val="0"/>
                </a:spcBef>
                <a:spcAft>
                  <a:spcPts val="0"/>
                </a:spcAft>
                <a:buNone/>
              </a:pPr>
              <a:endParaRPr dirty="0"/>
            </a:p>
          </p:txBody>
        </p:sp>
        <p:sp>
          <p:nvSpPr>
            <p:cNvPr id="285" name="Shape 285"/>
            <p:cNvSpPr txBox="1"/>
            <p:nvPr/>
          </p:nvSpPr>
          <p:spPr>
            <a:xfrm>
              <a:off x="1715538" y="1234969"/>
              <a:ext cx="6565178" cy="788968"/>
            </a:xfrm>
            <a:prstGeom prst="rect">
              <a:avLst/>
            </a:prstGeom>
            <a:noFill/>
            <a:ln>
              <a:noFill/>
            </a:ln>
          </p:spPr>
          <p:txBody>
            <a:bodyPr spcFirstLastPara="1" wrap="square" lIns="144475" tIns="106675" rIns="199125" bIns="106675" anchor="ctr" anchorCtr="0">
              <a:noAutofit/>
            </a:bodyPr>
            <a:lstStyle/>
            <a:p>
              <a:pPr marL="0" marR="0" lvl="0" indent="0" algn="ctr" rtl="0">
                <a:lnSpc>
                  <a:spcPct val="90000"/>
                </a:lnSpc>
                <a:spcBef>
                  <a:spcPts val="0"/>
                </a:spcBef>
                <a:spcAft>
                  <a:spcPts val="0"/>
                </a:spcAft>
                <a:buNone/>
              </a:pPr>
              <a:r>
                <a:rPr lang="en-US" sz="2800" b="0" i="0" u="none" strike="noStrike" cap="none" dirty="0">
                  <a:solidFill>
                    <a:schemeClr val="lt1"/>
                  </a:solidFill>
                  <a:latin typeface="Arial"/>
                  <a:ea typeface="Arial"/>
                  <a:cs typeface="Arial"/>
                  <a:sym typeface="Arial"/>
                </a:rPr>
                <a:t>Agronomics</a:t>
              </a:r>
              <a:endParaRPr sz="2800" b="0" i="0" u="none" strike="noStrike" cap="none" dirty="0">
                <a:solidFill>
                  <a:schemeClr val="lt1"/>
                </a:solidFill>
                <a:latin typeface="Arial"/>
                <a:ea typeface="Arial"/>
                <a:cs typeface="Arial"/>
                <a:sym typeface="Arial"/>
              </a:endParaRPr>
            </a:p>
          </p:txBody>
        </p:sp>
        <p:sp>
          <p:nvSpPr>
            <p:cNvPr id="286" name="Shape 286"/>
            <p:cNvSpPr/>
            <p:nvPr/>
          </p:nvSpPr>
          <p:spPr>
            <a:xfrm>
              <a:off x="999699" y="1119148"/>
              <a:ext cx="1092362" cy="1020610"/>
            </a:xfrm>
            <a:prstGeom prst="ellipse">
              <a:avLst/>
            </a:prstGeom>
            <a:blipFill rotWithShape="1">
              <a:blip r:embed="rId4">
                <a:alphaModFix/>
              </a:blip>
              <a:stretch>
                <a:fillRect l="-24998" r="-24998"/>
              </a:stretch>
            </a:blip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spcBef>
                  <a:spcPts val="0"/>
                </a:spcBef>
                <a:spcAft>
                  <a:spcPts val="0"/>
                </a:spcAft>
                <a:buNone/>
              </a:pPr>
              <a:endParaRPr dirty="0"/>
            </a:p>
          </p:txBody>
        </p:sp>
        <p:sp>
          <p:nvSpPr>
            <p:cNvPr id="287" name="Shape 287"/>
            <p:cNvSpPr/>
            <p:nvPr/>
          </p:nvSpPr>
          <p:spPr>
            <a:xfrm rot="10800000">
              <a:off x="1518296" y="2353380"/>
              <a:ext cx="6762420" cy="788968"/>
            </a:xfrm>
            <a:prstGeom prst="homePlate">
              <a:avLst>
                <a:gd name="adj" fmla="val 50000"/>
              </a:avLst>
            </a:prstGeom>
            <a:solidFill>
              <a:srgbClr val="A0D095"/>
            </a:soli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spcBef>
                  <a:spcPts val="0"/>
                </a:spcBef>
                <a:spcAft>
                  <a:spcPts val="0"/>
                </a:spcAft>
                <a:buNone/>
              </a:pPr>
              <a:endParaRPr dirty="0"/>
            </a:p>
          </p:txBody>
        </p:sp>
        <p:sp>
          <p:nvSpPr>
            <p:cNvPr id="288" name="Shape 288"/>
            <p:cNvSpPr txBox="1"/>
            <p:nvPr/>
          </p:nvSpPr>
          <p:spPr>
            <a:xfrm>
              <a:off x="1715538" y="2353380"/>
              <a:ext cx="6565178" cy="788968"/>
            </a:xfrm>
            <a:prstGeom prst="rect">
              <a:avLst/>
            </a:prstGeom>
            <a:noFill/>
            <a:ln>
              <a:noFill/>
            </a:ln>
          </p:spPr>
          <p:txBody>
            <a:bodyPr spcFirstLastPara="1" wrap="square" lIns="144475" tIns="102850" rIns="192000" bIns="102850" anchor="ctr" anchorCtr="0">
              <a:noAutofit/>
            </a:bodyPr>
            <a:lstStyle/>
            <a:p>
              <a:pPr marL="0" marR="0" lvl="0" indent="0" algn="ctr" rtl="0">
                <a:lnSpc>
                  <a:spcPct val="90000"/>
                </a:lnSpc>
                <a:spcBef>
                  <a:spcPts val="0"/>
                </a:spcBef>
                <a:spcAft>
                  <a:spcPts val="0"/>
                </a:spcAft>
                <a:buNone/>
              </a:pPr>
              <a:r>
                <a:rPr lang="en-US" sz="2700" b="0" i="0" u="none" strike="noStrike" cap="none" dirty="0">
                  <a:solidFill>
                    <a:schemeClr val="lt1"/>
                  </a:solidFill>
                  <a:latin typeface="Arial"/>
                  <a:ea typeface="Arial"/>
                  <a:cs typeface="Arial"/>
                  <a:sym typeface="Arial"/>
                </a:rPr>
                <a:t>Food Science</a:t>
              </a:r>
              <a:endParaRPr sz="2700" b="0" i="0" u="none" strike="noStrike" cap="none" dirty="0">
                <a:solidFill>
                  <a:schemeClr val="lt1"/>
                </a:solidFill>
                <a:latin typeface="Arial"/>
                <a:ea typeface="Arial"/>
                <a:cs typeface="Arial"/>
                <a:sym typeface="Arial"/>
              </a:endParaRPr>
            </a:p>
          </p:txBody>
        </p:sp>
        <p:sp>
          <p:nvSpPr>
            <p:cNvPr id="289" name="Shape 289"/>
            <p:cNvSpPr/>
            <p:nvPr/>
          </p:nvSpPr>
          <p:spPr>
            <a:xfrm>
              <a:off x="999699" y="2237559"/>
              <a:ext cx="1092362" cy="1020610"/>
            </a:xfrm>
            <a:prstGeom prst="ellipse">
              <a:avLst/>
            </a:prstGeom>
            <a:blipFill rotWithShape="1">
              <a:blip r:embed="rId5">
                <a:alphaModFix/>
              </a:blip>
              <a:stretch>
                <a:fillRect l="-24998" r="-24998"/>
              </a:stretch>
            </a:blip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spcBef>
                  <a:spcPts val="0"/>
                </a:spcBef>
                <a:spcAft>
                  <a:spcPts val="0"/>
                </a:spcAft>
                <a:buNone/>
              </a:pPr>
              <a:endParaRPr dirty="0"/>
            </a:p>
          </p:txBody>
        </p:sp>
        <p:sp>
          <p:nvSpPr>
            <p:cNvPr id="290" name="Shape 290"/>
            <p:cNvSpPr/>
            <p:nvPr/>
          </p:nvSpPr>
          <p:spPr>
            <a:xfrm rot="10800000">
              <a:off x="1518296" y="3471792"/>
              <a:ext cx="6762420" cy="788968"/>
            </a:xfrm>
            <a:prstGeom prst="homePlate">
              <a:avLst>
                <a:gd name="adj" fmla="val 50000"/>
              </a:avLst>
            </a:prstGeom>
            <a:solidFill>
              <a:srgbClr val="A0D095"/>
            </a:soli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spcBef>
                  <a:spcPts val="0"/>
                </a:spcBef>
                <a:spcAft>
                  <a:spcPts val="0"/>
                </a:spcAft>
                <a:buNone/>
              </a:pPr>
              <a:endParaRPr dirty="0"/>
            </a:p>
          </p:txBody>
        </p:sp>
        <p:sp>
          <p:nvSpPr>
            <p:cNvPr id="291" name="Shape 291"/>
            <p:cNvSpPr txBox="1"/>
            <p:nvPr/>
          </p:nvSpPr>
          <p:spPr>
            <a:xfrm>
              <a:off x="1715538" y="3471792"/>
              <a:ext cx="6565178" cy="788968"/>
            </a:xfrm>
            <a:prstGeom prst="rect">
              <a:avLst/>
            </a:prstGeom>
            <a:noFill/>
            <a:ln>
              <a:noFill/>
            </a:ln>
          </p:spPr>
          <p:txBody>
            <a:bodyPr spcFirstLastPara="1" wrap="square" lIns="144475" tIns="99050" rIns="184900" bIns="99050" anchor="ctr" anchorCtr="0">
              <a:noAutofit/>
            </a:bodyPr>
            <a:lstStyle/>
            <a:p>
              <a:pPr marL="0" marR="0" lvl="0" indent="0" algn="ctr" rtl="0">
                <a:lnSpc>
                  <a:spcPct val="90000"/>
                </a:lnSpc>
                <a:spcBef>
                  <a:spcPts val="0"/>
                </a:spcBef>
                <a:spcAft>
                  <a:spcPts val="0"/>
                </a:spcAft>
                <a:buNone/>
              </a:pPr>
              <a:r>
                <a:rPr lang="en-US" sz="2600" b="0" i="0" u="none" strike="noStrike" cap="none" dirty="0">
                  <a:solidFill>
                    <a:schemeClr val="lt1"/>
                  </a:solidFill>
                  <a:latin typeface="Arial"/>
                  <a:ea typeface="Arial"/>
                  <a:cs typeface="Arial"/>
                  <a:sym typeface="Arial"/>
                </a:rPr>
                <a:t>Commercialization</a:t>
              </a:r>
              <a:endParaRPr sz="2600" b="0" i="0" u="none" strike="noStrike" cap="none" dirty="0">
                <a:solidFill>
                  <a:schemeClr val="lt1"/>
                </a:solidFill>
                <a:latin typeface="Arial"/>
                <a:ea typeface="Arial"/>
                <a:cs typeface="Arial"/>
                <a:sym typeface="Arial"/>
              </a:endParaRPr>
            </a:p>
          </p:txBody>
        </p:sp>
        <p:sp>
          <p:nvSpPr>
            <p:cNvPr id="292" name="Shape 292"/>
            <p:cNvSpPr/>
            <p:nvPr/>
          </p:nvSpPr>
          <p:spPr>
            <a:xfrm>
              <a:off x="999699" y="3355970"/>
              <a:ext cx="1092362" cy="1020610"/>
            </a:xfrm>
            <a:prstGeom prst="ellipse">
              <a:avLst/>
            </a:prstGeom>
            <a:blipFill rotWithShape="1">
              <a:blip r:embed="rId6">
                <a:alphaModFix/>
              </a:blip>
              <a:stretch>
                <a:fillRect l="-71998" r="-71998"/>
              </a:stretch>
            </a:blip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spcBef>
                  <a:spcPts val="0"/>
                </a:spcBef>
                <a:spcAft>
                  <a:spcPts val="0"/>
                </a:spcAft>
                <a:buNone/>
              </a:pPr>
              <a:endParaRPr dirty="0"/>
            </a:p>
          </p:txBody>
        </p:sp>
        <p:sp>
          <p:nvSpPr>
            <p:cNvPr id="293" name="Shape 293"/>
            <p:cNvSpPr/>
            <p:nvPr/>
          </p:nvSpPr>
          <p:spPr>
            <a:xfrm rot="10800000">
              <a:off x="1518296" y="4590203"/>
              <a:ext cx="6762420" cy="788968"/>
            </a:xfrm>
            <a:prstGeom prst="homePlate">
              <a:avLst>
                <a:gd name="adj" fmla="val 50000"/>
              </a:avLst>
            </a:prstGeom>
            <a:solidFill>
              <a:srgbClr val="A0D095"/>
            </a:soli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spcBef>
                  <a:spcPts val="0"/>
                </a:spcBef>
                <a:spcAft>
                  <a:spcPts val="0"/>
                </a:spcAft>
                <a:buNone/>
              </a:pPr>
              <a:endParaRPr dirty="0"/>
            </a:p>
          </p:txBody>
        </p:sp>
        <p:sp>
          <p:nvSpPr>
            <p:cNvPr id="294" name="Shape 294"/>
            <p:cNvSpPr txBox="1"/>
            <p:nvPr/>
          </p:nvSpPr>
          <p:spPr>
            <a:xfrm>
              <a:off x="1715538" y="4590203"/>
              <a:ext cx="6565178" cy="788968"/>
            </a:xfrm>
            <a:prstGeom prst="rect">
              <a:avLst/>
            </a:prstGeom>
            <a:noFill/>
            <a:ln>
              <a:noFill/>
            </a:ln>
          </p:spPr>
          <p:txBody>
            <a:bodyPr spcFirstLastPara="1" wrap="square" lIns="144475" tIns="99050" rIns="184900" bIns="99050" anchor="ctr" anchorCtr="0">
              <a:noAutofit/>
            </a:bodyPr>
            <a:lstStyle/>
            <a:p>
              <a:pPr marL="0" marR="0" lvl="0" indent="0" algn="ctr" rtl="0">
                <a:lnSpc>
                  <a:spcPct val="90000"/>
                </a:lnSpc>
                <a:spcBef>
                  <a:spcPts val="0"/>
                </a:spcBef>
                <a:spcAft>
                  <a:spcPts val="0"/>
                </a:spcAft>
                <a:buNone/>
              </a:pPr>
              <a:r>
                <a:rPr lang="en-US" sz="2600" b="0" i="0" u="none" strike="noStrike" cap="none" dirty="0">
                  <a:solidFill>
                    <a:schemeClr val="lt1"/>
                  </a:solidFill>
                  <a:latin typeface="Arial"/>
                  <a:ea typeface="Arial"/>
                  <a:cs typeface="Arial"/>
                  <a:sym typeface="Arial"/>
                </a:rPr>
                <a:t>Supply Chain Development</a:t>
              </a:r>
              <a:endParaRPr sz="2600" b="0" i="0" u="none" strike="noStrike" cap="none" dirty="0">
                <a:solidFill>
                  <a:schemeClr val="lt1"/>
                </a:solidFill>
                <a:latin typeface="Arial"/>
                <a:ea typeface="Arial"/>
                <a:cs typeface="Arial"/>
                <a:sym typeface="Arial"/>
              </a:endParaRPr>
            </a:p>
          </p:txBody>
        </p:sp>
        <p:sp>
          <p:nvSpPr>
            <p:cNvPr id="295" name="Shape 295"/>
            <p:cNvSpPr/>
            <p:nvPr/>
          </p:nvSpPr>
          <p:spPr>
            <a:xfrm>
              <a:off x="999699" y="4460146"/>
              <a:ext cx="1092362" cy="1020610"/>
            </a:xfrm>
            <a:prstGeom prst="ellipse">
              <a:avLst/>
            </a:prstGeom>
            <a:blipFill rotWithShape="1">
              <a:blip r:embed="rId7">
                <a:alphaModFix/>
              </a:blip>
              <a:stretch>
                <a:fillRect l="-38998" r="-38997"/>
              </a:stretch>
            </a:blip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spcBef>
                  <a:spcPts val="0"/>
                </a:spcBef>
                <a:spcAft>
                  <a:spcPts val="0"/>
                </a:spcAft>
                <a:buNone/>
              </a:pPr>
              <a:endParaRPr dirty="0"/>
            </a:p>
          </p:txBody>
        </p:sp>
      </p:grpSp>
    </p:spTree>
    <p:extLst>
      <p:ext uri="{BB962C8B-B14F-4D97-AF65-F5344CB8AC3E}">
        <p14:creationId xmlns:p14="http://schemas.microsoft.com/office/powerpoint/2010/main" val="22759344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300" name="Shape 300"/>
          <p:cNvSpPr txBox="1">
            <a:spLocks noGrp="1"/>
          </p:cNvSpPr>
          <p:nvPr>
            <p:ph type="body" idx="1"/>
          </p:nvPr>
        </p:nvSpPr>
        <p:spPr>
          <a:xfrm>
            <a:off x="510397" y="914400"/>
            <a:ext cx="5804140" cy="5710687"/>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790C17"/>
              </a:buClr>
              <a:buSzPts val="2500"/>
              <a:buFont typeface="Arial"/>
              <a:buNone/>
            </a:pPr>
            <a:r>
              <a:rPr lang="en-US" sz="2500" b="1" i="0" u="none" strike="noStrike" cap="none" dirty="0">
                <a:solidFill>
                  <a:srgbClr val="790C17"/>
                </a:solidFill>
                <a:latin typeface="Calibri"/>
                <a:ea typeface="Calibri"/>
                <a:cs typeface="Calibri"/>
                <a:sym typeface="Calibri"/>
              </a:rPr>
              <a:t>PERENNIAL CROPS: </a:t>
            </a:r>
            <a:endParaRPr sz="2800" b="1" i="0" u="none" strike="noStrike" cap="none" dirty="0">
              <a:solidFill>
                <a:schemeClr val="dk1"/>
              </a:solidFill>
              <a:latin typeface="Calibri"/>
              <a:ea typeface="Calibri"/>
              <a:cs typeface="Calibri"/>
              <a:sym typeface="Calibri"/>
            </a:endParaRPr>
          </a:p>
          <a:p>
            <a:pPr marL="228600" marR="0" lvl="0" indent="-228600" algn="l" rtl="0">
              <a:lnSpc>
                <a:spcPct val="90000"/>
              </a:lnSpc>
              <a:spcBef>
                <a:spcPts val="1000"/>
              </a:spcBef>
              <a:spcAft>
                <a:spcPts val="0"/>
              </a:spcAft>
              <a:buClr>
                <a:schemeClr val="dk1"/>
              </a:buClr>
              <a:buSzPts val="2400"/>
              <a:buFont typeface="Arial"/>
              <a:buChar char="•"/>
            </a:pPr>
            <a:r>
              <a:rPr lang="en-US" sz="2400" b="1" i="0" u="none" strike="noStrike" cap="none" dirty="0">
                <a:solidFill>
                  <a:schemeClr val="dk1"/>
                </a:solidFill>
                <a:latin typeface="Calibri"/>
                <a:ea typeface="Calibri"/>
                <a:cs typeface="Calibri"/>
                <a:sym typeface="Calibri"/>
              </a:rPr>
              <a:t>Intermediate wheatgrass “Kernza” </a:t>
            </a:r>
            <a:r>
              <a:rPr lang="en-US" sz="2400" b="0" i="0" u="none" strike="noStrike" cap="none" dirty="0">
                <a:solidFill>
                  <a:schemeClr val="dk1"/>
                </a:solidFill>
                <a:latin typeface="Calibri"/>
                <a:ea typeface="Calibri"/>
                <a:cs typeface="Calibri"/>
                <a:sym typeface="Calibri"/>
              </a:rPr>
              <a:t>– grain, forage, biomass</a:t>
            </a:r>
            <a:endParaRPr sz="2800" b="0" i="0" u="none" strike="noStrike" cap="none" dirty="0">
              <a:solidFill>
                <a:schemeClr val="dk1"/>
              </a:solidFill>
              <a:latin typeface="Calibri"/>
              <a:ea typeface="Calibri"/>
              <a:cs typeface="Calibri"/>
              <a:sym typeface="Calibri"/>
            </a:endParaRPr>
          </a:p>
          <a:p>
            <a:pPr marL="228600" marR="0" lvl="0" indent="-228600" algn="l" rtl="0">
              <a:lnSpc>
                <a:spcPct val="90000"/>
              </a:lnSpc>
              <a:spcBef>
                <a:spcPts val="1000"/>
              </a:spcBef>
              <a:spcAft>
                <a:spcPts val="0"/>
              </a:spcAft>
              <a:buClr>
                <a:schemeClr val="dk1"/>
              </a:buClr>
              <a:buSzPts val="2400"/>
              <a:buFont typeface="Arial"/>
              <a:buChar char="•"/>
            </a:pPr>
            <a:r>
              <a:rPr lang="en-US" sz="2400" b="1" i="0" u="none" strike="noStrike" cap="none" dirty="0">
                <a:solidFill>
                  <a:schemeClr val="dk1"/>
                </a:solidFill>
                <a:latin typeface="Calibri"/>
                <a:ea typeface="Calibri"/>
                <a:cs typeface="Calibri"/>
                <a:sym typeface="Calibri"/>
              </a:rPr>
              <a:t>Perennial sunflower </a:t>
            </a:r>
            <a:r>
              <a:rPr lang="en-US" sz="2400" b="0" i="0" u="none" strike="noStrike" cap="none" dirty="0">
                <a:solidFill>
                  <a:schemeClr val="dk1"/>
                </a:solidFill>
                <a:latin typeface="Calibri"/>
                <a:ea typeface="Calibri"/>
                <a:cs typeface="Calibri"/>
                <a:sym typeface="Calibri"/>
              </a:rPr>
              <a:t>– edible seeds, oil &amp; protein</a:t>
            </a:r>
            <a:endParaRPr sz="2800" b="0" i="0" u="none" strike="noStrike" cap="none" dirty="0">
              <a:solidFill>
                <a:schemeClr val="dk1"/>
              </a:solidFill>
              <a:latin typeface="Calibri"/>
              <a:ea typeface="Calibri"/>
              <a:cs typeface="Calibri"/>
              <a:sym typeface="Calibri"/>
            </a:endParaRPr>
          </a:p>
          <a:p>
            <a:pPr marL="228600" marR="0" lvl="0" indent="-228600" algn="l" rtl="0">
              <a:lnSpc>
                <a:spcPct val="90000"/>
              </a:lnSpc>
              <a:spcBef>
                <a:spcPts val="1000"/>
              </a:spcBef>
              <a:spcAft>
                <a:spcPts val="0"/>
              </a:spcAft>
              <a:buClr>
                <a:schemeClr val="dk1"/>
              </a:buClr>
              <a:buSzPts val="2400"/>
              <a:buFont typeface="Arial"/>
              <a:buChar char="•"/>
            </a:pPr>
            <a:r>
              <a:rPr lang="en-US" sz="2400" b="1" i="0" u="none" strike="noStrike" cap="none" dirty="0">
                <a:solidFill>
                  <a:schemeClr val="dk1"/>
                </a:solidFill>
                <a:latin typeface="Calibri"/>
                <a:ea typeface="Calibri"/>
                <a:cs typeface="Calibri"/>
                <a:sym typeface="Calibri"/>
              </a:rPr>
              <a:t>Native polyculture grassland mixtures </a:t>
            </a:r>
            <a:r>
              <a:rPr lang="en-US" sz="2400" b="0" i="0" u="none" strike="noStrike" cap="none" dirty="0">
                <a:solidFill>
                  <a:schemeClr val="dk1"/>
                </a:solidFill>
                <a:latin typeface="Calibri"/>
                <a:ea typeface="Calibri"/>
                <a:cs typeface="Calibri"/>
                <a:sym typeface="Calibri"/>
              </a:rPr>
              <a:t>– biomass, forage natural products</a:t>
            </a:r>
            <a:endParaRPr sz="2800" b="0" i="0" u="none" strike="noStrike" cap="none" dirty="0">
              <a:solidFill>
                <a:schemeClr val="dk1"/>
              </a:solidFill>
              <a:latin typeface="Calibri"/>
              <a:ea typeface="Calibri"/>
              <a:cs typeface="Calibri"/>
              <a:sym typeface="Calibri"/>
            </a:endParaRPr>
          </a:p>
          <a:p>
            <a:pPr marL="228600" marR="0" lvl="0" indent="-228600" algn="l" rtl="0">
              <a:lnSpc>
                <a:spcPct val="90000"/>
              </a:lnSpc>
              <a:spcBef>
                <a:spcPts val="1000"/>
              </a:spcBef>
              <a:spcAft>
                <a:spcPts val="0"/>
              </a:spcAft>
              <a:buClr>
                <a:schemeClr val="dk1"/>
              </a:buClr>
              <a:buSzPts val="2400"/>
              <a:buFont typeface="Arial"/>
              <a:buChar char="•"/>
            </a:pPr>
            <a:r>
              <a:rPr lang="en-US" sz="2400" b="1" i="0" u="none" strike="noStrike" cap="none" dirty="0">
                <a:solidFill>
                  <a:schemeClr val="dk1"/>
                </a:solidFill>
                <a:latin typeface="Calibri"/>
                <a:ea typeface="Calibri"/>
                <a:cs typeface="Calibri"/>
                <a:sym typeface="Calibri"/>
              </a:rPr>
              <a:t>Perennial flax </a:t>
            </a:r>
            <a:r>
              <a:rPr lang="en-US" sz="2400" b="0" i="0" u="none" strike="noStrike" cap="none" dirty="0">
                <a:solidFill>
                  <a:schemeClr val="dk1"/>
                </a:solidFill>
                <a:latin typeface="Calibri"/>
                <a:ea typeface="Calibri"/>
                <a:cs typeface="Calibri"/>
                <a:sym typeface="Calibri"/>
              </a:rPr>
              <a:t>– edible oil and protein</a:t>
            </a:r>
            <a:endParaRPr sz="2800" b="0" i="0" u="none" strike="noStrike" cap="none" dirty="0">
              <a:solidFill>
                <a:schemeClr val="dk1"/>
              </a:solidFill>
              <a:latin typeface="Calibri"/>
              <a:ea typeface="Calibri"/>
              <a:cs typeface="Calibri"/>
              <a:sym typeface="Calibri"/>
            </a:endParaRPr>
          </a:p>
          <a:p>
            <a:pPr marL="228600" marR="0" lvl="0" indent="-228600" algn="l" rtl="0">
              <a:lnSpc>
                <a:spcPct val="90000"/>
              </a:lnSpc>
              <a:spcBef>
                <a:spcPts val="1000"/>
              </a:spcBef>
              <a:spcAft>
                <a:spcPts val="0"/>
              </a:spcAft>
              <a:buClr>
                <a:schemeClr val="dk1"/>
              </a:buClr>
              <a:buSzPts val="2400"/>
              <a:buFont typeface="Arial"/>
              <a:buChar char="•"/>
            </a:pPr>
            <a:r>
              <a:rPr lang="en-US" sz="2400" b="1" i="0" u="none" strike="noStrike" cap="none" dirty="0">
                <a:solidFill>
                  <a:schemeClr val="dk1"/>
                </a:solidFill>
                <a:latin typeface="Calibri"/>
                <a:ea typeface="Calibri"/>
                <a:cs typeface="Calibri"/>
                <a:sym typeface="Calibri"/>
              </a:rPr>
              <a:t>Kura clover </a:t>
            </a:r>
            <a:r>
              <a:rPr lang="en-US" sz="2400" b="0" i="0" u="none" strike="noStrike" cap="none" dirty="0">
                <a:solidFill>
                  <a:schemeClr val="dk1"/>
                </a:solidFill>
                <a:latin typeface="Calibri"/>
                <a:ea typeface="Calibri"/>
                <a:cs typeface="Calibri"/>
                <a:sym typeface="Calibri"/>
              </a:rPr>
              <a:t>– N-fixing cover crop</a:t>
            </a:r>
            <a:endParaRPr sz="2800" b="0" i="0" u="none" strike="noStrike" cap="none" dirty="0">
              <a:solidFill>
                <a:schemeClr val="dk1"/>
              </a:solidFill>
              <a:latin typeface="Calibri"/>
              <a:ea typeface="Calibri"/>
              <a:cs typeface="Calibri"/>
              <a:sym typeface="Calibri"/>
            </a:endParaRPr>
          </a:p>
          <a:p>
            <a:pPr marL="228600" marR="0" lvl="0" indent="-228600" algn="l" rtl="0">
              <a:lnSpc>
                <a:spcPct val="90000"/>
              </a:lnSpc>
              <a:spcBef>
                <a:spcPts val="1000"/>
              </a:spcBef>
              <a:spcAft>
                <a:spcPts val="0"/>
              </a:spcAft>
              <a:buClr>
                <a:schemeClr val="dk1"/>
              </a:buClr>
              <a:buSzPts val="2400"/>
              <a:buFont typeface="Arial"/>
              <a:buChar char="•"/>
            </a:pPr>
            <a:r>
              <a:rPr lang="en-US" sz="2400" b="1" i="0" u="none" strike="noStrike" cap="none" dirty="0">
                <a:solidFill>
                  <a:schemeClr val="dk1"/>
                </a:solidFill>
                <a:latin typeface="Calibri"/>
                <a:ea typeface="Calibri"/>
                <a:cs typeface="Calibri"/>
                <a:sym typeface="Calibri"/>
              </a:rPr>
              <a:t>Silphium</a:t>
            </a:r>
            <a:r>
              <a:rPr lang="en-US" sz="2400" b="0" i="0" u="none" strike="noStrike" cap="none" dirty="0">
                <a:solidFill>
                  <a:schemeClr val="dk1"/>
                </a:solidFill>
                <a:latin typeface="Calibri"/>
                <a:ea typeface="Calibri"/>
                <a:cs typeface="Calibri"/>
                <a:sym typeface="Calibri"/>
              </a:rPr>
              <a:t> – edible oil and protein</a:t>
            </a:r>
          </a:p>
          <a:p>
            <a:pPr marL="228600" marR="0" lvl="0" indent="-228600" algn="l" rtl="0">
              <a:lnSpc>
                <a:spcPct val="90000"/>
              </a:lnSpc>
              <a:spcBef>
                <a:spcPts val="1000"/>
              </a:spcBef>
              <a:spcAft>
                <a:spcPts val="0"/>
              </a:spcAft>
              <a:buClr>
                <a:schemeClr val="dk1"/>
              </a:buClr>
              <a:buSzPts val="2400"/>
              <a:buFont typeface="Arial"/>
              <a:buChar char="•"/>
            </a:pPr>
            <a:r>
              <a:rPr lang="en-US" sz="2400" b="1" dirty="0"/>
              <a:t>Alfalfa</a:t>
            </a:r>
            <a:r>
              <a:rPr lang="en-US" sz="2400" dirty="0"/>
              <a:t> – food grade protein and feed</a:t>
            </a:r>
          </a:p>
          <a:p>
            <a:pPr marL="228600" marR="0" lvl="0" indent="-228600" algn="l" rtl="0">
              <a:lnSpc>
                <a:spcPct val="90000"/>
              </a:lnSpc>
              <a:spcBef>
                <a:spcPts val="1000"/>
              </a:spcBef>
              <a:spcAft>
                <a:spcPts val="0"/>
              </a:spcAft>
              <a:buClr>
                <a:schemeClr val="dk1"/>
              </a:buClr>
              <a:buSzPts val="2400"/>
              <a:buFont typeface="Arial"/>
              <a:buChar char="•"/>
            </a:pPr>
            <a:r>
              <a:rPr lang="en-US" sz="2400" b="1" dirty="0">
                <a:solidFill>
                  <a:schemeClr val="dk1"/>
                </a:solidFill>
                <a:latin typeface="Calibri"/>
                <a:ea typeface="Calibri"/>
                <a:cs typeface="Calibri"/>
                <a:sym typeface="Calibri"/>
              </a:rPr>
              <a:t>Perennial Cereal Rye--</a:t>
            </a:r>
            <a:r>
              <a:rPr lang="en-US" sz="2400" dirty="0">
                <a:solidFill>
                  <a:schemeClr val="dk1"/>
                </a:solidFill>
                <a:latin typeface="Calibri"/>
                <a:ea typeface="Calibri"/>
                <a:cs typeface="Calibri"/>
                <a:sym typeface="Calibri"/>
              </a:rPr>
              <a:t>food</a:t>
            </a:r>
            <a:r>
              <a:rPr lang="en-US" sz="2400" b="1" dirty="0">
                <a:solidFill>
                  <a:schemeClr val="dk1"/>
                </a:solidFill>
                <a:latin typeface="Calibri"/>
                <a:ea typeface="Calibri"/>
                <a:cs typeface="Calibri"/>
                <a:sym typeface="Calibri"/>
              </a:rPr>
              <a:t> </a:t>
            </a:r>
            <a:r>
              <a:rPr lang="en-US" sz="2400" dirty="0">
                <a:solidFill>
                  <a:schemeClr val="dk1"/>
                </a:solidFill>
                <a:latin typeface="Calibri"/>
                <a:ea typeface="Calibri"/>
                <a:cs typeface="Calibri"/>
                <a:sym typeface="Calibri"/>
              </a:rPr>
              <a:t>and feed grain</a:t>
            </a:r>
            <a:endParaRPr sz="2800" b="0" i="0" u="none" strike="noStrike" cap="none" dirty="0">
              <a:solidFill>
                <a:schemeClr val="dk1"/>
              </a:solidFill>
              <a:latin typeface="Calibri"/>
              <a:ea typeface="Calibri"/>
              <a:cs typeface="Calibri"/>
              <a:sym typeface="Calibri"/>
            </a:endParaRPr>
          </a:p>
          <a:p>
            <a:pPr marL="228600" marR="0" lvl="0" indent="-69850" algn="l" rtl="0">
              <a:lnSpc>
                <a:spcPct val="90000"/>
              </a:lnSpc>
              <a:spcBef>
                <a:spcPts val="1000"/>
              </a:spcBef>
              <a:spcAft>
                <a:spcPts val="0"/>
              </a:spcAft>
              <a:buClr>
                <a:schemeClr val="dk1"/>
              </a:buClr>
              <a:buSzPts val="2500"/>
              <a:buFont typeface="Arial"/>
              <a:buNone/>
            </a:pPr>
            <a:endParaRPr sz="2500" b="0" i="0" u="none" strike="noStrike" cap="none" dirty="0">
              <a:solidFill>
                <a:schemeClr val="dk1"/>
              </a:solidFill>
              <a:latin typeface="Calibri"/>
              <a:ea typeface="Calibri"/>
              <a:cs typeface="Calibri"/>
              <a:sym typeface="Calibri"/>
            </a:endParaRPr>
          </a:p>
          <a:p>
            <a:pPr marL="228600" marR="0" lvl="0" indent="-69850" algn="l" rtl="0">
              <a:lnSpc>
                <a:spcPct val="90000"/>
              </a:lnSpc>
              <a:spcBef>
                <a:spcPts val="1000"/>
              </a:spcBef>
              <a:spcAft>
                <a:spcPts val="0"/>
              </a:spcAft>
              <a:buClr>
                <a:schemeClr val="dk1"/>
              </a:buClr>
              <a:buSzPts val="2500"/>
              <a:buFont typeface="Arial"/>
              <a:buNone/>
            </a:pPr>
            <a:endParaRPr sz="2500" b="0" i="0" u="none" strike="noStrike" cap="none" dirty="0">
              <a:solidFill>
                <a:schemeClr val="dk1"/>
              </a:solidFill>
              <a:latin typeface="Calibri"/>
              <a:ea typeface="Calibri"/>
              <a:cs typeface="Calibri"/>
              <a:sym typeface="Calibri"/>
            </a:endParaRPr>
          </a:p>
        </p:txBody>
      </p:sp>
      <p:grpSp>
        <p:nvGrpSpPr>
          <p:cNvPr id="301" name="Shape 301"/>
          <p:cNvGrpSpPr/>
          <p:nvPr/>
        </p:nvGrpSpPr>
        <p:grpSpPr>
          <a:xfrm>
            <a:off x="1523999" y="128533"/>
            <a:ext cx="9265921" cy="563445"/>
            <a:chOff x="0" y="0"/>
            <a:chExt cx="9757758" cy="666382"/>
          </a:xfrm>
        </p:grpSpPr>
        <p:pic>
          <p:nvPicPr>
            <p:cNvPr id="302" name="Shape 302"/>
            <p:cNvPicPr preferRelativeResize="0"/>
            <p:nvPr/>
          </p:nvPicPr>
          <p:blipFill rotWithShape="1">
            <a:blip r:embed="rId3">
              <a:alphaModFix/>
            </a:blip>
            <a:srcRect/>
            <a:stretch/>
          </p:blipFill>
          <p:spPr>
            <a:xfrm>
              <a:off x="9144000" y="0"/>
              <a:ext cx="613758" cy="662902"/>
            </a:xfrm>
            <a:prstGeom prst="rect">
              <a:avLst/>
            </a:prstGeom>
            <a:solidFill>
              <a:srgbClr val="D7E4BD"/>
            </a:solidFill>
            <a:ln>
              <a:noFill/>
            </a:ln>
          </p:spPr>
        </p:pic>
        <p:pic>
          <p:nvPicPr>
            <p:cNvPr id="303" name="Shape 303" descr="Screen Shot 2016-02-25 at 3.10.44 PM.png"/>
            <p:cNvPicPr preferRelativeResize="0"/>
            <p:nvPr/>
          </p:nvPicPr>
          <p:blipFill rotWithShape="1">
            <a:blip r:embed="rId4">
              <a:alphaModFix/>
            </a:blip>
            <a:srcRect/>
            <a:stretch/>
          </p:blipFill>
          <p:spPr>
            <a:xfrm>
              <a:off x="0" y="0"/>
              <a:ext cx="9144000" cy="666382"/>
            </a:xfrm>
            <a:prstGeom prst="rect">
              <a:avLst/>
            </a:prstGeom>
            <a:noFill/>
            <a:ln>
              <a:noFill/>
            </a:ln>
          </p:spPr>
        </p:pic>
      </p:grpSp>
      <p:sp>
        <p:nvSpPr>
          <p:cNvPr id="304" name="Shape 304"/>
          <p:cNvSpPr txBox="1"/>
          <p:nvPr/>
        </p:nvSpPr>
        <p:spPr>
          <a:xfrm>
            <a:off x="6387860" y="691978"/>
            <a:ext cx="5804140" cy="5933109"/>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790C17"/>
              </a:buClr>
              <a:buSzPts val="2500"/>
              <a:buFont typeface="Arial"/>
              <a:buNone/>
            </a:pPr>
            <a:r>
              <a:rPr lang="en-US" sz="2500" b="1" i="0" u="none" strike="noStrike" cap="none" dirty="0">
                <a:solidFill>
                  <a:srgbClr val="790C17"/>
                </a:solidFill>
                <a:latin typeface="Calibri"/>
                <a:ea typeface="Calibri"/>
                <a:cs typeface="Calibri"/>
                <a:sym typeface="Calibri"/>
              </a:rPr>
              <a:t>WINTER ANNUAL CROPS: </a:t>
            </a:r>
            <a:endParaRPr sz="1400" b="0" i="0" u="none" strike="noStrike" cap="none" dirty="0">
              <a:solidFill>
                <a:srgbClr val="000000"/>
              </a:solidFill>
              <a:latin typeface="Arial"/>
              <a:ea typeface="Arial"/>
              <a:cs typeface="Arial"/>
              <a:sym typeface="Arial"/>
            </a:endParaRPr>
          </a:p>
          <a:p>
            <a:pPr marL="228600" marR="0" lvl="0" indent="-228600" algn="l" rtl="0">
              <a:lnSpc>
                <a:spcPct val="90000"/>
              </a:lnSpc>
              <a:spcBef>
                <a:spcPts val="1000"/>
              </a:spcBef>
              <a:spcAft>
                <a:spcPts val="0"/>
              </a:spcAft>
              <a:buClr>
                <a:schemeClr val="dk1"/>
              </a:buClr>
              <a:buSzPts val="2400"/>
              <a:buFont typeface="Arial"/>
              <a:buChar char="•"/>
            </a:pPr>
            <a:r>
              <a:rPr lang="en-US" sz="2400" b="1" i="0" u="none" strike="noStrike" cap="none" dirty="0">
                <a:solidFill>
                  <a:schemeClr val="dk1"/>
                </a:solidFill>
                <a:latin typeface="Calibri"/>
                <a:ea typeface="Calibri"/>
                <a:cs typeface="Calibri"/>
                <a:sym typeface="Calibri"/>
              </a:rPr>
              <a:t>Pennycress</a:t>
            </a:r>
            <a:r>
              <a:rPr lang="en-US" sz="2400" b="0" i="0" u="none" strike="noStrike" cap="none" dirty="0">
                <a:solidFill>
                  <a:schemeClr val="dk1"/>
                </a:solidFill>
                <a:latin typeface="Calibri"/>
                <a:ea typeface="Calibri"/>
                <a:cs typeface="Calibri"/>
                <a:sym typeface="Calibri"/>
              </a:rPr>
              <a:t> – edible oil &amp; protein, biofuel</a:t>
            </a:r>
            <a:endParaRPr sz="1400" b="0" i="0" u="none" strike="noStrike" cap="none" dirty="0">
              <a:solidFill>
                <a:srgbClr val="000000"/>
              </a:solidFill>
              <a:latin typeface="Arial"/>
              <a:ea typeface="Arial"/>
              <a:cs typeface="Arial"/>
              <a:sym typeface="Arial"/>
            </a:endParaRPr>
          </a:p>
          <a:p>
            <a:pPr marL="228600" marR="0" lvl="0" indent="-228600" algn="l" rtl="0">
              <a:lnSpc>
                <a:spcPct val="90000"/>
              </a:lnSpc>
              <a:spcBef>
                <a:spcPts val="1000"/>
              </a:spcBef>
              <a:spcAft>
                <a:spcPts val="0"/>
              </a:spcAft>
              <a:buClr>
                <a:schemeClr val="dk1"/>
              </a:buClr>
              <a:buSzPts val="2400"/>
              <a:buFont typeface="Arial"/>
              <a:buChar char="•"/>
            </a:pPr>
            <a:r>
              <a:rPr lang="en-US" sz="2400" b="1" i="0" u="none" strike="noStrike" cap="none" dirty="0">
                <a:solidFill>
                  <a:schemeClr val="dk1"/>
                </a:solidFill>
                <a:latin typeface="Calibri"/>
                <a:ea typeface="Calibri"/>
                <a:cs typeface="Calibri"/>
                <a:sym typeface="Calibri"/>
              </a:rPr>
              <a:t>Camelina</a:t>
            </a:r>
            <a:r>
              <a:rPr lang="en-US" sz="2400" b="0" i="0" u="none" strike="noStrike" cap="none" dirty="0">
                <a:solidFill>
                  <a:schemeClr val="dk1"/>
                </a:solidFill>
                <a:latin typeface="Calibri"/>
                <a:ea typeface="Calibri"/>
                <a:cs typeface="Calibri"/>
                <a:sym typeface="Calibri"/>
              </a:rPr>
              <a:t> – edible oil &amp; protein, biofuel</a:t>
            </a:r>
            <a:endParaRPr sz="1400" b="0" i="0" u="none" strike="noStrike" cap="none" dirty="0">
              <a:solidFill>
                <a:srgbClr val="000000"/>
              </a:solidFill>
              <a:latin typeface="Arial"/>
              <a:ea typeface="Arial"/>
              <a:cs typeface="Arial"/>
              <a:sym typeface="Arial"/>
            </a:endParaRPr>
          </a:p>
          <a:p>
            <a:pPr marL="228600" marR="0" lvl="0" indent="-228600" algn="l" rtl="0">
              <a:lnSpc>
                <a:spcPct val="90000"/>
              </a:lnSpc>
              <a:spcBef>
                <a:spcPts val="1000"/>
              </a:spcBef>
              <a:spcAft>
                <a:spcPts val="0"/>
              </a:spcAft>
              <a:buClr>
                <a:schemeClr val="dk1"/>
              </a:buClr>
              <a:buSzPts val="2400"/>
              <a:buFont typeface="Arial"/>
              <a:buChar char="•"/>
            </a:pPr>
            <a:r>
              <a:rPr lang="en-US" sz="2400" b="1" i="0" u="none" strike="noStrike" cap="none" dirty="0">
                <a:solidFill>
                  <a:schemeClr val="dk1"/>
                </a:solidFill>
                <a:latin typeface="Calibri"/>
                <a:ea typeface="Calibri"/>
                <a:cs typeface="Calibri"/>
                <a:sym typeface="Calibri"/>
              </a:rPr>
              <a:t>Winter barley </a:t>
            </a:r>
            <a:r>
              <a:rPr lang="en-US" sz="2400" b="0" i="0" u="none" strike="noStrike" cap="none" dirty="0">
                <a:solidFill>
                  <a:schemeClr val="dk1"/>
                </a:solidFill>
                <a:latin typeface="Calibri"/>
                <a:ea typeface="Calibri"/>
                <a:cs typeface="Calibri"/>
                <a:sym typeface="Calibri"/>
              </a:rPr>
              <a:t>– food, malting barley</a:t>
            </a:r>
            <a:endParaRPr sz="1400" b="0" i="0" u="none" strike="noStrike" cap="none" dirty="0">
              <a:solidFill>
                <a:srgbClr val="000000"/>
              </a:solidFill>
              <a:latin typeface="Arial"/>
              <a:ea typeface="Arial"/>
              <a:cs typeface="Arial"/>
              <a:sym typeface="Arial"/>
            </a:endParaRPr>
          </a:p>
          <a:p>
            <a:pPr marL="228600" marR="0" lvl="0" indent="-228600" algn="l" rtl="0">
              <a:lnSpc>
                <a:spcPct val="90000"/>
              </a:lnSpc>
              <a:spcBef>
                <a:spcPts val="1000"/>
              </a:spcBef>
              <a:spcAft>
                <a:spcPts val="0"/>
              </a:spcAft>
              <a:buClr>
                <a:schemeClr val="dk1"/>
              </a:buClr>
              <a:buSzPts val="2400"/>
              <a:buFont typeface="Arial"/>
              <a:buChar char="•"/>
            </a:pPr>
            <a:r>
              <a:rPr lang="en-US" sz="2400" b="1" i="0" u="none" strike="noStrike" cap="none" dirty="0">
                <a:solidFill>
                  <a:schemeClr val="dk1"/>
                </a:solidFill>
                <a:latin typeface="Calibri"/>
                <a:ea typeface="Calibri"/>
                <a:cs typeface="Calibri"/>
                <a:sym typeface="Calibri"/>
              </a:rPr>
              <a:t>Hairy vetch </a:t>
            </a:r>
            <a:r>
              <a:rPr lang="en-US" sz="2400" b="0" i="0" u="none" strike="noStrike" cap="none" dirty="0">
                <a:solidFill>
                  <a:schemeClr val="dk1"/>
                </a:solidFill>
                <a:latin typeface="Calibri"/>
                <a:ea typeface="Calibri"/>
                <a:cs typeface="Calibri"/>
                <a:sym typeface="Calibri"/>
              </a:rPr>
              <a:t>– N-fixing cover crop</a:t>
            </a:r>
          </a:p>
          <a:p>
            <a:pPr marL="228600" marR="0" lvl="0" indent="-228600" algn="l" rtl="0">
              <a:lnSpc>
                <a:spcPct val="90000"/>
              </a:lnSpc>
              <a:spcBef>
                <a:spcPts val="1000"/>
              </a:spcBef>
              <a:spcAft>
                <a:spcPts val="0"/>
              </a:spcAft>
              <a:buClr>
                <a:schemeClr val="dk1"/>
              </a:buClr>
              <a:buSzPts val="2400"/>
              <a:buFont typeface="Arial"/>
              <a:buChar char="•"/>
            </a:pPr>
            <a:r>
              <a:rPr lang="en-US" sz="2400" b="1" dirty="0">
                <a:solidFill>
                  <a:schemeClr val="dk1"/>
                </a:solidFill>
                <a:latin typeface="Calibri"/>
                <a:cs typeface="Calibri"/>
                <a:sym typeface="Calibri"/>
              </a:rPr>
              <a:t>Winter and spring field pea </a:t>
            </a:r>
            <a:r>
              <a:rPr lang="en-US" sz="2400" dirty="0">
                <a:solidFill>
                  <a:schemeClr val="dk1"/>
                </a:solidFill>
                <a:latin typeface="Calibri"/>
                <a:cs typeface="Calibri"/>
                <a:sym typeface="Calibri"/>
              </a:rPr>
              <a:t>– food grade protein</a:t>
            </a:r>
          </a:p>
          <a:p>
            <a:pPr marL="228600" marR="0" lvl="0" indent="-228600" algn="l" rtl="0">
              <a:lnSpc>
                <a:spcPct val="90000"/>
              </a:lnSpc>
              <a:spcBef>
                <a:spcPts val="1000"/>
              </a:spcBef>
              <a:spcAft>
                <a:spcPts val="0"/>
              </a:spcAft>
              <a:buClr>
                <a:schemeClr val="dk1"/>
              </a:buClr>
              <a:buSzPts val="2400"/>
              <a:buFont typeface="Arial"/>
              <a:buChar char="•"/>
            </a:pPr>
            <a:r>
              <a:rPr lang="en-US" sz="2400" b="1" i="0" u="none" strike="noStrike" cap="none" dirty="0">
                <a:solidFill>
                  <a:schemeClr val="dk1"/>
                </a:solidFill>
                <a:latin typeface="Calibri"/>
                <a:ea typeface="Arial"/>
                <a:cs typeface="Calibri"/>
                <a:sym typeface="Calibri"/>
              </a:rPr>
              <a:t>Winter Hybrid rye</a:t>
            </a:r>
            <a:r>
              <a:rPr lang="en-US" sz="2400" b="0" i="0" u="none" strike="noStrike" cap="none" dirty="0">
                <a:solidFill>
                  <a:schemeClr val="dk1"/>
                </a:solidFill>
                <a:latin typeface="Calibri"/>
                <a:ea typeface="Arial"/>
                <a:cs typeface="Calibri"/>
                <a:sym typeface="Calibri"/>
              </a:rPr>
              <a:t>—food and feed grain</a:t>
            </a:r>
            <a:endParaRPr sz="1400" b="0" i="0" u="none" strike="noStrike" cap="none" dirty="0">
              <a:solidFill>
                <a:srgbClr val="000000"/>
              </a:solidFill>
              <a:latin typeface="Arial"/>
              <a:ea typeface="Arial"/>
              <a:cs typeface="Arial"/>
              <a:sym typeface="Arial"/>
            </a:endParaRPr>
          </a:p>
          <a:p>
            <a:pPr marL="0" marR="0" lvl="0" indent="0" algn="l" rtl="0">
              <a:lnSpc>
                <a:spcPct val="90000"/>
              </a:lnSpc>
              <a:spcBef>
                <a:spcPts val="1000"/>
              </a:spcBef>
              <a:spcAft>
                <a:spcPts val="0"/>
              </a:spcAft>
              <a:buClr>
                <a:srgbClr val="790C17"/>
              </a:buClr>
              <a:buSzPts val="2500"/>
              <a:buFont typeface="Arial"/>
              <a:buNone/>
            </a:pPr>
            <a:r>
              <a:rPr lang="en-US" sz="2500" b="1" i="0" u="none" strike="noStrike" cap="none" dirty="0">
                <a:solidFill>
                  <a:srgbClr val="790C17"/>
                </a:solidFill>
                <a:latin typeface="Calibri"/>
                <a:ea typeface="Calibri"/>
                <a:cs typeface="Calibri"/>
                <a:sym typeface="Calibri"/>
              </a:rPr>
              <a:t>NATIVE WOODY CROPS:</a:t>
            </a:r>
            <a:endParaRPr sz="1400" b="0" i="0" u="none" strike="noStrike" cap="none" dirty="0">
              <a:solidFill>
                <a:srgbClr val="000000"/>
              </a:solidFill>
              <a:latin typeface="Arial"/>
              <a:ea typeface="Arial"/>
              <a:cs typeface="Arial"/>
              <a:sym typeface="Arial"/>
            </a:endParaRPr>
          </a:p>
          <a:p>
            <a:pPr marL="228600" marR="0" lvl="0" indent="-228600" algn="l" rtl="0">
              <a:lnSpc>
                <a:spcPct val="90000"/>
              </a:lnSpc>
              <a:spcBef>
                <a:spcPts val="1000"/>
              </a:spcBef>
              <a:spcAft>
                <a:spcPts val="0"/>
              </a:spcAft>
              <a:buClr>
                <a:schemeClr val="dk1"/>
              </a:buClr>
              <a:buSzPts val="2300"/>
              <a:buFont typeface="Arial"/>
              <a:buChar char="•"/>
            </a:pPr>
            <a:r>
              <a:rPr lang="en-US" sz="2300" b="1" i="0" u="none" strike="noStrike" cap="none" dirty="0">
                <a:solidFill>
                  <a:schemeClr val="dk1"/>
                </a:solidFill>
                <a:latin typeface="Calibri"/>
                <a:ea typeface="Calibri"/>
                <a:cs typeface="Calibri"/>
                <a:sym typeface="Calibri"/>
              </a:rPr>
              <a:t>Hazelnuts</a:t>
            </a:r>
            <a:r>
              <a:rPr lang="en-US" sz="2300" b="0" i="0" u="none" strike="noStrike" cap="none" dirty="0">
                <a:solidFill>
                  <a:schemeClr val="dk1"/>
                </a:solidFill>
                <a:latin typeface="Calibri"/>
                <a:ea typeface="Calibri"/>
                <a:cs typeface="Calibri"/>
                <a:sym typeface="Calibri"/>
              </a:rPr>
              <a:t> – edible nut with oil/protein </a:t>
            </a:r>
            <a:endParaRPr sz="1400" b="0" i="0" u="none" strike="noStrike" cap="none" dirty="0">
              <a:solidFill>
                <a:srgbClr val="000000"/>
              </a:solidFill>
              <a:latin typeface="Arial"/>
              <a:ea typeface="Arial"/>
              <a:cs typeface="Arial"/>
              <a:sym typeface="Arial"/>
            </a:endParaRPr>
          </a:p>
          <a:p>
            <a:pPr marL="228600" marR="0" lvl="0" indent="-228600" algn="l" rtl="0">
              <a:lnSpc>
                <a:spcPct val="90000"/>
              </a:lnSpc>
              <a:spcBef>
                <a:spcPts val="1000"/>
              </a:spcBef>
              <a:spcAft>
                <a:spcPts val="0"/>
              </a:spcAft>
              <a:buClr>
                <a:schemeClr val="dk1"/>
              </a:buClr>
              <a:buSzPts val="2300"/>
              <a:buFont typeface="Arial"/>
              <a:buChar char="•"/>
            </a:pPr>
            <a:r>
              <a:rPr lang="en-US" sz="2300" b="1" i="0" u="none" strike="noStrike" cap="none" dirty="0">
                <a:solidFill>
                  <a:schemeClr val="dk1"/>
                </a:solidFill>
                <a:latin typeface="Calibri"/>
                <a:ea typeface="Calibri"/>
                <a:cs typeface="Calibri"/>
                <a:sym typeface="Calibri"/>
              </a:rPr>
              <a:t>Shrub willow </a:t>
            </a:r>
            <a:r>
              <a:rPr lang="en-US" sz="2300" b="0" i="0" u="none" strike="noStrike" cap="none" dirty="0">
                <a:solidFill>
                  <a:schemeClr val="dk1"/>
                </a:solidFill>
                <a:latin typeface="Calibri"/>
                <a:ea typeface="Calibri"/>
                <a:cs typeface="Calibri"/>
                <a:sym typeface="Calibri"/>
              </a:rPr>
              <a:t>– biomass</a:t>
            </a:r>
            <a:endParaRPr sz="1400" b="0" i="0" u="none" strike="noStrike" cap="none" dirty="0">
              <a:solidFill>
                <a:srgbClr val="000000"/>
              </a:solidFill>
              <a:latin typeface="Arial"/>
              <a:ea typeface="Arial"/>
              <a:cs typeface="Arial"/>
              <a:sym typeface="Arial"/>
            </a:endParaRPr>
          </a:p>
          <a:p>
            <a:pPr marL="228600" marR="0" lvl="0" indent="-228600" algn="l" rtl="0">
              <a:lnSpc>
                <a:spcPct val="90000"/>
              </a:lnSpc>
              <a:spcBef>
                <a:spcPts val="1000"/>
              </a:spcBef>
              <a:spcAft>
                <a:spcPts val="0"/>
              </a:spcAft>
              <a:buClr>
                <a:schemeClr val="dk1"/>
              </a:buClr>
              <a:buSzPts val="2300"/>
              <a:buFont typeface="Arial"/>
              <a:buChar char="•"/>
            </a:pPr>
            <a:r>
              <a:rPr lang="en-US" sz="2300" b="1" i="0" u="none" strike="noStrike" cap="none" dirty="0">
                <a:solidFill>
                  <a:schemeClr val="dk1"/>
                </a:solidFill>
                <a:latin typeface="Calibri"/>
                <a:ea typeface="Calibri"/>
                <a:cs typeface="Calibri"/>
                <a:sym typeface="Calibri"/>
              </a:rPr>
              <a:t>Elderberry</a:t>
            </a:r>
            <a:r>
              <a:rPr lang="en-US" sz="2300" b="0" i="0" u="none" strike="noStrike" cap="none" dirty="0">
                <a:solidFill>
                  <a:schemeClr val="dk1"/>
                </a:solidFill>
                <a:latin typeface="Calibri"/>
                <a:ea typeface="Calibri"/>
                <a:cs typeface="Calibri"/>
                <a:sym typeface="Calibri"/>
              </a:rPr>
              <a:t> – antioxidant-rich fruit</a:t>
            </a:r>
            <a:endParaRPr sz="1400" b="0" i="0" u="none" strike="noStrike" cap="none" dirty="0">
              <a:solidFill>
                <a:srgbClr val="000000"/>
              </a:solidFill>
              <a:latin typeface="Arial"/>
              <a:ea typeface="Arial"/>
              <a:cs typeface="Arial"/>
              <a:sym typeface="Arial"/>
            </a:endParaRPr>
          </a:p>
          <a:p>
            <a:pPr marL="228600" marR="0" lvl="0" indent="-228600" algn="l" rtl="0">
              <a:lnSpc>
                <a:spcPct val="90000"/>
              </a:lnSpc>
              <a:spcBef>
                <a:spcPts val="1000"/>
              </a:spcBef>
              <a:spcAft>
                <a:spcPts val="0"/>
              </a:spcAft>
              <a:buClr>
                <a:schemeClr val="dk1"/>
              </a:buClr>
              <a:buSzPts val="2300"/>
              <a:buFont typeface="Arial"/>
              <a:buChar char="•"/>
            </a:pPr>
            <a:r>
              <a:rPr lang="en-US" sz="2300" b="1" i="0" u="none" strike="noStrike" cap="none" dirty="0">
                <a:solidFill>
                  <a:schemeClr val="dk1"/>
                </a:solidFill>
                <a:latin typeface="Calibri"/>
                <a:ea typeface="Calibri"/>
                <a:cs typeface="Calibri"/>
                <a:sym typeface="Calibri"/>
              </a:rPr>
              <a:t>Agroforestry </a:t>
            </a:r>
            <a:r>
              <a:rPr lang="en-US" sz="2300" b="0" i="0" u="none" strike="noStrike" cap="none" dirty="0">
                <a:solidFill>
                  <a:schemeClr val="dk1"/>
                </a:solidFill>
                <a:latin typeface="Calibri"/>
                <a:ea typeface="Calibri"/>
                <a:cs typeface="Calibri"/>
                <a:sym typeface="Calibri"/>
              </a:rPr>
              <a:t>– woody, herbaceous crop mixtures for feed, food, and fuel</a:t>
            </a:r>
            <a:endParaRPr sz="1400" b="0" i="0" u="none" strike="noStrike" cap="none" dirty="0">
              <a:solidFill>
                <a:srgbClr val="000000"/>
              </a:solidFill>
              <a:latin typeface="Arial"/>
              <a:ea typeface="Arial"/>
              <a:cs typeface="Arial"/>
              <a:sym typeface="Arial"/>
            </a:endParaRPr>
          </a:p>
          <a:p>
            <a:pPr marL="228600" marR="0" lvl="0" indent="-69850" algn="l" rtl="0">
              <a:lnSpc>
                <a:spcPct val="90000"/>
              </a:lnSpc>
              <a:spcBef>
                <a:spcPts val="1000"/>
              </a:spcBef>
              <a:spcAft>
                <a:spcPts val="0"/>
              </a:spcAft>
              <a:buClr>
                <a:schemeClr val="dk1"/>
              </a:buClr>
              <a:buSzPts val="2500"/>
              <a:buFont typeface="Arial"/>
              <a:buNone/>
            </a:pPr>
            <a:endParaRPr sz="2500" b="0" i="0" u="none" strike="noStrike" cap="none" dirty="0">
              <a:solidFill>
                <a:schemeClr val="dk1"/>
              </a:solidFill>
              <a:latin typeface="Calibri"/>
              <a:ea typeface="Calibri"/>
              <a:cs typeface="Calibri"/>
              <a:sym typeface="Calibri"/>
            </a:endParaRPr>
          </a:p>
          <a:p>
            <a:pPr marL="228600" marR="0" lvl="0" indent="-69850" algn="l" rtl="0">
              <a:lnSpc>
                <a:spcPct val="90000"/>
              </a:lnSpc>
              <a:spcBef>
                <a:spcPts val="1000"/>
              </a:spcBef>
              <a:spcAft>
                <a:spcPts val="0"/>
              </a:spcAft>
              <a:buClr>
                <a:schemeClr val="dk1"/>
              </a:buClr>
              <a:buSzPts val="2500"/>
              <a:buFont typeface="Arial"/>
              <a:buNone/>
            </a:pPr>
            <a:endParaRPr sz="2500" b="0" i="0" u="none" strike="noStrike" cap="none" dirty="0">
              <a:solidFill>
                <a:schemeClr val="dk1"/>
              </a:solidFill>
              <a:latin typeface="Calibri"/>
              <a:ea typeface="Calibri"/>
              <a:cs typeface="Calibri"/>
              <a:sym typeface="Calibri"/>
            </a:endParaRPr>
          </a:p>
          <a:p>
            <a:pPr marL="228600" marR="0" lvl="0" indent="-69850" algn="l" rtl="0">
              <a:lnSpc>
                <a:spcPct val="90000"/>
              </a:lnSpc>
              <a:spcBef>
                <a:spcPts val="1000"/>
              </a:spcBef>
              <a:spcAft>
                <a:spcPts val="0"/>
              </a:spcAft>
              <a:buClr>
                <a:schemeClr val="dk1"/>
              </a:buClr>
              <a:buSzPts val="2500"/>
              <a:buFont typeface="Arial"/>
              <a:buNone/>
            </a:pPr>
            <a:endParaRPr sz="2500" b="0" i="0" u="none" strike="noStrike" cap="none" dirty="0">
              <a:solidFill>
                <a:schemeClr val="dk1"/>
              </a:solidFill>
              <a:latin typeface="Calibri"/>
              <a:ea typeface="Calibri"/>
              <a:cs typeface="Calibri"/>
              <a:sym typeface="Calibri"/>
            </a:endParaRPr>
          </a:p>
        </p:txBody>
      </p:sp>
      <p:grpSp>
        <p:nvGrpSpPr>
          <p:cNvPr id="305" name="Shape 305"/>
          <p:cNvGrpSpPr/>
          <p:nvPr/>
        </p:nvGrpSpPr>
        <p:grpSpPr>
          <a:xfrm>
            <a:off x="1410325" y="5946908"/>
            <a:ext cx="4537383" cy="678179"/>
            <a:chOff x="882082" y="85201"/>
            <a:chExt cx="4541759" cy="680903"/>
          </a:xfrm>
        </p:grpSpPr>
        <p:pic>
          <p:nvPicPr>
            <p:cNvPr id="307" name="Shape 307" descr="http://greenlandsbluewaters.net/Perennial_Forage/Images/GLBW2_logo_MMH.jpg"/>
            <p:cNvPicPr preferRelativeResize="0"/>
            <p:nvPr/>
          </p:nvPicPr>
          <p:blipFill rotWithShape="1">
            <a:blip r:embed="rId5">
              <a:alphaModFix/>
            </a:blip>
            <a:srcRect/>
            <a:stretch/>
          </p:blipFill>
          <p:spPr>
            <a:xfrm>
              <a:off x="882082" y="85201"/>
              <a:ext cx="668358" cy="642651"/>
            </a:xfrm>
            <a:prstGeom prst="rect">
              <a:avLst/>
            </a:prstGeom>
            <a:noFill/>
            <a:ln>
              <a:noFill/>
            </a:ln>
          </p:spPr>
        </p:pic>
        <p:pic>
          <p:nvPicPr>
            <p:cNvPr id="308" name="Shape 308" descr="http://www.mndairylabor.com/files/misa_small_logo.jpg"/>
            <p:cNvPicPr preferRelativeResize="0"/>
            <p:nvPr/>
          </p:nvPicPr>
          <p:blipFill rotWithShape="1">
            <a:blip r:embed="rId6">
              <a:alphaModFix/>
            </a:blip>
            <a:srcRect/>
            <a:stretch/>
          </p:blipFill>
          <p:spPr>
            <a:xfrm>
              <a:off x="4489075" y="123453"/>
              <a:ext cx="934766" cy="642651"/>
            </a:xfrm>
            <a:prstGeom prst="rect">
              <a:avLst/>
            </a:prstGeom>
            <a:noFill/>
            <a:ln>
              <a:noFill/>
            </a:ln>
          </p:spPr>
        </p:pic>
        <p:pic>
          <p:nvPicPr>
            <p:cNvPr id="309" name="Shape 309" descr="vertMrnM"/>
            <p:cNvPicPr preferRelativeResize="0"/>
            <p:nvPr/>
          </p:nvPicPr>
          <p:blipFill rotWithShape="1">
            <a:blip r:embed="rId7">
              <a:alphaModFix/>
            </a:blip>
            <a:srcRect t="-2995"/>
            <a:stretch/>
          </p:blipFill>
          <p:spPr>
            <a:xfrm>
              <a:off x="1808090" y="166271"/>
              <a:ext cx="1272641" cy="550844"/>
            </a:xfrm>
            <a:prstGeom prst="rect">
              <a:avLst/>
            </a:prstGeom>
            <a:noFill/>
            <a:ln>
              <a:noFill/>
            </a:ln>
          </p:spPr>
        </p:pic>
      </p:grpSp>
      <p:pic>
        <p:nvPicPr>
          <p:cNvPr id="310" name="Shape 310"/>
          <p:cNvPicPr preferRelativeResize="0"/>
          <p:nvPr/>
        </p:nvPicPr>
        <p:blipFill rotWithShape="1">
          <a:blip r:embed="rId8">
            <a:alphaModFix/>
          </a:blip>
          <a:srcRect/>
          <a:stretch/>
        </p:blipFill>
        <p:spPr>
          <a:xfrm>
            <a:off x="510397" y="5998283"/>
            <a:ext cx="575430" cy="575430"/>
          </a:xfrm>
          <a:prstGeom prst="rect">
            <a:avLst/>
          </a:prstGeom>
          <a:noFill/>
          <a:ln>
            <a:noFill/>
          </a:ln>
        </p:spPr>
      </p:pic>
      <p:pic>
        <p:nvPicPr>
          <p:cNvPr id="13" name="Shape 97">
            <a:extLst>
              <a:ext uri="{FF2B5EF4-FFF2-40B4-BE49-F238E27FC236}">
                <a16:creationId xmlns:a16="http://schemas.microsoft.com/office/drawing/2014/main" id="{F989BF9A-2C34-4585-9A05-6E6C55643BD4}"/>
              </a:ext>
            </a:extLst>
          </p:cNvPr>
          <p:cNvPicPr preferRelativeResize="0"/>
          <p:nvPr/>
        </p:nvPicPr>
        <p:blipFill rotWithShape="1">
          <a:blip r:embed="rId9">
            <a:alphaModFix/>
          </a:blip>
          <a:srcRect/>
          <a:stretch/>
        </p:blipFill>
        <p:spPr>
          <a:xfrm>
            <a:off x="3864259" y="5943600"/>
            <a:ext cx="782756" cy="914400"/>
          </a:xfrm>
          <a:prstGeom prst="rect">
            <a:avLst/>
          </a:prstGeom>
          <a:noFill/>
          <a:ln>
            <a:noFill/>
          </a:ln>
        </p:spPr>
      </p:pic>
    </p:spTree>
    <p:extLst>
      <p:ext uri="{BB962C8B-B14F-4D97-AF65-F5344CB8AC3E}">
        <p14:creationId xmlns:p14="http://schemas.microsoft.com/office/powerpoint/2010/main" val="86568832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417</TotalTime>
  <Words>739</Words>
  <Application>Microsoft Office PowerPoint</Application>
  <PresentationFormat>Widescreen</PresentationFormat>
  <Paragraphs>109</Paragraphs>
  <Slides>16</Slides>
  <Notes>9</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16</vt:i4>
      </vt:variant>
    </vt:vector>
  </HeadingPairs>
  <TitlesOfParts>
    <vt:vector size="21" baseType="lpstr">
      <vt:lpstr>Arial</vt:lpstr>
      <vt:lpstr>Calibri</vt:lpstr>
      <vt:lpstr>Calibri Light</vt:lpstr>
      <vt:lpstr>Office Theme</vt:lpstr>
      <vt:lpstr>Office Theme</vt:lpstr>
      <vt:lpstr>                      The Forever Green  Agriculture Initiative HF 3625 Donald Wyse, Professor, Department of Agronomy and Plant Genetics, and  Codirector Forever Green Initiative, University of Minnesota wysex001@umn.edu  651 470 9878 </vt:lpstr>
      <vt:lpstr>Forever Green Agriculture Initiative</vt:lpstr>
      <vt:lpstr>PowerPoint Presentation</vt:lpstr>
      <vt:lpstr>PowerPoint Presentation</vt:lpstr>
      <vt:lpstr>Forever Green Crops Provide: New, Unique Food, Feed and Energy Products for Commercialization</vt:lpstr>
      <vt:lpstr>Forever Green Crops and Cropping Systems Provide: New Economic Opportunities</vt:lpstr>
      <vt:lpstr>Forever Green Crops Also Provide: Environmental Services</vt:lpstr>
      <vt:lpstr>How do we get these plants on the landscape? Collaboration across disciplines in both public and private sectors</vt:lpstr>
      <vt:lpstr>PowerPoint Presentation</vt:lpstr>
      <vt:lpstr>PowerPoint Presentation</vt:lpstr>
      <vt:lpstr>Projected five-year outcomes from proposed investment:</vt:lpstr>
      <vt:lpstr>PowerPoint Presentation</vt:lpstr>
      <vt:lpstr>PowerPoint Presentation</vt:lpstr>
      <vt:lpstr>PowerPoint Presentation</vt:lpstr>
      <vt:lpstr>PowerPoint Presentation</vt:lpstr>
      <vt:lpstr>Thank you, for your support on behalf of the undergraduate students, graduate students, postdoctoral researchers, faculty, farmers, processors and end users that have been or will be associated with the Forever Green Initiative.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Donald L Wyse</dc:creator>
  <cp:lastModifiedBy>Nancy Conley</cp:lastModifiedBy>
  <cp:revision>5</cp:revision>
  <dcterms:created xsi:type="dcterms:W3CDTF">2022-01-27T19:58:56Z</dcterms:created>
  <dcterms:modified xsi:type="dcterms:W3CDTF">2022-02-25T17:50:33Z</dcterms:modified>
</cp:coreProperties>
</file>