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49"/>
  </p:notesMasterIdLst>
  <p:handoutMasterIdLst>
    <p:handoutMasterId r:id="rId50"/>
  </p:handoutMasterIdLst>
  <p:sldIdLst>
    <p:sldId id="502" r:id="rId5"/>
    <p:sldId id="534" r:id="rId6"/>
    <p:sldId id="545" r:id="rId7"/>
    <p:sldId id="487" r:id="rId8"/>
    <p:sldId id="547" r:id="rId9"/>
    <p:sldId id="488" r:id="rId10"/>
    <p:sldId id="503" r:id="rId11"/>
    <p:sldId id="484" r:id="rId12"/>
    <p:sldId id="482" r:id="rId13"/>
    <p:sldId id="483" r:id="rId14"/>
    <p:sldId id="490" r:id="rId15"/>
    <p:sldId id="489" r:id="rId16"/>
    <p:sldId id="496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8" r:id="rId27"/>
    <p:sldId id="495" r:id="rId28"/>
    <p:sldId id="509" r:id="rId29"/>
    <p:sldId id="510" r:id="rId30"/>
    <p:sldId id="511" r:id="rId31"/>
    <p:sldId id="512" r:id="rId32"/>
    <p:sldId id="513" r:id="rId33"/>
    <p:sldId id="514" r:id="rId34"/>
    <p:sldId id="516" r:id="rId35"/>
    <p:sldId id="515" r:id="rId36"/>
    <p:sldId id="517" r:id="rId37"/>
    <p:sldId id="529" r:id="rId38"/>
    <p:sldId id="527" r:id="rId39"/>
    <p:sldId id="528" r:id="rId40"/>
    <p:sldId id="497" r:id="rId41"/>
    <p:sldId id="549" r:id="rId42"/>
    <p:sldId id="550" r:id="rId43"/>
    <p:sldId id="551" r:id="rId44"/>
    <p:sldId id="552" r:id="rId45"/>
    <p:sldId id="553" r:id="rId46"/>
    <p:sldId id="554" r:id="rId47"/>
    <p:sldId id="48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2" autoAdjust="0"/>
    <p:restoredTop sz="95232" autoAdjust="0"/>
  </p:normalViewPr>
  <p:slideViewPr>
    <p:cSldViewPr snapToGrid="0">
      <p:cViewPr varScale="1">
        <p:scale>
          <a:sx n="109" d="100"/>
          <a:sy n="109" d="100"/>
        </p:scale>
        <p:origin x="120" y="486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2"/>
          <c:order val="2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'[1]17'!$D$2:$D$13</c:f>
              <c:numCache>
                <c:formatCode>General</c:formatCode>
                <c:ptCount val="12"/>
                <c:pt idx="0">
                  <c:v>49.3</c:v>
                </c:pt>
                <c:pt idx="1">
                  <c:v>42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17</c:v>
                </c:pt>
                <c:pt idx="11">
                  <c:v>8</c:v>
                </c:pt>
              </c:numCache>
            </c:numRef>
          </c:val>
        </c:ser>
        <c:ser>
          <c:idx val="3"/>
          <c:order val="3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'[1]17'!$E$2:$E$13</c:f>
              <c:numCache>
                <c:formatCode>General</c:formatCode>
                <c:ptCount val="12"/>
                <c:pt idx="0">
                  <c:v>0.4239036973344798</c:v>
                </c:pt>
                <c:pt idx="1">
                  <c:v>0.36113499570077384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0.14617368873602751</c:v>
                </c:pt>
                <c:pt idx="11">
                  <c:v>6.878761822871883E-2</c:v>
                </c:pt>
              </c:numCache>
            </c:numRef>
          </c:val>
        </c:ser>
        <c:ser>
          <c:idx val="1"/>
          <c:order val="1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'[1]17'!$C$2:$C$13</c:f>
              <c:numCache>
                <c:formatCode>General</c:formatCode>
                <c:ptCount val="12"/>
                <c:pt idx="0">
                  <c:v>0.33575746741638773</c:v>
                </c:pt>
                <c:pt idx="1">
                  <c:v>0.32060324373517085</c:v>
                </c:pt>
                <c:pt idx="2">
                  <c:v>2.3052296291481138E-2</c:v>
                </c:pt>
                <c:pt idx="3">
                  <c:v>4.1017973803100731E-2</c:v>
                </c:pt>
                <c:pt idx="4">
                  <c:v>5.4522702895959969E-3</c:v>
                </c:pt>
                <c:pt idx="5">
                  <c:v>3.9002827705008621E-4</c:v>
                </c:pt>
                <c:pt idx="6">
                  <c:v>1.582864757694933E-2</c:v>
                </c:pt>
                <c:pt idx="7">
                  <c:v>5.4441447004907866E-4</c:v>
                </c:pt>
                <c:pt idx="8">
                  <c:v>4.8184743393896064E-2</c:v>
                </c:pt>
                <c:pt idx="9">
                  <c:v>6.9880066304807106E-4</c:v>
                </c:pt>
                <c:pt idx="10">
                  <c:v>0.14557805440894467</c:v>
                </c:pt>
                <c:pt idx="11">
                  <c:v>6.28920596743264E-2</c:v>
                </c:pt>
              </c:numCache>
            </c:numRef>
          </c:val>
        </c:ser>
        <c:ser>
          <c:idx val="0"/>
          <c:order val="0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'[1]17'!$B$2:$B$13</c:f>
              <c:numCache>
                <c:formatCode>General</c:formatCode>
                <c:ptCount val="12"/>
                <c:pt idx="0">
                  <c:v>41.320999999999998</c:v>
                </c:pt>
                <c:pt idx="1">
                  <c:v>39.456000000000003</c:v>
                </c:pt>
                <c:pt idx="2">
                  <c:v>2.8370000000000002</c:v>
                </c:pt>
                <c:pt idx="3">
                  <c:v>5.048</c:v>
                </c:pt>
                <c:pt idx="4">
                  <c:v>0.67100000000000004</c:v>
                </c:pt>
                <c:pt idx="5">
                  <c:v>4.8000000000000001E-2</c:v>
                </c:pt>
                <c:pt idx="6">
                  <c:v>1.948</c:v>
                </c:pt>
                <c:pt idx="7">
                  <c:v>6.7000000000000004E-2</c:v>
                </c:pt>
                <c:pt idx="8">
                  <c:v>5.93</c:v>
                </c:pt>
                <c:pt idx="9">
                  <c:v>8.5999999999999993E-2</c:v>
                </c:pt>
                <c:pt idx="10">
                  <c:v>17.916</c:v>
                </c:pt>
                <c:pt idx="11">
                  <c:v>7.74</c:v>
                </c:pt>
              </c:numCache>
            </c:numRef>
          </c:val>
        </c:ser>
        <c:ser>
          <c:idx val="4"/>
          <c:order val="4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'[1]17'!$I$2:$I$19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5"/>
          <c:order val="5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'[1]17'!$J$2:$J$19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6"/>
          <c:order val="6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'[1]17'!$K$2:$K$19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7"/>
          <c:order val="7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'[1]17'!$L$2:$L$19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8"/>
          <c:order val="8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'[1]17'!$M$2:$M$19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9"/>
          <c:order val="9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'[1]17'!$N$2:$N$19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0"/>
          <c:order val="10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'[1]17'!$O$2:$O$19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1"/>
          <c:order val="11"/>
          <c:cat>
            <c:strRef>
              <c:f>'[1]17'!$A$2:$A$13</c:f>
              <c:strCache>
                <c:ptCount val="12"/>
                <c:pt idx="0">
                  <c:v>GF</c:v>
                </c:pt>
                <c:pt idx="1">
                  <c:v>2018</c:v>
                </c:pt>
                <c:pt idx="2">
                  <c:v>2000</c:v>
                </c:pt>
                <c:pt idx="3">
                  <c:v>2001</c:v>
                </c:pt>
                <c:pt idx="4">
                  <c:v>2050</c:v>
                </c:pt>
                <c:pt idx="5">
                  <c:v>gift</c:v>
                </c:pt>
                <c:pt idx="6">
                  <c:v>MERLA</c:v>
                </c:pt>
                <c:pt idx="7">
                  <c:v>agency</c:v>
                </c:pt>
                <c:pt idx="8">
                  <c:v>CW rev</c:v>
                </c:pt>
                <c:pt idx="9">
                  <c:v>RFA</c:v>
                </c:pt>
                <c:pt idx="10">
                  <c:v>Fed</c:v>
                </c:pt>
                <c:pt idx="11">
                  <c:v>Legacy</c:v>
                </c:pt>
              </c:strCache>
            </c:strRef>
          </c:cat>
          <c:val>
            <c:numRef>
              <c:f>'[1]17'!$P$2:$P$19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0"/>
      </c:pieChart>
    </c:plotArea>
    <c:plotVisOnly val="1"/>
    <c:dispBlanksAs val="gap"/>
    <c:showDLblsOverMax val="0"/>
  </c:chart>
  <c:spPr>
    <a:ln w="0"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3865"/>
                </a:solidFill>
              </a:rPr>
              <a:t>2-year</a:t>
            </a:r>
            <a:r>
              <a:rPr lang="en-US" sz="3200" baseline="0" dirty="0" smtClean="0">
                <a:solidFill>
                  <a:srgbClr val="003865"/>
                </a:solidFill>
              </a:rPr>
              <a:t> Budget ($ in Thousands): 65,979  </a:t>
            </a:r>
            <a:endParaRPr lang="en-US" sz="3200" dirty="0">
              <a:solidFill>
                <a:srgbClr val="003865"/>
              </a:solidFill>
            </a:endParaRPr>
          </a:p>
        </c:rich>
      </c:tx>
      <c:layout>
        <c:manualLayout>
          <c:xMode val="edge"/>
          <c:yMode val="edge"/>
          <c:x val="7.7978737087451303E-2"/>
          <c:y val="2.0338984408046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General</c:v>
                </c:pt>
                <c:pt idx="1">
                  <c:v>Special Revenue</c:v>
                </c:pt>
                <c:pt idx="2">
                  <c:v>Ag Fund</c:v>
                </c:pt>
                <c:pt idx="3">
                  <c:v>Federal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 formatCode="#,##0">
                  <c:v>35927</c:v>
                </c:pt>
                <c:pt idx="1">
                  <c:v>513</c:v>
                </c:pt>
                <c:pt idx="2" formatCode="#,##0">
                  <c:v>18810</c:v>
                </c:pt>
                <c:pt idx="3" formatCode="#,##0">
                  <c:v>10729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DMID Fund Sources, FY </a:t>
            </a:r>
            <a:r>
              <a:rPr lang="en-US" dirty="0" smtClean="0"/>
              <a:t>18-19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Graph Data'!$H$5</c:f>
              <c:strCache>
                <c:ptCount val="1"/>
                <c:pt idx="0">
                  <c:v>Forecasted Base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FC-4016-82EF-4D4FD7734D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FC-4016-82EF-4D4FD7734D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FC-4016-82EF-4D4FD7734D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FC-4016-82EF-4D4FD7734D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'Pie Graph Data'!$G$6:$G$10</c:f>
              <c:strCache>
                <c:ptCount val="5"/>
                <c:pt idx="0">
                  <c:v>1000 General</c:v>
                </c:pt>
                <c:pt idx="1">
                  <c:v>2000 Special Revenue</c:v>
                </c:pt>
                <c:pt idx="2">
                  <c:v>2018 Agricultural Fund</c:v>
                </c:pt>
                <c:pt idx="3">
                  <c:v>3000 Federal</c:v>
                </c:pt>
                <c:pt idx="4">
                  <c:v>6000 Misc</c:v>
                </c:pt>
              </c:strCache>
            </c:strRef>
          </c:cat>
          <c:val>
            <c:numRef>
              <c:f>'Pie Graph Data'!$H$6:$H$10</c:f>
              <c:numCache>
                <c:formatCode>_(* #,##0_);_(* \(#,##0\);_(* "-"??_);_(@_)</c:formatCode>
                <c:ptCount val="5"/>
                <c:pt idx="0">
                  <c:v>5012</c:v>
                </c:pt>
                <c:pt idx="1">
                  <c:v>251</c:v>
                </c:pt>
                <c:pt idx="2">
                  <c:v>4524</c:v>
                </c:pt>
                <c:pt idx="3">
                  <c:v>2847</c:v>
                </c:pt>
                <c:pt idx="4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FC-4016-82EF-4D4FD7734D7A}"/>
            </c:ext>
          </c:extLst>
        </c:ser>
        <c:ser>
          <c:idx val="1"/>
          <c:order val="1"/>
          <c:tx>
            <c:strRef>
              <c:f>'Pie Graph Data'!$I$5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AFC-4016-82EF-4D4FD7734D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AFC-4016-82EF-4D4FD7734D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AFC-4016-82EF-4D4FD7734D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AFC-4016-82EF-4D4FD7734D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'Pie Graph Data'!$G$6:$G$10</c:f>
              <c:strCache>
                <c:ptCount val="5"/>
                <c:pt idx="0">
                  <c:v>1000 General</c:v>
                </c:pt>
                <c:pt idx="1">
                  <c:v>2000 Special Revenue</c:v>
                </c:pt>
                <c:pt idx="2">
                  <c:v>2018 Agricultural Fund</c:v>
                </c:pt>
                <c:pt idx="3">
                  <c:v>3000 Federal</c:v>
                </c:pt>
                <c:pt idx="4">
                  <c:v>6000 Misc</c:v>
                </c:pt>
              </c:strCache>
            </c:strRef>
          </c:cat>
          <c:val>
            <c:numRef>
              <c:f>'Pie Graph Data'!$I$6:$I$10</c:f>
              <c:numCache>
                <c:formatCode>0%</c:formatCode>
                <c:ptCount val="5"/>
                <c:pt idx="0">
                  <c:v>0.39189928845101257</c:v>
                </c:pt>
                <c:pt idx="1">
                  <c:v>1.9626241301118147E-2</c:v>
                </c:pt>
                <c:pt idx="2">
                  <c:v>0.35374149659863946</c:v>
                </c:pt>
                <c:pt idx="3">
                  <c:v>0.22261318320431622</c:v>
                </c:pt>
                <c:pt idx="4">
                  <c:v>1.2119790444913597E-2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AFC-4016-82EF-4D4FD7734D7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Funding</a:t>
            </a:r>
            <a:r>
              <a:rPr lang="en-US" baseline="0" dirty="0"/>
              <a:t> Sources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rgbClr val="FFFFFF"/>
              </a:solidFill>
              <a:ln>
                <a:solidFill>
                  <a:srgbClr val="003865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General Fund</c:v>
                </c:pt>
                <c:pt idx="1">
                  <c:v>Fees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25-4DB0-9055-75A28AC7F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Anticipated Funding Sources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11-42AE-A5EE-12CFE638A1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rgbClr val="FFFFFF"/>
              </a:solidFill>
              <a:ln>
                <a:solidFill>
                  <a:srgbClr val="003865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General Fund</c:v>
                </c:pt>
                <c:pt idx="1">
                  <c:v>Federal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0.4458349628470864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11-42AE-A5EE-12CFE638A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89FE2-FD01-4ECF-A0EC-4E8995F8DB77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471112-4C2F-4426-ACD0-5B44B5B01C0E}">
      <dgm:prSet phldrT="[Text]"/>
      <dgm:spPr>
        <a:solidFill>
          <a:srgbClr val="003865"/>
        </a:solidFill>
      </dgm:spPr>
      <dgm:t>
        <a:bodyPr/>
        <a:lstStyle/>
        <a:p>
          <a:r>
            <a:rPr lang="en-US"/>
            <a:t>Commissioner</a:t>
          </a:r>
        </a:p>
      </dgm:t>
    </dgm:pt>
    <dgm:pt modelId="{97D4D17D-B660-41F3-BCE6-EC5CD9E4A187}" type="parTrans" cxnId="{88889553-6045-4044-847E-B7CC9FE84798}">
      <dgm:prSet/>
      <dgm:spPr/>
      <dgm:t>
        <a:bodyPr/>
        <a:lstStyle/>
        <a:p>
          <a:endParaRPr lang="en-US"/>
        </a:p>
      </dgm:t>
    </dgm:pt>
    <dgm:pt modelId="{7F00F99F-A448-4F92-899C-DFF3745DAC84}" type="sibTrans" cxnId="{88889553-6045-4044-847E-B7CC9FE84798}">
      <dgm:prSet custT="1"/>
      <dgm:spPr/>
      <dgm:t>
        <a:bodyPr/>
        <a:lstStyle/>
        <a:p>
          <a:pPr algn="r"/>
          <a:r>
            <a:rPr lang="en-US" sz="800" dirty="0"/>
            <a:t>Dave Frederickson</a:t>
          </a:r>
        </a:p>
      </dgm:t>
    </dgm:pt>
    <dgm:pt modelId="{0C9C3E71-69BB-41EE-BD84-61E9F6C0B8FC}">
      <dgm:prSet phldrT="[Text]"/>
      <dgm:spPr>
        <a:solidFill>
          <a:srgbClr val="003865"/>
        </a:solidFill>
      </dgm:spPr>
      <dgm:t>
        <a:bodyPr/>
        <a:lstStyle/>
        <a:p>
          <a:r>
            <a:rPr lang="en-US"/>
            <a:t>Deputy Commissioner</a:t>
          </a:r>
        </a:p>
      </dgm:t>
    </dgm:pt>
    <dgm:pt modelId="{F98A42D8-772E-41AC-86BF-7A4694A6E580}" type="parTrans" cxnId="{B69A4A8A-B39E-4435-B7E5-FD52168D7F4F}">
      <dgm:prSet/>
      <dgm:spPr/>
      <dgm:t>
        <a:bodyPr/>
        <a:lstStyle/>
        <a:p>
          <a:endParaRPr lang="en-US"/>
        </a:p>
      </dgm:t>
    </dgm:pt>
    <dgm:pt modelId="{0FA8F483-0E14-4A08-82B5-1F522EDD7030}" type="sibTrans" cxnId="{B69A4A8A-B39E-4435-B7E5-FD52168D7F4F}">
      <dgm:prSet custT="1"/>
      <dgm:spPr/>
      <dgm:t>
        <a:bodyPr/>
        <a:lstStyle/>
        <a:p>
          <a:pPr algn="ctr"/>
          <a:r>
            <a:rPr lang="en-US" sz="900" dirty="0" smtClean="0"/>
            <a:t>Matthew Wohlman</a:t>
          </a:r>
          <a:endParaRPr lang="en-US" sz="900" dirty="0"/>
        </a:p>
      </dgm:t>
    </dgm:pt>
    <dgm:pt modelId="{D0FB69C8-F985-4256-BE1B-F3F86577105C}">
      <dgm:prSet/>
      <dgm:spPr>
        <a:solidFill>
          <a:srgbClr val="003865"/>
        </a:solidFill>
      </dgm:spPr>
      <dgm:t>
        <a:bodyPr/>
        <a:lstStyle/>
        <a:p>
          <a:r>
            <a:rPr lang="en-US"/>
            <a:t>Assistant Commissioner</a:t>
          </a:r>
        </a:p>
      </dgm:t>
    </dgm:pt>
    <dgm:pt modelId="{FBCB92B1-D6D4-4937-8C6B-7910760266B3}" type="parTrans" cxnId="{FC790D30-65C8-49C6-A684-98790A3F62B6}">
      <dgm:prSet/>
      <dgm:spPr/>
      <dgm:t>
        <a:bodyPr/>
        <a:lstStyle/>
        <a:p>
          <a:endParaRPr lang="en-US"/>
        </a:p>
      </dgm:t>
    </dgm:pt>
    <dgm:pt modelId="{3E52857A-77A5-421B-8C1D-6CF5FE50A2D5}" type="sibTrans" cxnId="{FC790D30-65C8-49C6-A684-98790A3F62B6}">
      <dgm:prSet/>
      <dgm:spPr/>
      <dgm:t>
        <a:bodyPr/>
        <a:lstStyle/>
        <a:p>
          <a:pPr algn="ctr"/>
          <a:r>
            <a:rPr lang="en-US"/>
            <a:t>Susan Stokes</a:t>
          </a:r>
        </a:p>
      </dgm:t>
    </dgm:pt>
    <dgm:pt modelId="{D2FF339B-20BE-4BB0-AB65-574966154F7C}">
      <dgm:prSet/>
      <dgm:spPr>
        <a:solidFill>
          <a:srgbClr val="003865"/>
        </a:solidFill>
      </dgm:spPr>
      <dgm:t>
        <a:bodyPr/>
        <a:lstStyle/>
        <a:p>
          <a:r>
            <a:rPr lang="en-US"/>
            <a:t>Assistant Comissioner</a:t>
          </a:r>
        </a:p>
      </dgm:t>
    </dgm:pt>
    <dgm:pt modelId="{BD5AFB3A-F53D-4983-892C-CB3F1C711873}" type="parTrans" cxnId="{01919905-6E00-4621-B709-689542F2705C}">
      <dgm:prSet/>
      <dgm:spPr/>
      <dgm:t>
        <a:bodyPr/>
        <a:lstStyle/>
        <a:p>
          <a:endParaRPr lang="en-US"/>
        </a:p>
      </dgm:t>
    </dgm:pt>
    <dgm:pt modelId="{1D4C65CB-4FF8-42A4-BF97-EFA5AF41A852}" type="sibTrans" cxnId="{01919905-6E00-4621-B709-689542F2705C}">
      <dgm:prSet/>
      <dgm:spPr/>
      <dgm:t>
        <a:bodyPr/>
        <a:lstStyle/>
        <a:p>
          <a:pPr algn="ctr"/>
          <a:r>
            <a:rPr lang="en-US"/>
            <a:t>Andrea Vaubel</a:t>
          </a:r>
        </a:p>
      </dgm:t>
    </dgm:pt>
    <dgm:pt modelId="{B0A1378F-31A6-45D4-BB27-4102D4684603}">
      <dgm:prSet/>
      <dgm:spPr>
        <a:solidFill>
          <a:srgbClr val="003865"/>
        </a:solidFill>
      </dgm:spPr>
      <dgm:t>
        <a:bodyPr/>
        <a:lstStyle/>
        <a:p>
          <a:r>
            <a:rPr lang="en-US"/>
            <a:t>Finance &amp; Budget</a:t>
          </a:r>
        </a:p>
      </dgm:t>
    </dgm:pt>
    <dgm:pt modelId="{F43019CE-839E-4E1F-B077-E65BC5A66822}" type="parTrans" cxnId="{2AA4B3B1-B8E3-44BC-B330-56AD7F7210D5}">
      <dgm:prSet/>
      <dgm:spPr/>
      <dgm:t>
        <a:bodyPr/>
        <a:lstStyle/>
        <a:p>
          <a:endParaRPr lang="en-US"/>
        </a:p>
      </dgm:t>
    </dgm:pt>
    <dgm:pt modelId="{03492CD6-9E71-42F4-973C-109D301A85CA}" type="sibTrans" cxnId="{2AA4B3B1-B8E3-44BC-B330-56AD7F7210D5}">
      <dgm:prSet/>
      <dgm:spPr/>
      <dgm:t>
        <a:bodyPr/>
        <a:lstStyle/>
        <a:p>
          <a:pPr algn="ctr"/>
          <a:r>
            <a:rPr lang="en-US"/>
            <a:t>Steve Ernest</a:t>
          </a:r>
        </a:p>
      </dgm:t>
    </dgm:pt>
    <dgm:pt modelId="{81EF88FF-DD1D-46D8-B713-CD3A38B070FA}">
      <dgm:prSet/>
      <dgm:spPr>
        <a:solidFill>
          <a:srgbClr val="003865"/>
        </a:solidFill>
      </dgm:spPr>
      <dgm:t>
        <a:bodyPr/>
        <a:lstStyle/>
        <a:p>
          <a:r>
            <a:rPr lang="en-US"/>
            <a:t>Rural Finance Authority</a:t>
          </a:r>
        </a:p>
      </dgm:t>
    </dgm:pt>
    <dgm:pt modelId="{62ECB9D0-FBB4-43D3-852D-2CE5496EDF61}" type="parTrans" cxnId="{DAD9F001-0A21-48B7-8151-47F51964B073}">
      <dgm:prSet/>
      <dgm:spPr/>
      <dgm:t>
        <a:bodyPr/>
        <a:lstStyle/>
        <a:p>
          <a:endParaRPr lang="en-US"/>
        </a:p>
      </dgm:t>
    </dgm:pt>
    <dgm:pt modelId="{C367086A-B58D-4434-A9B9-474A7B6C23DF}" type="sibTrans" cxnId="{DAD9F001-0A21-48B7-8151-47F51964B073}">
      <dgm:prSet/>
      <dgm:spPr/>
      <dgm:t>
        <a:bodyPr/>
        <a:lstStyle/>
        <a:p>
          <a:pPr algn="ctr"/>
          <a:r>
            <a:rPr lang="en-US"/>
            <a:t>Matt McDevitt</a:t>
          </a:r>
        </a:p>
      </dgm:t>
    </dgm:pt>
    <dgm:pt modelId="{B314E455-114A-419A-B6A8-E7B9EA309D60}">
      <dgm:prSet/>
      <dgm:spPr>
        <a:solidFill>
          <a:srgbClr val="003865"/>
        </a:solidFill>
      </dgm:spPr>
      <dgm:t>
        <a:bodyPr/>
        <a:lstStyle/>
        <a:p>
          <a:r>
            <a:rPr lang="en-US"/>
            <a:t>Human Resources</a:t>
          </a:r>
        </a:p>
      </dgm:t>
    </dgm:pt>
    <dgm:pt modelId="{1734AB65-E4F2-444F-B9A1-35DD4B3904C1}" type="parTrans" cxnId="{079E6045-B257-409B-9BFA-CAE4478E7AEE}">
      <dgm:prSet/>
      <dgm:spPr/>
      <dgm:t>
        <a:bodyPr/>
        <a:lstStyle/>
        <a:p>
          <a:endParaRPr lang="en-US"/>
        </a:p>
      </dgm:t>
    </dgm:pt>
    <dgm:pt modelId="{B90D2496-B489-4639-BBDB-6D7993571EE8}" type="sibTrans" cxnId="{079E6045-B257-409B-9BFA-CAE4478E7AEE}">
      <dgm:prSet/>
      <dgm:spPr/>
      <dgm:t>
        <a:bodyPr/>
        <a:lstStyle/>
        <a:p>
          <a:pPr algn="ctr"/>
          <a:r>
            <a:rPr lang="en-US" dirty="0" smtClean="0"/>
            <a:t>Mandy Papenguth</a:t>
          </a:r>
          <a:endParaRPr lang="en-US" dirty="0"/>
        </a:p>
      </dgm:t>
    </dgm:pt>
    <dgm:pt modelId="{C5AA4611-6D6A-47AA-86C3-1B759DDEAF14}">
      <dgm:prSet/>
      <dgm:spPr>
        <a:solidFill>
          <a:srgbClr val="003865"/>
        </a:solidFill>
      </dgm:spPr>
      <dgm:t>
        <a:bodyPr/>
        <a:lstStyle/>
        <a:p>
          <a:r>
            <a:rPr lang="en-US"/>
            <a:t>Dairy &amp; Meat Inspection</a:t>
          </a:r>
        </a:p>
      </dgm:t>
    </dgm:pt>
    <dgm:pt modelId="{0F3F90E0-1308-44A8-923E-B6CB316BEF75}" type="parTrans" cxnId="{DD123D8F-9B92-40CA-8D12-DF69EBA89F04}">
      <dgm:prSet/>
      <dgm:spPr/>
      <dgm:t>
        <a:bodyPr/>
        <a:lstStyle/>
        <a:p>
          <a:endParaRPr lang="en-US"/>
        </a:p>
      </dgm:t>
    </dgm:pt>
    <dgm:pt modelId="{BA5BCAAE-AE39-4692-8BBE-155AF996FC20}" type="sibTrans" cxnId="{DD123D8F-9B92-40CA-8D12-DF69EBA89F04}">
      <dgm:prSet/>
      <dgm:spPr/>
      <dgm:t>
        <a:bodyPr/>
        <a:lstStyle/>
        <a:p>
          <a:pPr algn="ctr"/>
          <a:r>
            <a:rPr lang="en-US"/>
            <a:t>Nicole Neeser</a:t>
          </a:r>
        </a:p>
      </dgm:t>
    </dgm:pt>
    <dgm:pt modelId="{510780B8-1946-4620-A437-1AEE70689DDD}">
      <dgm:prSet/>
      <dgm:spPr>
        <a:solidFill>
          <a:srgbClr val="003865"/>
        </a:solidFill>
      </dgm:spPr>
      <dgm:t>
        <a:bodyPr/>
        <a:lstStyle/>
        <a:p>
          <a:r>
            <a:rPr lang="en-US"/>
            <a:t>Food &amp; Feed Safety</a:t>
          </a:r>
        </a:p>
      </dgm:t>
    </dgm:pt>
    <dgm:pt modelId="{2126C5F7-9711-422C-84F7-4C1FA22399B8}" type="parTrans" cxnId="{83CC9DB6-6985-4CC0-87EA-8BE731073D4F}">
      <dgm:prSet/>
      <dgm:spPr/>
      <dgm:t>
        <a:bodyPr/>
        <a:lstStyle/>
        <a:p>
          <a:endParaRPr lang="en-US"/>
        </a:p>
      </dgm:t>
    </dgm:pt>
    <dgm:pt modelId="{9D163C5E-C749-4B92-A6B7-BBE251DA93EF}" type="sibTrans" cxnId="{83CC9DB6-6985-4CC0-87EA-8BE731073D4F}">
      <dgm:prSet/>
      <dgm:spPr/>
      <dgm:t>
        <a:bodyPr/>
        <a:lstStyle/>
        <a:p>
          <a:pPr algn="ctr"/>
          <a:r>
            <a:rPr lang="en-US"/>
            <a:t>Ben Miller</a:t>
          </a:r>
        </a:p>
      </dgm:t>
    </dgm:pt>
    <dgm:pt modelId="{3A9C3BD8-FD18-4791-8D5C-F24107CF136C}">
      <dgm:prSet custT="1"/>
      <dgm:spPr>
        <a:solidFill>
          <a:srgbClr val="003865"/>
        </a:solidFill>
      </dgm:spPr>
      <dgm:t>
        <a:bodyPr/>
        <a:lstStyle/>
        <a:p>
          <a:r>
            <a:rPr lang="en-US" sz="700"/>
            <a:t>Pesticide &amp; Fertilizer Management</a:t>
          </a:r>
        </a:p>
      </dgm:t>
    </dgm:pt>
    <dgm:pt modelId="{BCF15227-851B-4365-964B-294A17928E79}" type="parTrans" cxnId="{EFFC14C9-BAB2-48F5-858D-FF28A858F8C1}">
      <dgm:prSet/>
      <dgm:spPr/>
      <dgm:t>
        <a:bodyPr/>
        <a:lstStyle/>
        <a:p>
          <a:endParaRPr lang="en-US"/>
        </a:p>
      </dgm:t>
    </dgm:pt>
    <dgm:pt modelId="{C612867F-3696-4E77-A500-64AC452E7CAF}" type="sibTrans" cxnId="{EFFC14C9-BAB2-48F5-858D-FF28A858F8C1}">
      <dgm:prSet/>
      <dgm:spPr/>
      <dgm:t>
        <a:bodyPr/>
        <a:lstStyle/>
        <a:p>
          <a:pPr algn="ctr"/>
          <a:r>
            <a:rPr lang="en-US"/>
            <a:t>Joshua Stamper</a:t>
          </a:r>
        </a:p>
      </dgm:t>
    </dgm:pt>
    <dgm:pt modelId="{27D85D02-1064-438C-A686-742578BE1862}">
      <dgm:prSet/>
      <dgm:spPr>
        <a:solidFill>
          <a:srgbClr val="003865"/>
        </a:solidFill>
      </dgm:spPr>
      <dgm:t>
        <a:bodyPr/>
        <a:lstStyle/>
        <a:p>
          <a:r>
            <a:rPr lang="en-US"/>
            <a:t>Laboratory Services</a:t>
          </a:r>
        </a:p>
      </dgm:t>
    </dgm:pt>
    <dgm:pt modelId="{BFF2BDC9-8BB7-4855-A175-D173A9A2F167}" type="parTrans" cxnId="{D40010A8-9126-4FC1-8821-16BBDE33C745}">
      <dgm:prSet/>
      <dgm:spPr/>
      <dgm:t>
        <a:bodyPr/>
        <a:lstStyle/>
        <a:p>
          <a:endParaRPr lang="en-US"/>
        </a:p>
      </dgm:t>
    </dgm:pt>
    <dgm:pt modelId="{3FE30EE3-EB01-45E1-8E96-01F1A941F49B}" type="sibTrans" cxnId="{D40010A8-9126-4FC1-8821-16BBDE33C745}">
      <dgm:prSet/>
      <dgm:spPr/>
      <dgm:t>
        <a:bodyPr/>
        <a:lstStyle/>
        <a:p>
          <a:pPr algn="ctr"/>
          <a:r>
            <a:rPr lang="en-US"/>
            <a:t>Gary Horvath</a:t>
          </a:r>
        </a:p>
      </dgm:t>
    </dgm:pt>
    <dgm:pt modelId="{4FF3733D-EB50-4925-9C68-DBF0CC4B137F}">
      <dgm:prSet/>
      <dgm:spPr>
        <a:solidFill>
          <a:srgbClr val="003865"/>
        </a:solidFill>
      </dgm:spPr>
      <dgm:t>
        <a:bodyPr/>
        <a:lstStyle/>
        <a:p>
          <a:r>
            <a:rPr lang="en-US"/>
            <a:t>Ag Marketing &amp; Development</a:t>
          </a:r>
        </a:p>
      </dgm:t>
    </dgm:pt>
    <dgm:pt modelId="{D3AD3519-C35E-4B54-ACEA-F0EA1D4B695C}" type="parTrans" cxnId="{77D560F9-2205-4007-A614-F3DBE435CB97}">
      <dgm:prSet/>
      <dgm:spPr/>
      <dgm:t>
        <a:bodyPr/>
        <a:lstStyle/>
        <a:p>
          <a:endParaRPr lang="en-US"/>
        </a:p>
      </dgm:t>
    </dgm:pt>
    <dgm:pt modelId="{21A6B658-BDF0-411A-938B-2D8593366683}" type="sibTrans" cxnId="{77D560F9-2205-4007-A614-F3DBE435CB97}">
      <dgm:prSet/>
      <dgm:spPr/>
      <dgm:t>
        <a:bodyPr/>
        <a:lstStyle/>
        <a:p>
          <a:pPr algn="ctr"/>
          <a:r>
            <a:rPr lang="en-US"/>
            <a:t>Mary Hanks</a:t>
          </a:r>
        </a:p>
      </dgm:t>
    </dgm:pt>
    <dgm:pt modelId="{43B9B90C-52EA-4F9F-9A31-95E06473922E}">
      <dgm:prSet/>
      <dgm:spPr>
        <a:solidFill>
          <a:srgbClr val="003865"/>
        </a:solidFill>
      </dgm:spPr>
      <dgm:t>
        <a:bodyPr/>
        <a:lstStyle/>
        <a:p>
          <a:r>
            <a:rPr lang="en-US"/>
            <a:t>Plant Protection</a:t>
          </a:r>
        </a:p>
      </dgm:t>
    </dgm:pt>
    <dgm:pt modelId="{8356FCB0-2B65-4E33-917C-6B3EA0258C4C}" type="parTrans" cxnId="{DA0FF11D-AEE4-4421-B9AB-350413CD3B46}">
      <dgm:prSet/>
      <dgm:spPr/>
      <dgm:t>
        <a:bodyPr/>
        <a:lstStyle/>
        <a:p>
          <a:endParaRPr lang="en-US"/>
        </a:p>
      </dgm:t>
    </dgm:pt>
    <dgm:pt modelId="{BE92554A-1542-4A35-9347-ABFE34786A0F}" type="sibTrans" cxnId="{DA0FF11D-AEE4-4421-B9AB-350413CD3B46}">
      <dgm:prSet/>
      <dgm:spPr/>
      <dgm:t>
        <a:bodyPr/>
        <a:lstStyle/>
        <a:p>
          <a:pPr algn="ctr"/>
          <a:r>
            <a:rPr lang="en-US"/>
            <a:t>Geir Friisoe</a:t>
          </a:r>
        </a:p>
      </dgm:t>
    </dgm:pt>
    <dgm:pt modelId="{6305937F-92EE-4AC4-BB8B-6885ECFBC11E}" type="pres">
      <dgm:prSet presAssocID="{B5689FE2-FD01-4ECF-A0EC-4E8995F8DB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4149E8-0689-4CFB-8487-0FDF9D376780}" type="pres">
      <dgm:prSet presAssocID="{7E471112-4C2F-4426-ACD0-5B44B5B01C0E}" presName="hierRoot1" presStyleCnt="0">
        <dgm:presLayoutVars>
          <dgm:hierBranch val="init"/>
        </dgm:presLayoutVars>
      </dgm:prSet>
      <dgm:spPr/>
    </dgm:pt>
    <dgm:pt modelId="{B27AA31D-93A4-486D-BA89-9B5D011B636D}" type="pres">
      <dgm:prSet presAssocID="{7E471112-4C2F-4426-ACD0-5B44B5B01C0E}" presName="rootComposite1" presStyleCnt="0"/>
      <dgm:spPr/>
    </dgm:pt>
    <dgm:pt modelId="{E1D1483E-D7EC-475E-9851-71963C37527B}" type="pres">
      <dgm:prSet presAssocID="{7E471112-4C2F-4426-ACD0-5B44B5B01C0E}" presName="rootText1" presStyleLbl="node0" presStyleIdx="0" presStyleCnt="1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1F7CF1E-2DD3-4312-8FC9-2567A75B3DC0}" type="pres">
      <dgm:prSet presAssocID="{7E471112-4C2F-4426-ACD0-5B44B5B01C0E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6011925-0C61-417A-AB09-48DB7AFFA718}" type="pres">
      <dgm:prSet presAssocID="{7E471112-4C2F-4426-ACD0-5B44B5B01C0E}" presName="rootConnector1" presStyleLbl="node1" presStyleIdx="0" presStyleCnt="12"/>
      <dgm:spPr/>
      <dgm:t>
        <a:bodyPr/>
        <a:lstStyle/>
        <a:p>
          <a:endParaRPr lang="en-US"/>
        </a:p>
      </dgm:t>
    </dgm:pt>
    <dgm:pt modelId="{3BD297A8-6C06-4A5E-AD82-BBBC4FAC7E9A}" type="pres">
      <dgm:prSet presAssocID="{7E471112-4C2F-4426-ACD0-5B44B5B01C0E}" presName="hierChild2" presStyleCnt="0"/>
      <dgm:spPr/>
    </dgm:pt>
    <dgm:pt modelId="{22593FE9-987E-41D7-96DE-4C0526E4A137}" type="pres">
      <dgm:prSet presAssocID="{F98A42D8-772E-41AC-86BF-7A4694A6E580}" presName="Name37" presStyleLbl="parChTrans1D2" presStyleIdx="0" presStyleCnt="1"/>
      <dgm:spPr/>
      <dgm:t>
        <a:bodyPr/>
        <a:lstStyle/>
        <a:p>
          <a:endParaRPr lang="en-US"/>
        </a:p>
      </dgm:t>
    </dgm:pt>
    <dgm:pt modelId="{1703E3C1-F6E0-4E37-9A8D-503497DF4C6D}" type="pres">
      <dgm:prSet presAssocID="{0C9C3E71-69BB-41EE-BD84-61E9F6C0B8FC}" presName="hierRoot2" presStyleCnt="0">
        <dgm:presLayoutVars>
          <dgm:hierBranch val="init"/>
        </dgm:presLayoutVars>
      </dgm:prSet>
      <dgm:spPr/>
    </dgm:pt>
    <dgm:pt modelId="{A6CB8C13-2ABF-4D22-BEB9-77D30CD88031}" type="pres">
      <dgm:prSet presAssocID="{0C9C3E71-69BB-41EE-BD84-61E9F6C0B8FC}" presName="rootComposite" presStyleCnt="0"/>
      <dgm:spPr/>
    </dgm:pt>
    <dgm:pt modelId="{D6228436-E838-4051-861E-ECEAB8865CEC}" type="pres">
      <dgm:prSet presAssocID="{0C9C3E71-69BB-41EE-BD84-61E9F6C0B8FC}" presName="rootText" presStyleLbl="node1" presStyleIdx="0" presStyleCnt="12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277802B-463C-4585-9BB6-3F5C9A34D31A}" type="pres">
      <dgm:prSet presAssocID="{0C9C3E71-69BB-41EE-BD84-61E9F6C0B8FC}" presName="titleText2" presStyleLbl="fgAcc1" presStyleIdx="0" presStyleCnt="12" custScaleX="111111" custScaleY="101773" custLinFactNeighborX="-5783" custLinFactNeighborY="1807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9821A82-1BEE-46D2-8192-8ADD5D1F9EDE}" type="pres">
      <dgm:prSet presAssocID="{0C9C3E71-69BB-41EE-BD84-61E9F6C0B8FC}" presName="rootConnector" presStyleLbl="node2" presStyleIdx="0" presStyleCnt="0"/>
      <dgm:spPr/>
      <dgm:t>
        <a:bodyPr/>
        <a:lstStyle/>
        <a:p>
          <a:endParaRPr lang="en-US"/>
        </a:p>
      </dgm:t>
    </dgm:pt>
    <dgm:pt modelId="{ECFE8CA3-2E27-4E18-9B9F-91BD5549BDBE}" type="pres">
      <dgm:prSet presAssocID="{0C9C3E71-69BB-41EE-BD84-61E9F6C0B8FC}" presName="hierChild4" presStyleCnt="0"/>
      <dgm:spPr/>
    </dgm:pt>
    <dgm:pt modelId="{CE3CBECE-6CB3-4544-992D-AA5A7BDCF0B0}" type="pres">
      <dgm:prSet presAssocID="{FBCB92B1-D6D4-4937-8C6B-7910760266B3}" presName="Name37" presStyleLbl="parChTrans1D3" presStyleIdx="0" presStyleCnt="5"/>
      <dgm:spPr/>
      <dgm:t>
        <a:bodyPr/>
        <a:lstStyle/>
        <a:p>
          <a:endParaRPr lang="en-US"/>
        </a:p>
      </dgm:t>
    </dgm:pt>
    <dgm:pt modelId="{8A2F92B2-5452-4F6C-A3B2-C90E0041ACA7}" type="pres">
      <dgm:prSet presAssocID="{D0FB69C8-F985-4256-BE1B-F3F86577105C}" presName="hierRoot2" presStyleCnt="0">
        <dgm:presLayoutVars>
          <dgm:hierBranch val="l"/>
        </dgm:presLayoutVars>
      </dgm:prSet>
      <dgm:spPr/>
    </dgm:pt>
    <dgm:pt modelId="{48380E86-F1AA-4461-BDA0-22536BE84B64}" type="pres">
      <dgm:prSet presAssocID="{D0FB69C8-F985-4256-BE1B-F3F86577105C}" presName="rootComposite" presStyleCnt="0"/>
      <dgm:spPr/>
    </dgm:pt>
    <dgm:pt modelId="{C346FC30-23E5-4CC9-B71F-23F7784BC900}" type="pres">
      <dgm:prSet presAssocID="{D0FB69C8-F985-4256-BE1B-F3F86577105C}" presName="rootText" presStyleLbl="node1" presStyleIdx="1" presStyleCnt="12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559BF9F-E43C-4BEE-87C0-2ADC2D61CB05}" type="pres">
      <dgm:prSet presAssocID="{D0FB69C8-F985-4256-BE1B-F3F86577105C}" presName="titleText2" presStyleLbl="fgAcc1" presStyleIdx="1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85E0CC-44F2-4EB4-9E4E-0EFE2A9F358C}" type="pres">
      <dgm:prSet presAssocID="{D0FB69C8-F985-4256-BE1B-F3F86577105C}" presName="rootConnector" presStyleLbl="node3" presStyleIdx="0" presStyleCnt="0"/>
      <dgm:spPr/>
      <dgm:t>
        <a:bodyPr/>
        <a:lstStyle/>
        <a:p>
          <a:endParaRPr lang="en-US"/>
        </a:p>
      </dgm:t>
    </dgm:pt>
    <dgm:pt modelId="{DD8099C1-3684-4562-B2EB-6E7F57BA1CF6}" type="pres">
      <dgm:prSet presAssocID="{D0FB69C8-F985-4256-BE1B-F3F86577105C}" presName="hierChild4" presStyleCnt="0"/>
      <dgm:spPr/>
    </dgm:pt>
    <dgm:pt modelId="{E700A2EF-4043-4CC6-9B5E-6A6C4507E315}" type="pres">
      <dgm:prSet presAssocID="{0F3F90E0-1308-44A8-923E-B6CB316BEF75}" presName="Name44" presStyleLbl="parChTrans1D4" presStyleIdx="0" presStyleCnt="6"/>
      <dgm:spPr/>
      <dgm:t>
        <a:bodyPr/>
        <a:lstStyle/>
        <a:p>
          <a:endParaRPr lang="en-US"/>
        </a:p>
      </dgm:t>
    </dgm:pt>
    <dgm:pt modelId="{6F0AE089-9A98-442B-95B4-1A37CA6928F0}" type="pres">
      <dgm:prSet presAssocID="{C5AA4611-6D6A-47AA-86C3-1B759DDEAF14}" presName="hierRoot2" presStyleCnt="0">
        <dgm:presLayoutVars>
          <dgm:hierBranch val="hang"/>
        </dgm:presLayoutVars>
      </dgm:prSet>
      <dgm:spPr/>
    </dgm:pt>
    <dgm:pt modelId="{18F5A103-FC9E-40FC-9B11-C84A284D6915}" type="pres">
      <dgm:prSet presAssocID="{C5AA4611-6D6A-47AA-86C3-1B759DDEAF14}" presName="rootComposite" presStyleCnt="0"/>
      <dgm:spPr/>
    </dgm:pt>
    <dgm:pt modelId="{5A9ACE99-AE4D-4B3C-99D0-724A5A29111F}" type="pres">
      <dgm:prSet presAssocID="{C5AA4611-6D6A-47AA-86C3-1B759DDEAF14}" presName="rootText" presStyleLbl="node1" presStyleIdx="2" presStyleCnt="12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69FA131-B633-4718-8062-73220E0FD6F8}" type="pres">
      <dgm:prSet presAssocID="{C5AA4611-6D6A-47AA-86C3-1B759DDEAF14}" presName="titleText2" presStyleLbl="fgAcc1" presStyleIdx="2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09695D4-9EB7-4224-97C0-260096EC9569}" type="pres">
      <dgm:prSet presAssocID="{C5AA4611-6D6A-47AA-86C3-1B759DDEAF14}" presName="rootConnector" presStyleLbl="node4" presStyleIdx="0" presStyleCnt="0"/>
      <dgm:spPr/>
      <dgm:t>
        <a:bodyPr/>
        <a:lstStyle/>
        <a:p>
          <a:endParaRPr lang="en-US"/>
        </a:p>
      </dgm:t>
    </dgm:pt>
    <dgm:pt modelId="{B1747727-27A5-47A0-929D-6D3D795B71D6}" type="pres">
      <dgm:prSet presAssocID="{C5AA4611-6D6A-47AA-86C3-1B759DDEAF14}" presName="hierChild4" presStyleCnt="0"/>
      <dgm:spPr/>
    </dgm:pt>
    <dgm:pt modelId="{845D1B02-B207-482E-88EC-D2CE23AA3A9B}" type="pres">
      <dgm:prSet presAssocID="{C5AA4611-6D6A-47AA-86C3-1B759DDEAF14}" presName="hierChild5" presStyleCnt="0"/>
      <dgm:spPr/>
    </dgm:pt>
    <dgm:pt modelId="{9E127BAD-3F79-4942-9A47-2413727D2F2D}" type="pres">
      <dgm:prSet presAssocID="{2126C5F7-9711-422C-84F7-4C1FA22399B8}" presName="Name44" presStyleLbl="parChTrans1D4" presStyleIdx="1" presStyleCnt="6"/>
      <dgm:spPr/>
      <dgm:t>
        <a:bodyPr/>
        <a:lstStyle/>
        <a:p>
          <a:endParaRPr lang="en-US"/>
        </a:p>
      </dgm:t>
    </dgm:pt>
    <dgm:pt modelId="{8B8C12D3-5164-4EA1-AD58-37E21D6FABC8}" type="pres">
      <dgm:prSet presAssocID="{510780B8-1946-4620-A437-1AEE70689DDD}" presName="hierRoot2" presStyleCnt="0">
        <dgm:presLayoutVars>
          <dgm:hierBranch val="hang"/>
        </dgm:presLayoutVars>
      </dgm:prSet>
      <dgm:spPr/>
    </dgm:pt>
    <dgm:pt modelId="{1FBDE367-4829-4C2C-9CCD-AFC6EF259837}" type="pres">
      <dgm:prSet presAssocID="{510780B8-1946-4620-A437-1AEE70689DDD}" presName="rootComposite" presStyleCnt="0"/>
      <dgm:spPr/>
    </dgm:pt>
    <dgm:pt modelId="{D0A05ED0-4270-4C90-9F2F-97E694BA0548}" type="pres">
      <dgm:prSet presAssocID="{510780B8-1946-4620-A437-1AEE70689DDD}" presName="rootText" presStyleLbl="node1" presStyleIdx="3" presStyleCnt="1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A8E2D67-AD64-4CB2-B575-760152709776}" type="pres">
      <dgm:prSet presAssocID="{510780B8-1946-4620-A437-1AEE70689DDD}" presName="titleText2" presStyleLbl="fgAcc1" presStyleIdx="3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0A7DB6-D00E-4D83-94D3-456382AE7458}" type="pres">
      <dgm:prSet presAssocID="{510780B8-1946-4620-A437-1AEE70689DDD}" presName="rootConnector" presStyleLbl="node4" presStyleIdx="0" presStyleCnt="0"/>
      <dgm:spPr/>
      <dgm:t>
        <a:bodyPr/>
        <a:lstStyle/>
        <a:p>
          <a:endParaRPr lang="en-US"/>
        </a:p>
      </dgm:t>
    </dgm:pt>
    <dgm:pt modelId="{7D2B1D76-D1A2-49CF-9980-BC19075F5748}" type="pres">
      <dgm:prSet presAssocID="{510780B8-1946-4620-A437-1AEE70689DDD}" presName="hierChild4" presStyleCnt="0"/>
      <dgm:spPr/>
    </dgm:pt>
    <dgm:pt modelId="{C5C58D49-22BA-44E1-9C30-49202B753423}" type="pres">
      <dgm:prSet presAssocID="{510780B8-1946-4620-A437-1AEE70689DDD}" presName="hierChild5" presStyleCnt="0"/>
      <dgm:spPr/>
    </dgm:pt>
    <dgm:pt modelId="{327B1A9B-5AC6-479D-9486-26A890867F12}" type="pres">
      <dgm:prSet presAssocID="{BCF15227-851B-4365-964B-294A17928E79}" presName="Name44" presStyleLbl="parChTrans1D4" presStyleIdx="2" presStyleCnt="6"/>
      <dgm:spPr/>
      <dgm:t>
        <a:bodyPr/>
        <a:lstStyle/>
        <a:p>
          <a:endParaRPr lang="en-US"/>
        </a:p>
      </dgm:t>
    </dgm:pt>
    <dgm:pt modelId="{9A438E20-E448-4C85-B134-52614830098D}" type="pres">
      <dgm:prSet presAssocID="{3A9C3BD8-FD18-4791-8D5C-F24107CF136C}" presName="hierRoot2" presStyleCnt="0">
        <dgm:presLayoutVars>
          <dgm:hierBranch val="hang"/>
        </dgm:presLayoutVars>
      </dgm:prSet>
      <dgm:spPr/>
    </dgm:pt>
    <dgm:pt modelId="{D152BCD3-2EB9-4F97-B63D-D5FC6CF090AF}" type="pres">
      <dgm:prSet presAssocID="{3A9C3BD8-FD18-4791-8D5C-F24107CF136C}" presName="rootComposite" presStyleCnt="0"/>
      <dgm:spPr/>
    </dgm:pt>
    <dgm:pt modelId="{BD2382A0-16E8-41EA-B66F-A76C33271385}" type="pres">
      <dgm:prSet presAssocID="{3A9C3BD8-FD18-4791-8D5C-F24107CF136C}" presName="rootText" presStyleLbl="node1" presStyleIdx="4" presStyleCnt="1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90FB057-7EE6-4411-8490-93ADC3C5D618}" type="pres">
      <dgm:prSet presAssocID="{3A9C3BD8-FD18-4791-8D5C-F24107CF136C}" presName="titleText2" presStyleLbl="fgAcc1" presStyleIdx="4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5448BC-7232-4629-9444-C8D8298BAA28}" type="pres">
      <dgm:prSet presAssocID="{3A9C3BD8-FD18-4791-8D5C-F24107CF136C}" presName="rootConnector" presStyleLbl="node4" presStyleIdx="0" presStyleCnt="0"/>
      <dgm:spPr/>
      <dgm:t>
        <a:bodyPr/>
        <a:lstStyle/>
        <a:p>
          <a:endParaRPr lang="en-US"/>
        </a:p>
      </dgm:t>
    </dgm:pt>
    <dgm:pt modelId="{A5F3C90D-7C49-4F73-A19C-08CCE7A4079D}" type="pres">
      <dgm:prSet presAssocID="{3A9C3BD8-FD18-4791-8D5C-F24107CF136C}" presName="hierChild4" presStyleCnt="0"/>
      <dgm:spPr/>
    </dgm:pt>
    <dgm:pt modelId="{B3E330D0-E210-4390-8A51-A61C5C560BEC}" type="pres">
      <dgm:prSet presAssocID="{3A9C3BD8-FD18-4791-8D5C-F24107CF136C}" presName="hierChild5" presStyleCnt="0"/>
      <dgm:spPr/>
    </dgm:pt>
    <dgm:pt modelId="{2F4868AA-9380-44B6-8BFF-051EB680EF32}" type="pres">
      <dgm:prSet presAssocID="{BFF2BDC9-8BB7-4855-A175-D173A9A2F167}" presName="Name44" presStyleLbl="parChTrans1D4" presStyleIdx="3" presStyleCnt="6"/>
      <dgm:spPr/>
      <dgm:t>
        <a:bodyPr/>
        <a:lstStyle/>
        <a:p>
          <a:endParaRPr lang="en-US"/>
        </a:p>
      </dgm:t>
    </dgm:pt>
    <dgm:pt modelId="{09A64704-478D-4059-ADBB-3B318FF33C72}" type="pres">
      <dgm:prSet presAssocID="{27D85D02-1064-438C-A686-742578BE1862}" presName="hierRoot2" presStyleCnt="0">
        <dgm:presLayoutVars>
          <dgm:hierBranch val="hang"/>
        </dgm:presLayoutVars>
      </dgm:prSet>
      <dgm:spPr/>
    </dgm:pt>
    <dgm:pt modelId="{A4F3217A-BC0F-4013-B998-27BB9A1ED697}" type="pres">
      <dgm:prSet presAssocID="{27D85D02-1064-438C-A686-742578BE1862}" presName="rootComposite" presStyleCnt="0"/>
      <dgm:spPr/>
    </dgm:pt>
    <dgm:pt modelId="{D99FE4AD-72E0-41D1-A85F-D2EC39EADA92}" type="pres">
      <dgm:prSet presAssocID="{27D85D02-1064-438C-A686-742578BE1862}" presName="rootText" presStyleLbl="node1" presStyleIdx="5" presStyleCnt="1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897432A-CE19-4C34-BB7A-51B1F9738EFE}" type="pres">
      <dgm:prSet presAssocID="{27D85D02-1064-438C-A686-742578BE1862}" presName="titleText2" presStyleLbl="fgAcc1" presStyleIdx="5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DB77D07-A42F-4093-B77C-9FFF9780A6EE}" type="pres">
      <dgm:prSet presAssocID="{27D85D02-1064-438C-A686-742578BE1862}" presName="rootConnector" presStyleLbl="node4" presStyleIdx="0" presStyleCnt="0"/>
      <dgm:spPr/>
      <dgm:t>
        <a:bodyPr/>
        <a:lstStyle/>
        <a:p>
          <a:endParaRPr lang="en-US"/>
        </a:p>
      </dgm:t>
    </dgm:pt>
    <dgm:pt modelId="{972574F7-6605-4219-BD3D-33E990EB393D}" type="pres">
      <dgm:prSet presAssocID="{27D85D02-1064-438C-A686-742578BE1862}" presName="hierChild4" presStyleCnt="0"/>
      <dgm:spPr/>
    </dgm:pt>
    <dgm:pt modelId="{32354BD5-32A4-4A9C-B0BC-4E7357497D8D}" type="pres">
      <dgm:prSet presAssocID="{27D85D02-1064-438C-A686-742578BE1862}" presName="hierChild5" presStyleCnt="0"/>
      <dgm:spPr/>
    </dgm:pt>
    <dgm:pt modelId="{7A45E33E-E64B-4881-BA09-F8402DEAFD8D}" type="pres">
      <dgm:prSet presAssocID="{D0FB69C8-F985-4256-BE1B-F3F86577105C}" presName="hierChild5" presStyleCnt="0"/>
      <dgm:spPr/>
    </dgm:pt>
    <dgm:pt modelId="{592EEF91-81B4-4227-89EE-23A0C2FA46F1}" type="pres">
      <dgm:prSet presAssocID="{BD5AFB3A-F53D-4983-892C-CB3F1C711873}" presName="Name37" presStyleLbl="parChTrans1D3" presStyleIdx="1" presStyleCnt="5"/>
      <dgm:spPr/>
      <dgm:t>
        <a:bodyPr/>
        <a:lstStyle/>
        <a:p>
          <a:endParaRPr lang="en-US"/>
        </a:p>
      </dgm:t>
    </dgm:pt>
    <dgm:pt modelId="{15675B78-86CA-4836-887A-FC0BBD4446A3}" type="pres">
      <dgm:prSet presAssocID="{D2FF339B-20BE-4BB0-AB65-574966154F7C}" presName="hierRoot2" presStyleCnt="0">
        <dgm:presLayoutVars>
          <dgm:hierBranch val="r"/>
        </dgm:presLayoutVars>
      </dgm:prSet>
      <dgm:spPr/>
    </dgm:pt>
    <dgm:pt modelId="{42FAA9D5-4CFC-4AD4-9FF7-B5A5C6771B05}" type="pres">
      <dgm:prSet presAssocID="{D2FF339B-20BE-4BB0-AB65-574966154F7C}" presName="rootComposite" presStyleCnt="0"/>
      <dgm:spPr/>
    </dgm:pt>
    <dgm:pt modelId="{72C384D2-6B0B-4CAA-907F-B07E64171265}" type="pres">
      <dgm:prSet presAssocID="{D2FF339B-20BE-4BB0-AB65-574966154F7C}" presName="rootText" presStyleLbl="node1" presStyleIdx="6" presStyleCnt="12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4B48ABD-B779-4BF6-8574-19D870E4FBBF}" type="pres">
      <dgm:prSet presAssocID="{D2FF339B-20BE-4BB0-AB65-574966154F7C}" presName="titleText2" presStyleLbl="fgAcc1" presStyleIdx="6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A27D6C-4A1D-4D52-BC71-20721E1F673E}" type="pres">
      <dgm:prSet presAssocID="{D2FF339B-20BE-4BB0-AB65-574966154F7C}" presName="rootConnector" presStyleLbl="node3" presStyleIdx="0" presStyleCnt="0"/>
      <dgm:spPr/>
      <dgm:t>
        <a:bodyPr/>
        <a:lstStyle/>
        <a:p>
          <a:endParaRPr lang="en-US"/>
        </a:p>
      </dgm:t>
    </dgm:pt>
    <dgm:pt modelId="{3AA5EBC7-FCFD-41C8-8162-399988C6EB74}" type="pres">
      <dgm:prSet presAssocID="{D2FF339B-20BE-4BB0-AB65-574966154F7C}" presName="hierChild4" presStyleCnt="0"/>
      <dgm:spPr/>
    </dgm:pt>
    <dgm:pt modelId="{5BEEC565-7030-4AF0-82F7-894BF35B5580}" type="pres">
      <dgm:prSet presAssocID="{D3AD3519-C35E-4B54-ACEA-F0EA1D4B695C}" presName="Name44" presStyleLbl="parChTrans1D4" presStyleIdx="4" presStyleCnt="6"/>
      <dgm:spPr/>
      <dgm:t>
        <a:bodyPr/>
        <a:lstStyle/>
        <a:p>
          <a:endParaRPr lang="en-US"/>
        </a:p>
      </dgm:t>
    </dgm:pt>
    <dgm:pt modelId="{29B1CE21-3ED4-4416-9E5B-89F435210FD7}" type="pres">
      <dgm:prSet presAssocID="{4FF3733D-EB50-4925-9C68-DBF0CC4B137F}" presName="hierRoot2" presStyleCnt="0">
        <dgm:presLayoutVars>
          <dgm:hierBranch val="init"/>
        </dgm:presLayoutVars>
      </dgm:prSet>
      <dgm:spPr/>
    </dgm:pt>
    <dgm:pt modelId="{85E2DE05-ABCC-4B1D-A453-F9F1F25DB2EB}" type="pres">
      <dgm:prSet presAssocID="{4FF3733D-EB50-4925-9C68-DBF0CC4B137F}" presName="rootComposite" presStyleCnt="0"/>
      <dgm:spPr/>
    </dgm:pt>
    <dgm:pt modelId="{FE2B1FE3-E06B-4508-BBE7-5FBD1E0EBB60}" type="pres">
      <dgm:prSet presAssocID="{4FF3733D-EB50-4925-9C68-DBF0CC4B137F}" presName="rootText" presStyleLbl="node1" presStyleIdx="7" presStyleCnt="12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D58C4EF-592D-445D-AAA6-03385C74550E}" type="pres">
      <dgm:prSet presAssocID="{4FF3733D-EB50-4925-9C68-DBF0CC4B137F}" presName="titleText2" presStyleLbl="fgAcc1" presStyleIdx="7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EAA3EAD-E982-47D5-A5B8-1D4FF5D334C1}" type="pres">
      <dgm:prSet presAssocID="{4FF3733D-EB50-4925-9C68-DBF0CC4B137F}" presName="rootConnector" presStyleLbl="node4" presStyleIdx="0" presStyleCnt="0"/>
      <dgm:spPr/>
      <dgm:t>
        <a:bodyPr/>
        <a:lstStyle/>
        <a:p>
          <a:endParaRPr lang="en-US"/>
        </a:p>
      </dgm:t>
    </dgm:pt>
    <dgm:pt modelId="{D885B7C6-26A0-4B35-9100-93E576078748}" type="pres">
      <dgm:prSet presAssocID="{4FF3733D-EB50-4925-9C68-DBF0CC4B137F}" presName="hierChild4" presStyleCnt="0"/>
      <dgm:spPr/>
    </dgm:pt>
    <dgm:pt modelId="{7E9ABF5D-8881-4EE4-93CB-014E3265CEA5}" type="pres">
      <dgm:prSet presAssocID="{4FF3733D-EB50-4925-9C68-DBF0CC4B137F}" presName="hierChild5" presStyleCnt="0"/>
      <dgm:spPr/>
    </dgm:pt>
    <dgm:pt modelId="{8D9816DC-9CE2-45ED-A792-12DCEC5ED0C9}" type="pres">
      <dgm:prSet presAssocID="{8356FCB0-2B65-4E33-917C-6B3EA0258C4C}" presName="Name44" presStyleLbl="parChTrans1D4" presStyleIdx="5" presStyleCnt="6"/>
      <dgm:spPr/>
      <dgm:t>
        <a:bodyPr/>
        <a:lstStyle/>
        <a:p>
          <a:endParaRPr lang="en-US"/>
        </a:p>
      </dgm:t>
    </dgm:pt>
    <dgm:pt modelId="{CF110D71-A7E2-488A-A6D9-4F4777B7EA78}" type="pres">
      <dgm:prSet presAssocID="{43B9B90C-52EA-4F9F-9A31-95E06473922E}" presName="hierRoot2" presStyleCnt="0">
        <dgm:presLayoutVars>
          <dgm:hierBranch val="init"/>
        </dgm:presLayoutVars>
      </dgm:prSet>
      <dgm:spPr/>
    </dgm:pt>
    <dgm:pt modelId="{BC25015E-0D79-4F27-82C3-A883FE1BAE5B}" type="pres">
      <dgm:prSet presAssocID="{43B9B90C-52EA-4F9F-9A31-95E06473922E}" presName="rootComposite" presStyleCnt="0"/>
      <dgm:spPr/>
    </dgm:pt>
    <dgm:pt modelId="{DF303184-BB6C-4302-94EF-480F5DE193DD}" type="pres">
      <dgm:prSet presAssocID="{43B9B90C-52EA-4F9F-9A31-95E06473922E}" presName="rootText" presStyleLbl="node1" presStyleIdx="8" presStyleCnt="1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5DCBB75-79BD-4D21-9E27-7067ADE33ADA}" type="pres">
      <dgm:prSet presAssocID="{43B9B90C-52EA-4F9F-9A31-95E06473922E}" presName="titleText2" presStyleLbl="fgAcc1" presStyleIdx="8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8BDD366-A869-490F-ADAB-706D11FE2824}" type="pres">
      <dgm:prSet presAssocID="{43B9B90C-52EA-4F9F-9A31-95E06473922E}" presName="rootConnector" presStyleLbl="node4" presStyleIdx="0" presStyleCnt="0"/>
      <dgm:spPr/>
      <dgm:t>
        <a:bodyPr/>
        <a:lstStyle/>
        <a:p>
          <a:endParaRPr lang="en-US"/>
        </a:p>
      </dgm:t>
    </dgm:pt>
    <dgm:pt modelId="{471AC081-6D15-439B-A106-0ABA81CD169B}" type="pres">
      <dgm:prSet presAssocID="{43B9B90C-52EA-4F9F-9A31-95E06473922E}" presName="hierChild4" presStyleCnt="0"/>
      <dgm:spPr/>
    </dgm:pt>
    <dgm:pt modelId="{B44A6762-02B0-4706-941F-10B3FC628869}" type="pres">
      <dgm:prSet presAssocID="{43B9B90C-52EA-4F9F-9A31-95E06473922E}" presName="hierChild5" presStyleCnt="0"/>
      <dgm:spPr/>
    </dgm:pt>
    <dgm:pt modelId="{821365D4-A9DF-4B0B-9355-8E22F5A491D2}" type="pres">
      <dgm:prSet presAssocID="{D2FF339B-20BE-4BB0-AB65-574966154F7C}" presName="hierChild5" presStyleCnt="0"/>
      <dgm:spPr/>
    </dgm:pt>
    <dgm:pt modelId="{70212012-0EDF-4BF3-99FE-8880E7B583C6}" type="pres">
      <dgm:prSet presAssocID="{F43019CE-839E-4E1F-B077-E65BC5A66822}" presName="Name37" presStyleLbl="parChTrans1D3" presStyleIdx="2" presStyleCnt="5"/>
      <dgm:spPr/>
      <dgm:t>
        <a:bodyPr/>
        <a:lstStyle/>
        <a:p>
          <a:endParaRPr lang="en-US"/>
        </a:p>
      </dgm:t>
    </dgm:pt>
    <dgm:pt modelId="{9AA6CA91-475F-44E0-A551-C6C5CA7ADEA9}" type="pres">
      <dgm:prSet presAssocID="{B0A1378F-31A6-45D4-BB27-4102D4684603}" presName="hierRoot2" presStyleCnt="0">
        <dgm:presLayoutVars>
          <dgm:hierBranch val="init"/>
        </dgm:presLayoutVars>
      </dgm:prSet>
      <dgm:spPr/>
    </dgm:pt>
    <dgm:pt modelId="{5211ACE9-F643-4177-97DA-9813E2034482}" type="pres">
      <dgm:prSet presAssocID="{B0A1378F-31A6-45D4-BB27-4102D4684603}" presName="rootComposite" presStyleCnt="0"/>
      <dgm:spPr/>
    </dgm:pt>
    <dgm:pt modelId="{DCAF7373-977E-454D-9A5C-01949FFD34F9}" type="pres">
      <dgm:prSet presAssocID="{B0A1378F-31A6-45D4-BB27-4102D4684603}" presName="rootText" presStyleLbl="node1" presStyleIdx="9" presStyleCnt="12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139D76A-CDCD-4279-94B8-633557B506BF}" type="pres">
      <dgm:prSet presAssocID="{B0A1378F-31A6-45D4-BB27-4102D4684603}" presName="titleText2" presStyleLbl="fgAcc1" presStyleIdx="9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D7CBA3-28CC-4613-858F-008D30E40D95}" type="pres">
      <dgm:prSet presAssocID="{B0A1378F-31A6-45D4-BB27-4102D4684603}" presName="rootConnector" presStyleLbl="node3" presStyleIdx="0" presStyleCnt="0"/>
      <dgm:spPr/>
      <dgm:t>
        <a:bodyPr/>
        <a:lstStyle/>
        <a:p>
          <a:endParaRPr lang="en-US"/>
        </a:p>
      </dgm:t>
    </dgm:pt>
    <dgm:pt modelId="{5A2C0575-176D-4152-8824-F1FA69E1E40C}" type="pres">
      <dgm:prSet presAssocID="{B0A1378F-31A6-45D4-BB27-4102D4684603}" presName="hierChild4" presStyleCnt="0"/>
      <dgm:spPr/>
    </dgm:pt>
    <dgm:pt modelId="{D5C326D1-41DC-4AF0-85FB-ECE5437B5F53}" type="pres">
      <dgm:prSet presAssocID="{B0A1378F-31A6-45D4-BB27-4102D4684603}" presName="hierChild5" presStyleCnt="0"/>
      <dgm:spPr/>
    </dgm:pt>
    <dgm:pt modelId="{74AB9A86-3EFC-4C30-9AC2-00EFE6507147}" type="pres">
      <dgm:prSet presAssocID="{62ECB9D0-FBB4-43D3-852D-2CE5496EDF6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AD83E021-305C-479D-9C98-1A95F8CE0053}" type="pres">
      <dgm:prSet presAssocID="{81EF88FF-DD1D-46D8-B713-CD3A38B070FA}" presName="hierRoot2" presStyleCnt="0">
        <dgm:presLayoutVars>
          <dgm:hierBranch val="init"/>
        </dgm:presLayoutVars>
      </dgm:prSet>
      <dgm:spPr/>
    </dgm:pt>
    <dgm:pt modelId="{E1D9CE61-3C9B-439C-BFA5-1E46BA9D0814}" type="pres">
      <dgm:prSet presAssocID="{81EF88FF-DD1D-46D8-B713-CD3A38B070FA}" presName="rootComposite" presStyleCnt="0"/>
      <dgm:spPr/>
    </dgm:pt>
    <dgm:pt modelId="{B3577A9D-8379-4D7C-BC67-D245FDCCC304}" type="pres">
      <dgm:prSet presAssocID="{81EF88FF-DD1D-46D8-B713-CD3A38B070FA}" presName="rootText" presStyleLbl="node1" presStyleIdx="10" presStyleCnt="12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2E2C5CE-1C19-4D01-A9AA-BE4D5A1D5DE5}" type="pres">
      <dgm:prSet presAssocID="{81EF88FF-DD1D-46D8-B713-CD3A38B070FA}" presName="titleText2" presStyleLbl="fgAcc1" presStyleIdx="1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6CC38F3-C74B-45E3-B0BC-B6EBBEA4B7B2}" type="pres">
      <dgm:prSet presAssocID="{81EF88FF-DD1D-46D8-B713-CD3A38B070FA}" presName="rootConnector" presStyleLbl="node3" presStyleIdx="0" presStyleCnt="0"/>
      <dgm:spPr/>
      <dgm:t>
        <a:bodyPr/>
        <a:lstStyle/>
        <a:p>
          <a:endParaRPr lang="en-US"/>
        </a:p>
      </dgm:t>
    </dgm:pt>
    <dgm:pt modelId="{0A5EE76E-6D18-4E2C-BCBC-57698AD15D01}" type="pres">
      <dgm:prSet presAssocID="{81EF88FF-DD1D-46D8-B713-CD3A38B070FA}" presName="hierChild4" presStyleCnt="0"/>
      <dgm:spPr/>
    </dgm:pt>
    <dgm:pt modelId="{85EB7B25-8015-475F-BD85-2D758A2FA699}" type="pres">
      <dgm:prSet presAssocID="{81EF88FF-DD1D-46D8-B713-CD3A38B070FA}" presName="hierChild5" presStyleCnt="0"/>
      <dgm:spPr/>
    </dgm:pt>
    <dgm:pt modelId="{CB9426CF-787A-4928-8030-8780D8AE92DB}" type="pres">
      <dgm:prSet presAssocID="{1734AB65-E4F2-444F-B9A1-35DD4B3904C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A69ED61A-666A-4C9D-86FD-3171AF1DA0AA}" type="pres">
      <dgm:prSet presAssocID="{B314E455-114A-419A-B6A8-E7B9EA309D60}" presName="hierRoot2" presStyleCnt="0">
        <dgm:presLayoutVars>
          <dgm:hierBranch val="init"/>
        </dgm:presLayoutVars>
      </dgm:prSet>
      <dgm:spPr/>
    </dgm:pt>
    <dgm:pt modelId="{9C72E225-10F7-4140-AF30-FAB89ED116F5}" type="pres">
      <dgm:prSet presAssocID="{B314E455-114A-419A-B6A8-E7B9EA309D60}" presName="rootComposite" presStyleCnt="0"/>
      <dgm:spPr/>
    </dgm:pt>
    <dgm:pt modelId="{2261DDF5-8189-4FD4-B753-3365C53BD97C}" type="pres">
      <dgm:prSet presAssocID="{B314E455-114A-419A-B6A8-E7B9EA309D60}" presName="rootText" presStyleLbl="node1" presStyleIdx="11" presStyleCnt="12" custLinFactNeighborY="-47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5293786-1575-4C23-9B61-DA0EAF1C535A}" type="pres">
      <dgm:prSet presAssocID="{B314E455-114A-419A-B6A8-E7B9EA309D60}" presName="titleText2" presStyleLbl="fgAcc1" presStyleIdx="11" presStyleCnt="12" custScaleX="126163" custScaleY="106944" custLinFactNeighborX="-18421" custLinFactNeighborY="1200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B1874EB-E2C2-4100-B8CB-5F771F4DC338}" type="pres">
      <dgm:prSet presAssocID="{B314E455-114A-419A-B6A8-E7B9EA309D60}" presName="rootConnector" presStyleLbl="node3" presStyleIdx="0" presStyleCnt="0"/>
      <dgm:spPr/>
      <dgm:t>
        <a:bodyPr/>
        <a:lstStyle/>
        <a:p>
          <a:endParaRPr lang="en-US"/>
        </a:p>
      </dgm:t>
    </dgm:pt>
    <dgm:pt modelId="{DE0A8670-3E17-41E2-AEE6-55CB322976BB}" type="pres">
      <dgm:prSet presAssocID="{B314E455-114A-419A-B6A8-E7B9EA309D60}" presName="hierChild4" presStyleCnt="0"/>
      <dgm:spPr/>
    </dgm:pt>
    <dgm:pt modelId="{A9E93D22-DD05-43FB-B9BA-79EDAB5FACBC}" type="pres">
      <dgm:prSet presAssocID="{B314E455-114A-419A-B6A8-E7B9EA309D60}" presName="hierChild5" presStyleCnt="0"/>
      <dgm:spPr/>
    </dgm:pt>
    <dgm:pt modelId="{5B00E1D5-46EC-4C80-A48C-39EE9E39F71A}" type="pres">
      <dgm:prSet presAssocID="{0C9C3E71-69BB-41EE-BD84-61E9F6C0B8FC}" presName="hierChild5" presStyleCnt="0"/>
      <dgm:spPr/>
    </dgm:pt>
    <dgm:pt modelId="{B07F046F-8453-41FA-997D-A48A7B211D45}" type="pres">
      <dgm:prSet presAssocID="{7E471112-4C2F-4426-ACD0-5B44B5B01C0E}" presName="hierChild3" presStyleCnt="0"/>
      <dgm:spPr/>
    </dgm:pt>
  </dgm:ptLst>
  <dgm:cxnLst>
    <dgm:cxn modelId="{4B9B3F57-241A-49ED-8C55-AFA5CCE98312}" type="presOf" srcId="{C612867F-3696-4E77-A500-64AC452E7CAF}" destId="{390FB057-7EE6-4411-8490-93ADC3C5D618}" srcOrd="0" destOrd="0" presId="urn:microsoft.com/office/officeart/2008/layout/NameandTitleOrganizationalChart"/>
    <dgm:cxn modelId="{3698E064-0E4E-4E11-A9EB-9ECC56C47623}" type="presOf" srcId="{81EF88FF-DD1D-46D8-B713-CD3A38B070FA}" destId="{B3577A9D-8379-4D7C-BC67-D245FDCCC304}" srcOrd="0" destOrd="0" presId="urn:microsoft.com/office/officeart/2008/layout/NameandTitleOrganizationalChart"/>
    <dgm:cxn modelId="{079E6045-B257-409B-9BFA-CAE4478E7AEE}" srcId="{0C9C3E71-69BB-41EE-BD84-61E9F6C0B8FC}" destId="{B314E455-114A-419A-B6A8-E7B9EA309D60}" srcOrd="4" destOrd="0" parTransId="{1734AB65-E4F2-444F-B9A1-35DD4B3904C1}" sibTransId="{B90D2496-B489-4639-BBDB-6D7993571EE8}"/>
    <dgm:cxn modelId="{776066FC-4D80-4866-9212-AD49CA7E99C2}" type="presOf" srcId="{3A9C3BD8-FD18-4791-8D5C-F24107CF136C}" destId="{C85448BC-7232-4629-9444-C8D8298BAA28}" srcOrd="1" destOrd="0" presId="urn:microsoft.com/office/officeart/2008/layout/NameandTitleOrganizationalChart"/>
    <dgm:cxn modelId="{2EE1A4FC-E03F-4E20-A01B-47BFC5E895FD}" type="presOf" srcId="{0C9C3E71-69BB-41EE-BD84-61E9F6C0B8FC}" destId="{49821A82-1BEE-46D2-8192-8ADD5D1F9EDE}" srcOrd="1" destOrd="0" presId="urn:microsoft.com/office/officeart/2008/layout/NameandTitleOrganizationalChart"/>
    <dgm:cxn modelId="{0D3C3EE5-F072-456A-B5B6-34837B26F7FA}" type="presOf" srcId="{F98A42D8-772E-41AC-86BF-7A4694A6E580}" destId="{22593FE9-987E-41D7-96DE-4C0526E4A137}" srcOrd="0" destOrd="0" presId="urn:microsoft.com/office/officeart/2008/layout/NameandTitleOrganizationalChart"/>
    <dgm:cxn modelId="{83CC9DB6-6985-4CC0-87EA-8BE731073D4F}" srcId="{D0FB69C8-F985-4256-BE1B-F3F86577105C}" destId="{510780B8-1946-4620-A437-1AEE70689DDD}" srcOrd="1" destOrd="0" parTransId="{2126C5F7-9711-422C-84F7-4C1FA22399B8}" sibTransId="{9D163C5E-C749-4B92-A6B7-BBE251DA93EF}"/>
    <dgm:cxn modelId="{4702C2D7-F9A5-4F2C-A1E3-4C2A80C0CED4}" type="presOf" srcId="{03492CD6-9E71-42F4-973C-109D301A85CA}" destId="{D139D76A-CDCD-4279-94B8-633557B506BF}" srcOrd="0" destOrd="0" presId="urn:microsoft.com/office/officeart/2008/layout/NameandTitleOrganizationalChart"/>
    <dgm:cxn modelId="{DD123D8F-9B92-40CA-8D12-DF69EBA89F04}" srcId="{D0FB69C8-F985-4256-BE1B-F3F86577105C}" destId="{C5AA4611-6D6A-47AA-86C3-1B759DDEAF14}" srcOrd="0" destOrd="0" parTransId="{0F3F90E0-1308-44A8-923E-B6CB316BEF75}" sibTransId="{BA5BCAAE-AE39-4692-8BBE-155AF996FC20}"/>
    <dgm:cxn modelId="{E7675C64-85A9-4DD1-97E7-E3BACB1C48AA}" type="presOf" srcId="{9D163C5E-C749-4B92-A6B7-BBE251DA93EF}" destId="{2A8E2D67-AD64-4CB2-B575-760152709776}" srcOrd="0" destOrd="0" presId="urn:microsoft.com/office/officeart/2008/layout/NameandTitleOrganizationalChart"/>
    <dgm:cxn modelId="{DA0FF11D-AEE4-4421-B9AB-350413CD3B46}" srcId="{D2FF339B-20BE-4BB0-AB65-574966154F7C}" destId="{43B9B90C-52EA-4F9F-9A31-95E06473922E}" srcOrd="1" destOrd="0" parTransId="{8356FCB0-2B65-4E33-917C-6B3EA0258C4C}" sibTransId="{BE92554A-1542-4A35-9347-ABFE34786A0F}"/>
    <dgm:cxn modelId="{88889553-6045-4044-847E-B7CC9FE84798}" srcId="{B5689FE2-FD01-4ECF-A0EC-4E8995F8DB77}" destId="{7E471112-4C2F-4426-ACD0-5B44B5B01C0E}" srcOrd="0" destOrd="0" parTransId="{97D4D17D-B660-41F3-BCE6-EC5CD9E4A187}" sibTransId="{7F00F99F-A448-4F92-899C-DFF3745DAC84}"/>
    <dgm:cxn modelId="{1B787CB8-C07B-4704-A3B7-90C8A22272C9}" type="presOf" srcId="{B90D2496-B489-4639-BBDB-6D7993571EE8}" destId="{F5293786-1575-4C23-9B61-DA0EAF1C535A}" srcOrd="0" destOrd="0" presId="urn:microsoft.com/office/officeart/2008/layout/NameandTitleOrganizationalChart"/>
    <dgm:cxn modelId="{54B353F2-0D84-4F16-80C6-4C769FF88550}" type="presOf" srcId="{B0A1378F-31A6-45D4-BB27-4102D4684603}" destId="{B6D7CBA3-28CC-4613-858F-008D30E40D95}" srcOrd="1" destOrd="0" presId="urn:microsoft.com/office/officeart/2008/layout/NameandTitleOrganizationalChart"/>
    <dgm:cxn modelId="{6924B064-0387-406A-AA97-B4849B5BBC38}" type="presOf" srcId="{C367086A-B58D-4434-A9B9-474A7B6C23DF}" destId="{42E2C5CE-1C19-4D01-A9AA-BE4D5A1D5DE5}" srcOrd="0" destOrd="0" presId="urn:microsoft.com/office/officeart/2008/layout/NameandTitleOrganizationalChart"/>
    <dgm:cxn modelId="{908DB79F-70F2-49CF-B4CC-8DAECC3C0620}" type="presOf" srcId="{B5689FE2-FD01-4ECF-A0EC-4E8995F8DB77}" destId="{6305937F-92EE-4AC4-BB8B-6885ECFBC11E}" srcOrd="0" destOrd="0" presId="urn:microsoft.com/office/officeart/2008/layout/NameandTitleOrganizationalChart"/>
    <dgm:cxn modelId="{B2506D54-A8AD-4EDE-8E40-06A935FFEA8E}" type="presOf" srcId="{510780B8-1946-4620-A437-1AEE70689DDD}" destId="{D0A05ED0-4270-4C90-9F2F-97E694BA0548}" srcOrd="0" destOrd="0" presId="urn:microsoft.com/office/officeart/2008/layout/NameandTitleOrganizationalChart"/>
    <dgm:cxn modelId="{84F0150F-01C4-4A2B-928E-B66CD9D128EE}" type="presOf" srcId="{3E52857A-77A5-421B-8C1D-6CF5FE50A2D5}" destId="{2559BF9F-E43C-4BEE-87C0-2ADC2D61CB05}" srcOrd="0" destOrd="0" presId="urn:microsoft.com/office/officeart/2008/layout/NameandTitleOrganizationalChart"/>
    <dgm:cxn modelId="{36D42C46-36FD-47D8-A259-5BEF41A4738F}" type="presOf" srcId="{7F00F99F-A448-4F92-899C-DFF3745DAC84}" destId="{11F7CF1E-2DD3-4312-8FC9-2567A75B3DC0}" srcOrd="0" destOrd="0" presId="urn:microsoft.com/office/officeart/2008/layout/NameandTitleOrganizationalChart"/>
    <dgm:cxn modelId="{E46DE55D-3417-4BDB-ADBD-F1F5B2BFEAD2}" type="presOf" srcId="{43B9B90C-52EA-4F9F-9A31-95E06473922E}" destId="{DF303184-BB6C-4302-94EF-480F5DE193DD}" srcOrd="0" destOrd="0" presId="urn:microsoft.com/office/officeart/2008/layout/NameandTitleOrganizationalChart"/>
    <dgm:cxn modelId="{B69A4A8A-B39E-4435-B7E5-FD52168D7F4F}" srcId="{7E471112-4C2F-4426-ACD0-5B44B5B01C0E}" destId="{0C9C3E71-69BB-41EE-BD84-61E9F6C0B8FC}" srcOrd="0" destOrd="0" parTransId="{F98A42D8-772E-41AC-86BF-7A4694A6E580}" sibTransId="{0FA8F483-0E14-4A08-82B5-1F522EDD7030}"/>
    <dgm:cxn modelId="{8DAEB636-33C5-4C28-B2E7-1B031154DDDE}" type="presOf" srcId="{4FF3733D-EB50-4925-9C68-DBF0CC4B137F}" destId="{5EAA3EAD-E982-47D5-A5B8-1D4FF5D334C1}" srcOrd="1" destOrd="0" presId="urn:microsoft.com/office/officeart/2008/layout/NameandTitleOrganizationalChart"/>
    <dgm:cxn modelId="{89DD10C8-17E2-4A8B-8318-2E8A218ACBB1}" type="presOf" srcId="{62ECB9D0-FBB4-43D3-852D-2CE5496EDF61}" destId="{74AB9A86-3EFC-4C30-9AC2-00EFE6507147}" srcOrd="0" destOrd="0" presId="urn:microsoft.com/office/officeart/2008/layout/NameandTitleOrganizationalChart"/>
    <dgm:cxn modelId="{3CE53971-48EE-43E6-9E2F-6EA4358D7B45}" type="presOf" srcId="{FBCB92B1-D6D4-4937-8C6B-7910760266B3}" destId="{CE3CBECE-6CB3-4544-992D-AA5A7BDCF0B0}" srcOrd="0" destOrd="0" presId="urn:microsoft.com/office/officeart/2008/layout/NameandTitleOrganizationalChart"/>
    <dgm:cxn modelId="{02F0F77E-BA2D-4FA1-97BD-8DDB720F15A4}" type="presOf" srcId="{7E471112-4C2F-4426-ACD0-5B44B5B01C0E}" destId="{66011925-0C61-417A-AB09-48DB7AFFA718}" srcOrd="1" destOrd="0" presId="urn:microsoft.com/office/officeart/2008/layout/NameandTitleOrganizationalChart"/>
    <dgm:cxn modelId="{D40010A8-9126-4FC1-8821-16BBDE33C745}" srcId="{D0FB69C8-F985-4256-BE1B-F3F86577105C}" destId="{27D85D02-1064-438C-A686-742578BE1862}" srcOrd="3" destOrd="0" parTransId="{BFF2BDC9-8BB7-4855-A175-D173A9A2F167}" sibTransId="{3FE30EE3-EB01-45E1-8E96-01F1A941F49B}"/>
    <dgm:cxn modelId="{FC790D30-65C8-49C6-A684-98790A3F62B6}" srcId="{0C9C3E71-69BB-41EE-BD84-61E9F6C0B8FC}" destId="{D0FB69C8-F985-4256-BE1B-F3F86577105C}" srcOrd="0" destOrd="0" parTransId="{FBCB92B1-D6D4-4937-8C6B-7910760266B3}" sibTransId="{3E52857A-77A5-421B-8C1D-6CF5FE50A2D5}"/>
    <dgm:cxn modelId="{DAD9F001-0A21-48B7-8151-47F51964B073}" srcId="{0C9C3E71-69BB-41EE-BD84-61E9F6C0B8FC}" destId="{81EF88FF-DD1D-46D8-B713-CD3A38B070FA}" srcOrd="3" destOrd="0" parTransId="{62ECB9D0-FBB4-43D3-852D-2CE5496EDF61}" sibTransId="{C367086A-B58D-4434-A9B9-474A7B6C23DF}"/>
    <dgm:cxn modelId="{20E6DBE4-97F6-4B2C-8332-16289EC5385D}" type="presOf" srcId="{C5AA4611-6D6A-47AA-86C3-1B759DDEAF14}" destId="{E09695D4-9EB7-4224-97C0-260096EC9569}" srcOrd="1" destOrd="0" presId="urn:microsoft.com/office/officeart/2008/layout/NameandTitleOrganizationalChart"/>
    <dgm:cxn modelId="{37142796-A822-44E2-91D0-A4F72E30804B}" type="presOf" srcId="{D0FB69C8-F985-4256-BE1B-F3F86577105C}" destId="{C346FC30-23E5-4CC9-B71F-23F7784BC900}" srcOrd="0" destOrd="0" presId="urn:microsoft.com/office/officeart/2008/layout/NameandTitleOrganizationalChart"/>
    <dgm:cxn modelId="{791C67F3-E979-456A-AEC3-5BA95CBDD0F2}" type="presOf" srcId="{4FF3733D-EB50-4925-9C68-DBF0CC4B137F}" destId="{FE2B1FE3-E06B-4508-BBE7-5FBD1E0EBB60}" srcOrd="0" destOrd="0" presId="urn:microsoft.com/office/officeart/2008/layout/NameandTitleOrganizationalChart"/>
    <dgm:cxn modelId="{D3627B83-454A-401A-8370-30175E2EA3D7}" type="presOf" srcId="{D2FF339B-20BE-4BB0-AB65-574966154F7C}" destId="{72C384D2-6B0B-4CAA-907F-B07E64171265}" srcOrd="0" destOrd="0" presId="urn:microsoft.com/office/officeart/2008/layout/NameandTitleOrganizationalChart"/>
    <dgm:cxn modelId="{D99D0A40-7F6F-424F-9121-AA4946AB194F}" type="presOf" srcId="{BFF2BDC9-8BB7-4855-A175-D173A9A2F167}" destId="{2F4868AA-9380-44B6-8BFF-051EB680EF32}" srcOrd="0" destOrd="0" presId="urn:microsoft.com/office/officeart/2008/layout/NameandTitleOrganizationalChart"/>
    <dgm:cxn modelId="{C7CF76C4-9BF6-4A20-BCC0-F97A5DAE351B}" type="presOf" srcId="{510780B8-1946-4620-A437-1AEE70689DDD}" destId="{7E0A7DB6-D00E-4D83-94D3-456382AE7458}" srcOrd="1" destOrd="0" presId="urn:microsoft.com/office/officeart/2008/layout/NameandTitleOrganizationalChart"/>
    <dgm:cxn modelId="{E067D407-34CD-4DD9-9527-C59FA7EFB0FA}" type="presOf" srcId="{7E471112-4C2F-4426-ACD0-5B44B5B01C0E}" destId="{E1D1483E-D7EC-475E-9851-71963C37527B}" srcOrd="0" destOrd="0" presId="urn:microsoft.com/office/officeart/2008/layout/NameandTitleOrganizationalChart"/>
    <dgm:cxn modelId="{2AA4B3B1-B8E3-44BC-B330-56AD7F7210D5}" srcId="{0C9C3E71-69BB-41EE-BD84-61E9F6C0B8FC}" destId="{B0A1378F-31A6-45D4-BB27-4102D4684603}" srcOrd="2" destOrd="0" parTransId="{F43019CE-839E-4E1F-B077-E65BC5A66822}" sibTransId="{03492CD6-9E71-42F4-973C-109D301A85CA}"/>
    <dgm:cxn modelId="{C6806015-5085-4444-A415-6C89B500A249}" type="presOf" srcId="{1734AB65-E4F2-444F-B9A1-35DD4B3904C1}" destId="{CB9426CF-787A-4928-8030-8780D8AE92DB}" srcOrd="0" destOrd="0" presId="urn:microsoft.com/office/officeart/2008/layout/NameandTitleOrganizationalChart"/>
    <dgm:cxn modelId="{1F823A5D-3DFB-4434-8ABA-92C670BE73C2}" type="presOf" srcId="{D2FF339B-20BE-4BB0-AB65-574966154F7C}" destId="{FDA27D6C-4A1D-4D52-BC71-20721E1F673E}" srcOrd="1" destOrd="0" presId="urn:microsoft.com/office/officeart/2008/layout/NameandTitleOrganizationalChart"/>
    <dgm:cxn modelId="{B10372F6-67E7-465D-87FB-416F6E050C84}" type="presOf" srcId="{B0A1378F-31A6-45D4-BB27-4102D4684603}" destId="{DCAF7373-977E-454D-9A5C-01949FFD34F9}" srcOrd="0" destOrd="0" presId="urn:microsoft.com/office/officeart/2008/layout/NameandTitleOrganizationalChart"/>
    <dgm:cxn modelId="{4D3A762A-0474-4651-8ABA-040C88B55E71}" type="presOf" srcId="{B314E455-114A-419A-B6A8-E7B9EA309D60}" destId="{2261DDF5-8189-4FD4-B753-3365C53BD97C}" srcOrd="0" destOrd="0" presId="urn:microsoft.com/office/officeart/2008/layout/NameandTitleOrganizationalChart"/>
    <dgm:cxn modelId="{05792B89-4259-44D6-850C-5F18F3A997E3}" type="presOf" srcId="{BA5BCAAE-AE39-4692-8BBE-155AF996FC20}" destId="{D69FA131-B633-4718-8062-73220E0FD6F8}" srcOrd="0" destOrd="0" presId="urn:microsoft.com/office/officeart/2008/layout/NameandTitleOrganizationalChart"/>
    <dgm:cxn modelId="{77D560F9-2205-4007-A614-F3DBE435CB97}" srcId="{D2FF339B-20BE-4BB0-AB65-574966154F7C}" destId="{4FF3733D-EB50-4925-9C68-DBF0CC4B137F}" srcOrd="0" destOrd="0" parTransId="{D3AD3519-C35E-4B54-ACEA-F0EA1D4B695C}" sibTransId="{21A6B658-BDF0-411A-938B-2D8593366683}"/>
    <dgm:cxn modelId="{941B83BD-FDB6-4C5A-A36A-DF078D91CC8F}" type="presOf" srcId="{D0FB69C8-F985-4256-BE1B-F3F86577105C}" destId="{D485E0CC-44F2-4EB4-9E4E-0EFE2A9F358C}" srcOrd="1" destOrd="0" presId="urn:microsoft.com/office/officeart/2008/layout/NameandTitleOrganizationalChart"/>
    <dgm:cxn modelId="{A3E9FD77-7C0C-4C1B-8925-73FB794AE816}" type="presOf" srcId="{0FA8F483-0E14-4A08-82B5-1F522EDD7030}" destId="{A277802B-463C-4585-9BB6-3F5C9A34D31A}" srcOrd="0" destOrd="0" presId="urn:microsoft.com/office/officeart/2008/layout/NameandTitleOrganizationalChart"/>
    <dgm:cxn modelId="{AE1B62AD-32D0-47E3-ACCD-D13A867BFA54}" type="presOf" srcId="{27D85D02-1064-438C-A686-742578BE1862}" destId="{D99FE4AD-72E0-41D1-A85F-D2EC39EADA92}" srcOrd="0" destOrd="0" presId="urn:microsoft.com/office/officeart/2008/layout/NameandTitleOrganizationalChart"/>
    <dgm:cxn modelId="{C57611C3-3796-4E27-B380-6BD3B56DAA2A}" type="presOf" srcId="{3FE30EE3-EB01-45E1-8E96-01F1A941F49B}" destId="{7897432A-CE19-4C34-BB7A-51B1F9738EFE}" srcOrd="0" destOrd="0" presId="urn:microsoft.com/office/officeart/2008/layout/NameandTitleOrganizationalChart"/>
    <dgm:cxn modelId="{28563A04-71F5-408E-B687-1670B421A5E5}" type="presOf" srcId="{21A6B658-BDF0-411A-938B-2D8593366683}" destId="{4D58C4EF-592D-445D-AAA6-03385C74550E}" srcOrd="0" destOrd="0" presId="urn:microsoft.com/office/officeart/2008/layout/NameandTitleOrganizationalChart"/>
    <dgm:cxn modelId="{AC5AB603-A009-41F6-A779-466D5A54FC2F}" type="presOf" srcId="{81EF88FF-DD1D-46D8-B713-CD3A38B070FA}" destId="{E6CC38F3-C74B-45E3-B0BC-B6EBBEA4B7B2}" srcOrd="1" destOrd="0" presId="urn:microsoft.com/office/officeart/2008/layout/NameandTitleOrganizationalChart"/>
    <dgm:cxn modelId="{7D5369AF-35C3-4EDB-A130-8A4AE6005C4F}" type="presOf" srcId="{BE92554A-1542-4A35-9347-ABFE34786A0F}" destId="{05DCBB75-79BD-4D21-9E27-7067ADE33ADA}" srcOrd="0" destOrd="0" presId="urn:microsoft.com/office/officeart/2008/layout/NameandTitleOrganizationalChart"/>
    <dgm:cxn modelId="{CF857011-7916-446B-846B-FB801458E422}" type="presOf" srcId="{0F3F90E0-1308-44A8-923E-B6CB316BEF75}" destId="{E700A2EF-4043-4CC6-9B5E-6A6C4507E315}" srcOrd="0" destOrd="0" presId="urn:microsoft.com/office/officeart/2008/layout/NameandTitleOrganizationalChart"/>
    <dgm:cxn modelId="{B73788F7-B22D-4F29-84B7-4176DAB3430C}" type="presOf" srcId="{43B9B90C-52EA-4F9F-9A31-95E06473922E}" destId="{A8BDD366-A869-490F-ADAB-706D11FE2824}" srcOrd="1" destOrd="0" presId="urn:microsoft.com/office/officeart/2008/layout/NameandTitleOrganizationalChart"/>
    <dgm:cxn modelId="{EE5E0E57-3FC2-483A-8E16-745E71F33906}" type="presOf" srcId="{F43019CE-839E-4E1F-B077-E65BC5A66822}" destId="{70212012-0EDF-4BF3-99FE-8880E7B583C6}" srcOrd="0" destOrd="0" presId="urn:microsoft.com/office/officeart/2008/layout/NameandTitleOrganizationalChart"/>
    <dgm:cxn modelId="{0D3EBA72-5C2B-4A7F-9D19-50F32C701E44}" type="presOf" srcId="{3A9C3BD8-FD18-4791-8D5C-F24107CF136C}" destId="{BD2382A0-16E8-41EA-B66F-A76C33271385}" srcOrd="0" destOrd="0" presId="urn:microsoft.com/office/officeart/2008/layout/NameandTitleOrganizationalChart"/>
    <dgm:cxn modelId="{D8971D26-035E-482C-A650-D46B1CAD1931}" type="presOf" srcId="{2126C5F7-9711-422C-84F7-4C1FA22399B8}" destId="{9E127BAD-3F79-4942-9A47-2413727D2F2D}" srcOrd="0" destOrd="0" presId="urn:microsoft.com/office/officeart/2008/layout/NameandTitleOrganizationalChart"/>
    <dgm:cxn modelId="{C2F348C7-8E54-48A8-9EC1-655C77920B1A}" type="presOf" srcId="{BD5AFB3A-F53D-4983-892C-CB3F1C711873}" destId="{592EEF91-81B4-4227-89EE-23A0C2FA46F1}" srcOrd="0" destOrd="0" presId="urn:microsoft.com/office/officeart/2008/layout/NameandTitleOrganizationalChart"/>
    <dgm:cxn modelId="{F3E9B1A6-0B7B-4BE3-9792-62753D8EBB7C}" type="presOf" srcId="{BCF15227-851B-4365-964B-294A17928E79}" destId="{327B1A9B-5AC6-479D-9486-26A890867F12}" srcOrd="0" destOrd="0" presId="urn:microsoft.com/office/officeart/2008/layout/NameandTitleOrganizationalChart"/>
    <dgm:cxn modelId="{F3348C1C-13C9-41FB-8B9C-A009F39E78B9}" type="presOf" srcId="{C5AA4611-6D6A-47AA-86C3-1B759DDEAF14}" destId="{5A9ACE99-AE4D-4B3C-99D0-724A5A29111F}" srcOrd="0" destOrd="0" presId="urn:microsoft.com/office/officeart/2008/layout/NameandTitleOrganizationalChart"/>
    <dgm:cxn modelId="{A5A156A0-7FB3-4C0A-BAAF-D962045A9DB5}" type="presOf" srcId="{8356FCB0-2B65-4E33-917C-6B3EA0258C4C}" destId="{8D9816DC-9CE2-45ED-A792-12DCEC5ED0C9}" srcOrd="0" destOrd="0" presId="urn:microsoft.com/office/officeart/2008/layout/NameandTitleOrganizationalChart"/>
    <dgm:cxn modelId="{30EFE654-492E-4AD1-ADE4-9F82E42A923D}" type="presOf" srcId="{D3AD3519-C35E-4B54-ACEA-F0EA1D4B695C}" destId="{5BEEC565-7030-4AF0-82F7-894BF35B5580}" srcOrd="0" destOrd="0" presId="urn:microsoft.com/office/officeart/2008/layout/NameandTitleOrganizationalChart"/>
    <dgm:cxn modelId="{32ED5A85-CE76-4902-816D-88C859BE0C83}" type="presOf" srcId="{1D4C65CB-4FF8-42A4-BF97-EFA5AF41A852}" destId="{94B48ABD-B779-4BF6-8574-19D870E4FBBF}" srcOrd="0" destOrd="0" presId="urn:microsoft.com/office/officeart/2008/layout/NameandTitleOrganizationalChart"/>
    <dgm:cxn modelId="{01919905-6E00-4621-B709-689542F2705C}" srcId="{0C9C3E71-69BB-41EE-BD84-61E9F6C0B8FC}" destId="{D2FF339B-20BE-4BB0-AB65-574966154F7C}" srcOrd="1" destOrd="0" parTransId="{BD5AFB3A-F53D-4983-892C-CB3F1C711873}" sibTransId="{1D4C65CB-4FF8-42A4-BF97-EFA5AF41A852}"/>
    <dgm:cxn modelId="{EFFC14C9-BAB2-48F5-858D-FF28A858F8C1}" srcId="{D0FB69C8-F985-4256-BE1B-F3F86577105C}" destId="{3A9C3BD8-FD18-4791-8D5C-F24107CF136C}" srcOrd="2" destOrd="0" parTransId="{BCF15227-851B-4365-964B-294A17928E79}" sibTransId="{C612867F-3696-4E77-A500-64AC452E7CAF}"/>
    <dgm:cxn modelId="{F50049AB-1197-46F7-AECC-1B21F15B5824}" type="presOf" srcId="{27D85D02-1064-438C-A686-742578BE1862}" destId="{7DB77D07-A42F-4093-B77C-9FFF9780A6EE}" srcOrd="1" destOrd="0" presId="urn:microsoft.com/office/officeart/2008/layout/NameandTitleOrganizationalChart"/>
    <dgm:cxn modelId="{CECCCDE0-8EBF-4AFB-AAA5-3A81783914AC}" type="presOf" srcId="{B314E455-114A-419A-B6A8-E7B9EA309D60}" destId="{1B1874EB-E2C2-4100-B8CB-5F771F4DC338}" srcOrd="1" destOrd="0" presId="urn:microsoft.com/office/officeart/2008/layout/NameandTitleOrganizationalChart"/>
    <dgm:cxn modelId="{E4CDF861-0BA3-4E74-9132-E41B7E967901}" type="presOf" srcId="{0C9C3E71-69BB-41EE-BD84-61E9F6C0B8FC}" destId="{D6228436-E838-4051-861E-ECEAB8865CEC}" srcOrd="0" destOrd="0" presId="urn:microsoft.com/office/officeart/2008/layout/NameandTitleOrganizationalChart"/>
    <dgm:cxn modelId="{DB98A3E7-C11F-4781-AC6A-95A8F660CCE6}" type="presParOf" srcId="{6305937F-92EE-4AC4-BB8B-6885ECFBC11E}" destId="{7C4149E8-0689-4CFB-8487-0FDF9D376780}" srcOrd="0" destOrd="0" presId="urn:microsoft.com/office/officeart/2008/layout/NameandTitleOrganizationalChart"/>
    <dgm:cxn modelId="{30E28FC0-DD6E-4623-9349-099F085EB2F5}" type="presParOf" srcId="{7C4149E8-0689-4CFB-8487-0FDF9D376780}" destId="{B27AA31D-93A4-486D-BA89-9B5D011B636D}" srcOrd="0" destOrd="0" presId="urn:microsoft.com/office/officeart/2008/layout/NameandTitleOrganizationalChart"/>
    <dgm:cxn modelId="{050DF30C-E474-4D17-9E1E-8612FF7A1F8E}" type="presParOf" srcId="{B27AA31D-93A4-486D-BA89-9B5D011B636D}" destId="{E1D1483E-D7EC-475E-9851-71963C37527B}" srcOrd="0" destOrd="0" presId="urn:microsoft.com/office/officeart/2008/layout/NameandTitleOrganizationalChart"/>
    <dgm:cxn modelId="{2025E5BD-5EFA-4C3D-9155-DDC393B082EA}" type="presParOf" srcId="{B27AA31D-93A4-486D-BA89-9B5D011B636D}" destId="{11F7CF1E-2DD3-4312-8FC9-2567A75B3DC0}" srcOrd="1" destOrd="0" presId="urn:microsoft.com/office/officeart/2008/layout/NameandTitleOrganizationalChart"/>
    <dgm:cxn modelId="{6EB76449-DD8D-4EB3-B778-9E73FD1BCDB1}" type="presParOf" srcId="{B27AA31D-93A4-486D-BA89-9B5D011B636D}" destId="{66011925-0C61-417A-AB09-48DB7AFFA718}" srcOrd="2" destOrd="0" presId="urn:microsoft.com/office/officeart/2008/layout/NameandTitleOrganizationalChart"/>
    <dgm:cxn modelId="{EBD0E954-B164-449C-8DF6-2936DAC3AE31}" type="presParOf" srcId="{7C4149E8-0689-4CFB-8487-0FDF9D376780}" destId="{3BD297A8-6C06-4A5E-AD82-BBBC4FAC7E9A}" srcOrd="1" destOrd="0" presId="urn:microsoft.com/office/officeart/2008/layout/NameandTitleOrganizationalChart"/>
    <dgm:cxn modelId="{81E59233-F994-45AB-8DAB-2CB4B1CD3070}" type="presParOf" srcId="{3BD297A8-6C06-4A5E-AD82-BBBC4FAC7E9A}" destId="{22593FE9-987E-41D7-96DE-4C0526E4A137}" srcOrd="0" destOrd="0" presId="urn:microsoft.com/office/officeart/2008/layout/NameandTitleOrganizationalChart"/>
    <dgm:cxn modelId="{858CB5F2-C131-4F94-BD8C-A14F46DB2C06}" type="presParOf" srcId="{3BD297A8-6C06-4A5E-AD82-BBBC4FAC7E9A}" destId="{1703E3C1-F6E0-4E37-9A8D-503497DF4C6D}" srcOrd="1" destOrd="0" presId="urn:microsoft.com/office/officeart/2008/layout/NameandTitleOrganizationalChart"/>
    <dgm:cxn modelId="{6FFF7BA6-F35E-4B34-A8CD-60DAA75390DB}" type="presParOf" srcId="{1703E3C1-F6E0-4E37-9A8D-503497DF4C6D}" destId="{A6CB8C13-2ABF-4D22-BEB9-77D30CD88031}" srcOrd="0" destOrd="0" presId="urn:microsoft.com/office/officeart/2008/layout/NameandTitleOrganizationalChart"/>
    <dgm:cxn modelId="{BC1B3FEF-F861-4593-8B6C-22109168F760}" type="presParOf" srcId="{A6CB8C13-2ABF-4D22-BEB9-77D30CD88031}" destId="{D6228436-E838-4051-861E-ECEAB8865CEC}" srcOrd="0" destOrd="0" presId="urn:microsoft.com/office/officeart/2008/layout/NameandTitleOrganizationalChart"/>
    <dgm:cxn modelId="{EBA4835D-2066-4BE0-A154-7578064B7917}" type="presParOf" srcId="{A6CB8C13-2ABF-4D22-BEB9-77D30CD88031}" destId="{A277802B-463C-4585-9BB6-3F5C9A34D31A}" srcOrd="1" destOrd="0" presId="urn:microsoft.com/office/officeart/2008/layout/NameandTitleOrganizationalChart"/>
    <dgm:cxn modelId="{E3952402-D575-4AFC-83F4-D61D3185523D}" type="presParOf" srcId="{A6CB8C13-2ABF-4D22-BEB9-77D30CD88031}" destId="{49821A82-1BEE-46D2-8192-8ADD5D1F9EDE}" srcOrd="2" destOrd="0" presId="urn:microsoft.com/office/officeart/2008/layout/NameandTitleOrganizationalChart"/>
    <dgm:cxn modelId="{F02C738B-F546-4DFC-9B77-4BE3E69742A1}" type="presParOf" srcId="{1703E3C1-F6E0-4E37-9A8D-503497DF4C6D}" destId="{ECFE8CA3-2E27-4E18-9B9F-91BD5549BDBE}" srcOrd="1" destOrd="0" presId="urn:microsoft.com/office/officeart/2008/layout/NameandTitleOrganizationalChart"/>
    <dgm:cxn modelId="{269AE50A-C3A6-4539-8113-1016FEF82A3E}" type="presParOf" srcId="{ECFE8CA3-2E27-4E18-9B9F-91BD5549BDBE}" destId="{CE3CBECE-6CB3-4544-992D-AA5A7BDCF0B0}" srcOrd="0" destOrd="0" presId="urn:microsoft.com/office/officeart/2008/layout/NameandTitleOrganizationalChart"/>
    <dgm:cxn modelId="{1052C27F-2F66-4D41-83AA-53EF904CA634}" type="presParOf" srcId="{ECFE8CA3-2E27-4E18-9B9F-91BD5549BDBE}" destId="{8A2F92B2-5452-4F6C-A3B2-C90E0041ACA7}" srcOrd="1" destOrd="0" presId="urn:microsoft.com/office/officeart/2008/layout/NameandTitleOrganizationalChart"/>
    <dgm:cxn modelId="{57A8FB1C-2465-4A34-9FBD-09959FFD5F31}" type="presParOf" srcId="{8A2F92B2-5452-4F6C-A3B2-C90E0041ACA7}" destId="{48380E86-F1AA-4461-BDA0-22536BE84B64}" srcOrd="0" destOrd="0" presId="urn:microsoft.com/office/officeart/2008/layout/NameandTitleOrganizationalChart"/>
    <dgm:cxn modelId="{2ECA34B0-A517-400F-9F4F-A610DEF67925}" type="presParOf" srcId="{48380E86-F1AA-4461-BDA0-22536BE84B64}" destId="{C346FC30-23E5-4CC9-B71F-23F7784BC900}" srcOrd="0" destOrd="0" presId="urn:microsoft.com/office/officeart/2008/layout/NameandTitleOrganizationalChart"/>
    <dgm:cxn modelId="{B78E2932-5D2E-4945-8213-D5467531C5AD}" type="presParOf" srcId="{48380E86-F1AA-4461-BDA0-22536BE84B64}" destId="{2559BF9F-E43C-4BEE-87C0-2ADC2D61CB05}" srcOrd="1" destOrd="0" presId="urn:microsoft.com/office/officeart/2008/layout/NameandTitleOrganizationalChart"/>
    <dgm:cxn modelId="{5675436A-3122-466F-AF22-82C367BEA9F7}" type="presParOf" srcId="{48380E86-F1AA-4461-BDA0-22536BE84B64}" destId="{D485E0CC-44F2-4EB4-9E4E-0EFE2A9F358C}" srcOrd="2" destOrd="0" presId="urn:microsoft.com/office/officeart/2008/layout/NameandTitleOrganizationalChart"/>
    <dgm:cxn modelId="{66C7C099-5400-4E13-822D-686830482853}" type="presParOf" srcId="{8A2F92B2-5452-4F6C-A3B2-C90E0041ACA7}" destId="{DD8099C1-3684-4562-B2EB-6E7F57BA1CF6}" srcOrd="1" destOrd="0" presId="urn:microsoft.com/office/officeart/2008/layout/NameandTitleOrganizationalChart"/>
    <dgm:cxn modelId="{AAEAE076-A5B2-48FB-97C6-F23EFD548F61}" type="presParOf" srcId="{DD8099C1-3684-4562-B2EB-6E7F57BA1CF6}" destId="{E700A2EF-4043-4CC6-9B5E-6A6C4507E315}" srcOrd="0" destOrd="0" presId="urn:microsoft.com/office/officeart/2008/layout/NameandTitleOrganizationalChart"/>
    <dgm:cxn modelId="{2943EB76-825E-4B34-A7A6-0530C02B631A}" type="presParOf" srcId="{DD8099C1-3684-4562-B2EB-6E7F57BA1CF6}" destId="{6F0AE089-9A98-442B-95B4-1A37CA6928F0}" srcOrd="1" destOrd="0" presId="urn:microsoft.com/office/officeart/2008/layout/NameandTitleOrganizationalChart"/>
    <dgm:cxn modelId="{08895E6D-04A8-4513-8089-9F79E0440D3A}" type="presParOf" srcId="{6F0AE089-9A98-442B-95B4-1A37CA6928F0}" destId="{18F5A103-FC9E-40FC-9B11-C84A284D6915}" srcOrd="0" destOrd="0" presId="urn:microsoft.com/office/officeart/2008/layout/NameandTitleOrganizationalChart"/>
    <dgm:cxn modelId="{3B97E7C8-0151-423A-A42D-47780041D8BB}" type="presParOf" srcId="{18F5A103-FC9E-40FC-9B11-C84A284D6915}" destId="{5A9ACE99-AE4D-4B3C-99D0-724A5A29111F}" srcOrd="0" destOrd="0" presId="urn:microsoft.com/office/officeart/2008/layout/NameandTitleOrganizationalChart"/>
    <dgm:cxn modelId="{563822BF-710F-450B-8675-64FCB01B821F}" type="presParOf" srcId="{18F5A103-FC9E-40FC-9B11-C84A284D6915}" destId="{D69FA131-B633-4718-8062-73220E0FD6F8}" srcOrd="1" destOrd="0" presId="urn:microsoft.com/office/officeart/2008/layout/NameandTitleOrganizationalChart"/>
    <dgm:cxn modelId="{0091FE34-91EA-494F-930F-2DE634E000F9}" type="presParOf" srcId="{18F5A103-FC9E-40FC-9B11-C84A284D6915}" destId="{E09695D4-9EB7-4224-97C0-260096EC9569}" srcOrd="2" destOrd="0" presId="urn:microsoft.com/office/officeart/2008/layout/NameandTitleOrganizationalChart"/>
    <dgm:cxn modelId="{29607FFE-0037-4000-9619-DBE9EF793FA9}" type="presParOf" srcId="{6F0AE089-9A98-442B-95B4-1A37CA6928F0}" destId="{B1747727-27A5-47A0-929D-6D3D795B71D6}" srcOrd="1" destOrd="0" presId="urn:microsoft.com/office/officeart/2008/layout/NameandTitleOrganizationalChart"/>
    <dgm:cxn modelId="{77308335-1E43-47CA-BA21-17D62ED96A2F}" type="presParOf" srcId="{6F0AE089-9A98-442B-95B4-1A37CA6928F0}" destId="{845D1B02-B207-482E-88EC-D2CE23AA3A9B}" srcOrd="2" destOrd="0" presId="urn:microsoft.com/office/officeart/2008/layout/NameandTitleOrganizationalChart"/>
    <dgm:cxn modelId="{79EBD052-76A2-4974-8887-3BCCFAC80327}" type="presParOf" srcId="{DD8099C1-3684-4562-B2EB-6E7F57BA1CF6}" destId="{9E127BAD-3F79-4942-9A47-2413727D2F2D}" srcOrd="2" destOrd="0" presId="urn:microsoft.com/office/officeart/2008/layout/NameandTitleOrganizationalChart"/>
    <dgm:cxn modelId="{CB54C783-284F-4000-8CC6-DBA487E7D05E}" type="presParOf" srcId="{DD8099C1-3684-4562-B2EB-6E7F57BA1CF6}" destId="{8B8C12D3-5164-4EA1-AD58-37E21D6FABC8}" srcOrd="3" destOrd="0" presId="urn:microsoft.com/office/officeart/2008/layout/NameandTitleOrganizationalChart"/>
    <dgm:cxn modelId="{ED4FACAE-8F50-45FF-AA25-50A69C878D22}" type="presParOf" srcId="{8B8C12D3-5164-4EA1-AD58-37E21D6FABC8}" destId="{1FBDE367-4829-4C2C-9CCD-AFC6EF259837}" srcOrd="0" destOrd="0" presId="urn:microsoft.com/office/officeart/2008/layout/NameandTitleOrganizationalChart"/>
    <dgm:cxn modelId="{902F608D-183A-4BDF-ACF9-16F2BC07EF33}" type="presParOf" srcId="{1FBDE367-4829-4C2C-9CCD-AFC6EF259837}" destId="{D0A05ED0-4270-4C90-9F2F-97E694BA0548}" srcOrd="0" destOrd="0" presId="urn:microsoft.com/office/officeart/2008/layout/NameandTitleOrganizationalChart"/>
    <dgm:cxn modelId="{BE1C8CD5-1117-45C9-A20E-A4F8C7594A71}" type="presParOf" srcId="{1FBDE367-4829-4C2C-9CCD-AFC6EF259837}" destId="{2A8E2D67-AD64-4CB2-B575-760152709776}" srcOrd="1" destOrd="0" presId="urn:microsoft.com/office/officeart/2008/layout/NameandTitleOrganizationalChart"/>
    <dgm:cxn modelId="{96240047-9174-4849-8389-FCC7CB85B4CC}" type="presParOf" srcId="{1FBDE367-4829-4C2C-9CCD-AFC6EF259837}" destId="{7E0A7DB6-D00E-4D83-94D3-456382AE7458}" srcOrd="2" destOrd="0" presId="urn:microsoft.com/office/officeart/2008/layout/NameandTitleOrganizationalChart"/>
    <dgm:cxn modelId="{F71C0A77-3190-40AC-877E-F9B74CA88C2F}" type="presParOf" srcId="{8B8C12D3-5164-4EA1-AD58-37E21D6FABC8}" destId="{7D2B1D76-D1A2-49CF-9980-BC19075F5748}" srcOrd="1" destOrd="0" presId="urn:microsoft.com/office/officeart/2008/layout/NameandTitleOrganizationalChart"/>
    <dgm:cxn modelId="{DFD19CAB-5071-4597-9EC0-7C0013320E7E}" type="presParOf" srcId="{8B8C12D3-5164-4EA1-AD58-37E21D6FABC8}" destId="{C5C58D49-22BA-44E1-9C30-49202B753423}" srcOrd="2" destOrd="0" presId="urn:microsoft.com/office/officeart/2008/layout/NameandTitleOrganizationalChart"/>
    <dgm:cxn modelId="{C36C0E1F-A728-4EC6-8730-172D32D7976F}" type="presParOf" srcId="{DD8099C1-3684-4562-B2EB-6E7F57BA1CF6}" destId="{327B1A9B-5AC6-479D-9486-26A890867F12}" srcOrd="4" destOrd="0" presId="urn:microsoft.com/office/officeart/2008/layout/NameandTitleOrganizationalChart"/>
    <dgm:cxn modelId="{3D601C4E-6FD4-4D30-AEE9-70FEEDF91791}" type="presParOf" srcId="{DD8099C1-3684-4562-B2EB-6E7F57BA1CF6}" destId="{9A438E20-E448-4C85-B134-52614830098D}" srcOrd="5" destOrd="0" presId="urn:microsoft.com/office/officeart/2008/layout/NameandTitleOrganizationalChart"/>
    <dgm:cxn modelId="{AE0B1381-C1BD-4915-8CE3-3D412DC12657}" type="presParOf" srcId="{9A438E20-E448-4C85-B134-52614830098D}" destId="{D152BCD3-2EB9-4F97-B63D-D5FC6CF090AF}" srcOrd="0" destOrd="0" presId="urn:microsoft.com/office/officeart/2008/layout/NameandTitleOrganizationalChart"/>
    <dgm:cxn modelId="{647BD680-B2BE-4E7C-9737-4768061E4F73}" type="presParOf" srcId="{D152BCD3-2EB9-4F97-B63D-D5FC6CF090AF}" destId="{BD2382A0-16E8-41EA-B66F-A76C33271385}" srcOrd="0" destOrd="0" presId="urn:microsoft.com/office/officeart/2008/layout/NameandTitleOrganizationalChart"/>
    <dgm:cxn modelId="{0F659B0A-F8A1-44E9-B1F6-02A6CB9BE6BB}" type="presParOf" srcId="{D152BCD3-2EB9-4F97-B63D-D5FC6CF090AF}" destId="{390FB057-7EE6-4411-8490-93ADC3C5D618}" srcOrd="1" destOrd="0" presId="urn:microsoft.com/office/officeart/2008/layout/NameandTitleOrganizationalChart"/>
    <dgm:cxn modelId="{6A1D1A18-1335-44E0-97D7-177ED0069988}" type="presParOf" srcId="{D152BCD3-2EB9-4F97-B63D-D5FC6CF090AF}" destId="{C85448BC-7232-4629-9444-C8D8298BAA28}" srcOrd="2" destOrd="0" presId="urn:microsoft.com/office/officeart/2008/layout/NameandTitleOrganizationalChart"/>
    <dgm:cxn modelId="{26B55AB6-9A34-4666-AC95-8C152A64D62F}" type="presParOf" srcId="{9A438E20-E448-4C85-B134-52614830098D}" destId="{A5F3C90D-7C49-4F73-A19C-08CCE7A4079D}" srcOrd="1" destOrd="0" presId="urn:microsoft.com/office/officeart/2008/layout/NameandTitleOrganizationalChart"/>
    <dgm:cxn modelId="{B09C10D1-8105-4F39-8B0D-6862CD5B6AD2}" type="presParOf" srcId="{9A438E20-E448-4C85-B134-52614830098D}" destId="{B3E330D0-E210-4390-8A51-A61C5C560BEC}" srcOrd="2" destOrd="0" presId="urn:microsoft.com/office/officeart/2008/layout/NameandTitleOrganizationalChart"/>
    <dgm:cxn modelId="{24A497CD-3989-4619-9D1B-04875D6BFE3E}" type="presParOf" srcId="{DD8099C1-3684-4562-B2EB-6E7F57BA1CF6}" destId="{2F4868AA-9380-44B6-8BFF-051EB680EF32}" srcOrd="6" destOrd="0" presId="urn:microsoft.com/office/officeart/2008/layout/NameandTitleOrganizationalChart"/>
    <dgm:cxn modelId="{CD5906EE-215A-4856-8F64-A95B0317C0E7}" type="presParOf" srcId="{DD8099C1-3684-4562-B2EB-6E7F57BA1CF6}" destId="{09A64704-478D-4059-ADBB-3B318FF33C72}" srcOrd="7" destOrd="0" presId="urn:microsoft.com/office/officeart/2008/layout/NameandTitleOrganizationalChart"/>
    <dgm:cxn modelId="{520A6EB0-007F-4F00-B088-623C18360B19}" type="presParOf" srcId="{09A64704-478D-4059-ADBB-3B318FF33C72}" destId="{A4F3217A-BC0F-4013-B998-27BB9A1ED697}" srcOrd="0" destOrd="0" presId="urn:microsoft.com/office/officeart/2008/layout/NameandTitleOrganizationalChart"/>
    <dgm:cxn modelId="{4FCEBC57-1CFD-42D9-849A-3DAA308D1F73}" type="presParOf" srcId="{A4F3217A-BC0F-4013-B998-27BB9A1ED697}" destId="{D99FE4AD-72E0-41D1-A85F-D2EC39EADA92}" srcOrd="0" destOrd="0" presId="urn:microsoft.com/office/officeart/2008/layout/NameandTitleOrganizationalChart"/>
    <dgm:cxn modelId="{CAF5963A-C7F2-4EE6-BD5F-3403F5F363CA}" type="presParOf" srcId="{A4F3217A-BC0F-4013-B998-27BB9A1ED697}" destId="{7897432A-CE19-4C34-BB7A-51B1F9738EFE}" srcOrd="1" destOrd="0" presId="urn:microsoft.com/office/officeart/2008/layout/NameandTitleOrganizationalChart"/>
    <dgm:cxn modelId="{4B2B5DA1-B7F3-44FD-82F6-4F7D46DB2F06}" type="presParOf" srcId="{A4F3217A-BC0F-4013-B998-27BB9A1ED697}" destId="{7DB77D07-A42F-4093-B77C-9FFF9780A6EE}" srcOrd="2" destOrd="0" presId="urn:microsoft.com/office/officeart/2008/layout/NameandTitleOrganizationalChart"/>
    <dgm:cxn modelId="{C476F59B-9BDC-4E39-8F22-87B45CD23550}" type="presParOf" srcId="{09A64704-478D-4059-ADBB-3B318FF33C72}" destId="{972574F7-6605-4219-BD3D-33E990EB393D}" srcOrd="1" destOrd="0" presId="urn:microsoft.com/office/officeart/2008/layout/NameandTitleOrganizationalChart"/>
    <dgm:cxn modelId="{CF1FE367-777B-4119-9B69-C0E70218782A}" type="presParOf" srcId="{09A64704-478D-4059-ADBB-3B318FF33C72}" destId="{32354BD5-32A4-4A9C-B0BC-4E7357497D8D}" srcOrd="2" destOrd="0" presId="urn:microsoft.com/office/officeart/2008/layout/NameandTitleOrganizationalChart"/>
    <dgm:cxn modelId="{241CF033-B068-4E0F-A54F-8D0C25387DB0}" type="presParOf" srcId="{8A2F92B2-5452-4F6C-A3B2-C90E0041ACA7}" destId="{7A45E33E-E64B-4881-BA09-F8402DEAFD8D}" srcOrd="2" destOrd="0" presId="urn:microsoft.com/office/officeart/2008/layout/NameandTitleOrganizationalChart"/>
    <dgm:cxn modelId="{D3167DCE-9139-448D-8AAA-C2C0EF9A2443}" type="presParOf" srcId="{ECFE8CA3-2E27-4E18-9B9F-91BD5549BDBE}" destId="{592EEF91-81B4-4227-89EE-23A0C2FA46F1}" srcOrd="2" destOrd="0" presId="urn:microsoft.com/office/officeart/2008/layout/NameandTitleOrganizationalChart"/>
    <dgm:cxn modelId="{6EEFC5F9-BAD6-40BD-91E7-8ECA412C2A8F}" type="presParOf" srcId="{ECFE8CA3-2E27-4E18-9B9F-91BD5549BDBE}" destId="{15675B78-86CA-4836-887A-FC0BBD4446A3}" srcOrd="3" destOrd="0" presId="urn:microsoft.com/office/officeart/2008/layout/NameandTitleOrganizationalChart"/>
    <dgm:cxn modelId="{CB55FC4D-D713-44F0-BF1D-DAF3B56FD5EE}" type="presParOf" srcId="{15675B78-86CA-4836-887A-FC0BBD4446A3}" destId="{42FAA9D5-4CFC-4AD4-9FF7-B5A5C6771B05}" srcOrd="0" destOrd="0" presId="urn:microsoft.com/office/officeart/2008/layout/NameandTitleOrganizationalChart"/>
    <dgm:cxn modelId="{1421ABEE-8761-45EC-B6B5-72441E849830}" type="presParOf" srcId="{42FAA9D5-4CFC-4AD4-9FF7-B5A5C6771B05}" destId="{72C384D2-6B0B-4CAA-907F-B07E64171265}" srcOrd="0" destOrd="0" presId="urn:microsoft.com/office/officeart/2008/layout/NameandTitleOrganizationalChart"/>
    <dgm:cxn modelId="{0E88481B-F634-4A28-AF92-CC33A52AFDDA}" type="presParOf" srcId="{42FAA9D5-4CFC-4AD4-9FF7-B5A5C6771B05}" destId="{94B48ABD-B779-4BF6-8574-19D870E4FBBF}" srcOrd="1" destOrd="0" presId="urn:microsoft.com/office/officeart/2008/layout/NameandTitleOrganizationalChart"/>
    <dgm:cxn modelId="{025D1C68-C79C-4F2B-BA4F-C1FD630B8A35}" type="presParOf" srcId="{42FAA9D5-4CFC-4AD4-9FF7-B5A5C6771B05}" destId="{FDA27D6C-4A1D-4D52-BC71-20721E1F673E}" srcOrd="2" destOrd="0" presId="urn:microsoft.com/office/officeart/2008/layout/NameandTitleOrganizationalChart"/>
    <dgm:cxn modelId="{9E8D34D9-DD9B-45F6-80D4-34F8B41EFC2C}" type="presParOf" srcId="{15675B78-86CA-4836-887A-FC0BBD4446A3}" destId="{3AA5EBC7-FCFD-41C8-8162-399988C6EB74}" srcOrd="1" destOrd="0" presId="urn:microsoft.com/office/officeart/2008/layout/NameandTitleOrganizationalChart"/>
    <dgm:cxn modelId="{0A44D22A-4641-48C7-9616-7529E8F957C9}" type="presParOf" srcId="{3AA5EBC7-FCFD-41C8-8162-399988C6EB74}" destId="{5BEEC565-7030-4AF0-82F7-894BF35B5580}" srcOrd="0" destOrd="0" presId="urn:microsoft.com/office/officeart/2008/layout/NameandTitleOrganizationalChart"/>
    <dgm:cxn modelId="{B61C6DB1-AAA0-4543-8B97-8DC7124FCA29}" type="presParOf" srcId="{3AA5EBC7-FCFD-41C8-8162-399988C6EB74}" destId="{29B1CE21-3ED4-4416-9E5B-89F435210FD7}" srcOrd="1" destOrd="0" presId="urn:microsoft.com/office/officeart/2008/layout/NameandTitleOrganizationalChart"/>
    <dgm:cxn modelId="{73971FCB-27F2-4EA4-8633-82E14AF34A40}" type="presParOf" srcId="{29B1CE21-3ED4-4416-9E5B-89F435210FD7}" destId="{85E2DE05-ABCC-4B1D-A453-F9F1F25DB2EB}" srcOrd="0" destOrd="0" presId="urn:microsoft.com/office/officeart/2008/layout/NameandTitleOrganizationalChart"/>
    <dgm:cxn modelId="{C38382B2-0AAD-4A42-B466-EC1A0DFDD263}" type="presParOf" srcId="{85E2DE05-ABCC-4B1D-A453-F9F1F25DB2EB}" destId="{FE2B1FE3-E06B-4508-BBE7-5FBD1E0EBB60}" srcOrd="0" destOrd="0" presId="urn:microsoft.com/office/officeart/2008/layout/NameandTitleOrganizationalChart"/>
    <dgm:cxn modelId="{FF23D1D1-CCF5-4E2F-938F-392CC3DC25B5}" type="presParOf" srcId="{85E2DE05-ABCC-4B1D-A453-F9F1F25DB2EB}" destId="{4D58C4EF-592D-445D-AAA6-03385C74550E}" srcOrd="1" destOrd="0" presId="urn:microsoft.com/office/officeart/2008/layout/NameandTitleOrganizationalChart"/>
    <dgm:cxn modelId="{95941CFC-5937-496F-998D-FAC1F6D5ADE7}" type="presParOf" srcId="{85E2DE05-ABCC-4B1D-A453-F9F1F25DB2EB}" destId="{5EAA3EAD-E982-47D5-A5B8-1D4FF5D334C1}" srcOrd="2" destOrd="0" presId="urn:microsoft.com/office/officeart/2008/layout/NameandTitleOrganizationalChart"/>
    <dgm:cxn modelId="{9DCA2F92-B29C-458F-B30A-5D4F777BC56F}" type="presParOf" srcId="{29B1CE21-3ED4-4416-9E5B-89F435210FD7}" destId="{D885B7C6-26A0-4B35-9100-93E576078748}" srcOrd="1" destOrd="0" presId="urn:microsoft.com/office/officeart/2008/layout/NameandTitleOrganizationalChart"/>
    <dgm:cxn modelId="{69B8DD41-066A-44CC-A878-488969C89C3A}" type="presParOf" srcId="{29B1CE21-3ED4-4416-9E5B-89F435210FD7}" destId="{7E9ABF5D-8881-4EE4-93CB-014E3265CEA5}" srcOrd="2" destOrd="0" presId="urn:microsoft.com/office/officeart/2008/layout/NameandTitleOrganizationalChart"/>
    <dgm:cxn modelId="{BA2CE53A-052D-4867-9DAD-ED66A04DE998}" type="presParOf" srcId="{3AA5EBC7-FCFD-41C8-8162-399988C6EB74}" destId="{8D9816DC-9CE2-45ED-A792-12DCEC5ED0C9}" srcOrd="2" destOrd="0" presId="urn:microsoft.com/office/officeart/2008/layout/NameandTitleOrganizationalChart"/>
    <dgm:cxn modelId="{7912B9EC-8B2D-4CDA-A825-7AB507DC9016}" type="presParOf" srcId="{3AA5EBC7-FCFD-41C8-8162-399988C6EB74}" destId="{CF110D71-A7E2-488A-A6D9-4F4777B7EA78}" srcOrd="3" destOrd="0" presId="urn:microsoft.com/office/officeart/2008/layout/NameandTitleOrganizationalChart"/>
    <dgm:cxn modelId="{91C2FFB0-2179-4FF7-A63E-9A97EF017F25}" type="presParOf" srcId="{CF110D71-A7E2-488A-A6D9-4F4777B7EA78}" destId="{BC25015E-0D79-4F27-82C3-A883FE1BAE5B}" srcOrd="0" destOrd="0" presId="urn:microsoft.com/office/officeart/2008/layout/NameandTitleOrganizationalChart"/>
    <dgm:cxn modelId="{3A18B6E1-6BF2-45FE-8EC9-06B6C342BFC6}" type="presParOf" srcId="{BC25015E-0D79-4F27-82C3-A883FE1BAE5B}" destId="{DF303184-BB6C-4302-94EF-480F5DE193DD}" srcOrd="0" destOrd="0" presId="urn:microsoft.com/office/officeart/2008/layout/NameandTitleOrganizationalChart"/>
    <dgm:cxn modelId="{D35ADC0F-2709-485B-838A-8FBFFC117C12}" type="presParOf" srcId="{BC25015E-0D79-4F27-82C3-A883FE1BAE5B}" destId="{05DCBB75-79BD-4D21-9E27-7067ADE33ADA}" srcOrd="1" destOrd="0" presId="urn:microsoft.com/office/officeart/2008/layout/NameandTitleOrganizationalChart"/>
    <dgm:cxn modelId="{04704950-AB05-4D48-91B3-0A4AB2AF598F}" type="presParOf" srcId="{BC25015E-0D79-4F27-82C3-A883FE1BAE5B}" destId="{A8BDD366-A869-490F-ADAB-706D11FE2824}" srcOrd="2" destOrd="0" presId="urn:microsoft.com/office/officeart/2008/layout/NameandTitleOrganizationalChart"/>
    <dgm:cxn modelId="{A49A4501-0755-44C8-9D30-5D06201BC553}" type="presParOf" srcId="{CF110D71-A7E2-488A-A6D9-4F4777B7EA78}" destId="{471AC081-6D15-439B-A106-0ABA81CD169B}" srcOrd="1" destOrd="0" presId="urn:microsoft.com/office/officeart/2008/layout/NameandTitleOrganizationalChart"/>
    <dgm:cxn modelId="{4C708C0B-9A6F-4480-A30C-F6DF536D28F5}" type="presParOf" srcId="{CF110D71-A7E2-488A-A6D9-4F4777B7EA78}" destId="{B44A6762-02B0-4706-941F-10B3FC628869}" srcOrd="2" destOrd="0" presId="urn:microsoft.com/office/officeart/2008/layout/NameandTitleOrganizationalChart"/>
    <dgm:cxn modelId="{47BC6AB6-DF67-41DC-B02F-43AAC11A1505}" type="presParOf" srcId="{15675B78-86CA-4836-887A-FC0BBD4446A3}" destId="{821365D4-A9DF-4B0B-9355-8E22F5A491D2}" srcOrd="2" destOrd="0" presId="urn:microsoft.com/office/officeart/2008/layout/NameandTitleOrganizationalChart"/>
    <dgm:cxn modelId="{B3264A21-928E-4E07-9A19-1BAB93CF68E9}" type="presParOf" srcId="{ECFE8CA3-2E27-4E18-9B9F-91BD5549BDBE}" destId="{70212012-0EDF-4BF3-99FE-8880E7B583C6}" srcOrd="4" destOrd="0" presId="urn:microsoft.com/office/officeart/2008/layout/NameandTitleOrganizationalChart"/>
    <dgm:cxn modelId="{AD268109-1F15-4F4D-B0BD-B01E4337358A}" type="presParOf" srcId="{ECFE8CA3-2E27-4E18-9B9F-91BD5549BDBE}" destId="{9AA6CA91-475F-44E0-A551-C6C5CA7ADEA9}" srcOrd="5" destOrd="0" presId="urn:microsoft.com/office/officeart/2008/layout/NameandTitleOrganizationalChart"/>
    <dgm:cxn modelId="{930F9147-F937-48CB-AE71-DC8647A02DBA}" type="presParOf" srcId="{9AA6CA91-475F-44E0-A551-C6C5CA7ADEA9}" destId="{5211ACE9-F643-4177-97DA-9813E2034482}" srcOrd="0" destOrd="0" presId="urn:microsoft.com/office/officeart/2008/layout/NameandTitleOrganizationalChart"/>
    <dgm:cxn modelId="{AD19AFB1-75D7-4C4F-B483-242B99D069E4}" type="presParOf" srcId="{5211ACE9-F643-4177-97DA-9813E2034482}" destId="{DCAF7373-977E-454D-9A5C-01949FFD34F9}" srcOrd="0" destOrd="0" presId="urn:microsoft.com/office/officeart/2008/layout/NameandTitleOrganizationalChart"/>
    <dgm:cxn modelId="{E2B26DFE-459F-4D16-949D-DEE0DE1A10D6}" type="presParOf" srcId="{5211ACE9-F643-4177-97DA-9813E2034482}" destId="{D139D76A-CDCD-4279-94B8-633557B506BF}" srcOrd="1" destOrd="0" presId="urn:microsoft.com/office/officeart/2008/layout/NameandTitleOrganizationalChart"/>
    <dgm:cxn modelId="{1B920117-7868-4FAC-BCE1-963492A9FFE4}" type="presParOf" srcId="{5211ACE9-F643-4177-97DA-9813E2034482}" destId="{B6D7CBA3-28CC-4613-858F-008D30E40D95}" srcOrd="2" destOrd="0" presId="urn:microsoft.com/office/officeart/2008/layout/NameandTitleOrganizationalChart"/>
    <dgm:cxn modelId="{AA645D72-317E-4A55-B545-6E5665618555}" type="presParOf" srcId="{9AA6CA91-475F-44E0-A551-C6C5CA7ADEA9}" destId="{5A2C0575-176D-4152-8824-F1FA69E1E40C}" srcOrd="1" destOrd="0" presId="urn:microsoft.com/office/officeart/2008/layout/NameandTitleOrganizationalChart"/>
    <dgm:cxn modelId="{14498305-6491-4D48-9509-D3AAAB596FA4}" type="presParOf" srcId="{9AA6CA91-475F-44E0-A551-C6C5CA7ADEA9}" destId="{D5C326D1-41DC-4AF0-85FB-ECE5437B5F53}" srcOrd="2" destOrd="0" presId="urn:microsoft.com/office/officeart/2008/layout/NameandTitleOrganizationalChart"/>
    <dgm:cxn modelId="{5D0A8826-FA8E-49AE-8F4D-9678A4934953}" type="presParOf" srcId="{ECFE8CA3-2E27-4E18-9B9F-91BD5549BDBE}" destId="{74AB9A86-3EFC-4C30-9AC2-00EFE6507147}" srcOrd="6" destOrd="0" presId="urn:microsoft.com/office/officeart/2008/layout/NameandTitleOrganizationalChart"/>
    <dgm:cxn modelId="{FB28C7C9-805C-49FB-BE77-888628AD5F3D}" type="presParOf" srcId="{ECFE8CA3-2E27-4E18-9B9F-91BD5549BDBE}" destId="{AD83E021-305C-479D-9C98-1A95F8CE0053}" srcOrd="7" destOrd="0" presId="urn:microsoft.com/office/officeart/2008/layout/NameandTitleOrganizationalChart"/>
    <dgm:cxn modelId="{A06E6EFC-1874-4AF0-9A1F-DA8854B012AA}" type="presParOf" srcId="{AD83E021-305C-479D-9C98-1A95F8CE0053}" destId="{E1D9CE61-3C9B-439C-BFA5-1E46BA9D0814}" srcOrd="0" destOrd="0" presId="urn:microsoft.com/office/officeart/2008/layout/NameandTitleOrganizationalChart"/>
    <dgm:cxn modelId="{E437A4A0-2527-42C1-94D4-194882971DB3}" type="presParOf" srcId="{E1D9CE61-3C9B-439C-BFA5-1E46BA9D0814}" destId="{B3577A9D-8379-4D7C-BC67-D245FDCCC304}" srcOrd="0" destOrd="0" presId="urn:microsoft.com/office/officeart/2008/layout/NameandTitleOrganizationalChart"/>
    <dgm:cxn modelId="{479EE303-5E9D-4268-BC8B-E4D628BC1103}" type="presParOf" srcId="{E1D9CE61-3C9B-439C-BFA5-1E46BA9D0814}" destId="{42E2C5CE-1C19-4D01-A9AA-BE4D5A1D5DE5}" srcOrd="1" destOrd="0" presId="urn:microsoft.com/office/officeart/2008/layout/NameandTitleOrganizationalChart"/>
    <dgm:cxn modelId="{710982CE-41B3-4FB8-AFA4-11FFC23D2288}" type="presParOf" srcId="{E1D9CE61-3C9B-439C-BFA5-1E46BA9D0814}" destId="{E6CC38F3-C74B-45E3-B0BC-B6EBBEA4B7B2}" srcOrd="2" destOrd="0" presId="urn:microsoft.com/office/officeart/2008/layout/NameandTitleOrganizationalChart"/>
    <dgm:cxn modelId="{6D9FBC48-C453-436C-AD4D-1846C3FA01E4}" type="presParOf" srcId="{AD83E021-305C-479D-9C98-1A95F8CE0053}" destId="{0A5EE76E-6D18-4E2C-BCBC-57698AD15D01}" srcOrd="1" destOrd="0" presId="urn:microsoft.com/office/officeart/2008/layout/NameandTitleOrganizationalChart"/>
    <dgm:cxn modelId="{2DB6C26D-3228-4667-A303-B2E5747F405B}" type="presParOf" srcId="{AD83E021-305C-479D-9C98-1A95F8CE0053}" destId="{85EB7B25-8015-475F-BD85-2D758A2FA699}" srcOrd="2" destOrd="0" presId="urn:microsoft.com/office/officeart/2008/layout/NameandTitleOrganizationalChart"/>
    <dgm:cxn modelId="{71DB22FC-50B3-4149-9AAD-38BF9E217ABF}" type="presParOf" srcId="{ECFE8CA3-2E27-4E18-9B9F-91BD5549BDBE}" destId="{CB9426CF-787A-4928-8030-8780D8AE92DB}" srcOrd="8" destOrd="0" presId="urn:microsoft.com/office/officeart/2008/layout/NameandTitleOrganizationalChart"/>
    <dgm:cxn modelId="{BD6FE8FB-F7FA-4C8A-8680-F43CB5185DA7}" type="presParOf" srcId="{ECFE8CA3-2E27-4E18-9B9F-91BD5549BDBE}" destId="{A69ED61A-666A-4C9D-86FD-3171AF1DA0AA}" srcOrd="9" destOrd="0" presId="urn:microsoft.com/office/officeart/2008/layout/NameandTitleOrganizationalChart"/>
    <dgm:cxn modelId="{CAE30E7A-B22A-4E4F-A489-1890F352C15D}" type="presParOf" srcId="{A69ED61A-666A-4C9D-86FD-3171AF1DA0AA}" destId="{9C72E225-10F7-4140-AF30-FAB89ED116F5}" srcOrd="0" destOrd="0" presId="urn:microsoft.com/office/officeart/2008/layout/NameandTitleOrganizationalChart"/>
    <dgm:cxn modelId="{ACD6FD37-ED29-409E-B52A-502A4DB51CAD}" type="presParOf" srcId="{9C72E225-10F7-4140-AF30-FAB89ED116F5}" destId="{2261DDF5-8189-4FD4-B753-3365C53BD97C}" srcOrd="0" destOrd="0" presId="urn:microsoft.com/office/officeart/2008/layout/NameandTitleOrganizationalChart"/>
    <dgm:cxn modelId="{EEDE81AE-8E94-4646-A254-3FB737D3BBB5}" type="presParOf" srcId="{9C72E225-10F7-4140-AF30-FAB89ED116F5}" destId="{F5293786-1575-4C23-9B61-DA0EAF1C535A}" srcOrd="1" destOrd="0" presId="urn:microsoft.com/office/officeart/2008/layout/NameandTitleOrganizationalChart"/>
    <dgm:cxn modelId="{E8574AB9-5329-4C85-B0CF-B0973E51B170}" type="presParOf" srcId="{9C72E225-10F7-4140-AF30-FAB89ED116F5}" destId="{1B1874EB-E2C2-4100-B8CB-5F771F4DC338}" srcOrd="2" destOrd="0" presId="urn:microsoft.com/office/officeart/2008/layout/NameandTitleOrganizationalChart"/>
    <dgm:cxn modelId="{B52F1A56-99EB-4570-B4B5-597D1C2091B4}" type="presParOf" srcId="{A69ED61A-666A-4C9D-86FD-3171AF1DA0AA}" destId="{DE0A8670-3E17-41E2-AEE6-55CB322976BB}" srcOrd="1" destOrd="0" presId="urn:microsoft.com/office/officeart/2008/layout/NameandTitleOrganizationalChart"/>
    <dgm:cxn modelId="{EACFAB02-0FD6-44CF-A8F5-668D28095BF7}" type="presParOf" srcId="{A69ED61A-666A-4C9D-86FD-3171AF1DA0AA}" destId="{A9E93D22-DD05-43FB-B9BA-79EDAB5FACBC}" srcOrd="2" destOrd="0" presId="urn:microsoft.com/office/officeart/2008/layout/NameandTitleOrganizationalChart"/>
    <dgm:cxn modelId="{84C76F4A-3334-4036-93EC-4F74DB733C7F}" type="presParOf" srcId="{1703E3C1-F6E0-4E37-9A8D-503497DF4C6D}" destId="{5B00E1D5-46EC-4C80-A48C-39EE9E39F71A}" srcOrd="2" destOrd="0" presId="urn:microsoft.com/office/officeart/2008/layout/NameandTitleOrganizationalChart"/>
    <dgm:cxn modelId="{19CCB34C-E96B-49BA-A146-6A1C9D04AC59}" type="presParOf" srcId="{7C4149E8-0689-4CFB-8487-0FDF9D376780}" destId="{B07F046F-8453-41FA-997D-A48A7B211D4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0.21834</cdr:x>
      <cdr:y>0.22317</cdr:y>
    </cdr:from>
    <cdr:to>
      <cdr:x>0.505</cdr:x>
      <cdr:y>0.52317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8235" y="697230"/>
          <a:ext cx="1310610" cy="937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</a:rPr>
            <a:t>42%</a:t>
          </a:r>
        </a:p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</a:rPr>
            <a:t>General 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Fund</a:t>
          </a:r>
        </a:p>
      </cdr:txBody>
    </cdr:sp>
  </cdr:relSizeAnchor>
  <cdr:relSizeAnchor xmlns:cdr="http://schemas.openxmlformats.org/drawingml/2006/chartDrawing">
    <cdr:from>
      <cdr:x>0.30486</cdr:x>
      <cdr:y>0.57117</cdr:y>
    </cdr:from>
    <cdr:to>
      <cdr:x>0.46653</cdr:x>
      <cdr:y>0.94068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88004" y="1855173"/>
          <a:ext cx="736076" cy="1200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200" b="1">
              <a:solidFill>
                <a:schemeClr val="bg1"/>
              </a:solidFill>
            </a:rPr>
            <a:t>          7%</a:t>
          </a:r>
        </a:p>
        <a:p xmlns:a="http://schemas.openxmlformats.org/drawingml/2006/main">
          <a:pPr algn="ctr"/>
          <a:r>
            <a:rPr lang="en-US" sz="1200" b="1">
              <a:solidFill>
                <a:schemeClr val="bg1"/>
              </a:solidFill>
            </a:rPr>
            <a:t>    Clean Water Legacy</a:t>
          </a:r>
        </a:p>
      </cdr:txBody>
    </cdr:sp>
  </cdr:relSizeAnchor>
  <cdr:relSizeAnchor xmlns:cdr="http://schemas.openxmlformats.org/drawingml/2006/chartDrawing">
    <cdr:from>
      <cdr:x>0.45167</cdr:x>
      <cdr:y>0.7165</cdr:y>
    </cdr:from>
    <cdr:to>
      <cdr:x>0.61667</cdr:x>
      <cdr:y>0.93039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65020" y="2238492"/>
          <a:ext cx="754380" cy="668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>
              <a:solidFill>
                <a:schemeClr val="bg1"/>
              </a:solidFill>
            </a:rPr>
            <a:t>15%</a:t>
          </a:r>
        </a:p>
        <a:p xmlns:a="http://schemas.openxmlformats.org/drawingml/2006/main">
          <a:pPr algn="ctr"/>
          <a:r>
            <a:rPr lang="en-US" sz="1200" b="1">
              <a:solidFill>
                <a:schemeClr val="bg1"/>
              </a:solidFill>
            </a:rPr>
            <a:t>Federal</a:t>
          </a:r>
        </a:p>
      </cdr:txBody>
    </cdr:sp>
  </cdr:relSizeAnchor>
  <cdr:relSizeAnchor xmlns:cdr="http://schemas.openxmlformats.org/drawingml/2006/chartDrawing">
    <cdr:from>
      <cdr:x>0.425</cdr:x>
      <cdr:y>0.21585</cdr:y>
    </cdr:from>
    <cdr:to>
      <cdr:x>0.875</cdr:x>
      <cdr:y>0.65244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43100" y="674370"/>
          <a:ext cx="2057400" cy="1363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</a:rPr>
            <a:t>36%</a:t>
          </a:r>
        </a:p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</a:rPr>
            <a:t>Dedicated: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Agricultural 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Fund,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Special Revenue 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Funds</a:t>
          </a:r>
        </a:p>
      </cdr:txBody>
    </cdr:sp>
  </cdr:relSizeAnchor>
  <cdr:relSizeAnchor xmlns:cdr="http://schemas.openxmlformats.org/drawingml/2006/chartDrawing">
    <cdr:from>
      <cdr:x>0.03333</cdr:x>
      <cdr:y>0.11643</cdr:y>
    </cdr:from>
    <cdr:to>
      <cdr:x>0.28167</cdr:x>
      <cdr:y>0.36463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52400" y="363741"/>
          <a:ext cx="1135380" cy="775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accent1"/>
              </a:solidFill>
            </a:rPr>
            <a:t>$49 million</a:t>
          </a:r>
        </a:p>
        <a:p xmlns:a="http://schemas.openxmlformats.org/drawingml/2006/main">
          <a:r>
            <a:rPr lang="en-US" sz="1200" b="1">
              <a:solidFill>
                <a:schemeClr val="accent1"/>
              </a:solidFill>
            </a:rPr>
            <a:t>general tax </a:t>
          </a:r>
        </a:p>
        <a:p xmlns:a="http://schemas.openxmlformats.org/drawingml/2006/main">
          <a:r>
            <a:rPr lang="en-US" sz="1200" b="1">
              <a:solidFill>
                <a:schemeClr val="accent1"/>
              </a:solidFill>
            </a:rPr>
            <a:t>revenues</a:t>
          </a:r>
        </a:p>
      </cdr:txBody>
    </cdr:sp>
  </cdr:relSizeAnchor>
  <cdr:relSizeAnchor xmlns:cdr="http://schemas.openxmlformats.org/drawingml/2006/chartDrawing">
    <cdr:from>
      <cdr:x>0.67333</cdr:x>
      <cdr:y>0.76585</cdr:y>
    </cdr:from>
    <cdr:to>
      <cdr:x>0.98333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078480" y="2392680"/>
          <a:ext cx="1417320" cy="731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accent6"/>
              </a:solidFill>
            </a:rPr>
            <a:t>        </a:t>
          </a:r>
          <a:r>
            <a:rPr lang="en-US" sz="1200" b="1">
              <a:solidFill>
                <a:schemeClr val="accent6">
                  <a:lumMod val="75000"/>
                </a:schemeClr>
              </a:solidFill>
            </a:rPr>
            <a:t>$17 million</a:t>
          </a:r>
        </a:p>
        <a:p xmlns:a="http://schemas.openxmlformats.org/drawingml/2006/main">
          <a:r>
            <a:rPr lang="en-US" sz="1200" b="1">
              <a:solidFill>
                <a:schemeClr val="accent6">
                  <a:lumMod val="75000"/>
                </a:schemeClr>
              </a:solidFill>
            </a:rPr>
            <a:t>   Federal program</a:t>
          </a:r>
        </a:p>
        <a:p xmlns:a="http://schemas.openxmlformats.org/drawingml/2006/main">
          <a:r>
            <a:rPr lang="en-US" sz="1200" b="1">
              <a:solidFill>
                <a:schemeClr val="accent6">
                  <a:lumMod val="75000"/>
                </a:schemeClr>
              </a:solidFill>
            </a:rPr>
            <a:t>funding</a:t>
          </a:r>
        </a:p>
      </cdr:txBody>
    </cdr:sp>
  </cdr:relSizeAnchor>
  <cdr:relSizeAnchor xmlns:cdr="http://schemas.openxmlformats.org/drawingml/2006/chartDrawing">
    <cdr:from>
      <cdr:x>0.015</cdr:x>
      <cdr:y>0.71981</cdr:y>
    </cdr:from>
    <cdr:to>
      <cdr:x>0.35</cdr:x>
      <cdr:y>0.98902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8580" y="2248846"/>
          <a:ext cx="1531620" cy="841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accent3">
                  <a:lumMod val="75000"/>
                </a:schemeClr>
              </a:solidFill>
            </a:rPr>
            <a:t>$8 million</a:t>
          </a:r>
        </a:p>
        <a:p xmlns:a="http://schemas.openxmlformats.org/drawingml/2006/main">
          <a:r>
            <a:rPr lang="en-US" sz="1200" b="1">
              <a:solidFill>
                <a:schemeClr val="accent3">
                  <a:lumMod val="75000"/>
                </a:schemeClr>
              </a:solidFill>
            </a:rPr>
            <a:t>Constitutionally-</a:t>
          </a:r>
        </a:p>
        <a:p xmlns:a="http://schemas.openxmlformats.org/drawingml/2006/main">
          <a:pPr algn="r"/>
          <a:r>
            <a:rPr lang="en-US" sz="1200" b="1">
              <a:solidFill>
                <a:schemeClr val="accent3">
                  <a:lumMod val="75000"/>
                </a:schemeClr>
              </a:solidFill>
            </a:rPr>
            <a:t>dedicated tax     </a:t>
          </a:r>
        </a:p>
        <a:p xmlns:a="http://schemas.openxmlformats.org/drawingml/2006/main">
          <a:pPr algn="r"/>
          <a:r>
            <a:rPr lang="en-US" sz="1200" b="1">
              <a:solidFill>
                <a:schemeClr val="accent3">
                  <a:lumMod val="75000"/>
                </a:schemeClr>
              </a:solidFill>
            </a:rPr>
            <a:t>revenues</a:t>
          </a:r>
        </a:p>
      </cdr:txBody>
    </cdr:sp>
  </cdr:relSizeAnchor>
  <cdr:relSizeAnchor xmlns:cdr="http://schemas.openxmlformats.org/drawingml/2006/chartDrawing">
    <cdr:from>
      <cdr:x>0.76667</cdr:x>
      <cdr:y>0.11948</cdr:y>
    </cdr:from>
    <cdr:to>
      <cdr:x>0.99</cdr:x>
      <cdr:y>0.45282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505215" y="373267"/>
          <a:ext cx="1021065" cy="1041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chemeClr val="bg2">
                  <a:lumMod val="50000"/>
                </a:schemeClr>
              </a:solidFill>
            </a:rPr>
            <a:t>$42 million</a:t>
          </a:r>
        </a:p>
        <a:p xmlns:a="http://schemas.openxmlformats.org/drawingml/2006/main">
          <a:r>
            <a:rPr lang="en-US" sz="1200" b="1">
              <a:solidFill>
                <a:schemeClr val="bg2">
                  <a:lumMod val="50000"/>
                </a:schemeClr>
              </a:solidFill>
            </a:rPr>
            <a:t>  fees paid by </a:t>
          </a:r>
        </a:p>
        <a:p xmlns:a="http://schemas.openxmlformats.org/drawingml/2006/main">
          <a:r>
            <a:rPr lang="en-US" sz="1200" b="1">
              <a:solidFill>
                <a:schemeClr val="bg2">
                  <a:lumMod val="50000"/>
                </a:schemeClr>
              </a:solidFill>
            </a:rPr>
            <a:t>    customers</a:t>
          </a:r>
          <a:endParaRPr lang="en-US" sz="1100" b="1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1/26/2017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7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8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3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6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20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20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8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36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4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85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3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07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30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1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8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10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33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86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85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78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75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3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02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28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56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44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8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0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6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5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2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0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9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4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486627"/>
            <a:ext cx="5715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" y="6125529"/>
            <a:ext cx="28575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69" y="449452"/>
            <a:ext cx="3810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Here | mn.gov/websiteurl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25" y="548723"/>
            <a:ext cx="3810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529736"/>
            <a:ext cx="3810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a.state.mn.us/" TargetMode="Externa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Minnesota Department of Agriculture</a:t>
            </a:r>
            <a:br>
              <a:rPr lang="en-US" dirty="0" smtClean="0"/>
            </a:br>
            <a:r>
              <a:rPr lang="en-US" dirty="0" smtClean="0"/>
              <a:t>House Committee on Agriculture Finance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Matthew Wohlman, Deputy Commissioner</a:t>
            </a:r>
          </a:p>
          <a:p>
            <a:r>
              <a:rPr lang="en-US" dirty="0" smtClean="0"/>
              <a:t>January 26, 2017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b="10822"/>
          <a:stretch>
            <a:fillRect/>
          </a:stretch>
        </p:blipFill>
        <p:spPr>
          <a:xfrm>
            <a:off x="0" y="97105"/>
            <a:ext cx="12192000" cy="3380732"/>
          </a:xfrm>
        </p:spPr>
      </p:pic>
    </p:spTree>
    <p:extLst>
      <p:ext uri="{BB962C8B-B14F-4D97-AF65-F5344CB8AC3E}">
        <p14:creationId xmlns:p14="http://schemas.microsoft.com/office/powerpoint/2010/main" val="37692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MDA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/>
              <a:t>We have two main areas of responsibility:</a:t>
            </a:r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are the primary state agency responsible for protecting the state’s food supply and a key player in protecting the state’s natural resources.</a:t>
            </a:r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are the primary agency responsible for supporting and promoting the state’s ag industry and economy. </a:t>
            </a:r>
          </a:p>
          <a:p>
            <a:endParaRPr lang="en-US" sz="3600" dirty="0"/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Department of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MDA Funding Sources – 2017 – not including loan programs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025178"/>
              </p:ext>
            </p:extLst>
          </p:nvPr>
        </p:nvGraphicFramePr>
        <p:xfrm>
          <a:off x="3782146" y="2445249"/>
          <a:ext cx="4807050" cy="346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5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Department of Agriculture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43568"/>
              </p:ext>
            </p:extLst>
          </p:nvPr>
        </p:nvGraphicFramePr>
        <p:xfrm>
          <a:off x="838200" y="1325366"/>
          <a:ext cx="10515600" cy="543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78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Paul Hugunin, Section Supervisor</a:t>
            </a:r>
            <a:endParaRPr lang="en-US" dirty="0"/>
          </a:p>
        </p:txBody>
      </p:sp>
      <p:pic>
        <p:nvPicPr>
          <p:cNvPr id="6" name="Picture 2" descr="I:\SHARE\Margaret Hart\Photos\19063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2" b="34992"/>
          <a:stretch>
            <a:fillRect/>
          </a:stretch>
        </p:blipFill>
        <p:spPr bwMode="auto">
          <a:xfrm>
            <a:off x="0" y="1889864"/>
            <a:ext cx="12192000" cy="22987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2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What we do:</a:t>
            </a:r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Ag Marketing and Development Division promotes the production and marketing of Minnesota food, fiber, feed and fuel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We </a:t>
            </a:r>
            <a:r>
              <a:rPr lang="en-US" sz="3600" dirty="0"/>
              <a:t>work to </a:t>
            </a:r>
            <a:r>
              <a:rPr lang="en-US" sz="3600" dirty="0" smtClean="0"/>
              <a:t>foster profitable </a:t>
            </a:r>
            <a:r>
              <a:rPr lang="en-US" sz="3600" dirty="0"/>
              <a:t>agricultural pursuits that protect our natural resources while meeting the demands of the marketplace.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820" y="2092372"/>
            <a:ext cx="5085599" cy="35761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Production Assistance</a:t>
            </a:r>
          </a:p>
          <a:p>
            <a:r>
              <a:rPr lang="en-US" sz="4000" dirty="0" smtClean="0"/>
              <a:t>Access to Markets and Business Development</a:t>
            </a:r>
          </a:p>
          <a:p>
            <a:r>
              <a:rPr lang="en-US" sz="4000" dirty="0" smtClean="0"/>
              <a:t>Education</a:t>
            </a:r>
            <a:endParaRPr lang="en-US" sz="4000" dirty="0"/>
          </a:p>
        </p:txBody>
      </p:sp>
      <p:pic>
        <p:nvPicPr>
          <p:cNvPr id="4" name="Picture 2" descr="C:\Users\mhart\AppData\Local\Microsoft\Windows\Temporary Internet Files\Content.Outlook\F761G3YH\schaferdiscoveryfa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99" y="1981199"/>
            <a:ext cx="6041130" cy="4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440267" y="2170331"/>
            <a:ext cx="6364066" cy="4958602"/>
          </a:xfrm>
        </p:spPr>
        <p:txBody>
          <a:bodyPr>
            <a:noAutofit/>
          </a:bodyPr>
          <a:lstStyle/>
          <a:p>
            <a:pPr lvl="2" indent="-338138">
              <a:spcBef>
                <a:spcPts val="400"/>
              </a:spcBef>
              <a:spcAft>
                <a:spcPts val="600"/>
              </a:spcAft>
            </a:pPr>
            <a:r>
              <a:rPr lang="en-US" sz="3200" dirty="0"/>
              <a:t>Livestock</a:t>
            </a:r>
          </a:p>
          <a:p>
            <a:pPr lvl="2" indent="-338138">
              <a:spcBef>
                <a:spcPts val="400"/>
              </a:spcBef>
              <a:spcAft>
                <a:spcPts val="600"/>
              </a:spcAft>
            </a:pPr>
            <a:r>
              <a:rPr lang="en-US" sz="3200" dirty="0"/>
              <a:t>Emerging ag </a:t>
            </a:r>
            <a:r>
              <a:rPr lang="en-US" sz="3200" dirty="0" smtClean="0"/>
              <a:t>water and </a:t>
            </a:r>
            <a:r>
              <a:rPr lang="en-US" sz="3200" dirty="0"/>
              <a:t>conservation technology</a:t>
            </a:r>
          </a:p>
          <a:p>
            <a:pPr lvl="2" indent="-338138">
              <a:spcBef>
                <a:spcPts val="400"/>
              </a:spcBef>
              <a:spcAft>
                <a:spcPts val="600"/>
              </a:spcAft>
            </a:pPr>
            <a:r>
              <a:rPr lang="en-US" sz="3200" dirty="0"/>
              <a:t>Immigrant </a:t>
            </a:r>
            <a:r>
              <a:rPr lang="en-US" sz="3200" dirty="0" smtClean="0"/>
              <a:t>and underserved </a:t>
            </a:r>
            <a:r>
              <a:rPr lang="en-US" sz="3200" dirty="0"/>
              <a:t>farmers</a:t>
            </a:r>
          </a:p>
          <a:p>
            <a:pPr lvl="2" indent="-338138">
              <a:spcBef>
                <a:spcPts val="400"/>
              </a:spcBef>
              <a:spcAft>
                <a:spcPts val="600"/>
              </a:spcAft>
            </a:pPr>
            <a:r>
              <a:rPr lang="en-US" sz="3200" dirty="0"/>
              <a:t>Biofuels</a:t>
            </a:r>
          </a:p>
          <a:p>
            <a:pPr lvl="2" indent="-338138">
              <a:spcBef>
                <a:spcPts val="400"/>
              </a:spcBef>
              <a:spcAft>
                <a:spcPts val="600"/>
              </a:spcAft>
            </a:pPr>
            <a:r>
              <a:rPr lang="en-US" sz="3200" dirty="0"/>
              <a:t>Local and </a:t>
            </a:r>
            <a:r>
              <a:rPr lang="en-US" sz="3200" dirty="0" smtClean="0"/>
              <a:t>organic foods</a:t>
            </a:r>
            <a:endParaRPr lang="en-US" sz="3200" dirty="0"/>
          </a:p>
          <a:p>
            <a:pPr lvl="2" indent="-338138">
              <a:spcBef>
                <a:spcPts val="400"/>
              </a:spcBef>
              <a:spcAft>
                <a:spcPts val="600"/>
              </a:spcAft>
            </a:pPr>
            <a:r>
              <a:rPr lang="en-US" sz="3200" dirty="0"/>
              <a:t>Crop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300" y="1524000"/>
            <a:ext cx="526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Production Assistance</a:t>
            </a:r>
            <a:endParaRPr lang="en-US" sz="3600" b="1" dirty="0"/>
          </a:p>
        </p:txBody>
      </p:sp>
      <p:pic>
        <p:nvPicPr>
          <p:cNvPr id="8" name="Picture 5" descr="H:\communications\Photos-Stock\Ethanol\corn field pu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99" y="1847165"/>
            <a:ext cx="3505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hart\AppData\Local\Microsoft\Windows\Temporary Internet Files\Content.Outlook\F761G3YH\Pic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54" y="1972734"/>
            <a:ext cx="3233945" cy="48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:\SHARE\ASommerfeld\Photo's for Andrew\Picture 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7" y="4377683"/>
            <a:ext cx="3231399" cy="248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440268" y="2170331"/>
            <a:ext cx="11794067" cy="880516"/>
          </a:xfrm>
        </p:spPr>
        <p:txBody>
          <a:bodyPr>
            <a:noAutofit/>
          </a:bodyPr>
          <a:lstStyle/>
          <a:p>
            <a:pPr marL="804862" lvl="2" indent="0">
              <a:buNone/>
            </a:pPr>
            <a:r>
              <a:rPr lang="en-US" sz="3200" dirty="0" smtClean="0"/>
              <a:t>Minnesota Grown 				International Marketing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89300" y="1524000"/>
            <a:ext cx="526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Access to Markets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b="10905"/>
          <a:stretch/>
        </p:blipFill>
        <p:spPr>
          <a:xfrm>
            <a:off x="2722528" y="3330373"/>
            <a:ext cx="5945297" cy="3210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1"/>
          <a:stretch/>
        </p:blipFill>
        <p:spPr>
          <a:xfrm>
            <a:off x="8361822" y="2819378"/>
            <a:ext cx="3830178" cy="3845940"/>
          </a:xfrm>
          <a:prstGeom prst="rect">
            <a:avLst/>
          </a:prstGeom>
        </p:spPr>
      </p:pic>
      <p:pic>
        <p:nvPicPr>
          <p:cNvPr id="11" name="Picture 2" descr="C:\Users\mhart\AppData\Local\Microsoft\Windows\Temporary Internet Files\Content.Outlook\F761G3YH\Pic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1" y="3930216"/>
            <a:ext cx="2989837" cy="19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9300" y="2170331"/>
            <a:ext cx="6364066" cy="4382869"/>
          </a:xfrm>
        </p:spPr>
        <p:txBody>
          <a:bodyPr>
            <a:noAutofit/>
          </a:bodyPr>
          <a:lstStyle/>
          <a:p>
            <a:pPr marL="341313" indent="-341313">
              <a:lnSpc>
                <a:spcPct val="114000"/>
              </a:lnSpc>
              <a:buSzPct val="119000"/>
            </a:pPr>
            <a:r>
              <a:rPr lang="en-US" sz="2600" b="1" dirty="0">
                <a:solidFill>
                  <a:srgbClr val="003865"/>
                </a:solidFill>
                <a:latin typeface="Helvetica" pitchFamily="34" charset="0"/>
              </a:rPr>
              <a:t>Information resource </a:t>
            </a:r>
            <a:r>
              <a:rPr lang="en-US" sz="2600" b="1" dirty="0" smtClean="0">
                <a:solidFill>
                  <a:srgbClr val="003865"/>
                </a:solidFill>
                <a:latin typeface="Helvetica" pitchFamily="34" charset="0"/>
              </a:rPr>
              <a:t>and </a:t>
            </a:r>
            <a:r>
              <a:rPr lang="en-US" sz="2600" b="1" dirty="0">
                <a:solidFill>
                  <a:srgbClr val="003865"/>
                </a:solidFill>
                <a:latin typeface="Helvetica" pitchFamily="34" charset="0"/>
              </a:rPr>
              <a:t>support</a:t>
            </a:r>
          </a:p>
          <a:p>
            <a:pPr marL="341313" indent="-341313">
              <a:lnSpc>
                <a:spcPct val="114000"/>
              </a:lnSpc>
              <a:buSzPct val="119000"/>
            </a:pPr>
            <a:r>
              <a:rPr lang="en-US" sz="2600" b="1" dirty="0" smtClean="0">
                <a:solidFill>
                  <a:srgbClr val="003865"/>
                </a:solidFill>
                <a:latin typeface="Helvetica" pitchFamily="34" charset="0"/>
              </a:rPr>
              <a:t>Agricultural Growth Research and Innovation Grant Program (AGRI)</a:t>
            </a:r>
            <a:endParaRPr lang="en-US" sz="2600" b="1" dirty="0">
              <a:solidFill>
                <a:srgbClr val="003865"/>
              </a:solidFill>
              <a:latin typeface="Helvetica" pitchFamily="34" charset="0"/>
            </a:endParaRPr>
          </a:p>
          <a:p>
            <a:pPr marL="800100" lvl="2" indent="-342900">
              <a:spcBef>
                <a:spcPts val="300"/>
              </a:spcBef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Livestock Investment</a:t>
            </a:r>
          </a:p>
          <a:p>
            <a:pPr marL="800100" lvl="2" indent="-342900">
              <a:spcBef>
                <a:spcPts val="300"/>
              </a:spcBef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Value Added Business </a:t>
            </a:r>
          </a:p>
          <a:p>
            <a:pPr marL="800100" lvl="2" indent="-342900">
              <a:spcBef>
                <a:spcPts val="300"/>
              </a:spcBef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Farm to School</a:t>
            </a:r>
          </a:p>
          <a:p>
            <a:pPr marL="800100" lvl="2" indent="-342900">
              <a:spcBef>
                <a:spcPts val="300"/>
              </a:spcBef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Beginning and </a:t>
            </a:r>
            <a:r>
              <a:rPr lang="en-US" sz="2400" dirty="0" smtClean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Transitioning </a:t>
            </a:r>
            <a:r>
              <a:rPr lang="en-US" sz="2400" dirty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Farmer </a:t>
            </a:r>
          </a:p>
          <a:p>
            <a:pPr marL="800100" lvl="2" indent="-342900">
              <a:spcBef>
                <a:spcPts val="300"/>
              </a:spcBef>
              <a:spcAft>
                <a:spcPts val="0"/>
              </a:spcAft>
              <a:buClrTx/>
              <a:defRPr/>
            </a:pPr>
            <a:r>
              <a:rPr lang="en-US" sz="2400" dirty="0" smtClean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Trade Show Support </a:t>
            </a:r>
            <a:endParaRPr lang="en-US" sz="2400" dirty="0">
              <a:solidFill>
                <a:srgbClr val="003865"/>
              </a:solidFill>
              <a:latin typeface="Helvetica" pitchFamily="34" charset="0"/>
              <a:cs typeface="Helvetica" panose="020B0604020202020204" pitchFamily="34" charset="0"/>
            </a:endParaRPr>
          </a:p>
          <a:p>
            <a:pPr marL="800100" lvl="2" indent="-342900">
              <a:spcBef>
                <a:spcPts val="300"/>
              </a:spcBef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Blender </a:t>
            </a:r>
            <a:r>
              <a:rPr lang="en-US" sz="2400" dirty="0" smtClean="0">
                <a:solidFill>
                  <a:srgbClr val="003865"/>
                </a:solidFill>
                <a:latin typeface="Helvetica" pitchFamily="34" charset="0"/>
                <a:cs typeface="Helvetica" panose="020B0604020202020204" pitchFamily="34" charset="0"/>
              </a:rPr>
              <a:t>Pumps</a:t>
            </a:r>
            <a:endParaRPr lang="en-US" sz="2400" dirty="0">
              <a:solidFill>
                <a:srgbClr val="003865"/>
              </a:solidFill>
              <a:latin typeface="Helvetica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300" y="1524000"/>
            <a:ext cx="526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Business Development</a:t>
            </a:r>
            <a:endParaRPr lang="en-US" sz="3600" b="1" dirty="0"/>
          </a:p>
        </p:txBody>
      </p:sp>
      <p:pic>
        <p:nvPicPr>
          <p:cNvPr id="11" name="Picture 4" descr="C:\Users\mhart\Pictures\Marketing Minute\NRA 2012 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66" y="2170331"/>
            <a:ext cx="5057421" cy="379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9300" y="2398931"/>
            <a:ext cx="5603500" cy="1103531"/>
          </a:xfrm>
        </p:spPr>
        <p:txBody>
          <a:bodyPr>
            <a:noAutofit/>
          </a:bodyPr>
          <a:lstStyle/>
          <a:p>
            <a:pPr marL="341313" indent="-341313">
              <a:lnSpc>
                <a:spcPct val="114000"/>
              </a:lnSpc>
              <a:buSzPct val="119000"/>
            </a:pPr>
            <a:r>
              <a:rPr lang="en-US" sz="2600" b="1" dirty="0" smtClean="0">
                <a:solidFill>
                  <a:srgbClr val="003865"/>
                </a:solidFill>
                <a:latin typeface="Helvetica" pitchFamily="34" charset="0"/>
              </a:rPr>
              <a:t>Minnesota Agriculture in the Classroom</a:t>
            </a:r>
            <a:endParaRPr lang="en-US" sz="2600" b="1" dirty="0">
              <a:solidFill>
                <a:srgbClr val="003865"/>
              </a:solidFill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300" y="1524000"/>
            <a:ext cx="526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Education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375"/>
          <a:stretch/>
        </p:blipFill>
        <p:spPr>
          <a:xfrm>
            <a:off x="6468533" y="1921893"/>
            <a:ext cx="5480049" cy="4619292"/>
          </a:xfrm>
          <a:prstGeom prst="rect">
            <a:avLst/>
          </a:prstGeom>
        </p:spPr>
      </p:pic>
      <p:pic>
        <p:nvPicPr>
          <p:cNvPr id="8" name="Picture 7" descr="C:\Users\mhart\AppData\Local\Microsoft\Windows\Temporary Internet Files\Content.Outlook\F761G3YH\agmagjr2 - 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6" y="3502462"/>
            <a:ext cx="5231411" cy="30752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679" y="1438382"/>
            <a:ext cx="7131120" cy="4738581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Overview of Minnesota Agriculture </a:t>
            </a:r>
          </a:p>
          <a:p>
            <a:r>
              <a:rPr lang="en-US" sz="1600" b="1" dirty="0" smtClean="0"/>
              <a:t>Overview of the MDA </a:t>
            </a:r>
          </a:p>
          <a:p>
            <a:r>
              <a:rPr lang="en-US" sz="1600" b="1" dirty="0" smtClean="0"/>
              <a:t>Ag Marketing and Development</a:t>
            </a:r>
          </a:p>
          <a:p>
            <a:r>
              <a:rPr lang="en-US" sz="1600" b="1" dirty="0" smtClean="0"/>
              <a:t>Pesticide and Fertilizer Management</a:t>
            </a:r>
          </a:p>
          <a:p>
            <a:r>
              <a:rPr lang="en-US" sz="1600" b="1" dirty="0" smtClean="0"/>
              <a:t>Dairy and Meat Inspection</a:t>
            </a:r>
          </a:p>
          <a:p>
            <a:r>
              <a:rPr lang="en-US" sz="1600" b="1" dirty="0" smtClean="0"/>
              <a:t>Food and Feed Safety </a:t>
            </a:r>
          </a:p>
          <a:p>
            <a:r>
              <a:rPr lang="en-US" sz="1600" b="1" dirty="0" smtClean="0"/>
              <a:t>Plant Protection</a:t>
            </a:r>
          </a:p>
          <a:p>
            <a:r>
              <a:rPr lang="en-US" sz="1600" b="1" dirty="0" smtClean="0"/>
              <a:t>Laboratory Services </a:t>
            </a:r>
          </a:p>
          <a:p>
            <a:r>
              <a:rPr lang="en-US" sz="1600" b="1" dirty="0"/>
              <a:t>Governor’s FY 18-19 Budget Proposals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7915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52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Performance Measures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700" kern="0" dirty="0">
                <a:solidFill>
                  <a:srgbClr val="003865"/>
                </a:solidFill>
                <a:latin typeface="Arial"/>
              </a:rPr>
              <a:t>Percent of elementary and middle schools using Ag in the Classroom’s Ag Mag increased from 40% in 2012 to 46% in 2016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en-US" sz="2700" kern="0" dirty="0" smtClean="0">
              <a:solidFill>
                <a:srgbClr val="003865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700" kern="0" dirty="0" smtClean="0">
                <a:solidFill>
                  <a:srgbClr val="003865"/>
                </a:solidFill>
                <a:latin typeface="Arial"/>
              </a:rPr>
              <a:t>Unique </a:t>
            </a:r>
            <a:r>
              <a:rPr lang="en-US" sz="2700" kern="0" dirty="0">
                <a:solidFill>
                  <a:srgbClr val="003865"/>
                </a:solidFill>
                <a:latin typeface="Arial"/>
              </a:rPr>
              <a:t>visitors to the MN Grown Directory </a:t>
            </a:r>
            <a:r>
              <a:rPr lang="en-US" sz="2700" kern="0" dirty="0" smtClean="0">
                <a:solidFill>
                  <a:srgbClr val="003865"/>
                </a:solidFill>
                <a:latin typeface="Arial"/>
              </a:rPr>
              <a:t>website increased </a:t>
            </a:r>
            <a:r>
              <a:rPr lang="en-US" sz="2700" kern="0" dirty="0">
                <a:solidFill>
                  <a:srgbClr val="003865"/>
                </a:solidFill>
                <a:latin typeface="Arial"/>
              </a:rPr>
              <a:t>from 240,000 in 2011 to 308,000 in 2015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endParaRPr lang="en-US" sz="800" kern="0" dirty="0">
              <a:solidFill>
                <a:srgbClr val="003865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mhanks\AppData\Local\Microsoft\Windows\Temporary Internet Files\Content.Outlook\HE0TTQI0\IMG_2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56" y="1426853"/>
            <a:ext cx="3274544" cy="245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666" r="6458" b="9445"/>
          <a:stretch/>
        </p:blipFill>
        <p:spPr>
          <a:xfrm>
            <a:off x="7941944" y="4001294"/>
            <a:ext cx="3555789" cy="26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Highlights at  Glance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700" kern="0" dirty="0" smtClean="0">
                <a:solidFill>
                  <a:srgbClr val="003865"/>
                </a:solidFill>
                <a:latin typeface="Arial"/>
              </a:rPr>
              <a:t>612 farmers and processors attended the 2016 Organic Conference hosted by MDA</a:t>
            </a:r>
            <a:endParaRPr lang="en-US" sz="2700" kern="0" dirty="0">
              <a:solidFill>
                <a:srgbClr val="003865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</a:pPr>
            <a:endParaRPr lang="en-US" sz="900" kern="0" dirty="0">
              <a:solidFill>
                <a:srgbClr val="003865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700" kern="0" dirty="0" smtClean="0">
                <a:solidFill>
                  <a:srgbClr val="003865"/>
                </a:solidFill>
                <a:latin typeface="Arial"/>
              </a:rPr>
              <a:t>75 farmers are using Farm Link to assist with transition of farm ownership</a:t>
            </a:r>
            <a:endParaRPr lang="en-US" sz="2700" kern="0" dirty="0">
              <a:solidFill>
                <a:srgbClr val="003865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45575"/>
            <a:ext cx="3657600" cy="482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87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Highlights At A Glance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700" kern="0" dirty="0" smtClean="0">
                <a:solidFill>
                  <a:srgbClr val="003865"/>
                </a:solidFill>
                <a:latin typeface="Arial"/>
              </a:rPr>
              <a:t>Annual $10.235 million investment in AGRI matched by $60.3 million in private investment</a:t>
            </a:r>
            <a:endParaRPr lang="en-US" sz="2700" kern="0" dirty="0">
              <a:solidFill>
                <a:srgbClr val="003865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</a:pPr>
            <a:endParaRPr lang="en-US" sz="900" kern="0" dirty="0">
              <a:solidFill>
                <a:srgbClr val="003865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700" kern="0" dirty="0" smtClean="0">
                <a:solidFill>
                  <a:srgbClr val="003865"/>
                </a:solidFill>
                <a:latin typeface="Arial"/>
              </a:rPr>
              <a:t>118 livestock operations assisted with Livestock Investment Grants, 100 were beginning farmers</a:t>
            </a:r>
            <a:endParaRPr lang="en-US" sz="2700" kern="0" dirty="0">
              <a:solidFill>
                <a:srgbClr val="003865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2256896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Marketing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3865"/>
                </a:solidFill>
              </a:rPr>
              <a:t>FTE’s: 38.2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03254"/>
              </p:ext>
            </p:extLst>
          </p:nvPr>
        </p:nvGraphicFramePr>
        <p:xfrm>
          <a:off x="3047572" y="1732227"/>
          <a:ext cx="8466667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2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Joshua Stamper, Director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" b="447"/>
          <a:stretch>
            <a:fillRect/>
          </a:stretch>
        </p:blipFill>
        <p:spPr>
          <a:xfrm>
            <a:off x="0" y="1889864"/>
            <a:ext cx="12192000" cy="2298700"/>
          </a:xfrm>
        </p:spPr>
      </p:pic>
    </p:spTree>
    <p:extLst>
      <p:ext uri="{BB962C8B-B14F-4D97-AF65-F5344CB8AC3E}">
        <p14:creationId xmlns:p14="http://schemas.microsoft.com/office/powerpoint/2010/main" val="17649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2585" y="1651776"/>
            <a:ext cx="9888022" cy="47805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What we do:</a:t>
            </a:r>
          </a:p>
          <a:p>
            <a:r>
              <a:rPr lang="en-US" dirty="0" smtClean="0"/>
              <a:t>Pesticide regulation</a:t>
            </a:r>
          </a:p>
          <a:p>
            <a:r>
              <a:rPr lang="en-US" dirty="0" smtClean="0"/>
              <a:t>Fertilizer regulation</a:t>
            </a:r>
          </a:p>
          <a:p>
            <a:r>
              <a:rPr lang="en-US" dirty="0" smtClean="0"/>
              <a:t>Protection of groundwater from ‘ag chemicals’</a:t>
            </a:r>
          </a:p>
          <a:p>
            <a:r>
              <a:rPr lang="en-US" dirty="0" smtClean="0"/>
              <a:t>Emergency response</a:t>
            </a:r>
          </a:p>
          <a:p>
            <a:r>
              <a:rPr lang="en-US" dirty="0" smtClean="0"/>
              <a:t>Spills and clean-up</a:t>
            </a:r>
          </a:p>
          <a:p>
            <a:r>
              <a:rPr lang="en-US" dirty="0" smtClean="0"/>
              <a:t>Waste pesticide collection</a:t>
            </a:r>
          </a:p>
          <a:p>
            <a:r>
              <a:rPr lang="en-US" dirty="0" smtClean="0"/>
              <a:t>Minnesota Agricultural Water Quality Certification Program (MAWQCP)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2669" y="1892728"/>
            <a:ext cx="10510982" cy="40362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How we do this:</a:t>
            </a:r>
            <a:endParaRPr lang="en-US" sz="2800" b="1" dirty="0"/>
          </a:p>
          <a:p>
            <a:r>
              <a:rPr lang="en-US" sz="2800" dirty="0" smtClean="0"/>
              <a:t>We work with farmers, regulated industry and interested parties </a:t>
            </a:r>
          </a:p>
          <a:p>
            <a:r>
              <a:rPr lang="en-US" sz="2800" dirty="0" smtClean="0"/>
              <a:t>We employ 123 agronomists, soil scientists, and hydrologists (40% in greater MN)</a:t>
            </a:r>
          </a:p>
          <a:p>
            <a:r>
              <a:rPr lang="en-US" sz="2800" dirty="0" smtClean="0"/>
              <a:t>Many staff have graduate degrees, a farm background, and some still farm</a:t>
            </a:r>
          </a:p>
          <a:p>
            <a:r>
              <a:rPr lang="en-US" sz="2800" dirty="0" smtClean="0"/>
              <a:t>PFMD Budget ~$27 million/year, mostly from fees and Clean Water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56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3407" y="1993188"/>
            <a:ext cx="7576337" cy="42021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Our regulatory activities include:</a:t>
            </a:r>
          </a:p>
          <a:p>
            <a:r>
              <a:rPr lang="en-US" sz="2800" dirty="0" smtClean="0"/>
              <a:t>Pesticide/fertilizer product registration</a:t>
            </a:r>
          </a:p>
          <a:p>
            <a:r>
              <a:rPr lang="en-US" sz="2800" dirty="0" smtClean="0"/>
              <a:t>Applicator licensing</a:t>
            </a:r>
          </a:p>
          <a:p>
            <a:r>
              <a:rPr lang="en-US" sz="2800" dirty="0" smtClean="0"/>
              <a:t>Complaint response</a:t>
            </a:r>
          </a:p>
          <a:p>
            <a:r>
              <a:rPr lang="en-US" sz="2800" dirty="0" smtClean="0"/>
              <a:t>Facility inspection</a:t>
            </a:r>
          </a:p>
          <a:p>
            <a:r>
              <a:rPr lang="en-US" sz="2800" dirty="0" smtClean="0"/>
              <a:t>Emergency response</a:t>
            </a:r>
          </a:p>
          <a:p>
            <a:r>
              <a:rPr lang="en-US" sz="2800" dirty="0" smtClean="0"/>
              <a:t>Anhydrous ammonia regulation</a:t>
            </a:r>
          </a:p>
        </p:txBody>
      </p:sp>
    </p:spTree>
    <p:extLst>
      <p:ext uri="{BB962C8B-B14F-4D97-AF65-F5344CB8AC3E}">
        <p14:creationId xmlns:p14="http://schemas.microsoft.com/office/powerpoint/2010/main" val="19043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4230" y="1939453"/>
            <a:ext cx="7576337" cy="37010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Our incident response activities include:</a:t>
            </a:r>
          </a:p>
          <a:p>
            <a:r>
              <a:rPr lang="en-US" sz="2800" dirty="0" smtClean="0"/>
              <a:t>Emergency site cleanup</a:t>
            </a:r>
          </a:p>
          <a:p>
            <a:r>
              <a:rPr lang="en-US" sz="2800" dirty="0" smtClean="0"/>
              <a:t>Long-term site cleanup</a:t>
            </a:r>
          </a:p>
          <a:p>
            <a:r>
              <a:rPr lang="en-US" sz="2800" dirty="0" smtClean="0"/>
              <a:t>Voluntary cleanup</a:t>
            </a:r>
          </a:p>
          <a:p>
            <a:r>
              <a:rPr lang="en-US" sz="2800" dirty="0" smtClean="0"/>
              <a:t>Agricultural Chemical Response Reimbursement Account (ACCRA)</a:t>
            </a:r>
          </a:p>
          <a:p>
            <a:r>
              <a:rPr lang="en-US" sz="2800" dirty="0" smtClean="0"/>
              <a:t>Superfund</a:t>
            </a:r>
          </a:p>
        </p:txBody>
      </p:sp>
    </p:spTree>
    <p:extLst>
      <p:ext uri="{BB962C8B-B14F-4D97-AF65-F5344CB8AC3E}">
        <p14:creationId xmlns:p14="http://schemas.microsoft.com/office/powerpoint/2010/main" val="1132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3407" y="2206586"/>
            <a:ext cx="7576337" cy="3701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We are also responsible for addressing:</a:t>
            </a:r>
          </a:p>
          <a:p>
            <a:r>
              <a:rPr lang="en-US" sz="2800" dirty="0" smtClean="0"/>
              <a:t>Non-point source impacts to groundwater from nitrate from fertilizer</a:t>
            </a:r>
          </a:p>
          <a:p>
            <a:r>
              <a:rPr lang="en-US" sz="2800" dirty="0" smtClean="0"/>
              <a:t>Non-point source impacts to surface water and groundwater from pesticides</a:t>
            </a:r>
          </a:p>
          <a:p>
            <a:r>
              <a:rPr lang="en-US" sz="2800" dirty="0" smtClean="0"/>
              <a:t>Other health or environmental risks from pesticides</a:t>
            </a:r>
          </a:p>
          <a:p>
            <a:r>
              <a:rPr lang="en-US" sz="2800" dirty="0" smtClean="0"/>
              <a:t>Water quality monitoring for pesticides and nitrate </a:t>
            </a:r>
          </a:p>
        </p:txBody>
      </p:sp>
    </p:spTree>
    <p:extLst>
      <p:ext uri="{BB962C8B-B14F-4D97-AF65-F5344CB8AC3E}">
        <p14:creationId xmlns:p14="http://schemas.microsoft.com/office/powerpoint/2010/main" val="32298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3865"/>
            <a:ext cx="10515600" cy="45330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600" b="1" dirty="0" smtClean="0">
                <a:latin typeface="+mj-lt"/>
                <a:cs typeface="Calibri" pitchFamily="34" charset="0"/>
              </a:rPr>
              <a:t>Agriculture is the cornerstone of Minnesota’s economy</a:t>
            </a:r>
          </a:p>
          <a:p>
            <a:endParaRPr lang="en-US" dirty="0"/>
          </a:p>
        </p:txBody>
      </p:sp>
      <p:pic>
        <p:nvPicPr>
          <p:cNvPr id="6" name="Picture 2" descr="I:\SHARE\ASommerfeld\Photo's for Andrew\Picture 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4" y="2296796"/>
            <a:ext cx="441821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6688476" y="2702103"/>
            <a:ext cx="2455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90 billion – total output 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340,000 – total jobs supported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73,600 farms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352 acres – average farm size</a:t>
            </a:r>
          </a:p>
        </p:txBody>
      </p:sp>
    </p:spTree>
    <p:extLst>
      <p:ext uri="{BB962C8B-B14F-4D97-AF65-F5344CB8AC3E}">
        <p14:creationId xmlns:p14="http://schemas.microsoft.com/office/powerpoint/2010/main" val="13626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3407" y="2206586"/>
            <a:ext cx="7576337" cy="38859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We seek to:</a:t>
            </a:r>
          </a:p>
          <a:p>
            <a:r>
              <a:rPr lang="en-US" sz="2800" dirty="0" smtClean="0"/>
              <a:t>Make decisions based on best available science</a:t>
            </a:r>
          </a:p>
          <a:p>
            <a:r>
              <a:rPr lang="en-US" sz="2800" dirty="0" smtClean="0"/>
              <a:t>Protect water resources AND support a strong agricultural economy</a:t>
            </a:r>
          </a:p>
          <a:p>
            <a:r>
              <a:rPr lang="en-US" sz="2800" dirty="0" smtClean="0"/>
              <a:t>Involve the agricultural community and other stakeholders in developing practical solutions</a:t>
            </a:r>
          </a:p>
          <a:p>
            <a:r>
              <a:rPr lang="en-US" sz="2800" dirty="0" smtClean="0"/>
              <a:t>Build relationships and coordinate with other programs and plans</a:t>
            </a:r>
          </a:p>
        </p:txBody>
      </p:sp>
    </p:spTree>
    <p:extLst>
      <p:ext uri="{BB962C8B-B14F-4D97-AF65-F5344CB8AC3E}">
        <p14:creationId xmlns:p14="http://schemas.microsoft.com/office/powerpoint/2010/main" val="32461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3407" y="2206586"/>
            <a:ext cx="7576337" cy="388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Pesticide non-point activities:</a:t>
            </a:r>
          </a:p>
          <a:p>
            <a:r>
              <a:rPr lang="en-US" sz="2800" dirty="0" smtClean="0"/>
              <a:t>Pesticide Management Plan for water resource protection</a:t>
            </a:r>
          </a:p>
          <a:p>
            <a:r>
              <a:rPr lang="en-US" sz="2800" dirty="0" smtClean="0"/>
              <a:t>Pesticide Best Management Practices</a:t>
            </a:r>
          </a:p>
          <a:p>
            <a:r>
              <a:rPr lang="en-US" sz="2800" dirty="0" smtClean="0"/>
              <a:t>Product registration</a:t>
            </a:r>
          </a:p>
        </p:txBody>
      </p:sp>
    </p:spTree>
    <p:extLst>
      <p:ext uri="{BB962C8B-B14F-4D97-AF65-F5344CB8AC3E}">
        <p14:creationId xmlns:p14="http://schemas.microsoft.com/office/powerpoint/2010/main" val="8516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3407" y="2206586"/>
            <a:ext cx="7576337" cy="38859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Fertilizer non-point activities:</a:t>
            </a:r>
          </a:p>
          <a:p>
            <a:r>
              <a:rPr lang="en-US" sz="2800" dirty="0" smtClean="0"/>
              <a:t>Nitrogen Fertilizer Management Plan for nitrate in groundwater</a:t>
            </a:r>
          </a:p>
          <a:p>
            <a:r>
              <a:rPr lang="en-US" sz="2800" dirty="0" smtClean="0"/>
              <a:t>Fertilizer best management practices (BMPs)</a:t>
            </a:r>
          </a:p>
          <a:p>
            <a:r>
              <a:rPr lang="en-US" sz="2800" dirty="0" smtClean="0"/>
              <a:t>Technical assistance for impaired waters</a:t>
            </a:r>
          </a:p>
          <a:p>
            <a:r>
              <a:rPr lang="en-US" sz="2800" dirty="0" smtClean="0"/>
              <a:t>Funding priority research</a:t>
            </a:r>
          </a:p>
          <a:p>
            <a:r>
              <a:rPr lang="en-US" sz="2800" dirty="0" smtClean="0"/>
              <a:t>Certification of Soil and Manure Testing Labs</a:t>
            </a:r>
          </a:p>
        </p:txBody>
      </p:sp>
    </p:spTree>
    <p:extLst>
      <p:ext uri="{BB962C8B-B14F-4D97-AF65-F5344CB8AC3E}">
        <p14:creationId xmlns:p14="http://schemas.microsoft.com/office/powerpoint/2010/main" val="18500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3407" y="2206586"/>
            <a:ext cx="7576337" cy="3885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Water </a:t>
            </a:r>
            <a:r>
              <a:rPr lang="en-US" sz="3500" b="1" dirty="0"/>
              <a:t>m</a:t>
            </a:r>
            <a:r>
              <a:rPr lang="en-US" sz="3500" b="1" dirty="0" smtClean="0"/>
              <a:t>onitoring activities:</a:t>
            </a:r>
          </a:p>
          <a:p>
            <a:r>
              <a:rPr lang="en-US" sz="2800" dirty="0" smtClean="0"/>
              <a:t>Long-term pesticide monitoring (25 years)</a:t>
            </a:r>
          </a:p>
          <a:p>
            <a:r>
              <a:rPr lang="en-US" sz="2800" dirty="0" smtClean="0"/>
              <a:t>Edge-of-field and tile line monitoring</a:t>
            </a:r>
          </a:p>
          <a:p>
            <a:r>
              <a:rPr lang="en-US" sz="2800" dirty="0" smtClean="0"/>
              <a:t>Monitoring private wells for nitrate</a:t>
            </a:r>
          </a:p>
          <a:p>
            <a:r>
              <a:rPr lang="en-US" sz="2800" dirty="0" smtClean="0"/>
              <a:t>Coordinate with other monitoring programs</a:t>
            </a:r>
          </a:p>
          <a:p>
            <a:r>
              <a:rPr lang="en-US" sz="2800" dirty="0" smtClean="0"/>
              <a:t>Annual monitoring reports</a:t>
            </a:r>
          </a:p>
        </p:txBody>
      </p:sp>
    </p:spTree>
    <p:extLst>
      <p:ext uri="{BB962C8B-B14F-4D97-AF65-F5344CB8AC3E}">
        <p14:creationId xmlns:p14="http://schemas.microsoft.com/office/powerpoint/2010/main" val="39401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MDA Budget by Fund: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494" y="1308100"/>
            <a:ext cx="8157506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Dedicated Accounts: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1308100"/>
            <a:ext cx="85471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and Fertilizer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Clean Water Fund: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1320800"/>
            <a:ext cx="87122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Dairy and Meat Inspection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Dr. Nicole Neeser, Director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b="482"/>
          <a:stretch>
            <a:fillRect/>
          </a:stretch>
        </p:blipFill>
        <p:spPr>
          <a:xfrm>
            <a:off x="0" y="1889864"/>
            <a:ext cx="12192000" cy="2298700"/>
          </a:xfrm>
        </p:spPr>
      </p:pic>
    </p:spTree>
    <p:extLst>
      <p:ext uri="{BB962C8B-B14F-4D97-AF65-F5344CB8AC3E}">
        <p14:creationId xmlns:p14="http://schemas.microsoft.com/office/powerpoint/2010/main" val="10490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and Meat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06997" y="1594624"/>
            <a:ext cx="10346803" cy="45823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we do:</a:t>
            </a:r>
          </a:p>
          <a:p>
            <a:r>
              <a:rPr lang="en-US" dirty="0" smtClean="0"/>
              <a:t>Ensure the safety of the food supply by conducting regulatory based inspection work for dairy, meat, poultry and egg products</a:t>
            </a:r>
          </a:p>
          <a:p>
            <a:r>
              <a:rPr lang="en-US" dirty="0" smtClean="0"/>
              <a:t>Ensure dairy and meat products and our associated regulatory programs meet the standards necessary for commerce</a:t>
            </a:r>
          </a:p>
          <a:p>
            <a:pPr lvl="1"/>
            <a:r>
              <a:rPr lang="en-US" dirty="0" smtClean="0"/>
              <a:t>Interstate commerce of dairy products</a:t>
            </a:r>
          </a:p>
          <a:p>
            <a:pPr lvl="1"/>
            <a:r>
              <a:rPr lang="en-US" dirty="0" smtClean="0"/>
              <a:t>Intrastate commerce of meat and poultry products</a:t>
            </a:r>
          </a:p>
          <a:p>
            <a:r>
              <a:rPr lang="en-US" dirty="0" smtClean="0"/>
              <a:t>Respond to emergencies and outbreaks</a:t>
            </a:r>
          </a:p>
        </p:txBody>
      </p:sp>
    </p:spTree>
    <p:extLst>
      <p:ext uri="{BB962C8B-B14F-4D97-AF65-F5344CB8AC3E}">
        <p14:creationId xmlns:p14="http://schemas.microsoft.com/office/powerpoint/2010/main" val="28777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and Meat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06997" y="1594624"/>
            <a:ext cx="10346803" cy="4582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How we do this:</a:t>
            </a:r>
          </a:p>
          <a:p>
            <a:r>
              <a:rPr lang="en-US" dirty="0" smtClean="0"/>
              <a:t>Ensure safe food handling practices are used from the farm to manufacturer during on-site inspections</a:t>
            </a:r>
          </a:p>
          <a:p>
            <a:r>
              <a:rPr lang="en-US" dirty="0" smtClean="0"/>
              <a:t>Collect samples to monitor product safety </a:t>
            </a:r>
          </a:p>
          <a:p>
            <a:r>
              <a:rPr lang="en-US" dirty="0" smtClean="0"/>
              <a:t>Conduct outreach and educational activities with farmers and manufacturers</a:t>
            </a:r>
          </a:p>
          <a:p>
            <a:r>
              <a:rPr lang="en-US" dirty="0" smtClean="0"/>
              <a:t>Certify industry personnel to conduct temporary or cooperative inspection work</a:t>
            </a:r>
          </a:p>
          <a:p>
            <a:r>
              <a:rPr lang="en-US" dirty="0" smtClean="0"/>
              <a:t>Provide guidance to prospective or new operators on how to meet the requirements</a:t>
            </a:r>
          </a:p>
          <a:p>
            <a:r>
              <a:rPr lang="en-US" dirty="0"/>
              <a:t>Issue certificates to Minnesota dairy and meat companies so that they can sell their products </a:t>
            </a:r>
            <a:r>
              <a:rPr lang="en-US" dirty="0" smtClean="0"/>
              <a:t>internationally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3865"/>
            <a:ext cx="10515600" cy="45330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900" b="1" dirty="0" smtClean="0">
                <a:latin typeface="+mj-lt"/>
                <a:cs typeface="Calibri" pitchFamily="34" charset="0"/>
              </a:rPr>
              <a:t>Our agriculture sector is successful because of its diversity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 smtClean="0">
                <a:latin typeface="+mj-lt"/>
                <a:cs typeface="Calibri" pitchFamily="34" charset="0"/>
              </a:rPr>
              <a:t>Minnesota ranks 5</a:t>
            </a:r>
            <a:r>
              <a:rPr lang="en-US" sz="2600" b="1" baseline="30000" dirty="0" smtClean="0">
                <a:latin typeface="+mj-lt"/>
                <a:cs typeface="Calibri" pitchFamily="34" charset="0"/>
              </a:rPr>
              <a:t>th</a:t>
            </a:r>
            <a:r>
              <a:rPr lang="en-US" sz="2600" dirty="0" smtClean="0">
                <a:latin typeface="+mj-lt"/>
                <a:cs typeface="Calibri" pitchFamily="34" charset="0"/>
              </a:rPr>
              <a:t> in crop production and </a:t>
            </a:r>
            <a:r>
              <a:rPr lang="en-US" sz="2600" b="1" dirty="0" smtClean="0">
                <a:latin typeface="+mj-lt"/>
                <a:cs typeface="Calibri" pitchFamily="34" charset="0"/>
              </a:rPr>
              <a:t>7</a:t>
            </a:r>
            <a:r>
              <a:rPr lang="en-US" sz="2600" b="1" baseline="30000" dirty="0" smtClean="0">
                <a:latin typeface="+mj-lt"/>
                <a:cs typeface="Calibri" pitchFamily="34" charset="0"/>
              </a:rPr>
              <a:t>th</a:t>
            </a:r>
            <a:r>
              <a:rPr lang="en-US" sz="2600" dirty="0" smtClean="0">
                <a:latin typeface="+mj-lt"/>
                <a:cs typeface="Calibri" pitchFamily="34" charset="0"/>
              </a:rPr>
              <a:t> in livestock production</a:t>
            </a:r>
          </a:p>
          <a:p>
            <a:pPr marL="0" indent="0">
              <a:buNone/>
            </a:pPr>
            <a:r>
              <a:rPr lang="en-US" sz="2600" b="1" dirty="0" smtClean="0">
                <a:latin typeface="+mj-lt"/>
                <a:cs typeface="Calibri" pitchFamily="34" charset="0"/>
              </a:rPr>
              <a:t>Major </a:t>
            </a:r>
            <a:r>
              <a:rPr lang="en-US" sz="2600" b="1" dirty="0">
                <a:latin typeface="+mj-lt"/>
                <a:cs typeface="Calibri" pitchFamily="34" charset="0"/>
              </a:rPr>
              <a:t>commodity top rankings: </a:t>
            </a:r>
          </a:p>
          <a:p>
            <a:pPr marL="914400" lvl="2" indent="0">
              <a:buNone/>
            </a:pPr>
            <a:r>
              <a:rPr lang="en-US" sz="2600" dirty="0">
                <a:latin typeface="+mj-lt"/>
                <a:cs typeface="Calibri" pitchFamily="34" charset="0"/>
              </a:rPr>
              <a:t>#1 in </a:t>
            </a:r>
            <a:r>
              <a:rPr lang="en-US" sz="2600" dirty="0" smtClean="0">
                <a:latin typeface="+mj-lt"/>
                <a:cs typeface="Calibri" pitchFamily="34" charset="0"/>
              </a:rPr>
              <a:t>turkeys, </a:t>
            </a:r>
            <a:r>
              <a:rPr lang="en-US" sz="2600" dirty="0">
                <a:latin typeface="+mj-lt"/>
                <a:cs typeface="Calibri" pitchFamily="34" charset="0"/>
              </a:rPr>
              <a:t>sugar beets</a:t>
            </a:r>
          </a:p>
          <a:p>
            <a:pPr marL="914400" lvl="2" indent="0">
              <a:buNone/>
            </a:pPr>
            <a:r>
              <a:rPr lang="en-US" sz="2600" dirty="0">
                <a:latin typeface="+mj-lt"/>
                <a:cs typeface="Calibri" pitchFamily="34" charset="0"/>
              </a:rPr>
              <a:t>#2 in hogs</a:t>
            </a:r>
          </a:p>
          <a:p>
            <a:pPr marL="914400" lvl="2" indent="0">
              <a:buNone/>
            </a:pPr>
            <a:r>
              <a:rPr lang="en-US" sz="2600" dirty="0">
                <a:latin typeface="+mj-lt"/>
                <a:cs typeface="Calibri" pitchFamily="34" charset="0"/>
              </a:rPr>
              <a:t>#3 in soybeans, spring wheat</a:t>
            </a:r>
          </a:p>
          <a:p>
            <a:pPr marL="914400" lvl="2" indent="0">
              <a:buNone/>
            </a:pPr>
            <a:r>
              <a:rPr lang="en-US" sz="2600" dirty="0">
                <a:latin typeface="+mj-lt"/>
                <a:cs typeface="Calibri" pitchFamily="34" charset="0"/>
              </a:rPr>
              <a:t>#4 in corn</a:t>
            </a:r>
          </a:p>
          <a:p>
            <a:pPr marL="914400" lvl="2" indent="0">
              <a:buNone/>
            </a:pPr>
            <a:r>
              <a:rPr lang="en-US" sz="2600" dirty="0">
                <a:latin typeface="+mj-lt"/>
                <a:cs typeface="Calibri" pitchFamily="34" charset="0"/>
              </a:rPr>
              <a:t>#6 in red meat, milk cows, </a:t>
            </a:r>
            <a:r>
              <a:rPr lang="en-US" sz="2600" dirty="0" smtClean="0">
                <a:latin typeface="+mj-lt"/>
                <a:cs typeface="Calibri" pitchFamily="34" charset="0"/>
              </a:rPr>
              <a:t>cheese</a:t>
            </a:r>
            <a:endParaRPr lang="en-US" sz="2600" dirty="0">
              <a:latin typeface="+mj-lt"/>
              <a:cs typeface="Calibri" pitchFamily="34" charset="0"/>
            </a:endParaRPr>
          </a:p>
          <a:p>
            <a:pPr marL="914400" lvl="2" indent="0">
              <a:buNone/>
            </a:pPr>
            <a:r>
              <a:rPr lang="en-US" sz="2600" dirty="0" smtClean="0">
                <a:latin typeface="+mj-lt"/>
                <a:cs typeface="Calibri" pitchFamily="34" charset="0"/>
              </a:rPr>
              <a:t>#9 </a:t>
            </a:r>
            <a:r>
              <a:rPr lang="en-US" sz="2600" dirty="0">
                <a:latin typeface="+mj-lt"/>
                <a:cs typeface="Calibri" pitchFamily="34" charset="0"/>
              </a:rPr>
              <a:t>in potatoes</a:t>
            </a:r>
          </a:p>
          <a:p>
            <a:pPr marL="914400" lvl="2" indent="0">
              <a:buNone/>
            </a:pPr>
            <a:r>
              <a:rPr lang="en-US" sz="2600" dirty="0" smtClean="0">
                <a:latin typeface="+mj-lt"/>
                <a:cs typeface="Calibri" pitchFamily="34" charset="0"/>
              </a:rPr>
              <a:t>#10 </a:t>
            </a:r>
            <a:r>
              <a:rPr lang="en-US" sz="2600" dirty="0">
                <a:latin typeface="+mj-lt"/>
                <a:cs typeface="Calibri" pitchFamily="34" charset="0"/>
              </a:rPr>
              <a:t>in cattle</a:t>
            </a:r>
          </a:p>
          <a:p>
            <a:endParaRPr lang="en-US" dirty="0"/>
          </a:p>
        </p:txBody>
      </p:sp>
      <p:pic>
        <p:nvPicPr>
          <p:cNvPr id="5" name="Picture 2" descr="I:\SHARE\ASommerfeld\Photo's for Andrew\Picture 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52205"/>
            <a:ext cx="5374239" cy="3732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80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and Meat </a:t>
            </a:r>
            <a:r>
              <a:rPr lang="en-US" dirty="0" err="1" smtClean="0"/>
              <a:t>Inspecction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Dairy and Meat Inspection are major program areas</a:t>
            </a:r>
          </a:p>
          <a:p>
            <a:pPr lvl="1"/>
            <a:r>
              <a:rPr lang="en-US" dirty="0"/>
              <a:t>Major funding sources are General Fund, fees and Federal </a:t>
            </a:r>
          </a:p>
          <a:p>
            <a:r>
              <a:rPr lang="en-US" dirty="0"/>
              <a:t>53.4 </a:t>
            </a:r>
            <a:r>
              <a:rPr lang="en-US" dirty="0" smtClean="0"/>
              <a:t>FTE’s, many support functions cross programs</a:t>
            </a:r>
          </a:p>
          <a:p>
            <a:pPr lvl="1"/>
            <a:r>
              <a:rPr lang="en-US" dirty="0" smtClean="0"/>
              <a:t>Dairy:  14.25 Field Inspection FTE’s conducted over 8,800 inspections</a:t>
            </a:r>
          </a:p>
          <a:p>
            <a:pPr lvl="1"/>
            <a:r>
              <a:rPr lang="en-US" dirty="0" smtClean="0"/>
              <a:t>Meat:  16 Field Inspection FTE’s conducted over 11,000 inspections</a:t>
            </a:r>
          </a:p>
          <a:p>
            <a:pPr lvl="1"/>
            <a:r>
              <a:rPr lang="en-US" dirty="0" smtClean="0"/>
              <a:t>Compliance officers, operations, outreach, audits, supervision, veterinarian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</a:t>
            </a:r>
            <a:r>
              <a:rPr lang="en-US" dirty="0" smtClean="0"/>
              <a:t>and Meat Inspection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2987" y="1474238"/>
            <a:ext cx="6450997" cy="49375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Dairy Inspection</a:t>
            </a:r>
          </a:p>
          <a:p>
            <a:pPr lvl="1"/>
            <a:r>
              <a:rPr lang="en-US" dirty="0"/>
              <a:t>Dairy Farms </a:t>
            </a:r>
          </a:p>
          <a:p>
            <a:pPr lvl="2"/>
            <a:r>
              <a:rPr lang="en-US" dirty="0"/>
              <a:t>3026 Grade A, 232 Grade B </a:t>
            </a:r>
          </a:p>
          <a:p>
            <a:pPr lvl="1"/>
            <a:r>
              <a:rPr lang="en-US" dirty="0"/>
              <a:t>Manufacturing (62) and Grade A (30) Plants </a:t>
            </a:r>
          </a:p>
          <a:p>
            <a:pPr lvl="1"/>
            <a:r>
              <a:rPr lang="en-US" dirty="0"/>
              <a:t>Tankers and Haulers (about 900 licensed) </a:t>
            </a:r>
          </a:p>
          <a:p>
            <a:r>
              <a:rPr lang="en-US" dirty="0"/>
              <a:t>FY </a:t>
            </a:r>
            <a:r>
              <a:rPr lang="en-US" dirty="0" smtClean="0"/>
              <a:t>18-19 </a:t>
            </a:r>
            <a:r>
              <a:rPr lang="en-US" dirty="0"/>
              <a:t>Budget:  </a:t>
            </a:r>
          </a:p>
          <a:p>
            <a:pPr lvl="1"/>
            <a:r>
              <a:rPr lang="en-US" dirty="0" smtClean="0"/>
              <a:t>$2,406 </a:t>
            </a:r>
            <a:r>
              <a:rPr lang="en-US" dirty="0"/>
              <a:t>General Fund (35%)</a:t>
            </a:r>
          </a:p>
          <a:p>
            <a:pPr lvl="1"/>
            <a:r>
              <a:rPr lang="en-US" dirty="0" smtClean="0"/>
              <a:t>$4,421 </a:t>
            </a:r>
            <a:r>
              <a:rPr lang="en-US" dirty="0"/>
              <a:t>Agricultural Fund - Fees (65%)</a:t>
            </a:r>
          </a:p>
          <a:p>
            <a:r>
              <a:rPr lang="en-US" dirty="0"/>
              <a:t>Current Trends: Small dairy manufacturing plants, goat milk production increasing</a:t>
            </a:r>
          </a:p>
          <a:p>
            <a:r>
              <a:rPr lang="en-US" dirty="0"/>
              <a:t>Inspection for Safety, Required for Interstate Commerce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37173" y="1494480"/>
          <a:ext cx="3823902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1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Inspection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</a:t>
                      </a:r>
                      <a:r>
                        <a:rPr lang="en-US" sz="1600" baseline="0" dirty="0"/>
                        <a:t> of Inspections CY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Dairy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Dairy</a:t>
                      </a:r>
                      <a:r>
                        <a:rPr lang="en-US" sz="1600" baseline="0" dirty="0"/>
                        <a:t>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Tankers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Haulers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8205181" y="4142154"/>
          <a:ext cx="2875902" cy="2396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62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and Meat </a:t>
            </a:r>
            <a:r>
              <a:rPr lang="en-US" dirty="0"/>
              <a:t>Inspection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6688" y="1517074"/>
            <a:ext cx="7054375" cy="48946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Meat Inspection</a:t>
            </a:r>
          </a:p>
          <a:p>
            <a:pPr lvl="1"/>
            <a:r>
              <a:rPr lang="en-US" dirty="0"/>
              <a:t>State ‘Equal To’ Meat Inspection Program</a:t>
            </a:r>
          </a:p>
          <a:p>
            <a:pPr lvl="2"/>
            <a:r>
              <a:rPr lang="en-US" dirty="0"/>
              <a:t>Small plants can wholesale product in MN</a:t>
            </a:r>
          </a:p>
          <a:p>
            <a:pPr lvl="2"/>
            <a:r>
              <a:rPr lang="en-US" dirty="0"/>
              <a:t>Requirements similar to USDA Food Safety Inspection Service</a:t>
            </a:r>
          </a:p>
          <a:p>
            <a:pPr lvl="2"/>
            <a:r>
              <a:rPr lang="en-US" dirty="0"/>
              <a:t>Daily Inspection (Continuous) per the Federal Meat Inspection Act</a:t>
            </a:r>
          </a:p>
          <a:p>
            <a:pPr lvl="1"/>
            <a:r>
              <a:rPr lang="en-US" dirty="0"/>
              <a:t>Custom Exempt (Not for Sale, for Farmers, Direct Marketing)</a:t>
            </a:r>
          </a:p>
          <a:p>
            <a:pPr lvl="1"/>
            <a:r>
              <a:rPr lang="en-US" dirty="0" smtClean="0"/>
              <a:t>Budget FY 18-19</a:t>
            </a:r>
            <a:endParaRPr lang="en-US" dirty="0"/>
          </a:p>
          <a:p>
            <a:pPr lvl="2"/>
            <a:r>
              <a:rPr lang="en-US" dirty="0" smtClean="0"/>
              <a:t>$2,280 </a:t>
            </a:r>
            <a:r>
              <a:rPr lang="en-US" dirty="0"/>
              <a:t>General Fund, </a:t>
            </a:r>
            <a:r>
              <a:rPr lang="en-US" dirty="0" smtClean="0"/>
              <a:t>$2,722 </a:t>
            </a:r>
            <a:r>
              <a:rPr lang="en-US" dirty="0"/>
              <a:t>Federal </a:t>
            </a:r>
          </a:p>
          <a:p>
            <a:pPr lvl="2"/>
            <a:r>
              <a:rPr lang="en-US" dirty="0"/>
              <a:t>Approximately 50%/50% </a:t>
            </a:r>
            <a:r>
              <a:rPr lang="en-US" dirty="0" smtClean="0"/>
              <a:t>split</a:t>
            </a:r>
            <a:endParaRPr lang="en-US" dirty="0"/>
          </a:p>
          <a:p>
            <a:pPr lvl="1"/>
            <a:r>
              <a:rPr lang="en-US" dirty="0"/>
              <a:t>Trends are increasing ‘Equal To’ plant numbers, more ethnic/nontraditional slaughter and processing</a:t>
            </a:r>
          </a:p>
          <a:p>
            <a:pPr lvl="1"/>
            <a:r>
              <a:rPr lang="en-US" dirty="0"/>
              <a:t>Inspections for </a:t>
            </a:r>
            <a:r>
              <a:rPr lang="en-US" dirty="0" smtClean="0"/>
              <a:t>safety</a:t>
            </a:r>
            <a:r>
              <a:rPr lang="en-US" dirty="0"/>
              <a:t>, </a:t>
            </a:r>
            <a:r>
              <a:rPr lang="en-US" dirty="0" smtClean="0"/>
              <a:t>required </a:t>
            </a:r>
            <a:r>
              <a:rPr lang="en-US" dirty="0"/>
              <a:t>to wholesale products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383841" y="1702832"/>
          <a:ext cx="41685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Calendar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New Plants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+10 (expected)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7383841" y="3907846"/>
          <a:ext cx="4036291" cy="244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82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and Meat Inspection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45452"/>
              </p:ext>
            </p:extLst>
          </p:nvPr>
        </p:nvGraphicFramePr>
        <p:xfrm>
          <a:off x="500407" y="1606375"/>
          <a:ext cx="11191185" cy="464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945">
                  <a:extLst>
                    <a:ext uri="{9D8B030D-6E8A-4147-A177-3AD203B41FA5}">
                      <a16:colId xmlns:a16="http://schemas.microsoft.com/office/drawing/2014/main" xmlns="" val="2570341284"/>
                    </a:ext>
                  </a:extLst>
                </a:gridCol>
                <a:gridCol w="4092375">
                  <a:extLst>
                    <a:ext uri="{9D8B030D-6E8A-4147-A177-3AD203B41FA5}">
                      <a16:colId xmlns:a16="http://schemas.microsoft.com/office/drawing/2014/main" xmlns="" val="989230371"/>
                    </a:ext>
                  </a:extLst>
                </a:gridCol>
                <a:gridCol w="2235865">
                  <a:extLst>
                    <a:ext uri="{9D8B030D-6E8A-4147-A177-3AD203B41FA5}">
                      <a16:colId xmlns:a16="http://schemas.microsoft.com/office/drawing/2014/main" xmlns="" val="3605062960"/>
                    </a:ext>
                  </a:extLst>
                </a:gridCol>
              </a:tblGrid>
              <a:tr h="449463">
                <a:tc>
                  <a:txBody>
                    <a:bodyPr/>
                    <a:lstStyle/>
                    <a:p>
                      <a:r>
                        <a:rPr lang="en-US" dirty="0" smtClean="0"/>
                        <a:t>Other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of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</a:t>
                      </a:r>
                      <a:r>
                        <a:rPr lang="en-US" dirty="0" smtClean="0"/>
                        <a:t>18-19 </a:t>
                      </a:r>
                      <a:r>
                        <a:rPr lang="en-US" dirty="0"/>
                        <a:t>Amount (1,000’s)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6629274"/>
                  </a:ext>
                </a:extLst>
              </a:tr>
              <a:tr h="775784">
                <a:tc>
                  <a:txBody>
                    <a:bodyPr/>
                    <a:lstStyle/>
                    <a:p>
                      <a:r>
                        <a:rPr lang="en-US" dirty="0"/>
                        <a:t>Northeastern Regional Correctional Institute, Butcher Training Pilot Program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9401015"/>
                  </a:ext>
                </a:extLst>
              </a:tr>
              <a:tr h="775784">
                <a:tc>
                  <a:txBody>
                    <a:bodyPr/>
                    <a:lstStyle/>
                    <a:p>
                      <a:r>
                        <a:rPr lang="en-US" dirty="0"/>
                        <a:t>USDA Shell Egg Surveillance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Rest. Special Revenue, 100% Reimbursement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6284480"/>
                  </a:ext>
                </a:extLst>
              </a:tr>
              <a:tr h="775784">
                <a:tc>
                  <a:txBody>
                    <a:bodyPr/>
                    <a:lstStyle/>
                    <a:p>
                      <a:r>
                        <a:rPr lang="en-US" dirty="0"/>
                        <a:t>Poultry Grading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Rest. Special Revenue, 100% Reimbursement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8819343"/>
                  </a:ext>
                </a:extLst>
              </a:tr>
              <a:tr h="449463">
                <a:tc>
                  <a:txBody>
                    <a:bodyPr/>
                    <a:lstStyle/>
                    <a:p>
                      <a:r>
                        <a:rPr lang="en-US" dirty="0"/>
                        <a:t>State Egg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Agricultural Fund,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0676025"/>
                  </a:ext>
                </a:extLst>
              </a:tr>
              <a:tr h="775784">
                <a:tc>
                  <a:txBody>
                    <a:bodyPr/>
                    <a:lstStyle/>
                    <a:p>
                      <a:r>
                        <a:rPr lang="en-US" dirty="0"/>
                        <a:t>Drug Residue Prevention Outreach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Federal, FDA Cooperative Agreement (Sept 2016 – Aug 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158798"/>
                  </a:ext>
                </a:extLst>
              </a:tr>
              <a:tr h="449463">
                <a:tc>
                  <a:txBody>
                    <a:bodyPr/>
                    <a:lstStyle/>
                    <a:p>
                      <a:r>
                        <a:rPr lang="en-US" dirty="0"/>
                        <a:t>Venison Donation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Misc</a:t>
                      </a:r>
                      <a:r>
                        <a:rPr lang="en-US" dirty="0"/>
                        <a:t> Agency (Transfer from DNR)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015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521123"/>
            <a:ext cx="10515600" cy="2681374"/>
          </a:xfrm>
        </p:spPr>
        <p:txBody>
          <a:bodyPr/>
          <a:lstStyle/>
          <a:p>
            <a:r>
              <a:rPr lang="en-US" sz="2700" b="1" dirty="0" smtClean="0"/>
              <a:t>Matthew Wohlman</a:t>
            </a:r>
          </a:p>
          <a:p>
            <a:r>
              <a:rPr lang="en-US" sz="2200" i="1" dirty="0" smtClean="0"/>
              <a:t>Matthew.Wohlman@state.mn.us</a:t>
            </a:r>
          </a:p>
          <a:p>
            <a:r>
              <a:rPr lang="en-US" sz="2200" dirty="0" smtClean="0"/>
              <a:t>651-201-6551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hlinkClick r:id="rId2"/>
              </a:rPr>
              <a:t>www.mda.state.mn.us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72" y="2034285"/>
            <a:ext cx="7212458" cy="4705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2" y="1613043"/>
            <a:ext cx="10515600" cy="4685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cs typeface="Helvetica" pitchFamily="34" charset="0"/>
              </a:rPr>
              <a:t>Minnesota is home to leading </a:t>
            </a:r>
            <a:r>
              <a:rPr lang="en-US" sz="2000" b="1" dirty="0" smtClean="0">
                <a:cs typeface="Helvetica" pitchFamily="34" charset="0"/>
              </a:rPr>
              <a:t>food companies and agribusinesses  </a:t>
            </a:r>
            <a:endParaRPr lang="en-US" sz="2000" b="1" dirty="0">
              <a:cs typeface="Helvetica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+mj-lt"/>
                <a:cs typeface="Helvetica" pitchFamily="34" charset="0"/>
              </a:rPr>
              <a:t>Fortune 500 								       Forbes</a:t>
            </a:r>
          </a:p>
          <a:p>
            <a:pPr marL="0" indent="0">
              <a:buNone/>
            </a:pPr>
            <a:r>
              <a:rPr lang="en-US" sz="1600" b="1" dirty="0" smtClean="0">
                <a:latin typeface="+mj-lt"/>
                <a:cs typeface="Helvetica" pitchFamily="34" charset="0"/>
              </a:rPr>
              <a:t>CHS									        Cargill	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+mj-lt"/>
                <a:cs typeface="Helvetica" pitchFamily="34" charset="0"/>
              </a:rPr>
              <a:t>Supervalue</a:t>
            </a:r>
            <a:r>
              <a:rPr lang="en-US" sz="1600" b="1" dirty="0" smtClean="0">
                <a:latin typeface="+mj-lt"/>
                <a:cs typeface="Helvetica" pitchFamily="34" charset="0"/>
              </a:rPr>
              <a:t>								        Rosen’s Diversified</a:t>
            </a:r>
          </a:p>
          <a:p>
            <a:pPr marL="0" indent="0">
              <a:buNone/>
            </a:pPr>
            <a:r>
              <a:rPr lang="en-US" sz="1600" b="1" dirty="0" smtClean="0">
                <a:latin typeface="+mj-lt"/>
                <a:cs typeface="Helvetica" pitchFamily="34" charset="0"/>
              </a:rPr>
              <a:t>General Mills								        Schwan Foods</a:t>
            </a:r>
          </a:p>
          <a:p>
            <a:pPr marL="0" indent="0">
              <a:buNone/>
            </a:pPr>
            <a:r>
              <a:rPr lang="en-US" sz="1600" b="1" dirty="0" smtClean="0">
                <a:latin typeface="+mj-lt"/>
                <a:cs typeface="Helvetica" pitchFamily="34" charset="0"/>
              </a:rPr>
              <a:t>C.H. Robinson Worldwide</a:t>
            </a:r>
          </a:p>
          <a:p>
            <a:pPr marL="0" indent="0">
              <a:buNone/>
            </a:pPr>
            <a:r>
              <a:rPr lang="en-US" sz="1600" b="1" dirty="0" smtClean="0">
                <a:latin typeface="+mj-lt"/>
                <a:cs typeface="Helvetica" pitchFamily="34" charset="0"/>
              </a:rPr>
              <a:t>Land O’ Lakes</a:t>
            </a:r>
          </a:p>
          <a:p>
            <a:pPr marL="0" indent="0">
              <a:buNone/>
            </a:pPr>
            <a:r>
              <a:rPr lang="en-US" sz="1600" b="1" dirty="0" smtClean="0">
                <a:latin typeface="+mj-lt"/>
                <a:cs typeface="Helvetica" pitchFamily="34" charset="0"/>
              </a:rPr>
              <a:t>Hormel Foods</a:t>
            </a:r>
          </a:p>
          <a:p>
            <a:pPr marL="0" indent="0">
              <a:buNone/>
            </a:pPr>
            <a:r>
              <a:rPr lang="en-US" sz="1600" b="1" dirty="0" smtClean="0">
                <a:latin typeface="+mj-lt"/>
                <a:cs typeface="Helvetica" pitchFamily="34" charset="0"/>
              </a:rPr>
              <a:t>Mosaic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981200"/>
            <a:ext cx="10198099" cy="3949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0" y="1579045"/>
            <a:ext cx="9740900" cy="43513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7200" b="1" dirty="0" smtClean="0">
                <a:latin typeface="+mj-lt"/>
                <a:cs typeface="Helvetica" pitchFamily="34" charset="0"/>
              </a:rPr>
              <a:t>Trade is critical to Minnesota’s ag economy</a:t>
            </a:r>
          </a:p>
          <a:p>
            <a:pPr marL="0" indent="0">
              <a:buNone/>
            </a:pPr>
            <a:r>
              <a:rPr lang="en-US" sz="7200" b="1" dirty="0" smtClean="0">
                <a:latin typeface="+mj-lt"/>
                <a:cs typeface="Helvetica" pitchFamily="34" charset="0"/>
              </a:rPr>
              <a:t>Total </a:t>
            </a:r>
            <a:r>
              <a:rPr lang="en-US" sz="7200" b="1" dirty="0">
                <a:latin typeface="+mj-lt"/>
                <a:cs typeface="Helvetica" pitchFamily="34" charset="0"/>
              </a:rPr>
              <a:t>agricultural exports: $</a:t>
            </a:r>
            <a:r>
              <a:rPr lang="en-US" sz="7200" b="1" dirty="0" smtClean="0">
                <a:latin typeface="+mj-lt"/>
                <a:cs typeface="Helvetica" pitchFamily="34" charset="0"/>
              </a:rPr>
              <a:t>6.3 </a:t>
            </a:r>
            <a:r>
              <a:rPr lang="en-US" sz="7200" b="1" dirty="0">
                <a:latin typeface="+mj-lt"/>
                <a:cs typeface="Helvetica" pitchFamily="34" charset="0"/>
              </a:rPr>
              <a:t>billion</a:t>
            </a:r>
          </a:p>
          <a:p>
            <a:r>
              <a:rPr lang="en-US" sz="6400" b="1" dirty="0">
                <a:latin typeface="+mj-lt"/>
                <a:cs typeface="Helvetica" pitchFamily="34" charset="0"/>
              </a:rPr>
              <a:t>Soybeans		</a:t>
            </a:r>
            <a:r>
              <a:rPr lang="en-US" sz="6400" b="1" dirty="0" smtClean="0">
                <a:latin typeface="+mj-lt"/>
                <a:cs typeface="Helvetica" pitchFamily="34" charset="0"/>
              </a:rPr>
              <a:t>$</a:t>
            </a:r>
            <a:r>
              <a:rPr lang="en-US" sz="6400" b="1" dirty="0">
                <a:latin typeface="+mj-lt"/>
                <a:cs typeface="Helvetica" pitchFamily="34" charset="0"/>
              </a:rPr>
              <a:t>1,599M</a:t>
            </a:r>
          </a:p>
          <a:p>
            <a:r>
              <a:rPr lang="en-US" sz="6400" b="1" dirty="0">
                <a:latin typeface="+mj-lt"/>
                <a:cs typeface="Helvetica" pitchFamily="34" charset="0"/>
              </a:rPr>
              <a:t>Corn			$1,275M</a:t>
            </a:r>
          </a:p>
          <a:p>
            <a:r>
              <a:rPr lang="en-US" sz="6400" b="1" dirty="0">
                <a:latin typeface="+mj-lt"/>
                <a:cs typeface="Helvetica" pitchFamily="34" charset="0"/>
              </a:rPr>
              <a:t>Pork			   $740M</a:t>
            </a:r>
          </a:p>
          <a:p>
            <a:r>
              <a:rPr lang="en-US" sz="6400" b="1" dirty="0">
                <a:latin typeface="+mj-lt"/>
                <a:cs typeface="Helvetica" pitchFamily="34" charset="0"/>
              </a:rPr>
              <a:t>Wheat			   $459M</a:t>
            </a:r>
          </a:p>
          <a:p>
            <a:r>
              <a:rPr lang="en-US" sz="6400" b="1" dirty="0">
                <a:latin typeface="+mj-lt"/>
                <a:cs typeface="Helvetica" pitchFamily="34" charset="0"/>
              </a:rPr>
              <a:t>Sugar/Products		   $359M</a:t>
            </a:r>
          </a:p>
          <a:p>
            <a:pPr marL="0" indent="0">
              <a:buNone/>
            </a:pPr>
            <a:r>
              <a:rPr lang="en-US" sz="6400" b="1" dirty="0" smtClean="0">
                <a:latin typeface="+mj-lt"/>
              </a:rPr>
              <a:t>MN </a:t>
            </a:r>
            <a:r>
              <a:rPr lang="en-US" sz="6400" b="1" dirty="0">
                <a:latin typeface="+mj-lt"/>
              </a:rPr>
              <a:t>ag exports generate:</a:t>
            </a:r>
          </a:p>
          <a:p>
            <a:r>
              <a:rPr lang="en-US" sz="6400" b="1" dirty="0">
                <a:latin typeface="+mj-lt"/>
              </a:rPr>
              <a:t>$</a:t>
            </a:r>
            <a:r>
              <a:rPr lang="en-US" sz="6400" b="1" dirty="0" smtClean="0">
                <a:latin typeface="+mj-lt"/>
              </a:rPr>
              <a:t>8.7 billion </a:t>
            </a:r>
            <a:r>
              <a:rPr lang="en-US" sz="6400" b="1" dirty="0">
                <a:latin typeface="+mj-lt"/>
              </a:rPr>
              <a:t>in total business activities</a:t>
            </a:r>
          </a:p>
          <a:p>
            <a:r>
              <a:rPr lang="en-US" sz="6400" b="1" dirty="0">
                <a:latin typeface="+mj-lt"/>
              </a:rPr>
              <a:t>Over 46,000 jobs in all economic sectors</a:t>
            </a:r>
            <a:endParaRPr lang="en-US" sz="6400" b="1" dirty="0">
              <a:latin typeface="+mj-lt"/>
              <a:cs typeface="Helvetic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" y="1315093"/>
            <a:ext cx="10356351" cy="5542908"/>
          </a:xfrm>
        </p:spPr>
      </p:pic>
    </p:spTree>
    <p:extLst>
      <p:ext uri="{BB962C8B-B14F-4D97-AF65-F5344CB8AC3E}">
        <p14:creationId xmlns:p14="http://schemas.microsoft.com/office/powerpoint/2010/main" val="16984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Trends in 2017</a:t>
            </a:r>
            <a:r>
              <a:rPr lang="en-US" sz="2400" dirty="0" smtClean="0"/>
              <a:t>:</a:t>
            </a:r>
          </a:p>
          <a:p>
            <a:pPr marL="0" indent="0" algn="ctr">
              <a:buNone/>
            </a:pPr>
            <a:r>
              <a:rPr lang="en-US" sz="2400" dirty="0" smtClean="0"/>
              <a:t>Consumer </a:t>
            </a:r>
            <a:r>
              <a:rPr lang="en-US" sz="2400" dirty="0"/>
              <a:t>expectations for safe food</a:t>
            </a:r>
          </a:p>
          <a:p>
            <a:pPr marL="0" indent="0" algn="ctr">
              <a:buNone/>
            </a:pPr>
            <a:r>
              <a:rPr lang="en-US" sz="2400" dirty="0"/>
              <a:t>Increased focus on environment</a:t>
            </a:r>
          </a:p>
          <a:p>
            <a:pPr marL="0" indent="0" algn="ctr">
              <a:buNone/>
            </a:pPr>
            <a:r>
              <a:rPr lang="en-US" sz="2400" dirty="0"/>
              <a:t>Growth in local, organic foods</a:t>
            </a:r>
          </a:p>
          <a:p>
            <a:pPr marL="0" indent="0" algn="ctr">
              <a:buNone/>
            </a:pPr>
            <a:r>
              <a:rPr lang="en-US" sz="2400" dirty="0"/>
              <a:t>Growth in international trade</a:t>
            </a:r>
          </a:p>
          <a:p>
            <a:pPr marL="0" indent="0" algn="ctr">
              <a:buNone/>
            </a:pPr>
            <a:r>
              <a:rPr lang="en-US" sz="2400" dirty="0"/>
              <a:t>Emergence of new biofuels</a:t>
            </a:r>
          </a:p>
          <a:p>
            <a:pPr marL="0" indent="0" algn="ctr">
              <a:buNone/>
            </a:pPr>
            <a:r>
              <a:rPr lang="en-US" sz="2400" dirty="0"/>
              <a:t>Growing consumer interest in </a:t>
            </a:r>
            <a:r>
              <a:rPr lang="en-US" sz="2400" dirty="0" smtClean="0"/>
              <a:t>where their food comes from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MDA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>
                <a:cs typeface="Aharoni" pitchFamily="2" charset="-79"/>
              </a:rPr>
              <a:t>Our mission is to enhance Minnesotans’ quality of life by ensuring the integrity of our food supply, the health of our environment and the strength of our agricultural economy.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175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14794</TotalTime>
  <Words>1599</Words>
  <Application>Microsoft Office PowerPoint</Application>
  <PresentationFormat>Widescreen</PresentationFormat>
  <Paragraphs>363</Paragraphs>
  <Slides>44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Aharoni</vt:lpstr>
      <vt:lpstr>Arial</vt:lpstr>
      <vt:lpstr>Calibri</vt:lpstr>
      <vt:lpstr>Helvetica</vt:lpstr>
      <vt:lpstr>NeueHaasGroteskText Std</vt:lpstr>
      <vt:lpstr>Wingdings</vt:lpstr>
      <vt:lpstr>MN.IT</vt:lpstr>
      <vt:lpstr>Minnesota Department of Agriculture House Committee on Agriculture Finance</vt:lpstr>
      <vt:lpstr>Agenda</vt:lpstr>
      <vt:lpstr>Minnesota Agriculture</vt:lpstr>
      <vt:lpstr>Minnesota Agriculture</vt:lpstr>
      <vt:lpstr>Minnesota Agriculture</vt:lpstr>
      <vt:lpstr>Minnesota Agriculture</vt:lpstr>
      <vt:lpstr>Minnesota Agriculture</vt:lpstr>
      <vt:lpstr>Minnesota Agriculture</vt:lpstr>
      <vt:lpstr>MDA Mission</vt:lpstr>
      <vt:lpstr>MDA Mission</vt:lpstr>
      <vt:lpstr>Minnesota Department of Agriculture</vt:lpstr>
      <vt:lpstr>Minnesota Department of Agriculture</vt:lpstr>
      <vt:lpstr>Ag Marketing and Development</vt:lpstr>
      <vt:lpstr>Ag Marketing and Development</vt:lpstr>
      <vt:lpstr>Ag Marketing and Development</vt:lpstr>
      <vt:lpstr>Ag Marketing and Development</vt:lpstr>
      <vt:lpstr>Ag Marketing and Development</vt:lpstr>
      <vt:lpstr>Ag Marketing and Development</vt:lpstr>
      <vt:lpstr>Ag Marketing and Development</vt:lpstr>
      <vt:lpstr>Ag Marketing and Development</vt:lpstr>
      <vt:lpstr>Ag Marketing and Development</vt:lpstr>
      <vt:lpstr>Ag Marketing and Development</vt:lpstr>
      <vt:lpstr>Ag Marketing and Development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Pesticide and Fertilizer Management</vt:lpstr>
      <vt:lpstr>Dairy and Meat Inspection</vt:lpstr>
      <vt:lpstr>Dairy and Meat Inspection</vt:lpstr>
      <vt:lpstr>Dairy and Meat Inspection</vt:lpstr>
      <vt:lpstr>Dairy and Meat Inspecction</vt:lpstr>
      <vt:lpstr>Dairy and Meat Inspection</vt:lpstr>
      <vt:lpstr>Dairy and Meat Inspection</vt:lpstr>
      <vt:lpstr>Dairy and Meat Inspection</vt:lpstr>
      <vt:lpstr>Questions?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GOPGuest</cp:lastModifiedBy>
  <cp:revision>675</cp:revision>
  <dcterms:created xsi:type="dcterms:W3CDTF">2016-01-06T16:54:03Z</dcterms:created>
  <dcterms:modified xsi:type="dcterms:W3CDTF">2017-01-26T13:53:44Z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