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9"/>
  </p:notesMasterIdLst>
  <p:sldIdLst>
    <p:sldId id="273" r:id="rId2"/>
    <p:sldId id="276" r:id="rId3"/>
    <p:sldId id="275" r:id="rId4"/>
    <p:sldId id="277" r:id="rId5"/>
    <p:sldId id="274" r:id="rId6"/>
    <p:sldId id="281" r:id="rId7"/>
    <p:sldId id="28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3" d="100"/>
          <a:sy n="103" d="100"/>
        </p:scale>
        <p:origin x="25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csfs2\cbulling$\WORD\CQ\Drying\CCPI\GRE\Commerce\China\Shenzhou%20Manufacturing\trip%203\tornad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150833576358522"/>
          <c:y val="4.8313363475144123E-2"/>
          <c:w val="0.50128220083600328"/>
          <c:h val="0.83309419655876715"/>
        </c:manualLayout>
      </c:layout>
      <c:barChart>
        <c:barDir val="bar"/>
        <c:grouping val="clustered"/>
        <c:varyColors val="0"/>
        <c:ser>
          <c:idx val="0"/>
          <c:order val="0"/>
          <c:invertIfNegative val="0"/>
          <c:dPt>
            <c:idx val="2"/>
            <c:invertIfNegative val="0"/>
            <c:bubble3D val="0"/>
            <c:spPr>
              <a:solidFill>
                <a:srgbClr val="00B050"/>
              </a:solidFill>
            </c:spPr>
          </c:dPt>
          <c:dPt>
            <c:idx val="7"/>
            <c:invertIfNegative val="0"/>
            <c:bubble3D val="0"/>
            <c:spPr>
              <a:solidFill>
                <a:srgbClr val="00B050"/>
              </a:solidFill>
            </c:spPr>
          </c:dPt>
          <c:cat>
            <c:strRef>
              <c:f>Sheet1!$A$13:$A$22</c:f>
              <c:strCache>
                <c:ptCount val="10"/>
                <c:pt idx="0">
                  <c:v>Reduce Air Heater Leakage (6% to 1%)</c:v>
                </c:pt>
                <c:pt idx="1">
                  <c:v>Low-T Feedwater Pre-heating</c:v>
                </c:pt>
                <c:pt idx="2">
                  <c:v>Low-T Air Pre-heating</c:v>
                </c:pt>
                <c:pt idx="3">
                  <c:v>Reduce cooling tower approach temperature</c:v>
                </c:pt>
                <c:pt idx="4">
                  <c:v>Natural Draft Cooling Tower</c:v>
                </c:pt>
                <c:pt idx="5">
                  <c:v>Dual Reheat</c:v>
                </c:pt>
                <c:pt idx="6">
                  <c:v>Ultra-SuperCritical at 1120F/1120F (604C/604C)</c:v>
                </c:pt>
                <c:pt idx="7">
                  <c:v>Low-T Fuel Drying</c:v>
                </c:pt>
                <c:pt idx="8">
                  <c:v>Ultra-SuperCritical at 1250F/1292F (680C/700C)</c:v>
                </c:pt>
                <c:pt idx="9">
                  <c:v>Advanced Ultra-Supercritical at 1350F/1400F (732C/760C)</c:v>
                </c:pt>
              </c:strCache>
            </c:strRef>
          </c:cat>
          <c:val>
            <c:numRef>
              <c:f>Sheet1!$B$13:$B$22</c:f>
              <c:numCache>
                <c:formatCode>0.00%</c:formatCode>
                <c:ptCount val="10"/>
                <c:pt idx="0">
                  <c:v>1.0000000000000041E-3</c:v>
                </c:pt>
                <c:pt idx="1">
                  <c:v>2.0000000000000052E-3</c:v>
                </c:pt>
                <c:pt idx="2">
                  <c:v>6.0000000000000123E-3</c:v>
                </c:pt>
                <c:pt idx="3">
                  <c:v>7.0000000000000123E-3</c:v>
                </c:pt>
                <c:pt idx="4">
                  <c:v>7.5000000000000301E-3</c:v>
                </c:pt>
                <c:pt idx="5">
                  <c:v>1.7500000000000033E-2</c:v>
                </c:pt>
                <c:pt idx="6">
                  <c:v>2.0000000000000035E-2</c:v>
                </c:pt>
                <c:pt idx="7">
                  <c:v>4.000000000000007E-2</c:v>
                </c:pt>
                <c:pt idx="8">
                  <c:v>9.7500000000000225E-2</c:v>
                </c:pt>
                <c:pt idx="9">
                  <c:v>0.13750000000000001</c:v>
                </c:pt>
              </c:numCache>
            </c:numRef>
          </c:val>
        </c:ser>
        <c:dLbls>
          <c:showLegendKey val="0"/>
          <c:showVal val="0"/>
          <c:showCatName val="0"/>
          <c:showSerName val="0"/>
          <c:showPercent val="0"/>
          <c:showBubbleSize val="0"/>
        </c:dLbls>
        <c:gapWidth val="150"/>
        <c:axId val="161560960"/>
        <c:axId val="161563648"/>
      </c:barChart>
      <c:catAx>
        <c:axId val="161560960"/>
        <c:scaling>
          <c:orientation val="minMax"/>
        </c:scaling>
        <c:delete val="0"/>
        <c:axPos val="l"/>
        <c:numFmt formatCode="General" sourceLinked="0"/>
        <c:majorTickMark val="out"/>
        <c:minorTickMark val="none"/>
        <c:tickLblPos val="nextTo"/>
        <c:txPr>
          <a:bodyPr/>
          <a:lstStyle/>
          <a:p>
            <a:pPr>
              <a:defRPr sz="1200"/>
            </a:pPr>
            <a:endParaRPr lang="en-US"/>
          </a:p>
        </c:txPr>
        <c:crossAx val="161563648"/>
        <c:crosses val="autoZero"/>
        <c:auto val="1"/>
        <c:lblAlgn val="ctr"/>
        <c:lblOffset val="100"/>
        <c:noMultiLvlLbl val="0"/>
      </c:catAx>
      <c:valAx>
        <c:axId val="161563648"/>
        <c:scaling>
          <c:orientation val="minMax"/>
        </c:scaling>
        <c:delete val="0"/>
        <c:axPos val="b"/>
        <c:majorGridlines/>
        <c:numFmt formatCode="0.00%" sourceLinked="1"/>
        <c:majorTickMark val="out"/>
        <c:minorTickMark val="none"/>
        <c:tickLblPos val="nextTo"/>
        <c:crossAx val="16156096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110F-CA01-404A-9B84-EA4885D49275}" type="datetimeFigureOut">
              <a:rPr lang="en-US" smtClean="0"/>
              <a:t>1/27/2017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1610-BD90-4D4F-BA9A-D21707F565DA}" type="slidenum">
              <a:rPr lang="en-US" smtClean="0"/>
              <a:t>‹#›</a:t>
            </a:fld>
            <a:endParaRPr lang="en-US" dirty="0"/>
          </a:p>
        </p:txBody>
      </p:sp>
    </p:spTree>
    <p:extLst>
      <p:ext uri="{BB962C8B-B14F-4D97-AF65-F5344CB8AC3E}">
        <p14:creationId xmlns:p14="http://schemas.microsoft.com/office/powerpoint/2010/main" val="74685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70553" y="8829642"/>
            <a:ext cx="3038175" cy="465267"/>
          </a:xfrm>
          <a:prstGeom prst="rect">
            <a:avLst/>
          </a:prstGeom>
          <a:noFill/>
          <a:ln w="9525">
            <a:noFill/>
            <a:miter lim="800000"/>
            <a:headEnd/>
            <a:tailEnd/>
          </a:ln>
        </p:spPr>
        <p:txBody>
          <a:bodyPr lIns="93172" tIns="46587" rIns="93172" bIns="46587" anchor="b"/>
          <a:lstStyle/>
          <a:p>
            <a:pPr algn="r" defTabSz="931811"/>
            <a:fld id="{47DC6F03-5894-4311-9A6D-7D37DFD330F7}" type="slidenum">
              <a:rPr lang="en-US" sz="1200"/>
              <a:pPr algn="r" defTabSz="931811"/>
              <a:t>1</a:t>
            </a:fld>
            <a:endParaRPr lang="en-US" sz="1200" dirty="0"/>
          </a:p>
        </p:txBody>
      </p:sp>
      <p:sp>
        <p:nvSpPr>
          <p:cNvPr id="45059" name="Rectangle 2"/>
          <p:cNvSpPr>
            <a:spLocks noGrp="1" noRot="1" noChangeAspect="1" noChangeArrowheads="1" noTextEdit="1"/>
          </p:cNvSpPr>
          <p:nvPr>
            <p:ph type="sldImg"/>
          </p:nvPr>
        </p:nvSpPr>
        <p:spPr>
          <a:xfrm>
            <a:off x="1181100" y="696913"/>
            <a:ext cx="4648200" cy="3486150"/>
          </a:xfrm>
          <a:ln/>
        </p:spPr>
      </p:sp>
      <p:sp>
        <p:nvSpPr>
          <p:cNvPr id="45060" name="Rectangle 3"/>
          <p:cNvSpPr>
            <a:spLocks noGrp="1" noChangeArrowheads="1"/>
          </p:cNvSpPr>
          <p:nvPr>
            <p:ph type="body" idx="1"/>
          </p:nvPr>
        </p:nvSpPr>
        <p:spPr>
          <a:xfrm>
            <a:off x="701376" y="4417059"/>
            <a:ext cx="5607650" cy="4182933"/>
          </a:xfrm>
          <a:noFill/>
          <a:ln/>
        </p:spPr>
        <p:txBody>
          <a:bodyPr lIns="93172" tIns="46587" rIns="93172" bIns="46587"/>
          <a:lstStyle/>
          <a:p>
            <a:r>
              <a:rPr lang="en-US" dirty="0" smtClean="0"/>
              <a:t>I am briefly going to describe</a:t>
            </a:r>
            <a:r>
              <a:rPr lang="en-US" baseline="0" dirty="0" smtClean="0"/>
              <a:t> a commercially available technology developed and patented by GRE which is being used on coal consumed 2 of our coal plants in ND.  The technology involves an innovative use of waste heat to reduce moisture in the coal prior to combustion as well as a segregation technology removing higher density impurities in the coal prior to combustion.  These two improvements (moisture </a:t>
            </a:r>
            <a:r>
              <a:rPr lang="en-US" baseline="0" dirty="0" smtClean="0"/>
              <a:t>removal </a:t>
            </a:r>
            <a:r>
              <a:rPr lang="en-US" baseline="0" dirty="0" smtClean="0"/>
              <a:t>and contaminant removal through segregation) primarily using waste heat is increasing plant efficiency, decreasing air emissions and saving the plant money in O&amp;M costs through less wear and tear.</a:t>
            </a:r>
            <a:endParaRPr lang="en-US" dirty="0" smtClean="0"/>
          </a:p>
        </p:txBody>
      </p:sp>
    </p:spTree>
    <p:extLst>
      <p:ext uri="{BB962C8B-B14F-4D97-AF65-F5344CB8AC3E}">
        <p14:creationId xmlns:p14="http://schemas.microsoft.com/office/powerpoint/2010/main" val="26302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100 tons go into the coal dryer.  In the first stage, 10 tons are segregated by density and go to the air jigs for removal of the heavier material (pyrites, clays, etc.).  One ton is segregated out and disposed of in the ash ponds.  The other nine tons are either sent to Spiritwood, or put back in the dried coal stream for use at Coal Creek.  Of the 90 tons that remain in the dryer, eight tons of water are removed and go up the stack as vapor.  This leaves 82 tons of coal dryer product, 91 tons if the air jig product is not going to Spiritwood, for consumption in the CCS boilers </a:t>
            </a:r>
          </a:p>
          <a:p>
            <a:endParaRPr lang="en-US" dirty="0" smtClean="0">
              <a:latin typeface="Arial" pitchFamily="34" charset="0"/>
            </a:endParaRPr>
          </a:p>
        </p:txBody>
      </p:sp>
    </p:spTree>
    <p:extLst>
      <p:ext uri="{BB962C8B-B14F-4D97-AF65-F5344CB8AC3E}">
        <p14:creationId xmlns:p14="http://schemas.microsoft.com/office/powerpoint/2010/main" val="321897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100 tons go into the coal dryer.  In the first stage, 10 tons are segregated by density and go to the air jigs for removal of the heavier material (pyrites, clays, etc.).  One ton is segregated out and disposed of in the ash ponds.  The other nine tons are either sent to Spiritwood, or put back in the dried coal stream for use at Coal Creek.  Of the 90 tons that remain in the dryer, eight tons of water are removed and go up the stack as vapor.  This leaves 82 tons of coal dryer product, 91 tons if the air jig product is not going to Spiritwood, for consumption in the CCS boilers </a:t>
            </a:r>
          </a:p>
          <a:p>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FA31610-BD90-4D4F-BA9A-D21707F565DA}" type="slidenum">
              <a:rPr lang="en-US" smtClean="0"/>
              <a:t>3</a:t>
            </a:fld>
            <a:endParaRPr lang="en-US" dirty="0"/>
          </a:p>
        </p:txBody>
      </p:sp>
    </p:spTree>
    <p:extLst>
      <p:ext uri="{BB962C8B-B14F-4D97-AF65-F5344CB8AC3E}">
        <p14:creationId xmlns:p14="http://schemas.microsoft.com/office/powerpoint/2010/main" val="85303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5236" name="Slide Number Placeholder 3"/>
          <p:cNvSpPr>
            <a:spLocks noGrp="1"/>
          </p:cNvSpPr>
          <p:nvPr>
            <p:ph type="sldNum" sz="quarter" idx="5"/>
          </p:nvPr>
        </p:nvSpPr>
        <p:spPr>
          <a:noFill/>
        </p:spPr>
        <p:txBody>
          <a:bodyPr/>
          <a:lstStyle/>
          <a:p>
            <a:fld id="{7939E39F-C5B4-4CD3-B749-B64F5146B06B}" type="slidenum">
              <a:rPr lang="en-AU" smtClean="0"/>
              <a:pPr/>
              <a:t>4</a:t>
            </a:fld>
            <a:endParaRPr lang="en-AU" dirty="0" smtClean="0"/>
          </a:p>
        </p:txBody>
      </p:sp>
    </p:spTree>
    <p:extLst>
      <p:ext uri="{BB962C8B-B14F-4D97-AF65-F5344CB8AC3E}">
        <p14:creationId xmlns:p14="http://schemas.microsoft.com/office/powerpoint/2010/main" val="215353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5236" name="Slide Number Placeholder 3"/>
          <p:cNvSpPr>
            <a:spLocks noGrp="1"/>
          </p:cNvSpPr>
          <p:nvPr>
            <p:ph type="sldNum" sz="quarter" idx="5"/>
          </p:nvPr>
        </p:nvSpPr>
        <p:spPr>
          <a:noFill/>
        </p:spPr>
        <p:txBody>
          <a:bodyPr/>
          <a:lstStyle/>
          <a:p>
            <a:fld id="{7939E39F-C5B4-4CD3-B749-B64F5146B06B}" type="slidenum">
              <a:rPr lang="en-AU" smtClean="0"/>
              <a:pPr/>
              <a:t>6</a:t>
            </a:fld>
            <a:endParaRPr lang="en-AU" dirty="0" smtClean="0"/>
          </a:p>
        </p:txBody>
      </p:sp>
    </p:spTree>
    <p:extLst>
      <p:ext uri="{BB962C8B-B14F-4D97-AF65-F5344CB8AC3E}">
        <p14:creationId xmlns:p14="http://schemas.microsoft.com/office/powerpoint/2010/main" val="101812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772400" cy="1470025"/>
          </a:xfrm>
        </p:spPr>
        <p:txBody>
          <a:bodyPr>
            <a:noAutofit/>
          </a:bodyPr>
          <a:lstStyle>
            <a:lvl1pPr algn="l">
              <a:defRPr sz="4800" b="1"/>
            </a:lvl1pPr>
          </a:lstStyle>
          <a:p>
            <a:r>
              <a:rPr lang="en-US" smtClean="0"/>
              <a:t>Click to edit Master title style</a:t>
            </a:r>
            <a:endParaRPr lang="en-US" dirty="0"/>
          </a:p>
        </p:txBody>
      </p:sp>
      <p:sp>
        <p:nvSpPr>
          <p:cNvPr id="3" name="Subtitle 2"/>
          <p:cNvSpPr>
            <a:spLocks noGrp="1"/>
          </p:cNvSpPr>
          <p:nvPr>
            <p:ph type="subTitle" idx="1"/>
          </p:nvPr>
        </p:nvSpPr>
        <p:spPr>
          <a:xfrm>
            <a:off x="914400" y="3429000"/>
            <a:ext cx="6400800" cy="1752600"/>
          </a:xfrm>
          <a:prstGeom prst="rect">
            <a:avLst/>
          </a:prstGeo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6" name="Slide Number Placeholder 5"/>
          <p:cNvSpPr>
            <a:spLocks noGrp="1"/>
          </p:cNvSpPr>
          <p:nvPr>
            <p:ph type="sldNum" sz="quarter" idx="12"/>
          </p:nvPr>
        </p:nvSpPr>
        <p:spPr/>
        <p:txBody>
          <a:bodyPr/>
          <a:lstStyle/>
          <a:p>
            <a:endParaRPr lang="en-US" dirty="0"/>
          </a:p>
        </p:txBody>
      </p:sp>
      <p:sp>
        <p:nvSpPr>
          <p:cNvPr id="9" name="Rectangle 8"/>
          <p:cNvSpPr/>
          <p:nvPr userDrawn="1"/>
        </p:nvSpPr>
        <p:spPr>
          <a:xfrm>
            <a:off x="0" y="-76200"/>
            <a:ext cx="9144000" cy="114300"/>
          </a:xfrm>
          <a:prstGeom prst="rect">
            <a:avLst/>
          </a:prstGeom>
          <a:solidFill>
            <a:srgbClr val="002855"/>
          </a:solidFill>
          <a:ln>
            <a:solidFill>
              <a:srgbClr val="0028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990600" y="2895600"/>
            <a:ext cx="8153400" cy="0"/>
          </a:xfrm>
          <a:prstGeom prst="line">
            <a:avLst/>
          </a:prstGeom>
          <a:ln w="38100">
            <a:solidFill>
              <a:srgbClr val="0028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5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002855"/>
              </a:buClr>
              <a:buSzPct val="80000"/>
              <a:buFont typeface="Wingdings 2" pitchFamily="18" charset="2"/>
              <a:buChar char="»"/>
              <a:defRPr/>
            </a:lvl1pPr>
            <a:lvl2pPr marL="742950" indent="-285750">
              <a:buClr>
                <a:srgbClr val="C2002F"/>
              </a:buClr>
              <a:buSzPct val="75000"/>
              <a:buFont typeface="Arial" pitchFamily="34" charset="0"/>
              <a:buChar char="■"/>
              <a:defRPr/>
            </a:lvl2pPr>
            <a:lvl3pPr>
              <a:buClr>
                <a:srgbClr val="0069A6"/>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p:nvPr>
        </p:nvSpPr>
        <p:spPr>
          <a:xfrm>
            <a:off x="228600" y="274638"/>
            <a:ext cx="7924800" cy="1143000"/>
          </a:xfrm>
          <a:prstGeom prst="rect">
            <a:avLst/>
          </a:prstGeom>
        </p:spPr>
        <p:txBody>
          <a:bodyPr/>
          <a:lstStyle>
            <a:lvl1pPr algn="l">
              <a:defRPr sz="4800" b="1">
                <a:latin typeface="Calibri" pitchFamily="34" charset="0"/>
              </a:defRPr>
            </a:lvl1pPr>
          </a:lstStyle>
          <a:p>
            <a:r>
              <a:rPr lang="en-US" smtClean="0"/>
              <a:t>Click to edit Master title style</a:t>
            </a:r>
            <a:endParaRPr lang="en-US" dirty="0"/>
          </a:p>
        </p:txBody>
      </p:sp>
      <p:cxnSp>
        <p:nvCxnSpPr>
          <p:cNvPr id="10" name="Straight Connector 9"/>
          <p:cNvCxnSpPr/>
          <p:nvPr userDrawn="1"/>
        </p:nvCxnSpPr>
        <p:spPr>
          <a:xfrm>
            <a:off x="304800" y="1295400"/>
            <a:ext cx="8839200" cy="0"/>
          </a:xfrm>
          <a:prstGeom prst="line">
            <a:avLst/>
          </a:prstGeom>
          <a:ln w="38100">
            <a:solidFill>
              <a:srgbClr val="0028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61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600200"/>
            <a:ext cx="4038600" cy="4525963"/>
          </a:xfrm>
          <a:prstGeom prst="rect">
            <a:avLst/>
          </a:prstGeom>
        </p:spPr>
        <p:txBody>
          <a:bodyPr/>
          <a:lstStyle>
            <a:lvl1pPr marL="342900" indent="-342900">
              <a:buClr>
                <a:srgbClr val="002855"/>
              </a:buClr>
              <a:buSzPct val="80000"/>
              <a:buFont typeface="Wingdings 2" pitchFamily="18" charset="2"/>
              <a:buChar char="»"/>
              <a:defRPr sz="2800"/>
            </a:lvl1pPr>
            <a:lvl2pPr marL="742950" indent="-285750">
              <a:buClr>
                <a:srgbClr val="C2002F"/>
              </a:buClr>
              <a:buSzPct val="75000"/>
              <a:buFont typeface="Arial" pitchFamily="34" charset="0"/>
              <a:buChar char="■"/>
              <a:defRPr sz="2400"/>
            </a:lvl2pPr>
            <a:lvl3pPr>
              <a:buClr>
                <a:srgbClr val="0069A6"/>
              </a:buCl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3"/>
          </p:nvPr>
        </p:nvSpPr>
        <p:spPr>
          <a:xfrm>
            <a:off x="4648200" y="1600200"/>
            <a:ext cx="4114800" cy="4525963"/>
          </a:xfrm>
          <a:prstGeom prst="rect">
            <a:avLst/>
          </a:prstGeom>
        </p:spPr>
        <p:txBody>
          <a:bodyPr/>
          <a:lstStyle>
            <a:lvl1pPr marL="342900" indent="-342900">
              <a:buClr>
                <a:srgbClr val="002855"/>
              </a:buClr>
              <a:buSzPct val="80000"/>
              <a:buFont typeface="Wingdings 2" pitchFamily="18" charset="2"/>
              <a:buChar char="»"/>
              <a:defRPr sz="2800"/>
            </a:lvl1pPr>
            <a:lvl2pPr marL="742950" indent="-285750">
              <a:buClr>
                <a:srgbClr val="C2002F"/>
              </a:buClr>
              <a:buSzPct val="75000"/>
              <a:buFont typeface="Arial" pitchFamily="34" charset="0"/>
              <a:buChar char="■"/>
              <a:defRPr sz="2400"/>
            </a:lvl2pPr>
            <a:lvl3pPr>
              <a:buClr>
                <a:srgbClr val="0069A6"/>
              </a:buCl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228600" y="274638"/>
            <a:ext cx="7924800" cy="1143000"/>
          </a:xfrm>
          <a:prstGeom prst="rect">
            <a:avLst/>
          </a:prstGeom>
        </p:spPr>
        <p:txBody>
          <a:bodyPr/>
          <a:lstStyle>
            <a:lvl1pPr algn="l">
              <a:defRPr sz="4800">
                <a:latin typeface="Calibri" pitchFamily="34" charset="0"/>
              </a:defRPr>
            </a:lvl1pPr>
          </a:lstStyle>
          <a:p>
            <a:r>
              <a:rPr lang="en-US" smtClean="0"/>
              <a:t>Click to edit Master title style</a:t>
            </a:r>
            <a:endParaRPr lang="en-US" dirty="0"/>
          </a:p>
        </p:txBody>
      </p:sp>
      <p:cxnSp>
        <p:nvCxnSpPr>
          <p:cNvPr id="14" name="Straight Connector 13"/>
          <p:cNvCxnSpPr/>
          <p:nvPr userDrawn="1"/>
        </p:nvCxnSpPr>
        <p:spPr>
          <a:xfrm>
            <a:off x="304800" y="1295400"/>
            <a:ext cx="8839200" cy="0"/>
          </a:xfrm>
          <a:prstGeom prst="line">
            <a:avLst/>
          </a:prstGeom>
          <a:ln w="38100">
            <a:solidFill>
              <a:srgbClr val="0028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39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457200" y="2179637"/>
            <a:ext cx="4038600" cy="3992563"/>
          </a:xfrm>
          <a:prstGeom prst="rect">
            <a:avLst/>
          </a:prstGeom>
        </p:spPr>
        <p:txBody>
          <a:bodyPr/>
          <a:lstStyle>
            <a:lvl1pPr marL="342900" indent="-342900">
              <a:buClr>
                <a:srgbClr val="002855"/>
              </a:buClr>
              <a:buSzPct val="80000"/>
              <a:buFont typeface="Wingdings 2" pitchFamily="18" charset="2"/>
              <a:buChar char="»"/>
              <a:defRPr sz="2800"/>
            </a:lvl1pPr>
            <a:lvl2pPr marL="742950" indent="-285750">
              <a:buClr>
                <a:srgbClr val="C2002F"/>
              </a:buClr>
              <a:buSzPct val="75000"/>
              <a:buFont typeface="Arial" pitchFamily="34" charset="0"/>
              <a:buChar char="■"/>
              <a:defRPr sz="2400"/>
            </a:lvl2pPr>
            <a:lvl3pPr>
              <a:buClr>
                <a:srgbClr val="0069A6"/>
              </a:buCl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4"/>
          </p:nvPr>
        </p:nvSpPr>
        <p:spPr>
          <a:xfrm>
            <a:off x="4648200" y="2209800"/>
            <a:ext cx="4038600" cy="3992563"/>
          </a:xfrm>
          <a:prstGeom prst="rect">
            <a:avLst/>
          </a:prstGeom>
        </p:spPr>
        <p:txBody>
          <a:bodyPr/>
          <a:lstStyle>
            <a:lvl1pPr marL="342900" indent="-342900">
              <a:buClr>
                <a:srgbClr val="002855"/>
              </a:buClr>
              <a:buSzPct val="80000"/>
              <a:buFont typeface="Wingdings 2" pitchFamily="18" charset="2"/>
              <a:buChar char="»"/>
              <a:defRPr sz="2800"/>
            </a:lvl1pPr>
            <a:lvl2pPr marL="742950" indent="-285750">
              <a:buClr>
                <a:srgbClr val="C2002F"/>
              </a:buClr>
              <a:buSzPct val="75000"/>
              <a:buFont typeface="Arial" pitchFamily="34" charset="0"/>
              <a:buChar char="■"/>
              <a:defRPr sz="2400"/>
            </a:lvl2pPr>
            <a:lvl3pPr>
              <a:buClr>
                <a:srgbClr val="0069A6"/>
              </a:buCl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
          <p:cNvSpPr>
            <a:spLocks noGrp="1"/>
          </p:cNvSpPr>
          <p:nvPr>
            <p:ph type="title"/>
          </p:nvPr>
        </p:nvSpPr>
        <p:spPr>
          <a:xfrm>
            <a:off x="228600" y="274638"/>
            <a:ext cx="7924800" cy="1143000"/>
          </a:xfrm>
          <a:prstGeom prst="rect">
            <a:avLst/>
          </a:prstGeom>
        </p:spPr>
        <p:txBody>
          <a:bodyPr/>
          <a:lstStyle>
            <a:lvl1pPr algn="l">
              <a:defRPr sz="4800">
                <a:latin typeface="Calibri" pitchFamily="34" charset="0"/>
              </a:defRPr>
            </a:lvl1pPr>
          </a:lstStyle>
          <a:p>
            <a:r>
              <a:rPr lang="en-US" smtClean="0"/>
              <a:t>Click to edit Master title style</a:t>
            </a:r>
            <a:endParaRPr lang="en-US" dirty="0"/>
          </a:p>
        </p:txBody>
      </p:sp>
      <p:cxnSp>
        <p:nvCxnSpPr>
          <p:cNvPr id="13" name="Straight Connector 12"/>
          <p:cNvCxnSpPr/>
          <p:nvPr userDrawn="1"/>
        </p:nvCxnSpPr>
        <p:spPr>
          <a:xfrm>
            <a:off x="304800" y="1295400"/>
            <a:ext cx="8839200" cy="0"/>
          </a:xfrm>
          <a:prstGeom prst="line">
            <a:avLst/>
          </a:prstGeom>
          <a:ln w="38100">
            <a:solidFill>
              <a:srgbClr val="0028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2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8600" y="274638"/>
            <a:ext cx="7924800" cy="1143000"/>
          </a:xfrm>
          <a:prstGeom prst="rect">
            <a:avLst/>
          </a:prstGeom>
        </p:spPr>
        <p:txBody>
          <a:bodyPr/>
          <a:lstStyle>
            <a:lvl1pPr algn="l">
              <a:defRPr sz="4800">
                <a:latin typeface="Calibri" pitchFamily="34" charset="0"/>
              </a:defRPr>
            </a:lvl1pPr>
          </a:lstStyle>
          <a:p>
            <a:r>
              <a:rPr lang="en-US" smtClean="0"/>
              <a:t>Click to edit Master title style</a:t>
            </a:r>
            <a:endParaRPr lang="en-US" dirty="0"/>
          </a:p>
        </p:txBody>
      </p:sp>
      <p:cxnSp>
        <p:nvCxnSpPr>
          <p:cNvPr id="7" name="Straight Connector 6"/>
          <p:cNvCxnSpPr/>
          <p:nvPr userDrawn="1"/>
        </p:nvCxnSpPr>
        <p:spPr>
          <a:xfrm>
            <a:off x="304800" y="1295400"/>
            <a:ext cx="8839200" cy="0"/>
          </a:xfrm>
          <a:prstGeom prst="line">
            <a:avLst/>
          </a:prstGeom>
          <a:ln w="38100">
            <a:solidFill>
              <a:srgbClr val="0028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72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AD166-6C8A-4325-BAC2-CB9745E47CF1}" type="datetimeFigureOut">
              <a:rPr lang="en-US"/>
              <a:pPr>
                <a:defRPr/>
              </a:pPr>
              <a:t>1/27/2017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A5491B5-8854-4C30-B87D-E42F3CCC03C6}" type="slidenum">
              <a:rPr lang="en-US" altLang="en-US"/>
              <a:pPr>
                <a:defRPr/>
              </a:pPr>
              <a:t>‹#›</a:t>
            </a:fld>
            <a:endParaRPr lang="en-US" altLang="en-US" dirty="0"/>
          </a:p>
        </p:txBody>
      </p:sp>
    </p:spTree>
    <p:extLst>
      <p:ext uri="{BB962C8B-B14F-4D97-AF65-F5344CB8AC3E}">
        <p14:creationId xmlns:p14="http://schemas.microsoft.com/office/powerpoint/2010/main" val="326702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651777D6-03B0-44BF-81B4-97FF3673C15B}" type="datetime1">
              <a:rPr lang="en-US" smtClean="0">
                <a:solidFill>
                  <a:prstClr val="black"/>
                </a:solidFill>
              </a:rPr>
              <a:pPr>
                <a:defRPr/>
              </a:pPr>
              <a:t>1/27/2017</a:t>
            </a:fld>
            <a:endParaRPr lang="en-US" dirty="0">
              <a:solidFill>
                <a:prstClr val="black"/>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8"/>
          <p:cNvSpPr>
            <a:spLocks noGrp="1" noChangeArrowheads="1"/>
          </p:cNvSpPr>
          <p:nvPr>
            <p:ph type="sldNum" sz="quarter" idx="12"/>
          </p:nvPr>
        </p:nvSpPr>
        <p:spPr>
          <a:ln/>
        </p:spPr>
        <p:txBody>
          <a:bodyPr/>
          <a:lstStyle>
            <a:lvl1pPr>
              <a:defRPr sz="1400"/>
            </a:lvl1pPr>
          </a:lstStyle>
          <a:p>
            <a:pPr>
              <a:defRPr/>
            </a:pPr>
            <a:fld id="{B39F17DA-2F7C-4EA2-AB17-951D95F108C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948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91701-AC5A-4F08-A28D-8A3816B69D31}" type="datetimeFigureOut">
              <a:rPr lang="en-US" smtClean="0"/>
              <a:pPr/>
              <a:t>1/27/2017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F867-02E3-4107-942D-36A964F23C96}" type="slidenum">
              <a:rPr lang="en-US" smtClean="0"/>
              <a:pPr/>
              <a:t>‹#›</a:t>
            </a:fld>
            <a:endParaRPr lang="en-US" dirty="0"/>
          </a:p>
        </p:txBody>
      </p:sp>
      <p:sp>
        <p:nvSpPr>
          <p:cNvPr id="7" name="Rectangle 6"/>
          <p:cNvSpPr/>
          <p:nvPr/>
        </p:nvSpPr>
        <p:spPr>
          <a:xfrm>
            <a:off x="0" y="6248400"/>
            <a:ext cx="9144000" cy="609600"/>
          </a:xfrm>
          <a:prstGeom prst="rect">
            <a:avLst/>
          </a:prstGeom>
          <a:solidFill>
            <a:srgbClr val="002855"/>
          </a:solidFill>
          <a:ln>
            <a:solidFill>
              <a:srgbClr val="0028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1581" y="6370320"/>
            <a:ext cx="3083819" cy="365760"/>
          </a:xfrm>
          <a:prstGeom prst="rect">
            <a:avLst/>
          </a:prstGeom>
        </p:spPr>
      </p:pic>
    </p:spTree>
    <p:extLst>
      <p:ext uri="{BB962C8B-B14F-4D97-AF65-F5344CB8AC3E}">
        <p14:creationId xmlns:p14="http://schemas.microsoft.com/office/powerpoint/2010/main" val="366226232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1004455" y="6629400"/>
            <a:ext cx="7086600" cy="228600"/>
          </a:xfrm>
          <a:prstGeom prst="rect">
            <a:avLst/>
          </a:prstGeom>
          <a:noFill/>
          <a:ln>
            <a:miter lim="800000"/>
            <a:headEnd/>
            <a:tailEnd/>
          </a:ln>
        </p:spPr>
        <p:txBody>
          <a:bodyPr/>
          <a:lstStyle/>
          <a:p>
            <a:pPr>
              <a:defRPr/>
            </a:pPr>
            <a:endParaRPr lang="en-US" sz="900" i="1" dirty="0">
              <a:solidFill>
                <a:srgbClr val="000099"/>
              </a:solidFill>
              <a:effectLst/>
              <a:latin typeface="+mn-lt"/>
            </a:endParaRPr>
          </a:p>
        </p:txBody>
      </p:sp>
      <p:sp>
        <p:nvSpPr>
          <p:cNvPr id="44035" name="Rectangle 2"/>
          <p:cNvSpPr>
            <a:spLocks noGrp="1" noChangeArrowheads="1"/>
          </p:cNvSpPr>
          <p:nvPr>
            <p:ph type="title" idx="4294967295"/>
          </p:nvPr>
        </p:nvSpPr>
        <p:spPr>
          <a:xfrm>
            <a:off x="0" y="-1"/>
            <a:ext cx="9144000" cy="1371599"/>
          </a:xfrm>
        </p:spPr>
        <p:txBody>
          <a:bodyPr anchor="ctr"/>
          <a:lstStyle/>
          <a:p>
            <a:r>
              <a:rPr lang="en-US" dirty="0"/>
              <a:t>DryFining</a:t>
            </a:r>
            <a:r>
              <a:rPr lang="en-US" sz="4000" baseline="30000" dirty="0"/>
              <a:t>TM</a:t>
            </a:r>
            <a:r>
              <a:rPr lang="en-US" dirty="0"/>
              <a:t> </a:t>
            </a:r>
            <a:r>
              <a:rPr lang="en-US" dirty="0" smtClean="0"/>
              <a:t>Technology </a:t>
            </a:r>
          </a:p>
        </p:txBody>
      </p:sp>
      <p:pic>
        <p:nvPicPr>
          <p:cNvPr id="6" name="Picture 5" descr="CCS Aerial.jpg"/>
          <p:cNvPicPr>
            <a:picLocks noChangeAspect="1"/>
          </p:cNvPicPr>
          <p:nvPr/>
        </p:nvPicPr>
        <p:blipFill>
          <a:blip r:embed="rId3" cstate="print"/>
          <a:stretch>
            <a:fillRect/>
          </a:stretch>
        </p:blipFill>
        <p:spPr>
          <a:xfrm>
            <a:off x="1408611" y="1371598"/>
            <a:ext cx="6278287" cy="4419600"/>
          </a:xfrm>
          <a:prstGeom prst="rect">
            <a:avLst/>
          </a:prstGeom>
        </p:spPr>
      </p:pic>
    </p:spTree>
    <p:extLst>
      <p:ext uri="{BB962C8B-B14F-4D97-AF65-F5344CB8AC3E}">
        <p14:creationId xmlns:p14="http://schemas.microsoft.com/office/powerpoint/2010/main" val="29054798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90246"/>
          </a:xfrm>
        </p:spPr>
        <p:txBody>
          <a:bodyPr/>
          <a:lstStyle/>
          <a:p>
            <a:r>
              <a:rPr lang="en-US" dirty="0" smtClean="0"/>
              <a:t>DryFining</a:t>
            </a:r>
            <a:r>
              <a:rPr lang="en-US" baseline="30000" dirty="0" smtClean="0"/>
              <a:t>TM</a:t>
            </a:r>
            <a:r>
              <a:rPr lang="en-US" dirty="0" smtClean="0"/>
              <a:t> improvements</a:t>
            </a:r>
            <a:endParaRPr lang="en-US" baseline="30000" dirty="0" smtClean="0"/>
          </a:p>
        </p:txBody>
      </p:sp>
      <p:sp>
        <p:nvSpPr>
          <p:cNvPr id="24579" name="Text Box 3"/>
          <p:cNvSpPr txBox="1">
            <a:spLocks noChangeArrowheads="1"/>
          </p:cNvSpPr>
          <p:nvPr/>
        </p:nvSpPr>
        <p:spPr bwMode="auto">
          <a:xfrm>
            <a:off x="0" y="1752600"/>
            <a:ext cx="8610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4580" name="Text Box 5"/>
          <p:cNvSpPr txBox="1">
            <a:spLocks noChangeArrowheads="1"/>
          </p:cNvSpPr>
          <p:nvPr/>
        </p:nvSpPr>
        <p:spPr bwMode="auto">
          <a:xfrm>
            <a:off x="6400800" y="3200400"/>
            <a:ext cx="533400" cy="274638"/>
          </a:xfrm>
          <a:prstGeom prst="rect">
            <a:avLst/>
          </a:prstGeom>
          <a:noFill/>
          <a:ln w="9525">
            <a:noFill/>
            <a:miter lim="800000"/>
            <a:headEnd/>
            <a:tailEnd/>
          </a:ln>
        </p:spPr>
        <p:txBody>
          <a:bodyPr>
            <a:spAutoFit/>
          </a:bodyPr>
          <a:lstStyle/>
          <a:p>
            <a:pPr>
              <a:spcBef>
                <a:spcPct val="50000"/>
              </a:spcBef>
            </a:pPr>
            <a:r>
              <a:rPr lang="en-US" sz="1200" b="1" dirty="0"/>
              <a:t>NOx</a:t>
            </a:r>
          </a:p>
        </p:txBody>
      </p:sp>
      <p:grpSp>
        <p:nvGrpSpPr>
          <p:cNvPr id="2" name="Group 7"/>
          <p:cNvGrpSpPr>
            <a:grpSpLocks noChangeAspect="1"/>
          </p:cNvGrpSpPr>
          <p:nvPr/>
        </p:nvGrpSpPr>
        <p:grpSpPr bwMode="auto">
          <a:xfrm>
            <a:off x="0" y="1066800"/>
            <a:ext cx="9144000" cy="5486400"/>
            <a:chOff x="0" y="1008"/>
            <a:chExt cx="5760" cy="2784"/>
          </a:xfrm>
        </p:grpSpPr>
        <p:sp>
          <p:nvSpPr>
            <p:cNvPr id="24583" name="AutoShape 6"/>
            <p:cNvSpPr>
              <a:spLocks noChangeAspect="1" noChangeArrowheads="1" noTextEdit="1"/>
            </p:cNvSpPr>
            <p:nvPr/>
          </p:nvSpPr>
          <p:spPr bwMode="auto">
            <a:xfrm>
              <a:off x="0" y="1008"/>
              <a:ext cx="5760" cy="2784"/>
            </a:xfrm>
            <a:prstGeom prst="rect">
              <a:avLst/>
            </a:prstGeom>
            <a:noFill/>
            <a:ln w="22225">
              <a:solidFill>
                <a:schemeClr val="tx1"/>
              </a:solidFill>
              <a:miter lim="800000"/>
              <a:headEnd/>
              <a:tailEnd/>
            </a:ln>
          </p:spPr>
          <p:txBody>
            <a:bodyPr/>
            <a:lstStyle/>
            <a:p>
              <a:endParaRPr lang="en-US" dirty="0"/>
            </a:p>
          </p:txBody>
        </p:sp>
        <p:pic>
          <p:nvPicPr>
            <p:cNvPr id="24584" name="Picture 8"/>
            <p:cNvPicPr>
              <a:picLocks noChangeAspect="1" noChangeArrowheads="1"/>
            </p:cNvPicPr>
            <p:nvPr/>
          </p:nvPicPr>
          <p:blipFill>
            <a:blip r:embed="rId3" cstate="print"/>
            <a:srcRect/>
            <a:stretch>
              <a:fillRect/>
            </a:stretch>
          </p:blipFill>
          <p:spPr bwMode="auto">
            <a:xfrm>
              <a:off x="0" y="1008"/>
              <a:ext cx="5767" cy="2790"/>
            </a:xfrm>
            <a:prstGeom prst="rect">
              <a:avLst/>
            </a:prstGeom>
            <a:noFill/>
            <a:ln w="22225">
              <a:solidFill>
                <a:schemeClr val="tx1"/>
              </a:solidFill>
              <a:miter lim="800000"/>
              <a:headEnd/>
              <a:tailEnd/>
            </a:ln>
          </p:spPr>
        </p:pic>
      </p:grpSp>
      <p:sp>
        <p:nvSpPr>
          <p:cNvPr id="12" name="Oval 11"/>
          <p:cNvSpPr/>
          <p:nvPr/>
        </p:nvSpPr>
        <p:spPr>
          <a:xfrm>
            <a:off x="1143000" y="3429000"/>
            <a:ext cx="933450" cy="838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941625" y="2677537"/>
            <a:ext cx="1336200" cy="584775"/>
          </a:xfrm>
          <a:prstGeom prst="rect">
            <a:avLst/>
          </a:prstGeom>
          <a:noFill/>
        </p:spPr>
        <p:txBody>
          <a:bodyPr wrap="none" rtlCol="0">
            <a:spAutoFit/>
          </a:bodyPr>
          <a:lstStyle/>
          <a:p>
            <a:pPr algn="ctr"/>
            <a:r>
              <a:rPr lang="en-US" sz="1600" b="1" dirty="0" smtClean="0"/>
              <a:t>Contaminant </a:t>
            </a:r>
          </a:p>
          <a:p>
            <a:pPr algn="ctr"/>
            <a:r>
              <a:rPr lang="en-US" sz="1600" b="1" dirty="0" smtClean="0"/>
              <a:t>Removal</a:t>
            </a:r>
            <a:endParaRPr lang="en-US" sz="1600" b="1" dirty="0"/>
          </a:p>
        </p:txBody>
      </p:sp>
      <p:sp>
        <p:nvSpPr>
          <p:cNvPr id="4" name="Oval 3"/>
          <p:cNvSpPr/>
          <p:nvPr/>
        </p:nvSpPr>
        <p:spPr>
          <a:xfrm>
            <a:off x="990600" y="2438400"/>
            <a:ext cx="1143000" cy="99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945808" y="1289625"/>
            <a:ext cx="2036711" cy="584775"/>
          </a:xfrm>
          <a:prstGeom prst="rect">
            <a:avLst/>
          </a:prstGeom>
          <a:noFill/>
        </p:spPr>
        <p:txBody>
          <a:bodyPr wrap="none" rtlCol="0">
            <a:spAutoFit/>
          </a:bodyPr>
          <a:lstStyle/>
          <a:p>
            <a:r>
              <a:rPr lang="en-US" sz="1600" b="1" dirty="0" smtClean="0">
                <a:latin typeface="Calibri" panose="020F0502020204030204" pitchFamily="34" charset="0"/>
                <a:cs typeface="Calibri" panose="020F0502020204030204" pitchFamily="34" charset="0"/>
              </a:rPr>
              <a:t>Less Moisture and </a:t>
            </a:r>
          </a:p>
          <a:p>
            <a:r>
              <a:rPr lang="en-US" sz="1600" b="1" dirty="0" smtClean="0">
                <a:latin typeface="Calibri" panose="020F0502020204030204" pitchFamily="34" charset="0"/>
                <a:cs typeface="Calibri" panose="020F0502020204030204" pitchFamily="34" charset="0"/>
              </a:rPr>
              <a:t>Contaminants means:</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4685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Grp="1" noChangeAspect="1" noChangeArrowheads="1"/>
          </p:cNvPicPr>
          <p:nvPr>
            <p:ph idx="1"/>
          </p:nvPr>
        </p:nvPicPr>
        <p:blipFill>
          <a:blip r:embed="rId3" cstate="print"/>
          <a:srcRect/>
          <a:stretch>
            <a:fillRect/>
          </a:stretch>
        </p:blipFill>
        <p:spPr bwMode="auto">
          <a:xfrm>
            <a:off x="200335" y="1295400"/>
            <a:ext cx="6969095" cy="4780055"/>
          </a:xfrm>
          <a:prstGeom prst="rect">
            <a:avLst/>
          </a:prstGeom>
          <a:noFill/>
          <a:ln w="9525">
            <a:noFill/>
            <a:miter lim="800000"/>
            <a:headEnd/>
            <a:tailEnd/>
          </a:ln>
          <a:effectLst/>
        </p:spPr>
      </p:pic>
      <p:sp>
        <p:nvSpPr>
          <p:cNvPr id="2" name="Rectangle 1"/>
          <p:cNvSpPr/>
          <p:nvPr/>
        </p:nvSpPr>
        <p:spPr>
          <a:xfrm>
            <a:off x="228600" y="381000"/>
            <a:ext cx="5562600" cy="769441"/>
          </a:xfrm>
          <a:prstGeom prst="rect">
            <a:avLst/>
          </a:prstGeom>
        </p:spPr>
        <p:txBody>
          <a:bodyPr wrap="square">
            <a:spAutoFit/>
          </a:bodyPr>
          <a:lstStyle/>
          <a:p>
            <a:r>
              <a:rPr lang="en-US" sz="4400" b="1" dirty="0" smtClean="0"/>
              <a:t>How it works</a:t>
            </a:r>
            <a:endParaRPr lang="en-US" sz="4400" b="1" dirty="0"/>
          </a:p>
        </p:txBody>
      </p:sp>
      <p:pic>
        <p:nvPicPr>
          <p:cNvPr id="4" name="Picture 5" descr="Dryer 2 Adj.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3784008"/>
            <a:ext cx="2087164" cy="236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6783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7203" y="152400"/>
            <a:ext cx="8477250" cy="1371600"/>
          </a:xfrm>
        </p:spPr>
        <p:txBody>
          <a:bodyPr/>
          <a:lstStyle/>
          <a:p>
            <a:r>
              <a:rPr lang="en-US" sz="4000" dirty="0" smtClean="0"/>
              <a:t>DryFining impacts</a:t>
            </a:r>
          </a:p>
        </p:txBody>
      </p:sp>
      <p:sp>
        <p:nvSpPr>
          <p:cNvPr id="29699" name="Content Placeholder 2"/>
          <p:cNvSpPr>
            <a:spLocks noGrp="1"/>
          </p:cNvSpPr>
          <p:nvPr>
            <p:ph sz="half" idx="1"/>
          </p:nvPr>
        </p:nvSpPr>
        <p:spPr>
          <a:xfrm>
            <a:off x="349052" y="1600200"/>
            <a:ext cx="8358187" cy="4648200"/>
          </a:xfrm>
        </p:spPr>
        <p:txBody>
          <a:bodyPr/>
          <a:lstStyle/>
          <a:p>
            <a:pPr lvl="1">
              <a:spcBef>
                <a:spcPct val="0"/>
              </a:spcBef>
              <a:buFont typeface="Wingdings" pitchFamily="2" charset="2"/>
              <a:buChar char="q"/>
            </a:pPr>
            <a:r>
              <a:rPr lang="en-US" b="1" dirty="0" smtClean="0"/>
              <a:t> </a:t>
            </a:r>
            <a:r>
              <a:rPr lang="en-US" sz="2800" b="1" dirty="0" smtClean="0"/>
              <a:t>10% less fuel </a:t>
            </a:r>
            <a:r>
              <a:rPr lang="en-US" dirty="0" smtClean="0"/>
              <a:t>– reduces O&amp;M on fuel handling </a:t>
            </a:r>
          </a:p>
          <a:p>
            <a:pPr lvl="1">
              <a:spcBef>
                <a:spcPct val="0"/>
              </a:spcBef>
              <a:buFontTx/>
              <a:buNone/>
            </a:pPr>
            <a:endParaRPr lang="en-US" sz="1200" b="1" dirty="0" smtClean="0"/>
          </a:p>
          <a:p>
            <a:pPr lvl="1">
              <a:spcBef>
                <a:spcPct val="0"/>
              </a:spcBef>
              <a:buFont typeface="Wingdings" pitchFamily="2" charset="2"/>
              <a:buChar char="q"/>
            </a:pPr>
            <a:r>
              <a:rPr lang="en-US" sz="2800" b="1" dirty="0" smtClean="0"/>
              <a:t> 54% less SO</a:t>
            </a:r>
            <a:r>
              <a:rPr lang="en-US" sz="2800" b="1" baseline="-25000" dirty="0" smtClean="0"/>
              <a:t>2 </a:t>
            </a:r>
            <a:r>
              <a:rPr lang="en-US" dirty="0" smtClean="0"/>
              <a:t>- Segregation of ash minerals, plus improved collection efficiency</a:t>
            </a:r>
          </a:p>
          <a:p>
            <a:pPr>
              <a:spcBef>
                <a:spcPct val="0"/>
              </a:spcBef>
              <a:buFont typeface="Wingdings" pitchFamily="2" charset="2"/>
              <a:buChar char="q"/>
            </a:pPr>
            <a:endParaRPr lang="en-US" sz="1200" dirty="0" smtClean="0"/>
          </a:p>
          <a:p>
            <a:pPr lvl="1">
              <a:spcBef>
                <a:spcPct val="0"/>
              </a:spcBef>
              <a:buFont typeface="Wingdings" pitchFamily="2" charset="2"/>
              <a:buChar char="q"/>
            </a:pPr>
            <a:r>
              <a:rPr lang="en-US" b="1" dirty="0" smtClean="0"/>
              <a:t> </a:t>
            </a:r>
            <a:r>
              <a:rPr lang="en-US" sz="2800" b="1" dirty="0" smtClean="0"/>
              <a:t>40% less Hg</a:t>
            </a:r>
            <a:r>
              <a:rPr lang="en-US" sz="2800" dirty="0" smtClean="0"/>
              <a:t>- </a:t>
            </a:r>
            <a:r>
              <a:rPr lang="en-US" dirty="0" smtClean="0"/>
              <a:t>Segregation of ash minerals, plus improved collection efficiency 	</a:t>
            </a:r>
          </a:p>
          <a:p>
            <a:pPr>
              <a:spcBef>
                <a:spcPct val="0"/>
              </a:spcBef>
              <a:buFont typeface="Wingdings" pitchFamily="2" charset="2"/>
              <a:buChar char="q"/>
            </a:pPr>
            <a:endParaRPr lang="en-US" sz="1200" dirty="0" smtClean="0"/>
          </a:p>
          <a:p>
            <a:pPr lvl="1">
              <a:spcBef>
                <a:spcPct val="0"/>
              </a:spcBef>
              <a:buFont typeface="Wingdings" pitchFamily="2" charset="2"/>
              <a:buChar char="q"/>
            </a:pPr>
            <a:r>
              <a:rPr lang="en-US" b="1" dirty="0" smtClean="0"/>
              <a:t> </a:t>
            </a:r>
            <a:r>
              <a:rPr lang="en-US" sz="2800" b="1" dirty="0" smtClean="0"/>
              <a:t>32% less NO</a:t>
            </a:r>
            <a:r>
              <a:rPr lang="en-US" sz="2800" b="1" baseline="-25000" dirty="0" smtClean="0"/>
              <a:t>X</a:t>
            </a:r>
            <a:r>
              <a:rPr lang="en-US" sz="2800" dirty="0" smtClean="0"/>
              <a:t>- </a:t>
            </a:r>
            <a:r>
              <a:rPr lang="en-US" dirty="0" smtClean="0"/>
              <a:t>Reduced volumetric release rate, improved air &amp; fuel distribution to furnace </a:t>
            </a:r>
            <a:endParaRPr lang="en-US" baseline="-25000" dirty="0" smtClean="0"/>
          </a:p>
          <a:p>
            <a:pPr>
              <a:spcBef>
                <a:spcPct val="0"/>
              </a:spcBef>
              <a:buFont typeface="Wingdings" pitchFamily="2" charset="2"/>
              <a:buChar char="q"/>
            </a:pPr>
            <a:endParaRPr lang="en-US" sz="1200" dirty="0" smtClean="0"/>
          </a:p>
          <a:p>
            <a:pPr lvl="1">
              <a:spcBef>
                <a:spcPct val="0"/>
              </a:spcBef>
              <a:buFont typeface="Wingdings" pitchFamily="2" charset="2"/>
              <a:buChar char="q"/>
            </a:pPr>
            <a:r>
              <a:rPr lang="en-US" sz="2800" b="1" dirty="0" smtClean="0"/>
              <a:t> 4% less CO</a:t>
            </a:r>
            <a:r>
              <a:rPr lang="en-US" sz="2800" b="1" baseline="-25000" dirty="0" smtClean="0"/>
              <a:t>2</a:t>
            </a:r>
            <a:r>
              <a:rPr lang="en-US" sz="2800" dirty="0" smtClean="0"/>
              <a:t>- </a:t>
            </a:r>
            <a:r>
              <a:rPr lang="en-US" dirty="0" smtClean="0"/>
              <a:t>4% improved cycle efficiency</a:t>
            </a:r>
          </a:p>
          <a:p>
            <a:pPr lvl="1">
              <a:spcBef>
                <a:spcPct val="0"/>
              </a:spcBef>
              <a:buFont typeface="Wingdings" pitchFamily="2" charset="2"/>
              <a:buChar char="q"/>
            </a:pPr>
            <a:r>
              <a:rPr lang="en-US" sz="2800" b="1" dirty="0"/>
              <a:t> $20+ million in annual O&amp;M savings</a:t>
            </a:r>
            <a:endParaRPr lang="en-US" sz="2800" dirty="0"/>
          </a:p>
          <a:p>
            <a:pPr marL="457200" lvl="1" indent="0">
              <a:spcBef>
                <a:spcPct val="0"/>
              </a:spcBef>
              <a:buNone/>
            </a:pPr>
            <a:endParaRPr lang="en-US" dirty="0" smtClean="0"/>
          </a:p>
          <a:p>
            <a:pPr>
              <a:spcBef>
                <a:spcPct val="0"/>
              </a:spcBef>
              <a:buNone/>
            </a:pPr>
            <a:endParaRPr lang="en-US" sz="1400" dirty="0" smtClean="0"/>
          </a:p>
        </p:txBody>
      </p:sp>
    </p:spTree>
    <p:extLst>
      <p:ext uri="{BB962C8B-B14F-4D97-AF65-F5344CB8AC3E}">
        <p14:creationId xmlns:p14="http://schemas.microsoft.com/office/powerpoint/2010/main" val="3005575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dirty="0" smtClean="0"/>
              <a:t>Efficiency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3506090"/>
              </p:ext>
            </p:extLst>
          </p:nvPr>
        </p:nvGraphicFramePr>
        <p:xfrm>
          <a:off x="381000" y="152192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4294967295"/>
          </p:nvPr>
        </p:nvSpPr>
        <p:spPr>
          <a:xfrm>
            <a:off x="304800" y="5867400"/>
            <a:ext cx="8458200" cy="360973"/>
          </a:xfrm>
          <a:prstGeom prst="rect">
            <a:avLst/>
          </a:prstGeom>
        </p:spPr>
        <p:txBody>
          <a:bodyPr/>
          <a:lstStyle/>
          <a:p>
            <a:r>
              <a:rPr lang="en-US" sz="1600" dirty="0" smtClean="0"/>
              <a:t>Source: EPRI Report: 1015698, CoalFleet Guideline for Advanced PC Power Plants</a:t>
            </a:r>
            <a:endParaRPr lang="en-US" sz="1600" dirty="0"/>
          </a:p>
        </p:txBody>
      </p:sp>
    </p:spTree>
    <p:extLst>
      <p:ext uri="{BB962C8B-B14F-4D97-AF65-F5344CB8AC3E}">
        <p14:creationId xmlns:p14="http://schemas.microsoft.com/office/powerpoint/2010/main" val="7029830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30213" y="0"/>
            <a:ext cx="8477250" cy="1371600"/>
          </a:xfrm>
        </p:spPr>
        <p:txBody>
          <a:bodyPr/>
          <a:lstStyle/>
          <a:p>
            <a:r>
              <a:rPr lang="en-US" sz="4000" dirty="0" smtClean="0"/>
              <a:t>DryFining results at Coal Creek</a:t>
            </a:r>
          </a:p>
        </p:txBody>
      </p:sp>
      <p:sp>
        <p:nvSpPr>
          <p:cNvPr id="29699" name="Content Placeholder 2"/>
          <p:cNvSpPr>
            <a:spLocks noGrp="1"/>
          </p:cNvSpPr>
          <p:nvPr>
            <p:ph sz="half" idx="1"/>
          </p:nvPr>
        </p:nvSpPr>
        <p:spPr>
          <a:xfrm>
            <a:off x="307976" y="1381298"/>
            <a:ext cx="8358187" cy="4648200"/>
          </a:xfrm>
        </p:spPr>
        <p:txBody>
          <a:bodyPr/>
          <a:lstStyle/>
          <a:p>
            <a:pPr marL="457200" indent="-457200">
              <a:buFont typeface="Wingdings" panose="05000000000000000000" pitchFamily="2" charset="2"/>
              <a:buChar char="§"/>
            </a:pPr>
            <a:r>
              <a:rPr lang="en-US" sz="3200" dirty="0"/>
              <a:t>Conferences, journal articles &amp; awards</a:t>
            </a:r>
          </a:p>
          <a:p>
            <a:pPr marL="457200" indent="-457200">
              <a:buFont typeface="Wingdings" panose="05000000000000000000" pitchFamily="2" charset="2"/>
              <a:buChar char="§"/>
            </a:pPr>
            <a:r>
              <a:rPr lang="en-US" sz="3200" dirty="0"/>
              <a:t>Marketing agreements:</a:t>
            </a:r>
          </a:p>
          <a:p>
            <a:pPr marL="914400" lvl="1" indent="-457200">
              <a:buFont typeface="Wingdings" panose="05000000000000000000" pitchFamily="2" charset="2"/>
              <a:buChar char="§"/>
            </a:pPr>
            <a:r>
              <a:rPr lang="en-US" sz="3200" dirty="0" smtClean="0"/>
              <a:t>Black </a:t>
            </a:r>
            <a:r>
              <a:rPr lang="en-US" sz="3200" dirty="0"/>
              <a:t>&amp; </a:t>
            </a:r>
            <a:r>
              <a:rPr lang="en-US" sz="3200" dirty="0" smtClean="0"/>
              <a:t>Veatch</a:t>
            </a:r>
          </a:p>
          <a:p>
            <a:pPr marL="914400" lvl="1" indent="-457200">
              <a:buFont typeface="Wingdings" panose="05000000000000000000" pitchFamily="2" charset="2"/>
              <a:buChar char="§"/>
            </a:pPr>
            <a:r>
              <a:rPr lang="en-US" sz="3200" dirty="0" smtClean="0"/>
              <a:t>In discussion with others</a:t>
            </a:r>
          </a:p>
          <a:p>
            <a:pPr marL="514350" indent="-457200">
              <a:buFont typeface="Wingdings" panose="05000000000000000000" pitchFamily="2" charset="2"/>
              <a:buChar char="§"/>
            </a:pPr>
            <a:r>
              <a:rPr lang="en-US" sz="3600" dirty="0" smtClean="0"/>
              <a:t>International recognition</a:t>
            </a:r>
            <a:endParaRPr lang="en-US" sz="3600" dirty="0"/>
          </a:p>
          <a:p>
            <a:pPr marL="457200" lvl="1" indent="0">
              <a:spcBef>
                <a:spcPct val="0"/>
              </a:spcBef>
              <a:buNone/>
            </a:pPr>
            <a:endParaRPr lang="en-US" dirty="0" smtClean="0"/>
          </a:p>
          <a:p>
            <a:pPr>
              <a:spcBef>
                <a:spcPct val="0"/>
              </a:spcBef>
              <a:buNone/>
            </a:pPr>
            <a:endParaRPr lang="en-US" sz="1400" dirty="0" smtClean="0"/>
          </a:p>
        </p:txBody>
      </p:sp>
      <p:pic>
        <p:nvPicPr>
          <p:cNvPr id="4" name="Picture 2" descr="H:\WORD\CQ\Drying\CCPI\GRE\PR\Project of the year\p1010982003.jpg"/>
          <p:cNvPicPr>
            <a:picLocks noChangeAspect="1" noChangeArrowheads="1"/>
          </p:cNvPicPr>
          <p:nvPr/>
        </p:nvPicPr>
        <p:blipFill>
          <a:blip r:embed="rId3" cstate="print"/>
          <a:srcRect t="17027" b="17027"/>
          <a:stretch>
            <a:fillRect/>
          </a:stretch>
        </p:blipFill>
        <p:spPr>
          <a:xfrm>
            <a:off x="5779087" y="2590800"/>
            <a:ext cx="3106209" cy="3121694"/>
          </a:xfrm>
          <a:prstGeom prst="rect">
            <a:avLst/>
          </a:prstGeom>
        </p:spPr>
      </p:pic>
    </p:spTree>
    <p:extLst>
      <p:ext uri="{BB962C8B-B14F-4D97-AF65-F5344CB8AC3E}">
        <p14:creationId xmlns:p14="http://schemas.microsoft.com/office/powerpoint/2010/main" val="3174922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381000"/>
            <a:ext cx="5486400" cy="804862"/>
          </a:xfrm>
        </p:spPr>
        <p:txBody>
          <a:bodyPr/>
          <a:lstStyle/>
          <a:p>
            <a:pPr algn="ctr"/>
            <a:r>
              <a:rPr lang="en-US" sz="4800" dirty="0" smtClean="0">
                <a:solidFill>
                  <a:schemeClr val="bg1"/>
                </a:solidFill>
              </a:rPr>
              <a:t>Thank you!</a:t>
            </a:r>
            <a:endParaRPr lang="en-US" sz="4800" dirty="0">
              <a:solidFill>
                <a:schemeClr val="bg1"/>
              </a:solidFill>
            </a:endParaRPr>
          </a:p>
        </p:txBody>
      </p:sp>
      <p:sp>
        <p:nvSpPr>
          <p:cNvPr id="5" name="Slide Number Placeholder 4"/>
          <p:cNvSpPr>
            <a:spLocks noGrp="1"/>
          </p:cNvSpPr>
          <p:nvPr>
            <p:ph type="sldNum" sz="quarter" idx="12"/>
          </p:nvPr>
        </p:nvSpPr>
        <p:spPr/>
        <p:txBody>
          <a:bodyPr/>
          <a:lstStyle/>
          <a:p>
            <a:pPr>
              <a:defRPr/>
            </a:pPr>
            <a:fld id="{B39F17DA-2F7C-4EA2-AB17-951D95F108C2}" type="slidenum">
              <a:rPr lang="en-US" smtClean="0">
                <a:solidFill>
                  <a:prstClr val="black"/>
                </a:solidFill>
              </a:rPr>
              <a:pPr>
                <a:defRPr/>
              </a:pPr>
              <a:t>7</a:t>
            </a:fld>
            <a:endParaRPr lang="en-US" dirty="0">
              <a:solidFill>
                <a:prstClr val="black"/>
              </a:solidFill>
            </a:endParaRPr>
          </a:p>
        </p:txBody>
      </p:sp>
      <p:sp>
        <p:nvSpPr>
          <p:cNvPr id="6" name="TextBox 5"/>
          <p:cNvSpPr txBox="1"/>
          <p:nvPr/>
        </p:nvSpPr>
        <p:spPr>
          <a:xfrm>
            <a:off x="1683488" y="1981200"/>
            <a:ext cx="5638800" cy="954107"/>
          </a:xfrm>
          <a:prstGeom prst="rect">
            <a:avLst/>
          </a:prstGeom>
          <a:noFill/>
        </p:spPr>
        <p:txBody>
          <a:bodyPr wrap="square" rtlCol="0">
            <a:spAutoFit/>
          </a:bodyPr>
          <a:lstStyle/>
          <a:p>
            <a:pPr algn="ctr"/>
            <a:endParaRPr lang="en-US" sz="2800" b="1" dirty="0" smtClean="0"/>
          </a:p>
          <a:p>
            <a:pPr algn="ctr"/>
            <a:endParaRPr lang="en-US" sz="2800" b="1" dirty="0"/>
          </a:p>
        </p:txBody>
      </p:sp>
      <p:pic>
        <p:nvPicPr>
          <p:cNvPr id="2" name="Picture 1"/>
          <p:cNvPicPr>
            <a:picLocks noChangeAspect="1"/>
          </p:cNvPicPr>
          <p:nvPr/>
        </p:nvPicPr>
        <p:blipFill>
          <a:blip r:embed="rId2"/>
          <a:stretch>
            <a:fillRect/>
          </a:stretch>
        </p:blipFill>
        <p:spPr>
          <a:xfrm>
            <a:off x="1600200" y="1483529"/>
            <a:ext cx="5646964" cy="3162300"/>
          </a:xfrm>
          <a:prstGeom prst="rect">
            <a:avLst/>
          </a:prstGeom>
        </p:spPr>
      </p:pic>
    </p:spTree>
    <p:extLst>
      <p:ext uri="{BB962C8B-B14F-4D97-AF65-F5344CB8AC3E}">
        <p14:creationId xmlns:p14="http://schemas.microsoft.com/office/powerpoint/2010/main" val="2623297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DOC073458</Template>
  <TotalTime>101</TotalTime>
  <Words>462</Words>
  <Application>Microsoft Office PowerPoint</Application>
  <PresentationFormat>On-screen Show (4:3)</PresentationFormat>
  <Paragraphs>36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Wingdings</vt:lpstr>
      <vt:lpstr>Wingdings 2</vt:lpstr>
      <vt:lpstr>Board presentation template</vt:lpstr>
      <vt:lpstr>DryFiningTM Technology </vt:lpstr>
      <vt:lpstr>DryFiningTM improvements</vt:lpstr>
      <vt:lpstr>PowerPoint Presentation</vt:lpstr>
      <vt:lpstr>DryFining impacts</vt:lpstr>
      <vt:lpstr>Efficiency improvement</vt:lpstr>
      <vt:lpstr>DryFining results at Coal Creek</vt:lpstr>
      <vt:lpstr>PowerPoint Presentation</vt:lpstr>
    </vt:vector>
  </TitlesOfParts>
  <Company>Great River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dcavan</dc:creator>
  <cp:lastModifiedBy>Domyahn, Nathan GRE-MG</cp:lastModifiedBy>
  <cp:revision>16</cp:revision>
  <dcterms:created xsi:type="dcterms:W3CDTF">2017-01-19T20:34:24Z</dcterms:created>
  <dcterms:modified xsi:type="dcterms:W3CDTF">2017-01-27T18:19:00Z</dcterms:modified>
</cp:coreProperties>
</file>