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ink/ink1.xml" ContentType="application/inkml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4"/>
  </p:notesMasterIdLst>
  <p:handoutMasterIdLst>
    <p:handoutMasterId r:id="rId35"/>
  </p:handoutMasterIdLst>
  <p:sldIdLst>
    <p:sldId id="329" r:id="rId3"/>
    <p:sldId id="334" r:id="rId4"/>
    <p:sldId id="266" r:id="rId5"/>
    <p:sldId id="278" r:id="rId6"/>
    <p:sldId id="277" r:id="rId7"/>
    <p:sldId id="274" r:id="rId8"/>
    <p:sldId id="311" r:id="rId9"/>
    <p:sldId id="275" r:id="rId10"/>
    <p:sldId id="284" r:id="rId11"/>
    <p:sldId id="309" r:id="rId12"/>
    <p:sldId id="289" r:id="rId13"/>
    <p:sldId id="314" r:id="rId14"/>
    <p:sldId id="321" r:id="rId15"/>
    <p:sldId id="322" r:id="rId16"/>
    <p:sldId id="323" r:id="rId17"/>
    <p:sldId id="324" r:id="rId18"/>
    <p:sldId id="325" r:id="rId19"/>
    <p:sldId id="326" r:id="rId20"/>
    <p:sldId id="328" r:id="rId21"/>
    <p:sldId id="315" r:id="rId22"/>
    <p:sldId id="299" r:id="rId23"/>
    <p:sldId id="300" r:id="rId24"/>
    <p:sldId id="302" r:id="rId25"/>
    <p:sldId id="333" r:id="rId26"/>
    <p:sldId id="316" r:id="rId27"/>
    <p:sldId id="301" r:id="rId28"/>
    <p:sldId id="295" r:id="rId29"/>
    <p:sldId id="273" r:id="rId30"/>
    <p:sldId id="317" r:id="rId31"/>
    <p:sldId id="296" r:id="rId32"/>
    <p:sldId id="270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000"/>
    <a:srgbClr val="000000"/>
    <a:srgbClr val="85C2FF"/>
    <a:srgbClr val="699BFF"/>
    <a:srgbClr val="0004A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4" autoAdjust="0"/>
    <p:restoredTop sz="94753" autoAdjust="0"/>
  </p:normalViewPr>
  <p:slideViewPr>
    <p:cSldViewPr snapToGrid="0">
      <p:cViewPr varScale="1">
        <p:scale>
          <a:sx n="106" d="100"/>
          <a:sy n="106" d="100"/>
        </p:scale>
        <p:origin x="1488" y="176"/>
      </p:cViewPr>
      <p:guideLst>
        <p:guide orient="horz" pos="891"/>
        <p:guide pos="2880"/>
      </p:guideLst>
    </p:cSldViewPr>
  </p:slideViewPr>
  <p:outlineViewPr>
    <p:cViewPr>
      <p:scale>
        <a:sx n="33" d="100"/>
        <a:sy n="33" d="100"/>
      </p:scale>
      <p:origin x="0" y="3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5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BCA-Fas2\LAB\LAB\Star%20of%20the%20North\Case%20load%20Report%201991-2017%20live%20documen-for%20za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BCA-Fas2\LAB\LAB\Star%20of%20the%20North\Case%20load%20Report%201991-2017%20live%20documen-for%20za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0.207228733812854"/>
                  <c:y val="0.199143343866811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Investigations</a:t>
                    </a:r>
                    <a:r>
                      <a:rPr lang="en-US" baseline="0" dirty="0"/>
                      <a:t>, </a:t>
                    </a:r>
                    <a:r>
                      <a:rPr lang="en-US" baseline="0"/>
                      <a:t>$15,869,186 </a:t>
                    </a:r>
                    <a:r>
                      <a:rPr lang="en-US" baseline="0" dirty="0"/>
                      <a:t> </a:t>
                    </a:r>
                    <a:r>
                      <a:rPr lang="en-US" baseline="0"/>
                      <a:t>26%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4-D344-9AC8-480C97DCE16C}"/>
                </c:ext>
              </c:extLst>
            </c:dLbl>
            <c:dLbl>
              <c:idx val="1"/>
              <c:layout>
                <c:manualLayout>
                  <c:x val="-0.176495829242719"/>
                  <c:y val="-0.1625000618018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Forensic Science Services</a:t>
                    </a:r>
                    <a:r>
                      <a:rPr lang="en-US" baseline="0" dirty="0"/>
                      <a:t>, </a:t>
                    </a:r>
                    <a:r>
                      <a:rPr lang="en-US" baseline="0"/>
                      <a:t>$15,073,630 </a:t>
                    </a:r>
                    <a:r>
                      <a:rPr lang="en-US" baseline="0" dirty="0"/>
                      <a:t> </a:t>
                    </a:r>
                    <a:r>
                      <a:rPr lang="en-US" baseline="0"/>
                      <a:t>25%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4-D344-9AC8-480C97DCE16C}"/>
                </c:ext>
              </c:extLst>
            </c:dLbl>
            <c:dLbl>
              <c:idx val="2"/>
              <c:layout>
                <c:manualLayout>
                  <c:x val="0.11910093299406301"/>
                  <c:y val="-7.14286629868773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MNJIS</a:t>
                    </a:r>
                    <a:r>
                      <a:rPr lang="en-US" baseline="0" dirty="0"/>
                      <a:t>, </a:t>
                    </a:r>
                    <a:r>
                      <a:rPr lang="en-US" baseline="0"/>
                      <a:t>$22,154,987 </a:t>
                    </a:r>
                    <a:r>
                      <a:rPr lang="en-US" baseline="0" dirty="0"/>
                      <a:t> </a:t>
                    </a:r>
                    <a:r>
                      <a:rPr lang="en-US" baseline="0"/>
                      <a:t>37%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4-D344-9AC8-480C97DCE16C}"/>
                </c:ext>
              </c:extLst>
            </c:dLbl>
            <c:dLbl>
              <c:idx val="3"/>
              <c:layout>
                <c:manualLayout>
                  <c:x val="0.136722031883419"/>
                  <c:y val="0.140116253412149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Shared Services</a:t>
                    </a:r>
                    <a:r>
                      <a:rPr lang="en-US" baseline="0" dirty="0"/>
                      <a:t>, </a:t>
                    </a:r>
                    <a:r>
                      <a:rPr lang="en-US" baseline="0"/>
                      <a:t>$6,239,325  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B4-D344-9AC8-480C97DCE16C}"/>
                </c:ext>
              </c:extLst>
            </c:dLbl>
            <c:dLbl>
              <c:idx val="4"/>
              <c:layout>
                <c:manualLayout>
                  <c:x val="-0.20302919196169181"/>
                  <c:y val="5.8139524237406294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Training &amp; Auditing</a:t>
                    </a:r>
                    <a:r>
                      <a:rPr lang="en-US" baseline="0" dirty="0"/>
                      <a:t>, </a:t>
                    </a:r>
                    <a:r>
                      <a:rPr lang="en-US" baseline="0"/>
                      <a:t>$1,290,539 </a:t>
                    </a:r>
                    <a:r>
                      <a:rPr lang="en-US" baseline="0" dirty="0"/>
                      <a:t> </a:t>
                    </a:r>
                    <a:r>
                      <a:rPr lang="en-US" baseline="0"/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B4-D344-9AC8-480C97DCE1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Investigations</c:v>
                </c:pt>
                <c:pt idx="1">
                  <c:v>Forensic Science Services</c:v>
                </c:pt>
                <c:pt idx="2">
                  <c:v>MNJIS</c:v>
                </c:pt>
                <c:pt idx="3">
                  <c:v>Shared Services</c:v>
                </c:pt>
                <c:pt idx="4">
                  <c:v>Training &amp; Auditing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15869186</c:v>
                </c:pt>
                <c:pt idx="1">
                  <c:v>15073630</c:v>
                </c:pt>
                <c:pt idx="2">
                  <c:v>22154987</c:v>
                </c:pt>
                <c:pt idx="3">
                  <c:v>6239325</c:v>
                </c:pt>
                <c:pt idx="4">
                  <c:v>1290539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0-4F44-91FF-577B8A385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2349756580727698"/>
          <c:y val="0.17380788608320499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Full Time Employees</c:v>
                </c:pt>
              </c:strCache>
            </c:strRef>
          </c:tx>
          <c:dLbls>
            <c:dLbl>
              <c:idx val="0"/>
              <c:layout>
                <c:manualLayout>
                  <c:x val="-0.20426510500001299"/>
                  <c:y val="0.181056656711015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63-7B4E-9E9A-2750CAEB4092}"/>
                </c:ext>
              </c:extLst>
            </c:dLbl>
            <c:dLbl>
              <c:idx val="1"/>
              <c:layout>
                <c:manualLayout>
                  <c:x val="5.7140903261426783E-2"/>
                  <c:y val="5.97153806993768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63-7B4E-9E9A-2750CAEB4092}"/>
                </c:ext>
              </c:extLst>
            </c:dLbl>
            <c:dLbl>
              <c:idx val="2"/>
              <c:layout>
                <c:manualLayout>
                  <c:x val="-8.1465192226347089E-3"/>
                  <c:y val="7.49640993151718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63-7B4E-9E9A-2750CAEB4092}"/>
                </c:ext>
              </c:extLst>
            </c:dLbl>
            <c:dLbl>
              <c:idx val="3"/>
              <c:layout>
                <c:manualLayout>
                  <c:x val="-4.7057135876033516E-2"/>
                  <c:y val="9.694089962892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63-7B4E-9E9A-2750CAEB4092}"/>
                </c:ext>
              </c:extLst>
            </c:dLbl>
            <c:dLbl>
              <c:idx val="4"/>
              <c:layout>
                <c:manualLayout>
                  <c:x val="4.7103166158284221E-2"/>
                  <c:y val="-0.2084291187739463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Forensic Science Services</a:t>
                    </a:r>
                    <a:r>
                      <a:rPr lang="en-US" baseline="0" dirty="0"/>
                      <a:t>, 124, </a:t>
                    </a:r>
                    <a:r>
                      <a:rPr lang="en-US" baseline="0"/>
                      <a:t>28%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63-7B4E-9E9A-2750CAEB4092}"/>
                </c:ext>
              </c:extLst>
            </c:dLbl>
            <c:dLbl>
              <c:idx val="5"/>
              <c:layout>
                <c:manualLayout>
                  <c:x val="0.13786116825486899"/>
                  <c:y val="0.12111397713216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63-7B4E-9E9A-2750CAEB40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Investigations</c:v>
                </c:pt>
                <c:pt idx="1">
                  <c:v>Administration</c:v>
                </c:pt>
                <c:pt idx="2">
                  <c:v>Training and Auditing</c:v>
                </c:pt>
                <c:pt idx="3">
                  <c:v>Shared Services</c:v>
                </c:pt>
                <c:pt idx="4">
                  <c:v>Forensic Science Services</c:v>
                </c:pt>
                <c:pt idx="5">
                  <c:v>MNJIS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133</c:v>
                </c:pt>
                <c:pt idx="1">
                  <c:v>5</c:v>
                </c:pt>
                <c:pt idx="2">
                  <c:v>20</c:v>
                </c:pt>
                <c:pt idx="3">
                  <c:v>13</c:v>
                </c:pt>
                <c:pt idx="4">
                  <c:v>125</c:v>
                </c:pt>
                <c:pt idx="5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4-5D4F-91B6-1B514FC0D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238860908152302"/>
          <c:y val="0.23834660753612699"/>
          <c:w val="0.27960338291046999"/>
          <c:h val="0.43396777988958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698"/>
          <c:y val="0.17634259259259263"/>
          <c:w val="0.86486351706036746"/>
          <c:h val="0.54380322251385238"/>
        </c:manualLayout>
      </c:layout>
      <c:barChart>
        <c:barDir val="col"/>
        <c:grouping val="clustered"/>
        <c:varyColors val="0"/>
        <c:ser>
          <c:idx val="0"/>
          <c:order val="0"/>
          <c:tx>
            <c:v>2009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Charting!$B$2:$B$4</c:f>
              <c:numCache>
                <c:formatCode>General</c:formatCode>
                <c:ptCount val="3"/>
                <c:pt idx="0">
                  <c:v>2608</c:v>
                </c:pt>
                <c:pt idx="1">
                  <c:v>2775</c:v>
                </c:pt>
                <c:pt idx="2">
                  <c:v>2164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9-40E6-A631-09E7B871180E}"/>
            </c:ext>
          </c:extLst>
        </c:ser>
        <c:ser>
          <c:idx val="1"/>
          <c:order val="1"/>
          <c:tx>
            <c:v>2010</c:v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Charting!$C$2:$C$4</c:f>
              <c:numCache>
                <c:formatCode>General</c:formatCode>
                <c:ptCount val="3"/>
                <c:pt idx="0">
                  <c:v>2662</c:v>
                </c:pt>
                <c:pt idx="1">
                  <c:v>3497</c:v>
                </c:pt>
                <c:pt idx="2">
                  <c:v>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9-40E6-A631-09E7B871180E}"/>
            </c:ext>
          </c:extLst>
        </c:ser>
        <c:ser>
          <c:idx val="2"/>
          <c:order val="2"/>
          <c:tx>
            <c:v>2011</c:v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Charting!$D$2:$D$4</c:f>
              <c:numCache>
                <c:formatCode>General</c:formatCode>
                <c:ptCount val="3"/>
                <c:pt idx="0">
                  <c:v>3160</c:v>
                </c:pt>
                <c:pt idx="1">
                  <c:v>4043</c:v>
                </c:pt>
                <c:pt idx="2">
                  <c:v>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9-40E6-A631-09E7B871180E}"/>
            </c:ext>
          </c:extLst>
        </c:ser>
        <c:ser>
          <c:idx val="3"/>
          <c:order val="3"/>
          <c:tx>
            <c:v>2012</c:v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Charting!$E$2:$E$4</c:f>
              <c:numCache>
                <c:formatCode>General</c:formatCode>
                <c:ptCount val="3"/>
                <c:pt idx="0">
                  <c:v>3461</c:v>
                </c:pt>
                <c:pt idx="1">
                  <c:v>5374</c:v>
                </c:pt>
                <c:pt idx="2">
                  <c:v>2493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E9-40E6-A631-09E7B871180E}"/>
            </c:ext>
          </c:extLst>
        </c:ser>
        <c:ser>
          <c:idx val="4"/>
          <c:order val="4"/>
          <c:tx>
            <c:v>2013</c:v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Charting!$F$2:$F$4</c:f>
              <c:numCache>
                <c:formatCode>General</c:formatCode>
                <c:ptCount val="3"/>
                <c:pt idx="0">
                  <c:v>3519</c:v>
                </c:pt>
                <c:pt idx="1">
                  <c:v>4830</c:v>
                </c:pt>
                <c:pt idx="2">
                  <c:v>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E9-40E6-A631-09E7B871180E}"/>
            </c:ext>
          </c:extLst>
        </c:ser>
        <c:ser>
          <c:idx val="5"/>
          <c:order val="5"/>
          <c:tx>
            <c:v>2014</c:v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Charting!$G$2:$G$4</c:f>
              <c:numCache>
                <c:formatCode>General</c:formatCode>
                <c:ptCount val="3"/>
                <c:pt idx="0">
                  <c:v>3796</c:v>
                </c:pt>
                <c:pt idx="1">
                  <c:v>5157</c:v>
                </c:pt>
                <c:pt idx="2">
                  <c:v>2684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E9-40E6-A631-09E7B871180E}"/>
            </c:ext>
          </c:extLst>
        </c:ser>
        <c:ser>
          <c:idx val="6"/>
          <c:order val="6"/>
          <c:tx>
            <c:v>2015</c:v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Charting!$H$2:$H$4</c:f>
              <c:numCache>
                <c:formatCode>General</c:formatCode>
                <c:ptCount val="3"/>
                <c:pt idx="0">
                  <c:v>4198</c:v>
                </c:pt>
                <c:pt idx="1">
                  <c:v>5941</c:v>
                </c:pt>
                <c:pt idx="2">
                  <c:v>3365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E9-40E6-A631-09E7B871180E}"/>
            </c:ext>
          </c:extLst>
        </c:ser>
        <c:ser>
          <c:idx val="7"/>
          <c:order val="7"/>
          <c:tx>
            <c:v>2016</c:v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Charting!$I$2:$I$4</c:f>
              <c:numCache>
                <c:formatCode>General</c:formatCode>
                <c:ptCount val="3"/>
                <c:pt idx="0">
                  <c:v>4663</c:v>
                </c:pt>
                <c:pt idx="1">
                  <c:v>6605</c:v>
                </c:pt>
                <c:pt idx="2">
                  <c:v>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E9-40E6-A631-09E7B871180E}"/>
            </c:ext>
          </c:extLst>
        </c:ser>
        <c:ser>
          <c:idx val="8"/>
          <c:order val="8"/>
          <c:tx>
            <c:v>2017</c:v>
          </c:tx>
          <c:spPr>
            <a:pattFill prst="narHorz">
              <a:fgClr>
                <a:schemeClr val="accent3">
                  <a:lumMod val="60000"/>
                </a:schemeClr>
              </a:fgClr>
              <a:bgClr>
                <a:schemeClr val="accent3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lumMod val="60000"/>
                </a:schemeClr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Charting!$J$2:$J$4</c:f>
              <c:numCache>
                <c:formatCode>General</c:formatCode>
                <c:ptCount val="3"/>
                <c:pt idx="0">
                  <c:v>5040</c:v>
                </c:pt>
                <c:pt idx="1">
                  <c:v>8551</c:v>
                </c:pt>
                <c:pt idx="2">
                  <c:v>4460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E9-40E6-A631-09E7B871180E}"/>
            </c:ext>
          </c:extLst>
        </c:ser>
        <c:ser>
          <c:idx val="9"/>
          <c:order val="9"/>
          <c:tx>
            <c:v>2018</c:v>
          </c:tx>
          <c:spPr>
            <a:pattFill prst="narHorz">
              <a:fgClr>
                <a:schemeClr val="accent4">
                  <a:lumMod val="60000"/>
                </a:schemeClr>
              </a:fgClr>
              <a:bgClr>
                <a:schemeClr val="accent4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60000"/>
                </a:schemeClr>
              </a:innerShdw>
            </a:effectLst>
          </c:spPr>
          <c:invertIfNegative val="0"/>
          <c:cat>
            <c:strRef>
              <c:f>Charting!$A$2:$A$4</c:f>
              <c:strCache>
                <c:ptCount val="3"/>
                <c:pt idx="0">
                  <c:v>Biology</c:v>
                </c:pt>
                <c:pt idx="1">
                  <c:v>Drugs</c:v>
                </c:pt>
                <c:pt idx="2">
                  <c:v>Toxicology</c:v>
                </c:pt>
              </c:strCache>
            </c:strRef>
          </c:cat>
          <c:val>
            <c:numRef>
              <c:f>Charting!$K$2:$K$4</c:f>
              <c:numCache>
                <c:formatCode>General</c:formatCode>
                <c:ptCount val="3"/>
                <c:pt idx="0">
                  <c:v>5712</c:v>
                </c:pt>
                <c:pt idx="1">
                  <c:v>9617</c:v>
                </c:pt>
                <c:pt idx="2">
                  <c:v>4617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E9-40E6-A631-09E7B8711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60905936"/>
        <c:axId val="460907112"/>
      </c:barChart>
      <c:catAx>
        <c:axId val="46090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907112"/>
        <c:crosses val="autoZero"/>
        <c:auto val="1"/>
        <c:lblAlgn val="ctr"/>
        <c:lblOffset val="100"/>
        <c:noMultiLvlLbl val="0"/>
      </c:catAx>
      <c:valAx>
        <c:axId val="460907112"/>
        <c:scaling>
          <c:orientation val="minMax"/>
          <c:max val="1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905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956451397012182E-2"/>
          <c:y val="4.3894562684614953E-2"/>
          <c:w val="0.89999988360656691"/>
          <c:h val="7.4257945479587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2009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Charting!$B$7:$B$8</c:f>
              <c:numCache>
                <c:formatCode>General</c:formatCode>
                <c:ptCount val="2"/>
                <c:pt idx="0">
                  <c:v>454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2-4D6E-BC85-BBD4D3BCDA4D}"/>
            </c:ext>
          </c:extLst>
        </c:ser>
        <c:ser>
          <c:idx val="1"/>
          <c:order val="1"/>
          <c:tx>
            <c:v>2010</c:v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Charting!$C$7:$C$8</c:f>
              <c:numCache>
                <c:formatCode>General</c:formatCode>
                <c:ptCount val="2"/>
                <c:pt idx="0">
                  <c:v>420</c:v>
                </c:pt>
                <c:pt idx="1">
                  <c:v>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2-4D6E-BC85-BBD4D3BCDA4D}"/>
            </c:ext>
          </c:extLst>
        </c:ser>
        <c:ser>
          <c:idx val="2"/>
          <c:order val="2"/>
          <c:tx>
            <c:v>2011</c:v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Charting!$D$7:$D$8</c:f>
              <c:numCache>
                <c:formatCode>General</c:formatCode>
                <c:ptCount val="2"/>
                <c:pt idx="0">
                  <c:v>461</c:v>
                </c:pt>
                <c:pt idx="1">
                  <c:v>1332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32-4D6E-BC85-BBD4D3BCDA4D}"/>
            </c:ext>
          </c:extLst>
        </c:ser>
        <c:ser>
          <c:idx val="3"/>
          <c:order val="3"/>
          <c:tx>
            <c:v>2012</c:v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Charting!$E$7:$E$8</c:f>
              <c:numCache>
                <c:formatCode>General</c:formatCode>
                <c:ptCount val="2"/>
                <c:pt idx="0">
                  <c:v>620</c:v>
                </c:pt>
                <c:pt idx="1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32-4D6E-BC85-BBD4D3BCDA4D}"/>
            </c:ext>
          </c:extLst>
        </c:ser>
        <c:ser>
          <c:idx val="4"/>
          <c:order val="4"/>
          <c:tx>
            <c:v>2013</c:v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Charting!$F$7:$F$8</c:f>
              <c:numCache>
                <c:formatCode>General</c:formatCode>
                <c:ptCount val="2"/>
                <c:pt idx="0">
                  <c:v>488</c:v>
                </c:pt>
                <c:pt idx="1">
                  <c:v>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32-4D6E-BC85-BBD4D3BCDA4D}"/>
            </c:ext>
          </c:extLst>
        </c:ser>
        <c:ser>
          <c:idx val="5"/>
          <c:order val="5"/>
          <c:tx>
            <c:v>2014</c:v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Charting!$G$7:$G$8</c:f>
              <c:numCache>
                <c:formatCode>General</c:formatCode>
                <c:ptCount val="2"/>
                <c:pt idx="0">
                  <c:v>618</c:v>
                </c:pt>
                <c:pt idx="1">
                  <c:v>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32-4D6E-BC85-BBD4D3BCDA4D}"/>
            </c:ext>
          </c:extLst>
        </c:ser>
        <c:ser>
          <c:idx val="6"/>
          <c:order val="6"/>
          <c:tx>
            <c:v>2015</c:v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Charting!$H$7:$H$8</c:f>
              <c:numCache>
                <c:formatCode>General</c:formatCode>
                <c:ptCount val="2"/>
                <c:pt idx="0">
                  <c:v>803</c:v>
                </c:pt>
                <c:pt idx="1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32-4D6E-BC85-BBD4D3BCDA4D}"/>
            </c:ext>
          </c:extLst>
        </c:ser>
        <c:ser>
          <c:idx val="7"/>
          <c:order val="7"/>
          <c:tx>
            <c:v>2016</c:v>
          </c:tx>
          <c:spPr>
            <a:pattFill prst="narHorz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lumMod val="60000"/>
                </a:schemeClr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Charting!$I$7:$I$8</c:f>
              <c:numCache>
                <c:formatCode>General</c:formatCode>
                <c:ptCount val="2"/>
                <c:pt idx="0">
                  <c:v>722</c:v>
                </c:pt>
                <c:pt idx="1">
                  <c:v>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232-4D6E-BC85-BBD4D3BCDA4D}"/>
            </c:ext>
          </c:extLst>
        </c:ser>
        <c:ser>
          <c:idx val="8"/>
          <c:order val="8"/>
          <c:tx>
            <c:v>2017</c:v>
          </c:tx>
          <c:spPr>
            <a:pattFill prst="narHorz">
              <a:fgClr>
                <a:schemeClr val="accent3">
                  <a:lumMod val="60000"/>
                </a:schemeClr>
              </a:fgClr>
              <a:bgClr>
                <a:schemeClr val="accent3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lumMod val="60000"/>
                </a:schemeClr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Charting!$J$7:$J$8</c:f>
              <c:numCache>
                <c:formatCode>General</c:formatCode>
                <c:ptCount val="2"/>
                <c:pt idx="0">
                  <c:v>583</c:v>
                </c:pt>
                <c:pt idx="1">
                  <c:v>1083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32-4D6E-BC85-BBD4D3BCDA4D}"/>
            </c:ext>
          </c:extLst>
        </c:ser>
        <c:ser>
          <c:idx val="9"/>
          <c:order val="9"/>
          <c:tx>
            <c:v>2018</c:v>
          </c:tx>
          <c:spPr>
            <a:pattFill prst="narHorz">
              <a:fgClr>
                <a:schemeClr val="accent4">
                  <a:lumMod val="60000"/>
                </a:schemeClr>
              </a:fgClr>
              <a:bgClr>
                <a:schemeClr val="accent4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>
                  <a:lumMod val="60000"/>
                </a:schemeClr>
              </a:innerShdw>
            </a:effectLst>
          </c:spPr>
          <c:invertIfNegative val="0"/>
          <c:cat>
            <c:strRef>
              <c:f>Charting!$A$7:$A$8</c:f>
              <c:strCache>
                <c:ptCount val="2"/>
                <c:pt idx="0">
                  <c:v>Firearms</c:v>
                </c:pt>
                <c:pt idx="1">
                  <c:v>Latent Prints</c:v>
                </c:pt>
              </c:strCache>
            </c:strRef>
          </c:cat>
          <c:val>
            <c:numRef>
              <c:f>Charting!$K$7:$K$8</c:f>
              <c:numCache>
                <c:formatCode>General</c:formatCode>
                <c:ptCount val="2"/>
                <c:pt idx="0">
                  <c:v>637</c:v>
                </c:pt>
                <c:pt idx="1">
                  <c:v>1094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32-4D6E-BC85-BBD4D3BCD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460901232"/>
        <c:axId val="460902408"/>
      </c:barChart>
      <c:catAx>
        <c:axId val="46090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902408"/>
        <c:crosses val="autoZero"/>
        <c:auto val="1"/>
        <c:lblAlgn val="ctr"/>
        <c:lblOffset val="100"/>
        <c:noMultiLvlLbl val="0"/>
      </c:catAx>
      <c:valAx>
        <c:axId val="460902408"/>
        <c:scaling>
          <c:orientation val="minMax"/>
          <c:max val="16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90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 txBox="1">
            <a:spLocks/>
          </p:cNvSpPr>
          <p:nvPr/>
        </p:nvSpPr>
        <p:spPr>
          <a:xfrm>
            <a:off x="490599" y="5546556"/>
            <a:ext cx="2870417" cy="327978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ctr">
              <a:defRPr sz="1400"/>
            </a:lvl1pPr>
          </a:lstStyle>
          <a:p>
            <a:pPr marL="349401" indent="-34940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18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8-11T14:16:40.575"/>
    </inkml:context>
    <inkml:brush xml:id="br0">
      <inkml:brushProperty name="width" value="0.09071" units="cm"/>
      <inkml:brushProperty name="height" value="0.09071" units="cm"/>
      <inkml:brushProperty name="color" value="#ED331F"/>
    </inkml:brush>
  </inkml:definitions>
  <inkml:trace contextRef="#ctx0" brushRef="#br0">8758 4297 8948,'19'-2'-234,"35"-7"-481,-7-7 148,-13 2 1,-25 10 431</inkml:trace>
  <inkml:trace contextRef="#ctx0" brushRef="#br0" timeOffset="31">11195 4077 11268,'19'-13'19,"-15"10"-16</inkml:trace>
  <inkml:trace contextRef="#ctx0" brushRef="#br0" timeOffset="30">11234 4050 11306,'20'-14'19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82172" y="4320224"/>
            <a:ext cx="3037840" cy="288417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ctr">
              <a:defRPr sz="1400"/>
            </a:lvl1pPr>
          </a:lstStyle>
          <a:p>
            <a:fld id="{2F9BF154-8F0A-4A74-9B7B-F4679CE970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94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764F-81F0-4C91-B383-E644348A8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3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764F-81F0-4C91-B383-E644348A83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48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73" tIns="46587" rIns="93173" bIns="46587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F154-8F0A-4A74-9B7B-F4679CE970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0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Enabling</a:t>
            </a:r>
            <a:r>
              <a:rPr lang="en-US" baseline="0" dirty="0"/>
              <a:t> Legislation – Grants the power to the agency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F154-8F0A-4A74-9B7B-F4679CE970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8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Minnesota Fusion Center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Collect, analyze, disseminate information of data on organized criminal, terrorists and all-hazards activity in MN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State-based point of contact to coordinate information sharing between federal, state and local agencies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www.icefishx.org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Moved into BCA HQ in 2013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Homeland Security</a:t>
            </a:r>
          </a:p>
          <a:p>
            <a:pPr lvl="1" algn="l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secure communications room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Alert – Approximately 250 alerts issued  each month </a:t>
            </a:r>
          </a:p>
          <a:p>
            <a:pPr algn="l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RECENT ALERTS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Credit card skimming at gas pumps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Missing autistic child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Verizon store armed robberies</a:t>
            </a:r>
          </a:p>
          <a:p>
            <a:pPr marL="798513" indent="-798513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 assist – Woodbury, St. Paul,       Ramsey Co.</a:t>
            </a:r>
          </a:p>
          <a:p>
            <a:r>
              <a:rPr lang="en-US" dirty="0"/>
              <a:t>Duty Officer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kern="1200" dirty="0">
                <a:solidFill>
                  <a:srgbClr val="FFFFFF"/>
                </a:solidFill>
                <a:latin typeface="Garamond"/>
              </a:rPr>
              <a:t>	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kern="1200" dirty="0">
                <a:solidFill>
                  <a:srgbClr val="FFFFFF"/>
                </a:solidFill>
                <a:latin typeface="Garamond"/>
              </a:rPr>
              <a:t>                  </a:t>
            </a:r>
            <a:r>
              <a:rPr lang="en-US" sz="1200" b="1" u="sng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Initiating Call Category</a:t>
            </a: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      	         	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Air Quality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Bomb Squad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CAT/ERT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Information Call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FM Investigator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Methamphetamine Lab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Mutual Aid	  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National Guard/CAP/Aircraft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Nuclear Plant/Accident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Pipeline Incident (Break/Leak)                                   	SARA Title III Release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Search and Rescue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Spills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Supplemental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Tank Pulls (Contaminated Soil)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Waste Water Bypass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Weather Incident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WMD Threat		             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* A call may be recorded in more than one category 	      	                                                    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	                                                     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AMBER Alert program receives no funding.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costs are covered by donations from Minnesota AMBER Alert Fundraiser, a non-profit group which raises approximately $20,000 each year. This money is dedicated to cover the costs during an AMBER Alert (MN Crime Alert Network) and to provide missing persons training statewide.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                                       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US" sz="1200" b="1" i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700" b="1" i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200" b="1" i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F154-8F0A-4A74-9B7B-F4679CE970C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7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/>
          <a:stretch/>
        </p:blipFill>
        <p:spPr>
          <a:xfrm>
            <a:off x="0" y="3128210"/>
            <a:ext cx="9144000" cy="3729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 b="29544"/>
          <a:stretch/>
        </p:blipFill>
        <p:spPr>
          <a:xfrm>
            <a:off x="0" y="3128211"/>
            <a:ext cx="9144000" cy="1703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2212"/>
            <a:ext cx="7772400" cy="782841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4400" baseline="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7539" y="2103816"/>
            <a:ext cx="6400800" cy="648368"/>
          </a:xfrm>
        </p:spPr>
        <p:txBody>
          <a:bodyPr>
            <a:normAutofit/>
          </a:bodyPr>
          <a:lstStyle>
            <a:lvl1pPr marL="0" indent="0" algn="ctr">
              <a:lnSpc>
                <a:spcPts val="3000"/>
              </a:lnSpc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31017" r="14842" b="39789"/>
          <a:stretch/>
        </p:blipFill>
        <p:spPr>
          <a:xfrm>
            <a:off x="1918636" y="3583000"/>
            <a:ext cx="5306728" cy="17465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/>
          <a:stretch/>
        </p:blipFill>
        <p:spPr>
          <a:xfrm>
            <a:off x="0" y="3128210"/>
            <a:ext cx="9144000" cy="3729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 b="29544"/>
          <a:stretch/>
        </p:blipFill>
        <p:spPr>
          <a:xfrm>
            <a:off x="0" y="3128211"/>
            <a:ext cx="9144000" cy="1703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31017" r="14842" b="39789"/>
          <a:stretch/>
        </p:blipFill>
        <p:spPr>
          <a:xfrm>
            <a:off x="1918636" y="3583000"/>
            <a:ext cx="5306728" cy="1746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42212"/>
            <a:ext cx="7772400" cy="782841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4400" baseline="0"/>
            </a:lvl1pPr>
          </a:lstStyle>
          <a:p>
            <a:r>
              <a:rPr lang="en-US" dirty="0"/>
              <a:t>SECTION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7539" y="2103816"/>
            <a:ext cx="6400800" cy="648368"/>
          </a:xfrm>
        </p:spPr>
        <p:txBody>
          <a:bodyPr>
            <a:normAutofit/>
          </a:bodyPr>
          <a:lstStyle>
            <a:lvl1pPr marL="0" indent="0" algn="ctr">
              <a:lnSpc>
                <a:spcPts val="3000"/>
              </a:lnSpc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13889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/>
          <a:stretch/>
        </p:blipFill>
        <p:spPr>
          <a:xfrm>
            <a:off x="0" y="3128210"/>
            <a:ext cx="9144000" cy="37297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 b="29544"/>
          <a:stretch/>
        </p:blipFill>
        <p:spPr>
          <a:xfrm>
            <a:off x="0" y="3128211"/>
            <a:ext cx="9144000" cy="1703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31017" r="14842" b="39789"/>
          <a:stretch/>
        </p:blipFill>
        <p:spPr>
          <a:xfrm>
            <a:off x="1918636" y="3583000"/>
            <a:ext cx="5306728" cy="1746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t="34947" r="13473" b="43860"/>
          <a:stretch/>
        </p:blipFill>
        <p:spPr>
          <a:xfrm>
            <a:off x="1482291" y="1193532"/>
            <a:ext cx="6429676" cy="14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/>
          <a:stretch/>
        </p:blipFill>
        <p:spPr>
          <a:xfrm>
            <a:off x="0" y="3128210"/>
            <a:ext cx="9144000" cy="3729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4" b="29544"/>
          <a:stretch/>
        </p:blipFill>
        <p:spPr>
          <a:xfrm>
            <a:off x="0" y="3128211"/>
            <a:ext cx="9144000" cy="1703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31017" r="14842" b="39789"/>
          <a:stretch/>
        </p:blipFill>
        <p:spPr>
          <a:xfrm>
            <a:off x="1918636" y="3583000"/>
            <a:ext cx="5306728" cy="1746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34526" r="13474" b="44281"/>
          <a:stretch/>
        </p:blipFill>
        <p:spPr>
          <a:xfrm>
            <a:off x="1386038" y="1193532"/>
            <a:ext cx="6525929" cy="14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7" t="81684"/>
          <a:stretch/>
        </p:blipFill>
        <p:spPr>
          <a:xfrm>
            <a:off x="4109986" y="5601902"/>
            <a:ext cx="5034013" cy="1256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9" t="84491" r="1895" b="3859"/>
          <a:stretch/>
        </p:blipFill>
        <p:spPr>
          <a:xfrm>
            <a:off x="6728058" y="5794408"/>
            <a:ext cx="2242687" cy="79889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731534"/>
            <a:ext cx="7772400" cy="782841"/>
          </a:xfrm>
        </p:spPr>
        <p:txBody>
          <a:bodyPr>
            <a:normAutofit/>
          </a:bodyPr>
          <a:lstStyle>
            <a:lvl1pPr>
              <a:lnSpc>
                <a:spcPts val="3400"/>
              </a:lnSpc>
              <a:defRPr sz="4400" baseline="0"/>
            </a:lvl1pPr>
          </a:lstStyle>
          <a:p>
            <a:r>
              <a:rPr lang="en-US" dirty="0"/>
              <a:t>AGENDA SLIDE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599" y="1821476"/>
            <a:ext cx="6400800" cy="648368"/>
          </a:xfrm>
        </p:spPr>
        <p:txBody>
          <a:bodyPr>
            <a:normAutofit/>
          </a:bodyPr>
          <a:lstStyle>
            <a:lvl1pPr marL="0" indent="0" algn="ctr">
              <a:lnSpc>
                <a:spcPts val="3000"/>
              </a:lnSpc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LISTED ITEMS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587144" y="172003"/>
            <a:ext cx="7988968" cy="121742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58268" y="1757500"/>
            <a:ext cx="8037096" cy="4428335"/>
          </a:xfrm>
        </p:spPr>
        <p:txBody>
          <a:bodyPr/>
          <a:lstStyle>
            <a:lvl1pPr>
              <a:defRPr sz="2600">
                <a:latin typeface="Calibri" pitchFamily="34" charset="0"/>
              </a:defRPr>
            </a:lvl1pPr>
            <a:lvl2pPr>
              <a:defRPr sz="2400" b="0">
                <a:latin typeface="Calibri" pitchFamily="34" charset="0"/>
              </a:defRPr>
            </a:lvl2pPr>
            <a:lvl3pPr>
              <a:defRPr sz="2400" b="0">
                <a:latin typeface="Calibri" pitchFamily="34" charset="0"/>
              </a:defRPr>
            </a:lvl3pPr>
            <a:lvl4pPr>
              <a:defRPr sz="2400" b="0">
                <a:latin typeface="Calibri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704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26939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D52537-D103-46EA-97B7-19A24CA641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627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33034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82"/>
          <a:stretch/>
        </p:blipFill>
        <p:spPr>
          <a:xfrm>
            <a:off x="0" y="-9625"/>
            <a:ext cx="9144000" cy="2127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7" t="81684"/>
          <a:stretch/>
        </p:blipFill>
        <p:spPr>
          <a:xfrm>
            <a:off x="4109986" y="5601902"/>
            <a:ext cx="5034013" cy="1256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013" y="231007"/>
            <a:ext cx="8224787" cy="112936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139" y="1748590"/>
            <a:ext cx="8133347" cy="444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9" t="84491" r="1895" b="3859"/>
          <a:stretch/>
        </p:blipFill>
        <p:spPr>
          <a:xfrm>
            <a:off x="6728058" y="5794408"/>
            <a:ext cx="2242687" cy="79889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3" r:id="rId3"/>
    <p:sldLayoutId id="2147483674" r:id="rId4"/>
    <p:sldLayoutId id="2147483655" r:id="rId5"/>
    <p:sldLayoutId id="2147483676" r:id="rId6"/>
  </p:sldLayoutIdLst>
  <p:txStyles>
    <p:titleStyle>
      <a:lvl1pPr algn="ctr" defTabSz="914400" rtl="0" eaLnBrk="1" latinLnBrk="0" hangingPunct="1">
        <a:lnSpc>
          <a:spcPts val="3200"/>
        </a:lnSpc>
        <a:spcBef>
          <a:spcPct val="0"/>
        </a:spcBef>
        <a:buNone/>
        <a:defRPr sz="3200" b="1" kern="1800" cap="all" baseline="0">
          <a:solidFill>
            <a:srgbClr val="F7C000"/>
          </a:solidFill>
          <a:latin typeface="Calibri" pitchFamily="34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ts val="2600"/>
        </a:lnSpc>
        <a:spcBef>
          <a:spcPts val="800"/>
        </a:spcBef>
        <a:spcAft>
          <a:spcPts val="0"/>
        </a:spcAft>
        <a:buClr>
          <a:srgbClr val="F7C000"/>
        </a:buClr>
        <a:buSzPct val="120000"/>
        <a:buFont typeface="Arial" pitchFamily="34" charset="0"/>
        <a:buChar char="•"/>
        <a:defRPr sz="2800" b="0" i="0" kern="18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5475" indent="-280988" algn="l" defTabSz="914400" rtl="0" eaLnBrk="1" latinLnBrk="0" hangingPunct="1">
        <a:lnSpc>
          <a:spcPts val="2600"/>
        </a:lnSpc>
        <a:spcBef>
          <a:spcPts val="0"/>
        </a:spcBef>
        <a:spcAft>
          <a:spcPts val="600"/>
        </a:spcAft>
        <a:buClr>
          <a:srgbClr val="F7C000"/>
        </a:buClr>
        <a:buFont typeface="Arial" pitchFamily="34" charset="0"/>
        <a:buChar char="–"/>
        <a:defRPr sz="2200" b="0" kern="18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3838" algn="l" defTabSz="914400" rtl="0" eaLnBrk="1" latinLnBrk="0" hangingPunct="1">
        <a:lnSpc>
          <a:spcPts val="2600"/>
        </a:lnSpc>
        <a:spcBef>
          <a:spcPts val="0"/>
        </a:spcBef>
        <a:spcAft>
          <a:spcPts val="600"/>
        </a:spcAft>
        <a:buClr>
          <a:srgbClr val="F7C000"/>
        </a:buClr>
        <a:buFont typeface="Arial" pitchFamily="34" charset="0"/>
        <a:buChar char="•"/>
        <a:defRPr sz="2200" b="0" kern="18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58888" indent="-288925" algn="l" defTabSz="914400" rtl="0" eaLnBrk="1" latinLnBrk="0" hangingPunct="1">
        <a:lnSpc>
          <a:spcPts val="2600"/>
        </a:lnSpc>
        <a:spcBef>
          <a:spcPts val="0"/>
        </a:spcBef>
        <a:spcAft>
          <a:spcPts val="600"/>
        </a:spcAft>
        <a:buClr>
          <a:srgbClr val="F7C000"/>
        </a:buClr>
        <a:buFont typeface="Arial" pitchFamily="34" charset="0"/>
        <a:buChar char="–"/>
        <a:defRPr sz="2200" b="0" kern="18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969963" indent="-279400" algn="l" defTabSz="914400" rtl="0" eaLnBrk="1" latinLnBrk="0" hangingPunct="1">
        <a:lnSpc>
          <a:spcPts val="2600"/>
        </a:lnSpc>
        <a:spcBef>
          <a:spcPts val="0"/>
        </a:spcBef>
        <a:buFont typeface="Arial" pitchFamily="34" charset="0"/>
        <a:buChar char="»"/>
        <a:defRPr sz="2400" kern="1200">
          <a:solidFill>
            <a:schemeClr val="tx1"/>
          </a:solidFill>
          <a:latin typeface="Helvetica-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4953000" cy="2163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8229600" cy="284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3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>
    <p:fade thruBlk="1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3200"/>
            <a:ext cx="9144000" cy="28194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5410200" cy="27432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5500" dirty="0"/>
              <a:t>Minnesota Department of </a:t>
            </a:r>
            <a:r>
              <a:rPr lang="en-US" sz="5500" dirty="0">
                <a:solidFill>
                  <a:srgbClr val="01305B"/>
                </a:solidFill>
              </a:rPr>
              <a:t>Public Safety</a:t>
            </a:r>
            <a:br>
              <a:rPr lang="en-US" sz="5500" dirty="0">
                <a:solidFill>
                  <a:srgbClr val="01539C"/>
                </a:solidFill>
              </a:rPr>
            </a:br>
            <a:endParaRPr lang="en-US" sz="5500" dirty="0">
              <a:solidFill>
                <a:srgbClr val="01539C"/>
              </a:solidFill>
            </a:endParaRPr>
          </a:p>
        </p:txBody>
      </p:sp>
      <p:pic>
        <p:nvPicPr>
          <p:cNvPr id="4" name="Picture 2" descr="H:\Logos\DPS\Web\DPS-Color-(122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1295400"/>
            <a:ext cx="2819400" cy="281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24177" y="5715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Commissioner John Harrington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BCA Superintendent Drew Evans</a:t>
            </a:r>
          </a:p>
        </p:txBody>
      </p:sp>
    </p:spTree>
    <p:extLst>
      <p:ext uri="{BB962C8B-B14F-4D97-AF65-F5344CB8AC3E}">
        <p14:creationId xmlns:p14="http://schemas.microsoft.com/office/powerpoint/2010/main" val="298467525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budget – fy18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$59,960,000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9304776"/>
              </p:ext>
            </p:extLst>
          </p:nvPr>
        </p:nvGraphicFramePr>
        <p:xfrm>
          <a:off x="590551" y="1396999"/>
          <a:ext cx="7486650" cy="546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260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34777144"/>
              </p:ext>
            </p:extLst>
          </p:nvPr>
        </p:nvGraphicFramePr>
        <p:xfrm>
          <a:off x="685799" y="1073790"/>
          <a:ext cx="7954862" cy="557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419100"/>
            <a:ext cx="7772400" cy="10952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Staffing</a:t>
            </a:r>
          </a:p>
        </p:txBody>
      </p:sp>
    </p:spTree>
    <p:extLst>
      <p:ext uri="{BB962C8B-B14F-4D97-AF65-F5344CB8AC3E}">
        <p14:creationId xmlns:p14="http://schemas.microsoft.com/office/powerpoint/2010/main" val="147963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739" y="1131344"/>
            <a:ext cx="7772400" cy="78284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Superintendent Jeff Hansen</a:t>
            </a:r>
          </a:p>
        </p:txBody>
      </p:sp>
    </p:spTree>
    <p:extLst>
      <p:ext uri="{BB962C8B-B14F-4D97-AF65-F5344CB8AC3E}">
        <p14:creationId xmlns:p14="http://schemas.microsoft.com/office/powerpoint/2010/main" val="978942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Investigative Section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17738" y="1753298"/>
            <a:ext cx="6861737" cy="4211273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Predatory Crimes Section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Regional Offices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2" indent="-342900" algn="l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Homicide – Violent Crimes</a:t>
            </a:r>
          </a:p>
          <a:p>
            <a:pPr marL="1143000" lvl="2" indent="-342900" algn="l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Missing Persons</a:t>
            </a:r>
          </a:p>
          <a:p>
            <a:pPr marL="1143000" lvl="2" indent="-342900" algn="l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Special Investigations Unit</a:t>
            </a:r>
          </a:p>
          <a:p>
            <a:pPr marL="1143000" lvl="2" indent="-342900" algn="l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Task Force Agents</a:t>
            </a:r>
          </a:p>
          <a:p>
            <a:pPr marL="1143000" lvl="2" indent="-342900" algn="l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Services Unit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Financial Crimes Task Force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Minnesota Human Trafficking Task Force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Minnesota Fusion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0904" y="637563"/>
            <a:ext cx="6853804" cy="145968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Investigations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Offices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46246" y="2214694"/>
            <a:ext cx="5638067" cy="378605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Violent Crime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Death investigations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Assist with cold case investigations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Officer involved shooting investigations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Conflict investigations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Critical incidents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Crime scene processing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2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9292" y="629174"/>
            <a:ext cx="6904139" cy="13826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Investigations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Offices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0804" y="2348917"/>
            <a:ext cx="5469622" cy="3248165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Narcotics Investigations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663" lvl="2" indent="-346472"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Investigate high level narcotics traffickers</a:t>
            </a:r>
          </a:p>
          <a:p>
            <a:pPr marL="728663" lvl="2" indent="-346472"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Perform undercover operations</a:t>
            </a:r>
          </a:p>
          <a:p>
            <a:pPr marL="728663" lvl="2" indent="-346472" algn="l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Participate in Task Forces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5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5127" y="570452"/>
            <a:ext cx="6912528" cy="166708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Investigations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Force Operations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73418" y="2306979"/>
            <a:ext cx="5117284" cy="371631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Federal Task Forces</a:t>
            </a:r>
          </a:p>
          <a:p>
            <a:pPr marL="685800" lvl="1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Drug Enforcement Agency</a:t>
            </a:r>
          </a:p>
          <a:p>
            <a:pPr marL="1028700" lvl="2" indent="-3429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Metro and Outstate</a:t>
            </a:r>
          </a:p>
          <a:p>
            <a:pPr marL="685800" lvl="1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FBI Safe Streets Task Force</a:t>
            </a:r>
          </a:p>
          <a:p>
            <a:pPr marL="685800" lvl="1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Safe Trails </a:t>
            </a:r>
          </a:p>
          <a:p>
            <a:pPr marL="1028700" lvl="2" indent="-3429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Northern MN</a:t>
            </a:r>
          </a:p>
          <a:p>
            <a:pPr marL="685800" lvl="1" indent="-3429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US Marshal’s </a:t>
            </a:r>
          </a:p>
        </p:txBody>
      </p:sp>
    </p:spTree>
    <p:extLst>
      <p:ext uri="{BB962C8B-B14F-4D97-AF65-F5344CB8AC3E}">
        <p14:creationId xmlns:p14="http://schemas.microsoft.com/office/powerpoint/2010/main" val="308877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2180" y="939568"/>
            <a:ext cx="6962862" cy="135873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Investigations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Predatory crimes section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57350" y="2392753"/>
            <a:ext cx="6613814" cy="351095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Internet Crimes Against Children (ICAC)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Predatory Offender  Investigations (POI)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Predatory Offender Registration (POR)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Human Trafficking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41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9234" y="302005"/>
            <a:ext cx="7323588" cy="151001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Investigations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Operations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0077" y="1812021"/>
            <a:ext cx="6384022" cy="3967993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Technical Services Unit</a:t>
            </a:r>
          </a:p>
          <a:p>
            <a:pPr marL="1028700" lvl="2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Pen registers</a:t>
            </a:r>
          </a:p>
          <a:p>
            <a:pPr marL="1028700" lvl="2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Conduct wiretap investigations</a:t>
            </a:r>
          </a:p>
          <a:p>
            <a:pPr marL="1028700" lvl="2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Install covert cameras</a:t>
            </a:r>
          </a:p>
          <a:p>
            <a:pPr marL="1028700" lvl="2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Electronic surveillance</a:t>
            </a:r>
          </a:p>
          <a:p>
            <a:pPr marL="1028700" lvl="2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Cellular tracking</a:t>
            </a:r>
          </a:p>
          <a:p>
            <a:pPr marL="1028700" lvl="2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Crime Scene response</a:t>
            </a:r>
          </a:p>
        </p:txBody>
      </p:sp>
    </p:spTree>
    <p:extLst>
      <p:ext uri="{BB962C8B-B14F-4D97-AF65-F5344CB8AC3E}">
        <p14:creationId xmlns:p14="http://schemas.microsoft.com/office/powerpoint/2010/main" val="422073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Information and 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5024" y="1543050"/>
            <a:ext cx="6490339" cy="464278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Minnesota Fusion Center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BCA Operations Center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BCA Duty Officer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Reactive Criminal Intelligence Analysts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Minnesota Missing Persons Clearinghouse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MN AMBER Alert Program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MN Crime Alert Program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MN Blue Alert Program </a:t>
            </a:r>
          </a:p>
        </p:txBody>
      </p:sp>
    </p:spTree>
    <p:extLst>
      <p:ext uri="{BB962C8B-B14F-4D97-AF65-F5344CB8AC3E}">
        <p14:creationId xmlns:p14="http://schemas.microsoft.com/office/powerpoint/2010/main" val="156439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05400" y="1295400"/>
            <a:ext cx="3581400" cy="556260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3794" y="228600"/>
            <a:ext cx="70920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Department of Public Safety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47684" y="2324614"/>
            <a:ext cx="2806890" cy="685800"/>
            <a:chOff x="381000" y="2286000"/>
            <a:chExt cx="2806890" cy="685800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81000" y="2286000"/>
              <a:ext cx="685800" cy="685800"/>
            </a:xfrm>
            <a:prstGeom prst="ellipse">
              <a:avLst/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8481" y="2411180"/>
              <a:ext cx="22894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Alcohol and Gambling</a:t>
              </a:r>
              <a:b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</a:b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Enforcement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953000" y="1351709"/>
            <a:ext cx="3886200" cy="85809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1" y="1407809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305B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Public Safety and Criminal J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1305B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ustice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305B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Reform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305B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305B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Finance and Policy Committee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007198" y="6023153"/>
            <a:ext cx="2489625" cy="685800"/>
            <a:chOff x="381000" y="3810000"/>
            <a:chExt cx="2489625" cy="68580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81000" y="3810000"/>
              <a:ext cx="685800" cy="685800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84184" y="3875901"/>
              <a:ext cx="19864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Bureau of Criminal</a:t>
              </a:r>
              <a:b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</a:b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Apprehension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971295" y="4532596"/>
            <a:ext cx="3356609" cy="685800"/>
            <a:chOff x="381000" y="4572000"/>
            <a:chExt cx="3356609" cy="68580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81000" y="4572000"/>
              <a:ext cx="685800" cy="685800"/>
            </a:xfrm>
            <a:prstGeom prst="ellipse">
              <a:avLst/>
            </a:prstGeom>
            <a:blipFill>
              <a:blip r:embed="rId5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4667584"/>
              <a:ext cx="282320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Emergency Communication</a:t>
              </a:r>
              <a:b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</a:b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Networks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3000" y="5266673"/>
            <a:ext cx="3123885" cy="685800"/>
            <a:chOff x="381000" y="5334000"/>
            <a:chExt cx="3123885" cy="685800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81000" y="5334000"/>
              <a:ext cx="685800" cy="685800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7243" y="5399901"/>
              <a:ext cx="262764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Homeland Security and</a:t>
              </a:r>
              <a:b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</a:b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Emergency Management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71295" y="3797689"/>
            <a:ext cx="3581399" cy="685800"/>
            <a:chOff x="5181600" y="3810000"/>
            <a:chExt cx="3581399" cy="68580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181600" y="3810000"/>
              <a:ext cx="685800" cy="685800"/>
            </a:xfrm>
            <a:prstGeom prst="ellipse">
              <a:avLst/>
            </a:pr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00" y="4038600"/>
              <a:ext cx="30479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Office of Justice Programs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79676" y="1275509"/>
            <a:ext cx="3581400" cy="5562600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276" y="1351708"/>
            <a:ext cx="3886200" cy="858091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04239" y="5029778"/>
            <a:ext cx="3429000" cy="685800"/>
            <a:chOff x="381000" y="3048000"/>
            <a:chExt cx="3429000" cy="6858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81000" y="3048000"/>
              <a:ext cx="685800" cy="685800"/>
            </a:xfrm>
            <a:prstGeom prst="ellipse">
              <a:avLst/>
            </a:pr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3200400"/>
              <a:ext cx="2895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Office of Pipeline Safety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9676" y="1409581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1305B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Transportation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1305B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Policy and Finance Committees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04239" y="2336611"/>
            <a:ext cx="2895600" cy="685800"/>
            <a:chOff x="381000" y="6096000"/>
            <a:chExt cx="2895600" cy="685800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81000" y="6096000"/>
              <a:ext cx="685800" cy="685800"/>
            </a:xfrm>
            <a:prstGeom prst="ellipse">
              <a:avLst/>
            </a:prstGeom>
            <a:blipFill>
              <a:blip r:embed="rId9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2996" y="6324600"/>
              <a:ext cx="239360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Minnesota State Patrol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4239" y="4103769"/>
            <a:ext cx="3581399" cy="685800"/>
            <a:chOff x="5181600" y="2286000"/>
            <a:chExt cx="3581399" cy="68580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181600" y="2286000"/>
              <a:ext cx="685800" cy="685800"/>
            </a:xfrm>
            <a:prstGeom prst="ellipse">
              <a:avLst/>
            </a:prstGeom>
            <a:blipFill>
              <a:blip r:embed="rId10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5000" y="2438400"/>
              <a:ext cx="30479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Driver and Vehicle Services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7770" y="3167321"/>
            <a:ext cx="3581400" cy="685800"/>
            <a:chOff x="5181600" y="3048000"/>
            <a:chExt cx="3581400" cy="68580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181600" y="3048000"/>
              <a:ext cx="685800" cy="685800"/>
            </a:xfrm>
            <a:prstGeom prst="ellipse">
              <a:avLst/>
            </a:prstGeom>
            <a:blipFill>
              <a:blip r:embed="rId11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5001" y="3276600"/>
              <a:ext cx="304799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Office of Traffic Safety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239" y="5985053"/>
            <a:ext cx="3540418" cy="706398"/>
            <a:chOff x="5181600" y="6096000"/>
            <a:chExt cx="3581400" cy="706398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181600" y="6096000"/>
              <a:ext cx="685800" cy="685800"/>
            </a:xfrm>
            <a:prstGeom prst="ellipse">
              <a:avLst/>
            </a:prstGeom>
            <a:blipFill>
              <a:blip r:embed="rId1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5001" y="6248400"/>
              <a:ext cx="3047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Administration and Related Services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947684" y="3073731"/>
            <a:ext cx="3429000" cy="685800"/>
            <a:chOff x="381000" y="3048000"/>
            <a:chExt cx="3429000" cy="685800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81000" y="3048000"/>
              <a:ext cx="685800" cy="685800"/>
            </a:xfrm>
            <a:prstGeom prst="ellipse">
              <a:avLst/>
            </a:pr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4400" y="3200400"/>
              <a:ext cx="2895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Fire Marshal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93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Forensic science services 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742" y="2103816"/>
            <a:ext cx="7295535" cy="64836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Superintendent Catherine Knutson</a:t>
            </a:r>
          </a:p>
        </p:txBody>
      </p:sp>
    </p:spTree>
    <p:extLst>
      <p:ext uri="{BB962C8B-B14F-4D97-AF65-F5344CB8AC3E}">
        <p14:creationId xmlns:p14="http://schemas.microsoft.com/office/powerpoint/2010/main" val="189309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9075" y="495299"/>
            <a:ext cx="8747324" cy="10572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BCA Forensic Science Services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5" name="Ink 134"/>
              <p14:cNvContentPartPr/>
              <p14:nvPr/>
            </p14:nvContentPartPr>
            <p14:xfrm>
              <a:off x="7525591" y="6261677"/>
              <a:ext cx="899280" cy="946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9745" y="6245477"/>
                <a:ext cx="931693" cy="1267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Subtitle 4"/>
          <p:cNvSpPr txBox="1">
            <a:spLocks/>
          </p:cNvSpPr>
          <p:nvPr/>
        </p:nvSpPr>
        <p:spPr>
          <a:xfrm>
            <a:off x="125897" y="1176842"/>
            <a:ext cx="3038537" cy="5230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3000"/>
              </a:lnSpc>
              <a:spcBef>
                <a:spcPts val="800"/>
              </a:spcBef>
              <a:spcAft>
                <a:spcPts val="0"/>
              </a:spcAft>
              <a:buClr>
                <a:srgbClr val="F7C000"/>
              </a:buClr>
              <a:buSzPct val="120000"/>
              <a:buFont typeface="Arial" pitchFamily="34" charset="0"/>
              <a:buNone/>
              <a:defRPr sz="2800" b="0" i="0" kern="18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F7C000"/>
              </a:buClr>
              <a:buFont typeface="Arial" pitchFamily="34" charset="0"/>
              <a:buNone/>
              <a:defRPr sz="2200" b="0" kern="18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F7C000"/>
              </a:buClr>
              <a:buFont typeface="Arial" pitchFamily="34" charset="0"/>
              <a:buNone/>
              <a:defRPr sz="2200" b="0" kern="18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F7C000"/>
              </a:buClr>
              <a:buFont typeface="Arial" pitchFamily="34" charset="0"/>
              <a:buNone/>
              <a:defRPr sz="2200" b="0" kern="18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-Narrow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 algn="l">
              <a:lnSpc>
                <a:spcPct val="10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8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 algn="l">
              <a:lnSpc>
                <a:spcPct val="10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800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algn="l">
              <a:lnSpc>
                <a:spcPct val="10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Paul</a:t>
            </a:r>
          </a:p>
          <a:p>
            <a:pPr marL="548640" indent="-411480" algn="l">
              <a:lnSpc>
                <a:spcPct val="10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8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algn="l">
              <a:lnSpc>
                <a:spcPct val="10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Service 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Intake / Processing</a:t>
            </a: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Biology/DNA</a:t>
            </a: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Drug Chemistry</a:t>
            </a: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Latent Prints</a:t>
            </a: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Firearms and </a:t>
            </a:r>
            <a:r>
              <a:rPr lang="en-US" sz="16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Toolmarks</a:t>
            </a:r>
            <a:endParaRPr lang="en-U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Crime Scene</a:t>
            </a: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Digital and Multimedia</a:t>
            </a:r>
          </a:p>
          <a:p>
            <a:pPr marL="547688" lvl="1" indent="-411163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Trace / Chemical Testing</a:t>
            </a:r>
          </a:p>
          <a:p>
            <a:pPr marL="548640" lvl="1" indent="-41148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Toxicology</a:t>
            </a:r>
          </a:p>
          <a:p>
            <a:pPr marL="548640" lvl="1" indent="-41148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1200" dirty="0">
                <a:latin typeface="Arial" panose="020B0604020202020204" pitchFamily="34" charset="0"/>
                <a:cs typeface="Arial" panose="020B0604020202020204" pitchFamily="34" charset="0"/>
              </a:rPr>
              <a:t>Calibration Laboratory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64434" y="1092719"/>
            <a:ext cx="2962046" cy="3911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endParaRPr lang="en-US" sz="1400" b="1" u="sng" kern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endParaRPr lang="en-US" sz="800" b="1" kern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r>
              <a:rPr lang="en-US" sz="2800" b="1" kern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Bemidji</a:t>
            </a:r>
          </a:p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endParaRPr lang="en-US" sz="800" b="1" u="sng" kern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r>
              <a:rPr lang="en-US" b="1" kern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Service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Evidence Intake / Processing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Drug Chemistry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Latent Prints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Firearms and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Toolmarks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Crime Scene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Digital and Multimedia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9897" y="1324539"/>
            <a:ext cx="3257550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endParaRPr lang="en-US" sz="1400" b="1" u="sng" kern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r>
              <a:rPr lang="en-US" sz="2800" b="1" kern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Cloud</a:t>
            </a:r>
          </a:p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endParaRPr lang="en-US" sz="800" b="1" u="sng" kern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indent="-411480">
              <a:spcBef>
                <a:spcPts val="800"/>
              </a:spcBef>
              <a:buClr>
                <a:schemeClr val="tx1">
                  <a:shade val="95000"/>
                </a:schemeClr>
              </a:buClr>
              <a:buSzPct val="120000"/>
              <a:defRPr/>
            </a:pPr>
            <a:r>
              <a:rPr lang="en-US" b="1" kern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Service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Evidence Intake / Processing</a:t>
            </a:r>
          </a:p>
          <a:p>
            <a:pPr marL="547688" lvl="1" indent="-411163">
              <a:spcBef>
                <a:spcPts val="324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Drug Chemistry</a:t>
            </a:r>
          </a:p>
          <a:p>
            <a:pPr marL="593725" lvl="2">
              <a:spcBef>
                <a:spcPts val="324"/>
              </a:spcBef>
              <a:buClr>
                <a:srgbClr val="FFC000"/>
              </a:buClr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*Spring 2019</a:t>
            </a:r>
          </a:p>
        </p:txBody>
      </p:sp>
    </p:spTree>
    <p:extLst>
      <p:ext uri="{BB962C8B-B14F-4D97-AF65-F5344CB8AC3E}">
        <p14:creationId xmlns:p14="http://schemas.microsoft.com/office/powerpoint/2010/main" val="3866190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1975" y="342900"/>
            <a:ext cx="7896224" cy="1381728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br>
              <a:rPr lang="en-US" sz="5400" kern="0" baseline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sz="5400" kern="0" baseline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kern="0" baseline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BCA Forensic Science Services</a:t>
            </a:r>
            <a:br>
              <a:rPr lang="en-US" sz="5400" kern="0" baseline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kern="0" baseline="4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Additional Services Provided</a:t>
            </a:r>
            <a:br>
              <a:rPr lang="en-US" sz="5400" kern="0" baseline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5431" y="1854081"/>
            <a:ext cx="7303626" cy="4602474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Administers the Minnesota Breath Testing Program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Expert Testimony in Court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Training to Stakeholders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Technical Guidance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Research, Development  and Validation of Up to Date Technology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Guidance in Quality Assurance Requirements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Serve on National Forensic Science Committees / Boards (SWG's/OSAC's/ASCLD)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5117" y="116726"/>
            <a:ext cx="7772400" cy="13195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ASCLD/LAB Accreditation since 1994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87" y="4938642"/>
            <a:ext cx="6742798" cy="973353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87" y="1291392"/>
            <a:ext cx="6742798" cy="364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LAB Case Submission Trends</a:t>
            </a:r>
            <a:endParaRPr lang="en-US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116156"/>
              </p:ext>
            </p:extLst>
          </p:nvPr>
        </p:nvGraphicFramePr>
        <p:xfrm>
          <a:off x="1156081" y="1462143"/>
          <a:ext cx="5928364" cy="389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648214"/>
              </p:ext>
            </p:extLst>
          </p:nvPr>
        </p:nvGraphicFramePr>
        <p:xfrm>
          <a:off x="1232028" y="4517989"/>
          <a:ext cx="5296006" cy="17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8104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Minnesota justice information services (MNJIS)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Deputy Superintendent Dana Gotz</a:t>
            </a:r>
          </a:p>
        </p:txBody>
      </p:sp>
    </p:spTree>
    <p:extLst>
      <p:ext uri="{BB962C8B-B14F-4D97-AF65-F5344CB8AC3E}">
        <p14:creationId xmlns:p14="http://schemas.microsoft.com/office/powerpoint/2010/main" val="1577216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2650" y="497711"/>
            <a:ext cx="7772400" cy="100508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Justice Information Services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3457" y="1886672"/>
            <a:ext cx="8181407" cy="4074289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State’s gateway to criminal justice information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More than 50 computer applications and services that provide data to criminal justice practitioners in Minnesota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142 Employees (53% IT, 47% Business)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7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deliver accurate, timely, and complete information to criminal justice partners and citizens - for better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676793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370390"/>
            <a:ext cx="7772400" cy="114398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MNJIS Data Includes: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069" y="1539432"/>
            <a:ext cx="4317356" cy="445625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Criminal History (arrests,    convictions, court      dispositions)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Predatory Offenders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Law Enforcement Incidents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Driver &amp; Vehicle Data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Fingerprints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Wanted/Missing Persons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Orders for Protection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Prison, Jail and Detention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80" y="1527858"/>
            <a:ext cx="3335337" cy="435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7196" y="1527858"/>
            <a:ext cx="39238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1" kern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Abuse No Contact Orders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1" kern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Arrest/Booking Photos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1" kern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Stolen Property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1" kern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Charging Data (complaints, citations, incidents)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1" kern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States’ Criminal History, Driver &amp; Vehicle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b="1" kern="18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Probation &amp; Supervision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2000" b="1" kern="18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74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MNJIS Services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78734" y="1643604"/>
            <a:ext cx="3865945" cy="4664598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History      Background Checks</a:t>
            </a:r>
          </a:p>
          <a:p>
            <a:pPr marL="514350" indent="-5143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Fingerprinting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Security 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Statewide Crime Statistics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8218" y="1666754"/>
            <a:ext cx="34492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1" kern="1800" dirty="0">
                <a:latin typeface="Arial" panose="020B0604020202020204" pitchFamily="34" charset="0"/>
                <a:cs typeface="Arial" panose="020B0604020202020204" pitchFamily="34" charset="0"/>
              </a:rPr>
              <a:t>Service Desk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1" kern="1800" dirty="0">
                <a:latin typeface="Arial" panose="020B0604020202020204" pitchFamily="34" charset="0"/>
                <a:cs typeface="Arial" panose="020B0604020202020204" pitchFamily="34" charset="0"/>
              </a:rPr>
              <a:t>Data Practices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b="1" kern="1800" dirty="0">
                <a:latin typeface="Arial" panose="020B0604020202020204" pitchFamily="34" charset="0"/>
                <a:cs typeface="Arial" panose="020B0604020202020204" pitchFamily="34" charset="0"/>
              </a:rPr>
              <a:t>Educating and Marketing </a:t>
            </a:r>
          </a:p>
        </p:txBody>
      </p:sp>
    </p:spTree>
    <p:extLst>
      <p:ext uri="{BB962C8B-B14F-4D97-AF65-F5344CB8AC3E}">
        <p14:creationId xmlns:p14="http://schemas.microsoft.com/office/powerpoint/2010/main" val="439152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Auditing</a:t>
            </a:r>
          </a:p>
        </p:txBody>
      </p:sp>
    </p:spTree>
    <p:extLst>
      <p:ext uri="{BB962C8B-B14F-4D97-AF65-F5344CB8AC3E}">
        <p14:creationId xmlns:p14="http://schemas.microsoft.com/office/powerpoint/2010/main" val="188082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18793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kern="1000" spc="-120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8556" y="1759038"/>
            <a:ext cx="4166887" cy="78284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Minnesota bureau of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 apprehension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254644"/>
            <a:ext cx="7772400" cy="1259732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auditing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632030"/>
            <a:ext cx="8283634" cy="4467828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BCA statutory requirement to provide statewide training (M.S. 626.848)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Approximately 200 courses to 8,000+ students (2017)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Audit criminal justice agencies every 3 years for appropriate access and use of FBI and BCA data.</a:t>
            </a:r>
          </a:p>
          <a:p>
            <a:pPr lvl="1" algn="l"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2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4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3068" y="1574157"/>
            <a:ext cx="5434525" cy="5011837"/>
          </a:xfrm>
        </p:spPr>
        <p:txBody>
          <a:bodyPr>
            <a:normAutofit lnSpcReduction="10000"/>
          </a:bodyPr>
          <a:lstStyle/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Established in 1927</a:t>
            </a:r>
          </a:p>
          <a:p>
            <a:pPr marL="914400" lvl="1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 Minnesota peace officers in solving local crimes and apprehending criminals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Became part of DPS in 1969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Saint Paul Headquarters built in 2003</a:t>
            </a:r>
          </a:p>
          <a:p>
            <a:pPr marL="914400" lvl="1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$65 million facility</a:t>
            </a:r>
          </a:p>
          <a:p>
            <a:pPr marL="914400" lvl="1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226,000 sq. ft.</a:t>
            </a:r>
          </a:p>
          <a:p>
            <a:pPr marL="914400" lvl="1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436 employees</a:t>
            </a:r>
          </a:p>
          <a:p>
            <a:pPr algn="l">
              <a:lnSpc>
                <a:spcPct val="11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Picture 2" descr="C:\Users\wsetter\Desktop\488NWabasha[1]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/>
          </a:blip>
          <a:srcRect b="2760"/>
          <a:stretch/>
        </p:blipFill>
        <p:spPr>
          <a:xfrm>
            <a:off x="5594465" y="957350"/>
            <a:ext cx="3452779" cy="2130254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741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3672" y="719959"/>
            <a:ext cx="7772400" cy="78284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Mission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0617" y="1821475"/>
            <a:ext cx="7025833" cy="398901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The Bureau of Criminal Apprehension prevents, investigates and solves crimes in collaboration with our criminal justice partners.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3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 Vision and Values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3094" y="2136079"/>
            <a:ext cx="8799095" cy="2897224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Delivering exceptional law enforcement services for a safer Minnesota.</a:t>
            </a:r>
          </a:p>
          <a:p>
            <a:pPr>
              <a:lnSpc>
                <a:spcPct val="80000"/>
              </a:lnSpc>
              <a:buClr>
                <a:srgbClr val="FFFF00"/>
              </a:buClr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Integrity – Excellence – Ingenuity - Partnerships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9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405113"/>
            <a:ext cx="7772400" cy="55558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255"/>
            <a:ext cx="9144000" cy="41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1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393540"/>
            <a:ext cx="7772400" cy="94912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Statewide coverage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0313" y="1567542"/>
            <a:ext cx="4563688" cy="2090058"/>
          </a:xfrm>
        </p:spPr>
        <p:txBody>
          <a:bodyPr>
            <a:normAutofit fontScale="40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11 field offices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Bemidji Regional Office and Lab - 2001</a:t>
            </a:r>
          </a:p>
          <a:p>
            <a:pPr marL="457200" indent="-457200" algn="l">
              <a:buFont typeface="Wingdings" panose="05000000000000000000" pitchFamily="2" charset="2"/>
              <a:buChar char="§"/>
              <a:defRPr/>
            </a:pPr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St. Cloud field office - 2016</a:t>
            </a:r>
          </a:p>
          <a:p>
            <a:endParaRPr lang="en-US" dirty="0"/>
          </a:p>
        </p:txBody>
      </p:sp>
      <p:pic>
        <p:nvPicPr>
          <p:cNvPr id="6" name="Picture 3" descr="U:\Photos\BCA%20Bemid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746" y="3809127"/>
            <a:ext cx="4351338" cy="187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9" y="1266825"/>
            <a:ext cx="4165888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799" y="439838"/>
            <a:ext cx="7772400" cy="107453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Minnesota Statute 299C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2728" y="1821476"/>
            <a:ext cx="3449257" cy="6483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" descr="C:\Users\wsetter\Desktop\299C - BUREAU OF CRIMINAL APPREHENSION, 2011 Minnesota Statutes_Page_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2800" y="1341120"/>
            <a:ext cx="3650673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 descr="C:\Users\wsetter\Desktop\299C - BUREAU OF CRIMINAL APPREHENSION, 2011 Minnesota Statutes_Page_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 rot="21115072">
            <a:off x="310769" y="1395736"/>
            <a:ext cx="3613372" cy="4676129"/>
          </a:xfrm>
          <a:prstGeom prst="rect">
            <a:avLst/>
          </a:prstGeom>
          <a:effectLst>
            <a:softEdge rad="112500"/>
          </a:effectLst>
          <a:extLst/>
        </p:spPr>
      </p:pic>
      <p:pic>
        <p:nvPicPr>
          <p:cNvPr id="8" name="Picture 5" descr="C:\Users\wsetter\Desktop\299C - BUREAU OF CRIMINAL APPREHENSION, 2011 Minnesota Statutes_Page_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 rot="1298415">
            <a:off x="5730101" y="2238575"/>
            <a:ext cx="3245398" cy="26048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605849259"/>
      </p:ext>
    </p:extLst>
  </p:cSld>
  <p:clrMapOvr>
    <a:masterClrMapping/>
  </p:clrMapOvr>
</p:sld>
</file>

<file path=ppt/theme/theme1.xml><?xml version="1.0" encoding="utf-8"?>
<a:theme xmlns:a="http://schemas.openxmlformats.org/drawingml/2006/main" name="Bullet Copy">
  <a:themeElements>
    <a:clrScheme name="Custom 2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PS Brand">
      <a:dk1>
        <a:srgbClr val="FFFFFF"/>
      </a:dk1>
      <a:lt1>
        <a:srgbClr val="FFFFFF"/>
      </a:lt1>
      <a:dk2>
        <a:srgbClr val="00284C"/>
      </a:dk2>
      <a:lt2>
        <a:srgbClr val="01539C"/>
      </a:lt2>
      <a:accent1>
        <a:srgbClr val="FFD350"/>
      </a:accent1>
      <a:accent2>
        <a:srgbClr val="FFE18B"/>
      </a:accent2>
      <a:accent3>
        <a:srgbClr val="171717"/>
      </a:accent3>
      <a:accent4>
        <a:srgbClr val="01539C"/>
      </a:accent4>
      <a:accent5>
        <a:srgbClr val="FFD350"/>
      </a:accent5>
      <a:accent6>
        <a:srgbClr val="005CE7"/>
      </a:accent6>
      <a:hlink>
        <a:srgbClr val="FFFFCC"/>
      </a:hlink>
      <a:folHlink>
        <a:srgbClr val="FFF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3925</TotalTime>
  <Words>821</Words>
  <Application>Microsoft Macintosh PowerPoint</Application>
  <PresentationFormat>On-screen Show (4:3)</PresentationFormat>
  <Paragraphs>243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 New</vt:lpstr>
      <vt:lpstr>Garamond</vt:lpstr>
      <vt:lpstr>Helvetica-Narrow</vt:lpstr>
      <vt:lpstr>Tahoma</vt:lpstr>
      <vt:lpstr>Times New Roman</vt:lpstr>
      <vt:lpstr>Wingdings</vt:lpstr>
      <vt:lpstr>Bullet Copy</vt:lpstr>
      <vt:lpstr>1_Office Theme</vt:lpstr>
      <vt:lpstr>Minnesota Department of Public Safety </vt:lpstr>
      <vt:lpstr>PowerPoint Presentation</vt:lpstr>
      <vt:lpstr>Minnesota bureau of  criminal apprehension</vt:lpstr>
      <vt:lpstr>History</vt:lpstr>
      <vt:lpstr>BCA Mission</vt:lpstr>
      <vt:lpstr>BCA Vision and Values</vt:lpstr>
      <vt:lpstr>Organization</vt:lpstr>
      <vt:lpstr>Statewide coverage</vt:lpstr>
      <vt:lpstr>Minnesota Statute 299C</vt:lpstr>
      <vt:lpstr>Bca budget – fy18 $59,960,000</vt:lpstr>
      <vt:lpstr>BCA Staffing</vt:lpstr>
      <vt:lpstr>Investigations Division</vt:lpstr>
      <vt:lpstr>BCA Investigative Section</vt:lpstr>
      <vt:lpstr>BCA Investigations Regional Offices</vt:lpstr>
      <vt:lpstr>BCA Investigations Regional Offices</vt:lpstr>
      <vt:lpstr>BCA Investigations Task Force Operations</vt:lpstr>
      <vt:lpstr>BCA Investigations Predatory crimes section</vt:lpstr>
      <vt:lpstr>BCA Investigations Special Operations</vt:lpstr>
      <vt:lpstr>Criminal Information and Operations</vt:lpstr>
      <vt:lpstr>Forensic science services division</vt:lpstr>
      <vt:lpstr>BCA Forensic Science Services</vt:lpstr>
      <vt:lpstr>  BCA Forensic Science Services Additional Services Provided </vt:lpstr>
      <vt:lpstr>ASCLD/LAB Accreditation since 1994</vt:lpstr>
      <vt:lpstr>LAB Case Submission Trends</vt:lpstr>
      <vt:lpstr>Minnesota justice information services (MNJIS)</vt:lpstr>
      <vt:lpstr>MN Justice Information Services</vt:lpstr>
      <vt:lpstr>MNJIS Data Includes:</vt:lpstr>
      <vt:lpstr>Other MNJIS Services</vt:lpstr>
      <vt:lpstr>Training and Auditing</vt:lpstr>
      <vt:lpstr>  Training and auditing</vt:lpstr>
      <vt:lpstr>PowerPoint Presentation</vt:lpstr>
    </vt:vector>
  </TitlesOfParts>
  <Company>Department of Public Safety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mathew lahr</dc:creator>
  <cp:lastModifiedBy>Microsoft Office User</cp:lastModifiedBy>
  <cp:revision>252</cp:revision>
  <cp:lastPrinted>2017-10-03T15:50:38Z</cp:lastPrinted>
  <dcterms:created xsi:type="dcterms:W3CDTF">2011-07-22T19:25:52Z</dcterms:created>
  <dcterms:modified xsi:type="dcterms:W3CDTF">2019-01-17T14:08:34Z</dcterms:modified>
</cp:coreProperties>
</file>