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62" r:id="rId2"/>
    <p:sldId id="258" r:id="rId3"/>
    <p:sldId id="260" r:id="rId4"/>
    <p:sldId id="257" r:id="rId5"/>
    <p:sldId id="259"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1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170C7-1B06-B248-9469-6811740A3B5F}"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98FC84C3-84EB-554E-886A-C8E86C06DD43}">
      <dgm:prSet/>
      <dgm:spPr>
        <a:solidFill>
          <a:schemeClr val="accent1">
            <a:lumMod val="75000"/>
            <a:alpha val="85000"/>
          </a:schemeClr>
        </a:solidFill>
      </dgm:spPr>
      <dgm:t>
        <a:bodyPr/>
        <a:lstStyle/>
        <a:p>
          <a:pPr rtl="0"/>
          <a:r>
            <a:rPr lang="en-US" b="1" dirty="0" smtClean="0"/>
            <a:t>Ensure that freight rail is included in any coordinated transportation and economic development planning. </a:t>
          </a:r>
          <a:endParaRPr lang="en-US" dirty="0"/>
        </a:p>
      </dgm:t>
    </dgm:pt>
    <dgm:pt modelId="{A226C0CD-ECA8-3347-98CD-8CBDFA240914}" type="parTrans" cxnId="{C96FE374-19A0-8643-A6D3-CD8D8CE3BDEC}">
      <dgm:prSet/>
      <dgm:spPr/>
      <dgm:t>
        <a:bodyPr/>
        <a:lstStyle/>
        <a:p>
          <a:endParaRPr lang="en-US"/>
        </a:p>
      </dgm:t>
    </dgm:pt>
    <dgm:pt modelId="{CC111D7A-D069-924D-85E6-A3B3A3C51668}" type="sibTrans" cxnId="{C96FE374-19A0-8643-A6D3-CD8D8CE3BDEC}">
      <dgm:prSet/>
      <dgm:spPr/>
      <dgm:t>
        <a:bodyPr/>
        <a:lstStyle/>
        <a:p>
          <a:endParaRPr lang="en-US"/>
        </a:p>
      </dgm:t>
    </dgm:pt>
    <dgm:pt modelId="{1F680EAC-63E4-4B49-A7B6-3799E2F24509}">
      <dgm:prSet/>
      <dgm:spPr/>
      <dgm:t>
        <a:bodyPr/>
        <a:lstStyle/>
        <a:p>
          <a:pPr rtl="0"/>
          <a:r>
            <a:rPr lang="en-US" dirty="0" smtClean="0"/>
            <a:t>Proper planning to coordinate the interconnection of freight rail, highways, pipelines, and river traffic can improve the efficiency of freight transportation, ideally lowering costs on the back end for shippers. </a:t>
          </a:r>
          <a:endParaRPr lang="en-US" dirty="0"/>
        </a:p>
      </dgm:t>
    </dgm:pt>
    <dgm:pt modelId="{D73D38FF-5C96-914F-AC25-4166FFF6E2E7}" type="parTrans" cxnId="{FEB8E52E-2B7E-B84D-8C67-48075D5A0D4A}">
      <dgm:prSet/>
      <dgm:spPr/>
      <dgm:t>
        <a:bodyPr/>
        <a:lstStyle/>
        <a:p>
          <a:endParaRPr lang="en-US"/>
        </a:p>
      </dgm:t>
    </dgm:pt>
    <dgm:pt modelId="{1B90799C-B733-994E-8851-29FD7FA64639}" type="sibTrans" cxnId="{FEB8E52E-2B7E-B84D-8C67-48075D5A0D4A}">
      <dgm:prSet/>
      <dgm:spPr/>
      <dgm:t>
        <a:bodyPr/>
        <a:lstStyle/>
        <a:p>
          <a:endParaRPr lang="en-US"/>
        </a:p>
      </dgm:t>
    </dgm:pt>
    <dgm:pt modelId="{98886B8F-542B-4E41-95C4-5B7D3AB53280}">
      <dgm:prSet/>
      <dgm:spPr>
        <a:solidFill>
          <a:schemeClr val="accent1">
            <a:lumMod val="75000"/>
            <a:alpha val="85000"/>
          </a:schemeClr>
        </a:solidFill>
      </dgm:spPr>
      <dgm:t>
        <a:bodyPr/>
        <a:lstStyle/>
        <a:p>
          <a:pPr rtl="0"/>
          <a:r>
            <a:rPr lang="en-US" b="1" dirty="0" smtClean="0"/>
            <a:t>Don’t forget about short line railroads. </a:t>
          </a:r>
          <a:endParaRPr lang="en-US" dirty="0"/>
        </a:p>
      </dgm:t>
    </dgm:pt>
    <dgm:pt modelId="{D53E66C0-F2F9-D04F-A9D5-66ACA6D95083}" type="parTrans" cxnId="{6C287E16-F4DE-914D-AAB0-ED20255AFA34}">
      <dgm:prSet/>
      <dgm:spPr/>
      <dgm:t>
        <a:bodyPr/>
        <a:lstStyle/>
        <a:p>
          <a:endParaRPr lang="en-US"/>
        </a:p>
      </dgm:t>
    </dgm:pt>
    <dgm:pt modelId="{4D15B4F4-9DF3-4B44-805D-127B22E41015}" type="sibTrans" cxnId="{6C287E16-F4DE-914D-AAB0-ED20255AFA34}">
      <dgm:prSet/>
      <dgm:spPr/>
      <dgm:t>
        <a:bodyPr/>
        <a:lstStyle/>
        <a:p>
          <a:endParaRPr lang="en-US"/>
        </a:p>
      </dgm:t>
    </dgm:pt>
    <dgm:pt modelId="{5EA0E961-4E36-4348-9266-8E7682A977AB}">
      <dgm:prSet/>
      <dgm:spPr/>
      <dgm:t>
        <a:bodyPr/>
        <a:lstStyle/>
        <a:p>
          <a:pPr rtl="0"/>
          <a:r>
            <a:rPr lang="en-US" dirty="0" smtClean="0"/>
            <a:t>These small companies provide valuable services and transportation to shippers that are located farther from Class I lines. However, they lack the capital to make major improvements.</a:t>
          </a:r>
          <a:endParaRPr lang="en-US" dirty="0"/>
        </a:p>
      </dgm:t>
    </dgm:pt>
    <dgm:pt modelId="{E5AA7FB9-5F2C-BA45-AA19-D27E8B5D30CD}" type="parTrans" cxnId="{4C1B27E6-02D0-C64E-9F14-5CC49D8F86FF}">
      <dgm:prSet/>
      <dgm:spPr/>
      <dgm:t>
        <a:bodyPr/>
        <a:lstStyle/>
        <a:p>
          <a:endParaRPr lang="en-US"/>
        </a:p>
      </dgm:t>
    </dgm:pt>
    <dgm:pt modelId="{45DC5896-D98F-794E-B28A-BC14091DF888}" type="sibTrans" cxnId="{4C1B27E6-02D0-C64E-9F14-5CC49D8F86FF}">
      <dgm:prSet/>
      <dgm:spPr/>
      <dgm:t>
        <a:bodyPr/>
        <a:lstStyle/>
        <a:p>
          <a:endParaRPr lang="en-US"/>
        </a:p>
      </dgm:t>
    </dgm:pt>
    <dgm:pt modelId="{7DEF8EF3-359E-6C4E-B357-B6DE9CD231B2}">
      <dgm:prSet/>
      <dgm:spPr>
        <a:solidFill>
          <a:schemeClr val="accent1">
            <a:lumMod val="75000"/>
            <a:alpha val="85000"/>
          </a:schemeClr>
        </a:solidFill>
      </dgm:spPr>
      <dgm:t>
        <a:bodyPr/>
        <a:lstStyle/>
        <a:p>
          <a:pPr rtl="0"/>
          <a:r>
            <a:rPr lang="en-US" b="1" dirty="0" smtClean="0"/>
            <a:t>Minnesota Rail Service Improvement program. </a:t>
          </a:r>
          <a:endParaRPr lang="en-US" dirty="0"/>
        </a:p>
      </dgm:t>
    </dgm:pt>
    <dgm:pt modelId="{13768525-8F88-9A4C-AEEE-A0087B6C2C81}" type="parTrans" cxnId="{D1DD7849-E0C4-2D45-986D-2CE53C7494CD}">
      <dgm:prSet/>
      <dgm:spPr/>
      <dgm:t>
        <a:bodyPr/>
        <a:lstStyle/>
        <a:p>
          <a:endParaRPr lang="en-US"/>
        </a:p>
      </dgm:t>
    </dgm:pt>
    <dgm:pt modelId="{FD73B0B9-24FD-4A4B-90A2-9932E8D591F7}" type="sibTrans" cxnId="{D1DD7849-E0C4-2D45-986D-2CE53C7494CD}">
      <dgm:prSet/>
      <dgm:spPr/>
      <dgm:t>
        <a:bodyPr/>
        <a:lstStyle/>
        <a:p>
          <a:endParaRPr lang="en-US"/>
        </a:p>
      </dgm:t>
    </dgm:pt>
    <dgm:pt modelId="{E8E15DBE-15DD-9441-909C-69E51D66A42D}">
      <dgm:prSet/>
      <dgm:spPr/>
      <dgm:t>
        <a:bodyPr/>
        <a:lstStyle/>
        <a:p>
          <a:pPr rtl="0"/>
          <a:r>
            <a:rPr lang="en-US" dirty="0" smtClean="0"/>
            <a:t>To be relevant, MRSI needs to be reviewed and updated. Critics say the loan caps are too low and the paperwork, administration, and regulations surrounding the program too onerous to make the loans worth it.</a:t>
          </a:r>
          <a:endParaRPr lang="en-US" dirty="0"/>
        </a:p>
      </dgm:t>
    </dgm:pt>
    <dgm:pt modelId="{AC6B9CE1-3472-5A4F-A735-CCCCE8A027A3}" type="parTrans" cxnId="{783981A1-9958-7247-B850-CC98F4040AFB}">
      <dgm:prSet/>
      <dgm:spPr/>
      <dgm:t>
        <a:bodyPr/>
        <a:lstStyle/>
        <a:p>
          <a:endParaRPr lang="en-US"/>
        </a:p>
      </dgm:t>
    </dgm:pt>
    <dgm:pt modelId="{AE91715D-25A2-F046-9A4B-EAFF359857C6}" type="sibTrans" cxnId="{783981A1-9958-7247-B850-CC98F4040AFB}">
      <dgm:prSet/>
      <dgm:spPr/>
      <dgm:t>
        <a:bodyPr/>
        <a:lstStyle/>
        <a:p>
          <a:endParaRPr lang="en-US"/>
        </a:p>
      </dgm:t>
    </dgm:pt>
    <dgm:pt modelId="{B728282B-3D84-6E4C-BBB2-36AFFB062F50}" type="pres">
      <dgm:prSet presAssocID="{1D3170C7-1B06-B248-9469-6811740A3B5F}" presName="Name0" presStyleCnt="0">
        <dgm:presLayoutVars>
          <dgm:dir/>
          <dgm:animLvl val="lvl"/>
          <dgm:resizeHandles val="exact"/>
        </dgm:presLayoutVars>
      </dgm:prSet>
      <dgm:spPr/>
      <dgm:t>
        <a:bodyPr/>
        <a:lstStyle/>
        <a:p>
          <a:endParaRPr lang="en-US"/>
        </a:p>
      </dgm:t>
    </dgm:pt>
    <dgm:pt modelId="{DB9554A5-5F15-9841-98BF-80E01ACB800A}" type="pres">
      <dgm:prSet presAssocID="{98FC84C3-84EB-554E-886A-C8E86C06DD43}" presName="linNode" presStyleCnt="0"/>
      <dgm:spPr/>
    </dgm:pt>
    <dgm:pt modelId="{39AE58B9-588B-AC4F-AA78-7C54DE4DF69E}" type="pres">
      <dgm:prSet presAssocID="{98FC84C3-84EB-554E-886A-C8E86C06DD43}" presName="parentText" presStyleLbl="node1" presStyleIdx="0" presStyleCnt="3">
        <dgm:presLayoutVars>
          <dgm:chMax val="1"/>
          <dgm:bulletEnabled val="1"/>
        </dgm:presLayoutVars>
      </dgm:prSet>
      <dgm:spPr/>
      <dgm:t>
        <a:bodyPr/>
        <a:lstStyle/>
        <a:p>
          <a:endParaRPr lang="en-US"/>
        </a:p>
      </dgm:t>
    </dgm:pt>
    <dgm:pt modelId="{61D24D7E-7C9E-154D-98BA-71C7B2B003DE}" type="pres">
      <dgm:prSet presAssocID="{98FC84C3-84EB-554E-886A-C8E86C06DD43}" presName="descendantText" presStyleLbl="alignAccFollowNode1" presStyleIdx="0" presStyleCnt="3">
        <dgm:presLayoutVars>
          <dgm:bulletEnabled val="1"/>
        </dgm:presLayoutVars>
      </dgm:prSet>
      <dgm:spPr/>
      <dgm:t>
        <a:bodyPr/>
        <a:lstStyle/>
        <a:p>
          <a:endParaRPr lang="en-US"/>
        </a:p>
      </dgm:t>
    </dgm:pt>
    <dgm:pt modelId="{725C7AE8-8E14-5142-BB56-07FCD2CA5720}" type="pres">
      <dgm:prSet presAssocID="{CC111D7A-D069-924D-85E6-A3B3A3C51668}" presName="sp" presStyleCnt="0"/>
      <dgm:spPr/>
    </dgm:pt>
    <dgm:pt modelId="{F5E79CF2-FAAB-5744-B837-C6DE1B0D4E8E}" type="pres">
      <dgm:prSet presAssocID="{98886B8F-542B-4E41-95C4-5B7D3AB53280}" presName="linNode" presStyleCnt="0"/>
      <dgm:spPr/>
    </dgm:pt>
    <dgm:pt modelId="{4A0A183F-FF0B-D542-8AF1-97B5AA27BEAF}" type="pres">
      <dgm:prSet presAssocID="{98886B8F-542B-4E41-95C4-5B7D3AB53280}" presName="parentText" presStyleLbl="node1" presStyleIdx="1" presStyleCnt="3">
        <dgm:presLayoutVars>
          <dgm:chMax val="1"/>
          <dgm:bulletEnabled val="1"/>
        </dgm:presLayoutVars>
      </dgm:prSet>
      <dgm:spPr/>
      <dgm:t>
        <a:bodyPr/>
        <a:lstStyle/>
        <a:p>
          <a:endParaRPr lang="en-US"/>
        </a:p>
      </dgm:t>
    </dgm:pt>
    <dgm:pt modelId="{FE71D7FE-06C7-1B4A-A760-E2DC5E146ECE}" type="pres">
      <dgm:prSet presAssocID="{98886B8F-542B-4E41-95C4-5B7D3AB53280}" presName="descendantText" presStyleLbl="alignAccFollowNode1" presStyleIdx="1" presStyleCnt="3">
        <dgm:presLayoutVars>
          <dgm:bulletEnabled val="1"/>
        </dgm:presLayoutVars>
      </dgm:prSet>
      <dgm:spPr/>
      <dgm:t>
        <a:bodyPr/>
        <a:lstStyle/>
        <a:p>
          <a:endParaRPr lang="en-US"/>
        </a:p>
      </dgm:t>
    </dgm:pt>
    <dgm:pt modelId="{CEC00931-F172-2843-AD4E-390F9355AD04}" type="pres">
      <dgm:prSet presAssocID="{4D15B4F4-9DF3-4B44-805D-127B22E41015}" presName="sp" presStyleCnt="0"/>
      <dgm:spPr/>
    </dgm:pt>
    <dgm:pt modelId="{0D0E19B7-7694-2048-BC84-EB379B4E6D05}" type="pres">
      <dgm:prSet presAssocID="{7DEF8EF3-359E-6C4E-B357-B6DE9CD231B2}" presName="linNode" presStyleCnt="0"/>
      <dgm:spPr/>
    </dgm:pt>
    <dgm:pt modelId="{384EFEE2-8A30-1D4F-B2DD-6E0DAD007C04}" type="pres">
      <dgm:prSet presAssocID="{7DEF8EF3-359E-6C4E-B357-B6DE9CD231B2}" presName="parentText" presStyleLbl="node1" presStyleIdx="2" presStyleCnt="3">
        <dgm:presLayoutVars>
          <dgm:chMax val="1"/>
          <dgm:bulletEnabled val="1"/>
        </dgm:presLayoutVars>
      </dgm:prSet>
      <dgm:spPr/>
      <dgm:t>
        <a:bodyPr/>
        <a:lstStyle/>
        <a:p>
          <a:endParaRPr lang="en-US"/>
        </a:p>
      </dgm:t>
    </dgm:pt>
    <dgm:pt modelId="{722B5D35-93D8-7B47-B1EA-5B53033E996C}" type="pres">
      <dgm:prSet presAssocID="{7DEF8EF3-359E-6C4E-B357-B6DE9CD231B2}" presName="descendantText" presStyleLbl="alignAccFollowNode1" presStyleIdx="2" presStyleCnt="3">
        <dgm:presLayoutVars>
          <dgm:bulletEnabled val="1"/>
        </dgm:presLayoutVars>
      </dgm:prSet>
      <dgm:spPr/>
      <dgm:t>
        <a:bodyPr/>
        <a:lstStyle/>
        <a:p>
          <a:endParaRPr lang="en-US"/>
        </a:p>
      </dgm:t>
    </dgm:pt>
  </dgm:ptLst>
  <dgm:cxnLst>
    <dgm:cxn modelId="{C96FE374-19A0-8643-A6D3-CD8D8CE3BDEC}" srcId="{1D3170C7-1B06-B248-9469-6811740A3B5F}" destId="{98FC84C3-84EB-554E-886A-C8E86C06DD43}" srcOrd="0" destOrd="0" parTransId="{A226C0CD-ECA8-3347-98CD-8CBDFA240914}" sibTransId="{CC111D7A-D069-924D-85E6-A3B3A3C51668}"/>
    <dgm:cxn modelId="{A985C0DE-FE23-FE44-ACAA-A9058A5F81F3}" type="presOf" srcId="{98FC84C3-84EB-554E-886A-C8E86C06DD43}" destId="{39AE58B9-588B-AC4F-AA78-7C54DE4DF69E}" srcOrd="0" destOrd="0" presId="urn:microsoft.com/office/officeart/2005/8/layout/vList5"/>
    <dgm:cxn modelId="{660D16D8-59F4-924D-A418-4B3E9CFE7BED}" type="presOf" srcId="{1D3170C7-1B06-B248-9469-6811740A3B5F}" destId="{B728282B-3D84-6E4C-BBB2-36AFFB062F50}" srcOrd="0" destOrd="0" presId="urn:microsoft.com/office/officeart/2005/8/layout/vList5"/>
    <dgm:cxn modelId="{6C287E16-F4DE-914D-AAB0-ED20255AFA34}" srcId="{1D3170C7-1B06-B248-9469-6811740A3B5F}" destId="{98886B8F-542B-4E41-95C4-5B7D3AB53280}" srcOrd="1" destOrd="0" parTransId="{D53E66C0-F2F9-D04F-A9D5-66ACA6D95083}" sibTransId="{4D15B4F4-9DF3-4B44-805D-127B22E41015}"/>
    <dgm:cxn modelId="{FEB8E52E-2B7E-B84D-8C67-48075D5A0D4A}" srcId="{98FC84C3-84EB-554E-886A-C8E86C06DD43}" destId="{1F680EAC-63E4-4B49-A7B6-3799E2F24509}" srcOrd="0" destOrd="0" parTransId="{D73D38FF-5C96-914F-AC25-4166FFF6E2E7}" sibTransId="{1B90799C-B733-994E-8851-29FD7FA64639}"/>
    <dgm:cxn modelId="{FFF1183E-46E1-6F4D-986C-7BD023850837}" type="presOf" srcId="{5EA0E961-4E36-4348-9266-8E7682A977AB}" destId="{FE71D7FE-06C7-1B4A-A760-E2DC5E146ECE}" srcOrd="0" destOrd="0" presId="urn:microsoft.com/office/officeart/2005/8/layout/vList5"/>
    <dgm:cxn modelId="{60CC80C2-94FA-AB46-A59F-78F64A527138}" type="presOf" srcId="{E8E15DBE-15DD-9441-909C-69E51D66A42D}" destId="{722B5D35-93D8-7B47-B1EA-5B53033E996C}" srcOrd="0" destOrd="0" presId="urn:microsoft.com/office/officeart/2005/8/layout/vList5"/>
    <dgm:cxn modelId="{783981A1-9958-7247-B850-CC98F4040AFB}" srcId="{7DEF8EF3-359E-6C4E-B357-B6DE9CD231B2}" destId="{E8E15DBE-15DD-9441-909C-69E51D66A42D}" srcOrd="0" destOrd="0" parTransId="{AC6B9CE1-3472-5A4F-A735-CCCCE8A027A3}" sibTransId="{AE91715D-25A2-F046-9A4B-EAFF359857C6}"/>
    <dgm:cxn modelId="{D40F4989-ABB3-D141-A0B8-075B583227B4}" type="presOf" srcId="{98886B8F-542B-4E41-95C4-5B7D3AB53280}" destId="{4A0A183F-FF0B-D542-8AF1-97B5AA27BEAF}" srcOrd="0" destOrd="0" presId="urn:microsoft.com/office/officeart/2005/8/layout/vList5"/>
    <dgm:cxn modelId="{EA64F76A-486E-6940-BC39-3F4F50AEB02C}" type="presOf" srcId="{1F680EAC-63E4-4B49-A7B6-3799E2F24509}" destId="{61D24D7E-7C9E-154D-98BA-71C7B2B003DE}" srcOrd="0" destOrd="0" presId="urn:microsoft.com/office/officeart/2005/8/layout/vList5"/>
    <dgm:cxn modelId="{D1DD7849-E0C4-2D45-986D-2CE53C7494CD}" srcId="{1D3170C7-1B06-B248-9469-6811740A3B5F}" destId="{7DEF8EF3-359E-6C4E-B357-B6DE9CD231B2}" srcOrd="2" destOrd="0" parTransId="{13768525-8F88-9A4C-AEEE-A0087B6C2C81}" sibTransId="{FD73B0B9-24FD-4A4B-90A2-9932E8D591F7}"/>
    <dgm:cxn modelId="{4C1B27E6-02D0-C64E-9F14-5CC49D8F86FF}" srcId="{98886B8F-542B-4E41-95C4-5B7D3AB53280}" destId="{5EA0E961-4E36-4348-9266-8E7682A977AB}" srcOrd="0" destOrd="0" parTransId="{E5AA7FB9-5F2C-BA45-AA19-D27E8B5D30CD}" sibTransId="{45DC5896-D98F-794E-B28A-BC14091DF888}"/>
    <dgm:cxn modelId="{A9BD9724-66AA-2545-86DE-BFA595F8EB18}" type="presOf" srcId="{7DEF8EF3-359E-6C4E-B357-B6DE9CD231B2}" destId="{384EFEE2-8A30-1D4F-B2DD-6E0DAD007C04}" srcOrd="0" destOrd="0" presId="urn:microsoft.com/office/officeart/2005/8/layout/vList5"/>
    <dgm:cxn modelId="{AC566F0D-84F8-4E43-918E-0187A1CB780F}" type="presParOf" srcId="{B728282B-3D84-6E4C-BBB2-36AFFB062F50}" destId="{DB9554A5-5F15-9841-98BF-80E01ACB800A}" srcOrd="0" destOrd="0" presId="urn:microsoft.com/office/officeart/2005/8/layout/vList5"/>
    <dgm:cxn modelId="{6C2880B7-ADA1-7B4A-83E8-8FDCA7A00DC1}" type="presParOf" srcId="{DB9554A5-5F15-9841-98BF-80E01ACB800A}" destId="{39AE58B9-588B-AC4F-AA78-7C54DE4DF69E}" srcOrd="0" destOrd="0" presId="urn:microsoft.com/office/officeart/2005/8/layout/vList5"/>
    <dgm:cxn modelId="{D9A6FD3D-0543-A54E-9271-BD1614811639}" type="presParOf" srcId="{DB9554A5-5F15-9841-98BF-80E01ACB800A}" destId="{61D24D7E-7C9E-154D-98BA-71C7B2B003DE}" srcOrd="1" destOrd="0" presId="urn:microsoft.com/office/officeart/2005/8/layout/vList5"/>
    <dgm:cxn modelId="{D740F18E-1291-DE4F-8E76-411FB1B83AA0}" type="presParOf" srcId="{B728282B-3D84-6E4C-BBB2-36AFFB062F50}" destId="{725C7AE8-8E14-5142-BB56-07FCD2CA5720}" srcOrd="1" destOrd="0" presId="urn:microsoft.com/office/officeart/2005/8/layout/vList5"/>
    <dgm:cxn modelId="{08312DED-733B-1F49-A890-F0637CFEDEAE}" type="presParOf" srcId="{B728282B-3D84-6E4C-BBB2-36AFFB062F50}" destId="{F5E79CF2-FAAB-5744-B837-C6DE1B0D4E8E}" srcOrd="2" destOrd="0" presId="urn:microsoft.com/office/officeart/2005/8/layout/vList5"/>
    <dgm:cxn modelId="{2A328FC5-80DF-AF44-8C49-5BF6A68AD094}" type="presParOf" srcId="{F5E79CF2-FAAB-5744-B837-C6DE1B0D4E8E}" destId="{4A0A183F-FF0B-D542-8AF1-97B5AA27BEAF}" srcOrd="0" destOrd="0" presId="urn:microsoft.com/office/officeart/2005/8/layout/vList5"/>
    <dgm:cxn modelId="{3C845B40-CA0B-B24E-B9D1-8542E8E2B59B}" type="presParOf" srcId="{F5E79CF2-FAAB-5744-B837-C6DE1B0D4E8E}" destId="{FE71D7FE-06C7-1B4A-A760-E2DC5E146ECE}" srcOrd="1" destOrd="0" presId="urn:microsoft.com/office/officeart/2005/8/layout/vList5"/>
    <dgm:cxn modelId="{FB30F871-1407-D64C-BA61-400925B9F379}" type="presParOf" srcId="{B728282B-3D84-6E4C-BBB2-36AFFB062F50}" destId="{CEC00931-F172-2843-AD4E-390F9355AD04}" srcOrd="3" destOrd="0" presId="urn:microsoft.com/office/officeart/2005/8/layout/vList5"/>
    <dgm:cxn modelId="{870D69F0-2D37-8B4E-8779-55D9D3125BB6}" type="presParOf" srcId="{B728282B-3D84-6E4C-BBB2-36AFFB062F50}" destId="{0D0E19B7-7694-2048-BC84-EB379B4E6D05}" srcOrd="4" destOrd="0" presId="urn:microsoft.com/office/officeart/2005/8/layout/vList5"/>
    <dgm:cxn modelId="{6E642DAD-97D9-1C48-AF49-1F107A76774D}" type="presParOf" srcId="{0D0E19B7-7694-2048-BC84-EB379B4E6D05}" destId="{384EFEE2-8A30-1D4F-B2DD-6E0DAD007C04}" srcOrd="0" destOrd="0" presId="urn:microsoft.com/office/officeart/2005/8/layout/vList5"/>
    <dgm:cxn modelId="{260EC05B-C12D-C143-9054-15EECDF7E5DC}" type="presParOf" srcId="{0D0E19B7-7694-2048-BC84-EB379B4E6D05}" destId="{722B5D35-93D8-7B47-B1EA-5B53033E996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80782D-0D62-4E49-AB5C-632558377FE1}" type="datetimeFigureOut">
              <a:rPr lang="en-US" smtClean="0"/>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B8816-1751-564D-BE78-14E1050F826E}" type="slidenum">
              <a:rPr lang="en-US" smtClean="0"/>
              <a:t>‹#›</a:t>
            </a:fld>
            <a:endParaRPr lang="en-US"/>
          </a:p>
        </p:txBody>
      </p:sp>
    </p:spTree>
    <p:extLst>
      <p:ext uri="{BB962C8B-B14F-4D97-AF65-F5344CB8AC3E}">
        <p14:creationId xmlns:p14="http://schemas.microsoft.com/office/powerpoint/2010/main" val="28776814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UPDATED</a:t>
            </a:r>
          </a:p>
        </p:txBody>
      </p:sp>
      <p:sp>
        <p:nvSpPr>
          <p:cNvPr id="22532" name="Slide Number Placeholder 3"/>
          <p:cNvSpPr>
            <a:spLocks noGrp="1"/>
          </p:cNvSpPr>
          <p:nvPr>
            <p:ph type="sldNum" sz="quarter" idx="5"/>
          </p:nvPr>
        </p:nvSpPr>
        <p:spPr bwMode="auto">
          <a:noFill/>
          <a:ln>
            <a:miter lim="800000"/>
            <a:headEnd/>
            <a:tailEnd/>
          </a:ln>
        </p:spPr>
        <p:txBody>
          <a:bodyPr/>
          <a:lstStyle/>
          <a:p>
            <a:fld id="{A013928D-EF7E-1E49-8906-2460ACA557E1}" type="slidenum">
              <a:rPr lang="en-US"/>
              <a:pPr/>
              <a:t>1</a:t>
            </a:fld>
            <a:endParaRPr lang="en-US"/>
          </a:p>
        </p:txBody>
      </p:sp>
    </p:spTree>
    <p:extLst>
      <p:ext uri="{BB962C8B-B14F-4D97-AF65-F5344CB8AC3E}">
        <p14:creationId xmlns:p14="http://schemas.microsoft.com/office/powerpoint/2010/main" val="4068232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3B4E17AB-1E72-CC48-967F-45CB3211F898}" type="datetimeFigureOut">
              <a:rPr lang="en-US" smtClean="0"/>
              <a:pPr/>
              <a:t>1/27/2015</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498AB5D-1B7E-C240-8121-FB32260A391B}" type="slidenum">
              <a:rPr lang="en-US" smtClean="0"/>
              <a:pPr/>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E17AB-1E72-CC48-967F-45CB3211F898}"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8AB5D-1B7E-C240-8121-FB32260A39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E17AB-1E72-CC48-967F-45CB3211F898}"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8AB5D-1B7E-C240-8121-FB32260A391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smtClean="0"/>
              <a:t>Click icon to add picture</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E17AB-1E72-CC48-967F-45CB3211F898}"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8AB5D-1B7E-C240-8121-FB32260A391B}" type="slidenum">
              <a:rPr lang="en-US" smtClean="0"/>
              <a:pPr/>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Click icon to add picture</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E17AB-1E72-CC48-967F-45CB3211F898}"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8AB5D-1B7E-C240-8121-FB32260A391B}" type="slidenum">
              <a:rPr lang="en-US" smtClean="0"/>
              <a:pPr/>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Click icon to add picture</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E17AB-1E72-CC48-967F-45CB3211F898}"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8AB5D-1B7E-C240-8121-FB32260A391B}" type="slidenum">
              <a:rPr lang="en-US" smtClean="0"/>
              <a:pPr/>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Click icon to add picture</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E17AB-1E72-CC48-967F-45CB3211F898}"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8AB5D-1B7E-C240-8121-FB32260A391B}" type="slidenum">
              <a:rPr lang="en-US" smtClean="0"/>
              <a:pPr/>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Click icon to add picture</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smtClean="0"/>
              <a:t>Click icon to add picture</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B4E17AB-1E72-CC48-967F-45CB3211F898}"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8AB5D-1B7E-C240-8121-FB32260A391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B4E17AB-1E72-CC48-967F-45CB3211F898}"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8AB5D-1B7E-C240-8121-FB32260A39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B4E17AB-1E72-CC48-967F-45CB3211F898}"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8AB5D-1B7E-C240-8121-FB32260A39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4E17AB-1E72-CC48-967F-45CB3211F898}"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498AB5D-1B7E-C240-8121-FB32260A391B}" type="slidenum">
              <a:rPr lang="en-US" smtClean="0"/>
              <a:pPr/>
              <a:t>‹#›</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US" smtClean="0"/>
              <a:t>Click icon to add picture</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3B4E17AB-1E72-CC48-967F-45CB3211F898}"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498AB5D-1B7E-C240-8121-FB32260A39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B4E17AB-1E72-CC48-967F-45CB3211F898}"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D498AB5D-1B7E-C240-8121-FB32260A39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B4E17AB-1E72-CC48-967F-45CB3211F898}" type="datetimeFigureOut">
              <a:rPr lang="en-US" smtClean="0"/>
              <a:pPr/>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498AB5D-1B7E-C240-8121-FB32260A391B}" type="slidenum">
              <a:rPr lang="en-US" smtClean="0"/>
              <a:pPr/>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3B4E17AB-1E72-CC48-967F-45CB3211F898}" type="datetimeFigureOut">
              <a:rPr lang="en-US" smtClean="0"/>
              <a:pPr/>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D498AB5D-1B7E-C240-8121-FB32260A391B}" type="slidenum">
              <a:rPr lang="en-US" smtClean="0"/>
              <a:pPr/>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E17AB-1E72-CC48-967F-45CB3211F898}" type="datetimeFigureOut">
              <a:rPr lang="en-US" smtClean="0"/>
              <a:pPr/>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D498AB5D-1B7E-C240-8121-FB32260A391B}" type="slidenum">
              <a:rPr lang="en-US" smtClean="0"/>
              <a:pPr/>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E17AB-1E72-CC48-967F-45CB3211F898}"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8AB5D-1B7E-C240-8121-FB32260A39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3B4E17AB-1E72-CC48-967F-45CB3211F898}" type="datetimeFigureOut">
              <a:rPr lang="en-US" smtClean="0"/>
              <a:pPr/>
              <a:t>1/27/2015</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D498AB5D-1B7E-C240-8121-FB32260A391B}" type="slidenum">
              <a:rPr lang="en-US" smtClean="0"/>
              <a:pPr/>
              <a:t>‹#›</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pd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df"/><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2.pd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4648200" y="1857167"/>
            <a:ext cx="3200400" cy="2002258"/>
          </a:xfrm>
        </p:spPr>
        <p:txBody>
          <a:bodyPr anchor="ctr">
            <a:spAutoFit/>
          </a:bodyPr>
          <a:lstStyle/>
          <a:p>
            <a:r>
              <a:rPr lang="en-US" sz="3200" b="1" dirty="0" smtClean="0">
                <a:latin typeface="Optima"/>
                <a:ea typeface="News Gothic MT" charset="0"/>
                <a:cs typeface="Optima"/>
              </a:rPr>
              <a:t>Freight rail in Greater Minnesota</a:t>
            </a:r>
            <a:r>
              <a:rPr lang="en-US" sz="1600" dirty="0" smtClean="0">
                <a:latin typeface="Optima"/>
                <a:ea typeface="News Gothic MT" charset="0"/>
                <a:cs typeface="Optima"/>
              </a:rPr>
              <a:t/>
            </a:r>
            <a:br>
              <a:rPr lang="en-US" sz="1600" dirty="0" smtClean="0">
                <a:latin typeface="Optima"/>
                <a:ea typeface="News Gothic MT" charset="0"/>
                <a:cs typeface="Optima"/>
              </a:rPr>
            </a:br>
            <a:r>
              <a:rPr lang="en-US" sz="1400" dirty="0" smtClean="0">
                <a:latin typeface="Optima"/>
                <a:ea typeface="News Gothic MT" charset="0"/>
                <a:cs typeface="Optima"/>
              </a:rPr>
              <a:t>House Transportation Committee</a:t>
            </a:r>
            <a:endParaRPr lang="en-US" sz="1400" dirty="0">
              <a:latin typeface="Optima"/>
              <a:ea typeface="News Gothic MT" charset="0"/>
              <a:cs typeface="Optima"/>
            </a:endParaRPr>
          </a:p>
        </p:txBody>
      </p:sp>
      <p:sp>
        <p:nvSpPr>
          <p:cNvPr id="6" name="Rectangle 5"/>
          <p:cNvSpPr/>
          <p:nvPr/>
        </p:nvSpPr>
        <p:spPr>
          <a:xfrm>
            <a:off x="4800600" y="4038600"/>
            <a:ext cx="2971800" cy="9144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pic>
        <p:nvPicPr>
          <p:cNvPr id="21508" name="Picture 3" descr="new logo-1-color.jpg"/>
          <p:cNvPicPr>
            <a:picLocks noChangeAspect="1"/>
          </p:cNvPicPr>
          <p:nvPr/>
        </p:nvPicPr>
        <p:blipFill>
          <a:blip r:embed="rId3"/>
          <a:srcRect b="9091"/>
          <a:stretch>
            <a:fillRect/>
          </a:stretch>
        </p:blipFill>
        <p:spPr bwMode="auto">
          <a:xfrm>
            <a:off x="4876800" y="4114800"/>
            <a:ext cx="28209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tima"/>
                <a:cs typeface="Optima"/>
              </a:rPr>
              <a:t>Rail use in the U.S.</a:t>
            </a:r>
            <a:endParaRPr lang="en-US" dirty="0">
              <a:latin typeface="Optima"/>
              <a:cs typeface="Optima"/>
            </a:endParaRPr>
          </a:p>
        </p:txBody>
      </p:sp>
      <p:pic>
        <p:nvPicPr>
          <p:cNvPr id="5" name="Content Placeholder 4" descr="usaCMYK.jpg"/>
          <p:cNvPicPr>
            <a:picLocks noGrp="1" noChangeAspect="1"/>
          </p:cNvPicPr>
          <p:nvPr>
            <p:ph sz="half" idx="1"/>
          </p:nvPr>
        </p:nvPicPr>
        <p:blipFill>
          <a:blip r:embed="rId2"/>
          <a:srcRect l="5975" t="8412" r="5975" b="8150"/>
          <a:stretch>
            <a:fillRect/>
          </a:stretch>
        </p:blipFill>
        <p:spPr>
          <a:xfrm>
            <a:off x="382808" y="1600200"/>
            <a:ext cx="5372320" cy="4047067"/>
          </a:xfrm>
        </p:spPr>
      </p:pic>
      <p:sp>
        <p:nvSpPr>
          <p:cNvPr id="4" name="Content Placeholder 3"/>
          <p:cNvSpPr>
            <a:spLocks noGrp="1"/>
          </p:cNvSpPr>
          <p:nvPr>
            <p:ph sz="half" idx="2"/>
          </p:nvPr>
        </p:nvSpPr>
        <p:spPr>
          <a:xfrm>
            <a:off x="5791200" y="1600200"/>
            <a:ext cx="2895600" cy="4525963"/>
          </a:xfrm>
        </p:spPr>
        <p:txBody>
          <a:bodyPr>
            <a:normAutofit/>
          </a:bodyPr>
          <a:lstStyle/>
          <a:p>
            <a:r>
              <a:rPr lang="en-US" sz="2400" dirty="0" smtClean="0">
                <a:latin typeface="Optima"/>
                <a:cs typeface="Optima"/>
              </a:rPr>
              <a:t>Rail use by industries is concentrated in the Midwest.</a:t>
            </a:r>
          </a:p>
          <a:p>
            <a:r>
              <a:rPr lang="en-US" sz="2400" dirty="0" smtClean="0">
                <a:latin typeface="Optima"/>
                <a:cs typeface="Optima"/>
              </a:rPr>
              <a:t>These are states without ports, but are also home to industries suited for rail use.</a:t>
            </a:r>
            <a:endParaRPr lang="en-US" sz="2400" dirty="0">
              <a:latin typeface="Optima"/>
              <a:cs typeface="Optima"/>
            </a:endParaRPr>
          </a:p>
        </p:txBody>
      </p:sp>
      <p:sp>
        <p:nvSpPr>
          <p:cNvPr id="6" name="TextBox 5"/>
          <p:cNvSpPr txBox="1"/>
          <p:nvPr/>
        </p:nvSpPr>
        <p:spPr>
          <a:xfrm>
            <a:off x="457200" y="5647267"/>
            <a:ext cx="5173133" cy="338554"/>
          </a:xfrm>
          <a:prstGeom prst="rect">
            <a:avLst/>
          </a:prstGeom>
          <a:noFill/>
        </p:spPr>
        <p:txBody>
          <a:bodyPr wrap="square" rtlCol="0">
            <a:spAutoFit/>
          </a:bodyPr>
          <a:lstStyle/>
          <a:p>
            <a:r>
              <a:rPr lang="en-US" sz="800" i="1" dirty="0" smtClean="0"/>
              <a:t>Map: “Understanding and Enhancing the Value of Freight Economy in Minnesota,” 2014. State and Local Policy Program, University of Minnesota Humphrey Institute. </a:t>
            </a:r>
            <a:endParaRPr lang="en-US" sz="8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tima"/>
                <a:cs typeface="Optima"/>
              </a:rPr>
              <a:t>What Minnesota ships by rail</a:t>
            </a:r>
            <a:endParaRPr lang="en-US" dirty="0">
              <a:latin typeface="Optima"/>
              <a:cs typeface="Optima"/>
            </a:endParaRPr>
          </a:p>
        </p:txBody>
      </p:sp>
      <p:pic>
        <p:nvPicPr>
          <p:cNvPr id="5" name="Content Placeholder 4" descr="Originating in MN-2.ai"/>
          <p:cNvPicPr>
            <a:picLocks noGrp="1" noChangeAspect="1"/>
          </p:cNvPicPr>
          <p:nvPr>
            <p:ph sz="half" idx="1"/>
          </p:nvPr>
        </p:nvPicPr>
        <mc:AlternateContent xmlns:mc="http://schemas.openxmlformats.org/markup-compatibility/2006">
          <mc:Choice xmlns:ma="http://schemas.microsoft.com/office/mac/drawingml/2008/main" xmlns:mv="urn:schemas-microsoft-com:mac:vml" xmlns="" Requires="ma">
            <p:blipFill>
              <a:blip r:embed="rId2"/>
              <a:srcRect l="735" t="17397" r="10661" b="30411"/>
              <a:stretch>
                <a:fillRect/>
              </a:stretch>
            </p:blipFill>
          </mc:Choice>
          <mc:Fallback>
            <p:blipFill>
              <a:blip r:embed="rId3"/>
              <a:srcRect l="735" t="17397" r="10661" b="30411"/>
              <a:stretch>
                <a:fillRect/>
              </a:stretch>
            </p:blipFill>
          </mc:Fallback>
        </mc:AlternateContent>
        <p:spPr>
          <a:xfrm>
            <a:off x="375901" y="2006596"/>
            <a:ext cx="4276122" cy="3259667"/>
          </a:xfrm>
        </p:spPr>
      </p:pic>
      <p:graphicFrame>
        <p:nvGraphicFramePr>
          <p:cNvPr id="6" name="Content Placeholder 5"/>
          <p:cNvGraphicFramePr>
            <a:graphicFrameLocks noGrp="1"/>
          </p:cNvGraphicFramePr>
          <p:nvPr>
            <p:ph sz="half" idx="2"/>
          </p:nvPr>
        </p:nvGraphicFramePr>
        <p:xfrm>
          <a:off x="4648200" y="2540000"/>
          <a:ext cx="4038600" cy="2372359"/>
        </p:xfrm>
        <a:graphic>
          <a:graphicData uri="http://schemas.openxmlformats.org/drawingml/2006/table">
            <a:tbl>
              <a:tblPr firstRow="1" bandRow="1">
                <a:tableStyleId>{B301B821-A1FF-4177-AEE7-76D212191A09}</a:tableStyleId>
              </a:tblPr>
              <a:tblGrid>
                <a:gridCol w="1346200"/>
                <a:gridCol w="1346200"/>
                <a:gridCol w="1346200"/>
              </a:tblGrid>
              <a:tr h="370840">
                <a:tc>
                  <a:txBody>
                    <a:bodyPr/>
                    <a:lstStyle/>
                    <a:p>
                      <a:endParaRPr lang="en-US" sz="1400" b="0" i="0" dirty="0">
                        <a:latin typeface="Optima"/>
                        <a:cs typeface="Optima"/>
                      </a:endParaRPr>
                    </a:p>
                  </a:txBody>
                  <a:tcPr/>
                </a:tc>
                <a:tc>
                  <a:txBody>
                    <a:bodyPr/>
                    <a:lstStyle/>
                    <a:p>
                      <a:pPr algn="ctr"/>
                      <a:r>
                        <a:rPr lang="en-US" sz="1400" dirty="0" smtClean="0">
                          <a:latin typeface="Optima"/>
                          <a:cs typeface="Optima"/>
                        </a:rPr>
                        <a:t>Tons</a:t>
                      </a:r>
                      <a:endParaRPr lang="en-US" sz="1400" b="0" i="0" dirty="0">
                        <a:latin typeface="Optima"/>
                        <a:cs typeface="Optima"/>
                      </a:endParaRPr>
                    </a:p>
                  </a:txBody>
                  <a:tcPr/>
                </a:tc>
                <a:tc>
                  <a:txBody>
                    <a:bodyPr/>
                    <a:lstStyle/>
                    <a:p>
                      <a:pPr algn="ctr"/>
                      <a:r>
                        <a:rPr lang="en-US" sz="1400" dirty="0" smtClean="0">
                          <a:latin typeface="Optima"/>
                          <a:cs typeface="Optima"/>
                        </a:rPr>
                        <a:t>National rank</a:t>
                      </a:r>
                      <a:endParaRPr lang="en-US" sz="1400" b="0" i="0" dirty="0">
                        <a:latin typeface="Optima"/>
                        <a:cs typeface="Optima"/>
                      </a:endParaRPr>
                    </a:p>
                  </a:txBody>
                  <a:tcPr/>
                </a:tc>
              </a:tr>
              <a:tr h="370840">
                <a:tc>
                  <a:txBody>
                    <a:bodyPr/>
                    <a:lstStyle/>
                    <a:p>
                      <a:r>
                        <a:rPr lang="en-US" sz="1400" dirty="0" smtClean="0">
                          <a:latin typeface="Optima"/>
                          <a:cs typeface="Optima"/>
                        </a:rPr>
                        <a:t>Metallic ores</a:t>
                      </a:r>
                      <a:endParaRPr lang="en-US" sz="1400" b="0" i="0" dirty="0">
                        <a:latin typeface="Optima"/>
                        <a:cs typeface="Optima"/>
                      </a:endParaRPr>
                    </a:p>
                  </a:txBody>
                  <a:tcPr anchor="ctr"/>
                </a:tc>
                <a:tc>
                  <a:txBody>
                    <a:bodyPr/>
                    <a:lstStyle/>
                    <a:p>
                      <a:pPr algn="ctr"/>
                      <a:r>
                        <a:rPr lang="en-US" sz="1400" dirty="0" smtClean="0">
                          <a:latin typeface="Optima"/>
                          <a:cs typeface="Optima"/>
                        </a:rPr>
                        <a:t>51.9 million</a:t>
                      </a:r>
                      <a:endParaRPr lang="en-US" sz="1400" b="0" i="0" dirty="0">
                        <a:latin typeface="Optima"/>
                        <a:cs typeface="Optima"/>
                      </a:endParaRPr>
                    </a:p>
                  </a:txBody>
                  <a:tcPr anchor="ctr"/>
                </a:tc>
                <a:tc>
                  <a:txBody>
                    <a:bodyPr/>
                    <a:lstStyle/>
                    <a:p>
                      <a:pPr algn="ctr"/>
                      <a:r>
                        <a:rPr lang="en-US" sz="1400" dirty="0" smtClean="0">
                          <a:latin typeface="Optima"/>
                          <a:cs typeface="Optima"/>
                        </a:rPr>
                        <a:t>1</a:t>
                      </a:r>
                      <a:r>
                        <a:rPr lang="en-US" sz="1400" baseline="30000" dirty="0" smtClean="0">
                          <a:latin typeface="Optima"/>
                          <a:cs typeface="Optima"/>
                        </a:rPr>
                        <a:t>st</a:t>
                      </a:r>
                      <a:endParaRPr lang="en-US" sz="1400" b="0" i="0" dirty="0">
                        <a:latin typeface="Optima"/>
                        <a:cs typeface="Optima"/>
                      </a:endParaRPr>
                    </a:p>
                  </a:txBody>
                  <a:tcPr anchor="ctr"/>
                </a:tc>
              </a:tr>
              <a:tr h="370840">
                <a:tc>
                  <a:txBody>
                    <a:bodyPr/>
                    <a:lstStyle/>
                    <a:p>
                      <a:r>
                        <a:rPr lang="en-US" sz="1400" dirty="0" smtClean="0">
                          <a:latin typeface="Optima"/>
                          <a:cs typeface="Optima"/>
                        </a:rPr>
                        <a:t>Farm products</a:t>
                      </a:r>
                      <a:endParaRPr lang="en-US" sz="1400" b="0" i="0" dirty="0">
                        <a:latin typeface="Optima"/>
                        <a:cs typeface="Optima"/>
                      </a:endParaRPr>
                    </a:p>
                  </a:txBody>
                  <a:tcPr anchor="ctr"/>
                </a:tc>
                <a:tc>
                  <a:txBody>
                    <a:bodyPr/>
                    <a:lstStyle/>
                    <a:p>
                      <a:pPr algn="ctr"/>
                      <a:r>
                        <a:rPr lang="en-US" sz="1400" dirty="0" smtClean="0">
                          <a:latin typeface="Optima"/>
                          <a:cs typeface="Optima"/>
                        </a:rPr>
                        <a:t>13.9 million</a:t>
                      </a:r>
                      <a:endParaRPr lang="en-US" sz="1400" b="0" i="0" dirty="0">
                        <a:latin typeface="Optima"/>
                        <a:cs typeface="Optima"/>
                      </a:endParaRPr>
                    </a:p>
                  </a:txBody>
                  <a:tcPr anchor="ctr"/>
                </a:tc>
                <a:tc>
                  <a:txBody>
                    <a:bodyPr/>
                    <a:lstStyle/>
                    <a:p>
                      <a:pPr algn="ctr"/>
                      <a:r>
                        <a:rPr lang="en-US" sz="1400" dirty="0" smtClean="0">
                          <a:latin typeface="Optima"/>
                          <a:cs typeface="Optima"/>
                        </a:rPr>
                        <a:t>3</a:t>
                      </a:r>
                      <a:r>
                        <a:rPr lang="en-US" sz="1400" baseline="30000" dirty="0" smtClean="0">
                          <a:latin typeface="Optima"/>
                          <a:cs typeface="Optima"/>
                        </a:rPr>
                        <a:t>rd</a:t>
                      </a:r>
                      <a:endParaRPr lang="en-US" sz="1400" b="0" i="0" dirty="0" smtClean="0">
                        <a:latin typeface="Optima"/>
                        <a:cs typeface="Optima"/>
                      </a:endParaRPr>
                    </a:p>
                  </a:txBody>
                  <a:tcPr anchor="ctr"/>
                </a:tc>
              </a:tr>
              <a:tr h="370840">
                <a:tc>
                  <a:txBody>
                    <a:bodyPr/>
                    <a:lstStyle/>
                    <a:p>
                      <a:r>
                        <a:rPr lang="en-US" sz="1400" dirty="0" smtClean="0">
                          <a:latin typeface="Optima"/>
                          <a:cs typeface="Optima"/>
                        </a:rPr>
                        <a:t>Food</a:t>
                      </a:r>
                      <a:r>
                        <a:rPr lang="en-US" sz="1400" baseline="0" dirty="0" smtClean="0">
                          <a:latin typeface="Optima"/>
                          <a:cs typeface="Optima"/>
                        </a:rPr>
                        <a:t> products</a:t>
                      </a:r>
                      <a:endParaRPr lang="en-US" sz="1400" b="0" i="0" dirty="0">
                        <a:latin typeface="Optima"/>
                        <a:cs typeface="Optima"/>
                      </a:endParaRPr>
                    </a:p>
                  </a:txBody>
                  <a:tcPr anchor="ctr"/>
                </a:tc>
                <a:tc>
                  <a:txBody>
                    <a:bodyPr/>
                    <a:lstStyle/>
                    <a:p>
                      <a:pPr algn="ctr"/>
                      <a:r>
                        <a:rPr lang="en-US" sz="1400" dirty="0" smtClean="0">
                          <a:latin typeface="Optima"/>
                          <a:cs typeface="Optima"/>
                        </a:rPr>
                        <a:t>7.5 million</a:t>
                      </a:r>
                      <a:endParaRPr lang="en-US" sz="1400" b="0" i="0" dirty="0">
                        <a:latin typeface="Optima"/>
                        <a:cs typeface="Optima"/>
                      </a:endParaRPr>
                    </a:p>
                  </a:txBody>
                  <a:tcPr anchor="ctr"/>
                </a:tc>
                <a:tc>
                  <a:txBody>
                    <a:bodyPr/>
                    <a:lstStyle/>
                    <a:p>
                      <a:pPr algn="ctr"/>
                      <a:r>
                        <a:rPr lang="en-US" sz="1400" dirty="0" smtClean="0">
                          <a:latin typeface="Optima"/>
                          <a:cs typeface="Optima"/>
                        </a:rPr>
                        <a:t>3</a:t>
                      </a:r>
                      <a:r>
                        <a:rPr lang="en-US" sz="1400" baseline="30000" dirty="0" smtClean="0">
                          <a:latin typeface="Optima"/>
                          <a:cs typeface="Optima"/>
                        </a:rPr>
                        <a:t>rd</a:t>
                      </a:r>
                      <a:endParaRPr lang="en-US" sz="1400" b="0" i="0" dirty="0">
                        <a:latin typeface="Optima"/>
                        <a:cs typeface="Optima"/>
                      </a:endParaRPr>
                    </a:p>
                  </a:txBody>
                  <a:tcPr anchor="ctr"/>
                </a:tc>
              </a:tr>
              <a:tr h="370840">
                <a:tc>
                  <a:txBody>
                    <a:bodyPr/>
                    <a:lstStyle/>
                    <a:p>
                      <a:r>
                        <a:rPr lang="en-US" sz="1400" dirty="0" smtClean="0">
                          <a:latin typeface="Optima"/>
                          <a:cs typeface="Optima"/>
                        </a:rPr>
                        <a:t>Stone, sand &amp; gravel</a:t>
                      </a:r>
                      <a:endParaRPr lang="en-US" sz="1400" b="0" i="0" dirty="0">
                        <a:latin typeface="Optima"/>
                        <a:cs typeface="Optima"/>
                      </a:endParaRPr>
                    </a:p>
                  </a:txBody>
                  <a:tcPr anchor="ctr"/>
                </a:tc>
                <a:tc>
                  <a:txBody>
                    <a:bodyPr/>
                    <a:lstStyle/>
                    <a:p>
                      <a:pPr algn="ctr"/>
                      <a:r>
                        <a:rPr lang="en-US" sz="1400" dirty="0" smtClean="0">
                          <a:latin typeface="Optima"/>
                          <a:cs typeface="Optima"/>
                        </a:rPr>
                        <a:t>6.7 million</a:t>
                      </a:r>
                      <a:endParaRPr lang="en-US" sz="1400" b="0" i="0" dirty="0">
                        <a:latin typeface="Optima"/>
                        <a:cs typeface="Optima"/>
                      </a:endParaRPr>
                    </a:p>
                  </a:txBody>
                  <a:tcPr anchor="ctr"/>
                </a:tc>
                <a:tc>
                  <a:txBody>
                    <a:bodyPr/>
                    <a:lstStyle/>
                    <a:p>
                      <a:pPr algn="ctr"/>
                      <a:r>
                        <a:rPr lang="en-US" sz="1400" dirty="0" smtClean="0">
                          <a:latin typeface="Optima"/>
                          <a:cs typeface="Optima"/>
                        </a:rPr>
                        <a:t>6</a:t>
                      </a:r>
                      <a:r>
                        <a:rPr lang="en-US" sz="1400" baseline="30000" dirty="0" smtClean="0">
                          <a:latin typeface="Optima"/>
                          <a:cs typeface="Optima"/>
                        </a:rPr>
                        <a:t>th</a:t>
                      </a:r>
                      <a:endParaRPr lang="en-US" sz="1400" b="0" i="0" dirty="0">
                        <a:latin typeface="Optima"/>
                        <a:cs typeface="Optima"/>
                      </a:endParaRPr>
                    </a:p>
                  </a:txBody>
                  <a:tcPr anchor="ctr"/>
                </a:tc>
              </a:tr>
              <a:tr h="370840">
                <a:tc>
                  <a:txBody>
                    <a:bodyPr/>
                    <a:lstStyle/>
                    <a:p>
                      <a:r>
                        <a:rPr lang="en-US" sz="900" dirty="0" smtClean="0">
                          <a:latin typeface="Optima"/>
                          <a:cs typeface="Optima"/>
                        </a:rPr>
                        <a:t>Data:</a:t>
                      </a:r>
                      <a:r>
                        <a:rPr lang="en-US" sz="900" baseline="0" dirty="0" smtClean="0">
                          <a:latin typeface="Optima"/>
                          <a:cs typeface="Optima"/>
                        </a:rPr>
                        <a:t> </a:t>
                      </a:r>
                      <a:r>
                        <a:rPr lang="en-US" sz="900" baseline="0" dirty="0" err="1" smtClean="0">
                          <a:latin typeface="Optima"/>
                          <a:cs typeface="Optima"/>
                        </a:rPr>
                        <a:t>www.aar.org</a:t>
                      </a:r>
                      <a:endParaRPr lang="en-US" sz="900" b="0" i="1" dirty="0">
                        <a:latin typeface="Optima"/>
                        <a:cs typeface="Optima"/>
                      </a:endParaRPr>
                    </a:p>
                  </a:txBody>
                  <a:tcPr anchor="ctr"/>
                </a:tc>
                <a:tc>
                  <a:txBody>
                    <a:bodyPr/>
                    <a:lstStyle/>
                    <a:p>
                      <a:pPr algn="ctr"/>
                      <a:endParaRPr lang="en-US" sz="1400" b="0" i="0" dirty="0">
                        <a:latin typeface="Optima"/>
                        <a:cs typeface="Optima"/>
                      </a:endParaRPr>
                    </a:p>
                  </a:txBody>
                  <a:tcPr/>
                </a:tc>
                <a:tc>
                  <a:txBody>
                    <a:bodyPr/>
                    <a:lstStyle/>
                    <a:p>
                      <a:pPr algn="ctr"/>
                      <a:endParaRPr lang="en-US" sz="1400" b="0" i="0" dirty="0">
                        <a:latin typeface="Optima"/>
                        <a:cs typeface="Optima"/>
                      </a:endParaRPr>
                    </a:p>
                  </a:txBody>
                  <a:tcPr/>
                </a:tc>
              </a:tr>
            </a:tbl>
          </a:graphicData>
        </a:graphic>
      </p:graphicFrame>
      <p:sp>
        <p:nvSpPr>
          <p:cNvPr id="7" name="TextBox 6"/>
          <p:cNvSpPr txBox="1"/>
          <p:nvPr/>
        </p:nvSpPr>
        <p:spPr>
          <a:xfrm>
            <a:off x="4648200" y="1998133"/>
            <a:ext cx="4038600" cy="369332"/>
          </a:xfrm>
          <a:prstGeom prst="rect">
            <a:avLst/>
          </a:prstGeom>
          <a:noFill/>
        </p:spPr>
        <p:txBody>
          <a:bodyPr wrap="square" rtlCol="0">
            <a:spAutoFit/>
          </a:bodyPr>
          <a:lstStyle/>
          <a:p>
            <a:r>
              <a:rPr lang="en-US" dirty="0" smtClean="0">
                <a:latin typeface="Optima"/>
                <a:cs typeface="Optima"/>
              </a:rPr>
              <a:t>In 2012, Minnesota shipped…</a:t>
            </a:r>
            <a:endParaRPr lang="en-US" dirty="0">
              <a:latin typeface="Optima"/>
              <a:cs typeface="Optima"/>
            </a:endParaRPr>
          </a:p>
        </p:txBody>
      </p:sp>
      <p:sp>
        <p:nvSpPr>
          <p:cNvPr id="8" name="TextBox 7"/>
          <p:cNvSpPr txBox="1"/>
          <p:nvPr/>
        </p:nvSpPr>
        <p:spPr>
          <a:xfrm>
            <a:off x="499535" y="5266263"/>
            <a:ext cx="4072467" cy="338554"/>
          </a:xfrm>
          <a:prstGeom prst="rect">
            <a:avLst/>
          </a:prstGeom>
          <a:noFill/>
        </p:spPr>
        <p:txBody>
          <a:bodyPr wrap="square" rtlCol="0">
            <a:spAutoFit/>
          </a:bodyPr>
          <a:lstStyle/>
          <a:p>
            <a:pPr algn="ctr"/>
            <a:r>
              <a:rPr lang="en-US" sz="1600" dirty="0" smtClean="0">
                <a:latin typeface="Optima"/>
                <a:cs typeface="Optima"/>
              </a:rPr>
              <a:t>Top 5 products originating in Minnesota.</a:t>
            </a:r>
            <a:endParaRPr lang="en-US" sz="1600" dirty="0">
              <a:latin typeface="Optima"/>
              <a:cs typeface="Optim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tima"/>
                <a:cs typeface="Optima"/>
              </a:rPr>
              <a:t>Access to the world</a:t>
            </a:r>
            <a:endParaRPr lang="en-US" dirty="0">
              <a:latin typeface="Optima"/>
              <a:cs typeface="Optima"/>
            </a:endParaRPr>
          </a:p>
        </p:txBody>
      </p:sp>
      <p:pic>
        <p:nvPicPr>
          <p:cNvPr id="7" name="Content Placeholder 6" descr="rail map north america.gif"/>
          <p:cNvPicPr>
            <a:picLocks noGrp="1" noChangeAspect="1"/>
          </p:cNvPicPr>
          <p:nvPr>
            <p:ph sz="half" idx="1"/>
          </p:nvPr>
        </p:nvPicPr>
        <p:blipFill>
          <a:blip r:embed="rId2"/>
          <a:srcRect t="-5124" b="-2320"/>
          <a:stretch>
            <a:fillRect/>
          </a:stretch>
        </p:blipFill>
        <p:spPr>
          <a:xfrm>
            <a:off x="560202" y="1490132"/>
            <a:ext cx="4392798" cy="4449039"/>
          </a:xfrm>
          <a:ln>
            <a:solidFill>
              <a:schemeClr val="accent2">
                <a:lumMod val="75000"/>
              </a:schemeClr>
            </a:solidFill>
          </a:ln>
        </p:spPr>
      </p:pic>
      <p:sp>
        <p:nvSpPr>
          <p:cNvPr id="6" name="Content Placeholder 5"/>
          <p:cNvSpPr>
            <a:spLocks noGrp="1"/>
          </p:cNvSpPr>
          <p:nvPr>
            <p:ph sz="half" idx="2"/>
          </p:nvPr>
        </p:nvSpPr>
        <p:spPr>
          <a:xfrm>
            <a:off x="5302250" y="1600200"/>
            <a:ext cx="3384550" cy="4525963"/>
          </a:xfrm>
        </p:spPr>
        <p:txBody>
          <a:bodyPr>
            <a:normAutofit/>
          </a:bodyPr>
          <a:lstStyle/>
          <a:p>
            <a:r>
              <a:rPr lang="en-US" sz="2400" dirty="0" smtClean="0">
                <a:latin typeface="Optima"/>
                <a:cs typeface="Optima"/>
              </a:rPr>
              <a:t>Railroads of North America</a:t>
            </a:r>
          </a:p>
          <a:p>
            <a:pPr lvl="1"/>
            <a:r>
              <a:rPr lang="en-US" dirty="0" smtClean="0">
                <a:latin typeface="Optima"/>
                <a:cs typeface="Optima"/>
              </a:rPr>
              <a:t>Common carriers: Interconnection with other rail lines</a:t>
            </a:r>
          </a:p>
          <a:p>
            <a:pPr lvl="1"/>
            <a:r>
              <a:rPr lang="en-US" dirty="0" smtClean="0">
                <a:latin typeface="Optima"/>
                <a:cs typeface="Optima"/>
              </a:rPr>
              <a:t>Connection to East, West and Gulf Coast ports, Canada and Mexico</a:t>
            </a:r>
          </a:p>
        </p:txBody>
      </p:sp>
      <p:sp>
        <p:nvSpPr>
          <p:cNvPr id="5" name="5-Point Star 4"/>
          <p:cNvSpPr/>
          <p:nvPr/>
        </p:nvSpPr>
        <p:spPr>
          <a:xfrm>
            <a:off x="2895599" y="3183467"/>
            <a:ext cx="270934" cy="270934"/>
          </a:xfrm>
          <a:prstGeom prst="star5">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tima"/>
                <a:cs typeface="Optima"/>
              </a:rPr>
              <a:t>Short lines fill in the gaps</a:t>
            </a:r>
            <a:endParaRPr lang="en-US" dirty="0">
              <a:latin typeface="Optima"/>
              <a:cs typeface="Optima"/>
            </a:endParaRPr>
          </a:p>
        </p:txBody>
      </p:sp>
      <p:pic>
        <p:nvPicPr>
          <p:cNvPr id="5" name="Content Placeholder 4" descr="MNRailMapClassIs.ai"/>
          <p:cNvPicPr>
            <a:picLocks noGrp="1" noChangeAspect="1"/>
          </p:cNvPicPr>
          <p:nvPr>
            <p:ph sz="half" idx="1"/>
          </p:nvPr>
        </p:nvPicPr>
        <mc:AlternateContent xmlns:mc="http://schemas.openxmlformats.org/markup-compatibility/2006">
          <mc:Choice xmlns:ma="http://schemas.microsoft.com/office/mac/drawingml/2008/main" xmlns:mv="urn:schemas-microsoft-com:mac:vml" xmlns="" Requires="ma">
            <p:blipFill>
              <a:blip r:embed="rId2"/>
              <a:srcRect l="-331" t="12626" r="-105" b="6902"/>
              <a:stretch>
                <a:fillRect/>
              </a:stretch>
            </p:blipFill>
          </mc:Choice>
          <mc:Fallback>
            <p:blipFill>
              <a:blip r:embed="rId3"/>
              <a:srcRect l="-331" t="12626" r="-105" b="6902"/>
              <a:stretch>
                <a:fillRect/>
              </a:stretch>
            </p:blipFill>
          </mc:Fallback>
        </mc:AlternateContent>
        <p:spPr>
          <a:xfrm>
            <a:off x="499535" y="1752600"/>
            <a:ext cx="3903134" cy="4047067"/>
          </a:xfrm>
          <a:ln>
            <a:solidFill>
              <a:srgbClr val="98B249"/>
            </a:solidFill>
          </a:ln>
          <a:effectLst/>
        </p:spPr>
      </p:pic>
      <p:pic>
        <p:nvPicPr>
          <p:cNvPr id="6" name="Content Placeholder 5" descr="MNRailMapShortlines.ai"/>
          <p:cNvPicPr>
            <a:picLocks noGrp="1" noChangeAspect="1"/>
          </p:cNvPicPr>
          <p:nvPr>
            <p:ph sz="half" idx="2"/>
          </p:nvPr>
        </p:nvPicPr>
        <mc:AlternateContent xmlns:mc="http://schemas.openxmlformats.org/markup-compatibility/2006">
          <mc:Choice xmlns:ma="http://schemas.microsoft.com/office/mac/drawingml/2008/main" xmlns:mv="urn:schemas-microsoft-com:mac:vml" xmlns="" Requires="ma">
            <p:blipFill>
              <a:blip r:embed="rId4"/>
              <a:srcRect l="-331" t="12626" r="113" b="6902"/>
              <a:stretch>
                <a:fillRect/>
              </a:stretch>
            </p:blipFill>
          </mc:Choice>
          <mc:Fallback>
            <p:blipFill>
              <a:blip r:embed="rId5"/>
              <a:srcRect l="-331" t="12626" r="113" b="6902"/>
              <a:stretch>
                <a:fillRect/>
              </a:stretch>
            </p:blipFill>
          </mc:Fallback>
        </mc:AlternateContent>
        <p:spPr>
          <a:xfrm>
            <a:off x="4690535" y="1752600"/>
            <a:ext cx="3894666" cy="4047067"/>
          </a:xfrm>
          <a:ln>
            <a:solidFill>
              <a:srgbClr val="98B249"/>
            </a:solidFill>
          </a:ln>
          <a:effectLst/>
        </p:spPr>
      </p:pic>
      <p:sp>
        <p:nvSpPr>
          <p:cNvPr id="7" name="TextBox 6"/>
          <p:cNvSpPr txBox="1"/>
          <p:nvPr/>
        </p:nvSpPr>
        <p:spPr>
          <a:xfrm>
            <a:off x="499535" y="5926667"/>
            <a:ext cx="4470398" cy="230832"/>
          </a:xfrm>
          <a:prstGeom prst="rect">
            <a:avLst/>
          </a:prstGeom>
          <a:noFill/>
        </p:spPr>
        <p:txBody>
          <a:bodyPr wrap="square" rtlCol="0">
            <a:spAutoFit/>
          </a:bodyPr>
          <a:lstStyle/>
          <a:p>
            <a:r>
              <a:rPr lang="en-US" sz="900" i="1" dirty="0" smtClean="0">
                <a:latin typeface="Optima"/>
                <a:cs typeface="Optima"/>
              </a:rPr>
              <a:t>Maps: </a:t>
            </a:r>
            <a:r>
              <a:rPr lang="en-US" sz="900" i="1" dirty="0" err="1" smtClean="0">
                <a:latin typeface="Optima"/>
                <a:cs typeface="Optima"/>
              </a:rPr>
              <a:t>MnDOT</a:t>
            </a:r>
            <a:r>
              <a:rPr lang="en-US" sz="900" i="1" dirty="0" smtClean="0">
                <a:latin typeface="Optima"/>
                <a:cs typeface="Optima"/>
              </a:rPr>
              <a:t>.</a:t>
            </a:r>
            <a:endParaRPr lang="en-US" sz="900" i="1" dirty="0">
              <a:latin typeface="Optima"/>
              <a:cs typeface="Optim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40467" y="685800"/>
            <a:ext cx="6336771" cy="886968"/>
          </a:xfrm>
        </p:spPr>
        <p:txBody>
          <a:bodyPr>
            <a:normAutofit fontScale="90000"/>
          </a:bodyPr>
          <a:lstStyle/>
          <a:p>
            <a:r>
              <a:rPr lang="en-US" dirty="0" smtClean="0">
                <a:latin typeface="Optima"/>
                <a:cs typeface="Optima"/>
              </a:rPr>
              <a:t>Recommendations from </a:t>
            </a:r>
            <a:br>
              <a:rPr lang="en-US" dirty="0" smtClean="0">
                <a:latin typeface="Optima"/>
                <a:cs typeface="Optima"/>
              </a:rPr>
            </a:br>
            <a:r>
              <a:rPr lang="en-US" i="1" dirty="0" smtClean="0">
                <a:latin typeface="Optima"/>
                <a:cs typeface="Optima"/>
              </a:rPr>
              <a:t>State of Rail </a:t>
            </a:r>
            <a:r>
              <a:rPr lang="en-US" dirty="0" smtClean="0">
                <a:latin typeface="Optima"/>
                <a:cs typeface="Optima"/>
              </a:rPr>
              <a:t>report</a:t>
            </a:r>
            <a:endParaRPr lang="en-US" dirty="0">
              <a:latin typeface="Optima"/>
              <a:cs typeface="Optima"/>
            </a:endParaRPr>
          </a:p>
        </p:txBody>
      </p:sp>
      <p:graphicFrame>
        <p:nvGraphicFramePr>
          <p:cNvPr id="7" name="Content Placeholder 6"/>
          <p:cNvGraphicFramePr>
            <a:graphicFrameLocks noGrp="1"/>
          </p:cNvGraphicFramePr>
          <p:nvPr>
            <p:ph idx="1"/>
          </p:nvPr>
        </p:nvGraphicFramePr>
        <p:xfrm>
          <a:off x="2159000" y="2020888"/>
          <a:ext cx="6216650" cy="410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1598</TotalTime>
  <Words>289</Words>
  <Application>Microsoft Office PowerPoint</Application>
  <PresentationFormat>On-screen Show (4:3)</PresentationFormat>
  <Paragraphs>38</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News Gothic MT</vt:lpstr>
      <vt:lpstr>Optima</vt:lpstr>
      <vt:lpstr>Wingdings</vt:lpstr>
      <vt:lpstr>Inspiration</vt:lpstr>
      <vt:lpstr>Freight rail in Greater Minnesota House Transportation Committee</vt:lpstr>
      <vt:lpstr>Rail use in the U.S.</vt:lpstr>
      <vt:lpstr>What Minnesota ships by rail</vt:lpstr>
      <vt:lpstr>Access to the world</vt:lpstr>
      <vt:lpstr>Short lines fill in the gaps</vt:lpstr>
      <vt:lpstr>Recommendations from  State of Rail report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Marnie Werner</dc:creator>
  <cp:lastModifiedBy>GOPGuest</cp:lastModifiedBy>
  <cp:revision>16</cp:revision>
  <cp:lastPrinted>2015-01-22T16:34:46Z</cp:lastPrinted>
  <dcterms:created xsi:type="dcterms:W3CDTF">2015-01-27T19:30:25Z</dcterms:created>
  <dcterms:modified xsi:type="dcterms:W3CDTF">2015-01-27T21:58:59Z</dcterms:modified>
</cp:coreProperties>
</file>